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2" r:id="rId1"/>
  </p:sldMasterIdLst>
  <p:notesMasterIdLst>
    <p:notesMasterId r:id="rId203"/>
  </p:notesMasterIdLst>
  <p:handoutMasterIdLst>
    <p:handoutMasterId r:id="rId204"/>
  </p:handoutMasterIdLst>
  <p:sldIdLst>
    <p:sldId id="382" r:id="rId2"/>
    <p:sldId id="357" r:id="rId3"/>
    <p:sldId id="447" r:id="rId4"/>
    <p:sldId id="448" r:id="rId5"/>
    <p:sldId id="336" r:id="rId6"/>
    <p:sldId id="335" r:id="rId7"/>
    <p:sldId id="449" r:id="rId8"/>
    <p:sldId id="458" r:id="rId9"/>
    <p:sldId id="450" r:id="rId10"/>
    <p:sldId id="451" r:id="rId11"/>
    <p:sldId id="452" r:id="rId12"/>
    <p:sldId id="453" r:id="rId13"/>
    <p:sldId id="460" r:id="rId14"/>
    <p:sldId id="454" r:id="rId15"/>
    <p:sldId id="455" r:id="rId16"/>
    <p:sldId id="456" r:id="rId17"/>
    <p:sldId id="457" r:id="rId18"/>
    <p:sldId id="459"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436" r:id="rId34"/>
    <p:sldId id="468" r:id="rId35"/>
    <p:sldId id="470" r:id="rId36"/>
    <p:sldId id="438" r:id="rId37"/>
    <p:sldId id="439" r:id="rId38"/>
    <p:sldId id="440" r:id="rId39"/>
    <p:sldId id="441" r:id="rId40"/>
    <p:sldId id="442" r:id="rId41"/>
    <p:sldId id="443" r:id="rId42"/>
    <p:sldId id="444" r:id="rId43"/>
    <p:sldId id="445" r:id="rId44"/>
    <p:sldId id="446" r:id="rId45"/>
    <p:sldId id="471" r:id="rId46"/>
    <p:sldId id="472" r:id="rId47"/>
    <p:sldId id="473" r:id="rId48"/>
    <p:sldId id="474" r:id="rId49"/>
    <p:sldId id="475" r:id="rId50"/>
    <p:sldId id="462" r:id="rId51"/>
    <p:sldId id="437" r:id="rId52"/>
    <p:sldId id="463" r:id="rId53"/>
    <p:sldId id="464" r:id="rId54"/>
    <p:sldId id="465" r:id="rId55"/>
    <p:sldId id="466" r:id="rId56"/>
    <p:sldId id="467" r:id="rId57"/>
    <p:sldId id="476" r:id="rId58"/>
    <p:sldId id="477" r:id="rId59"/>
    <p:sldId id="478" r:id="rId60"/>
    <p:sldId id="479" r:id="rId61"/>
    <p:sldId id="480" r:id="rId62"/>
    <p:sldId id="481" r:id="rId63"/>
    <p:sldId id="493" r:id="rId64"/>
    <p:sldId id="482" r:id="rId65"/>
    <p:sldId id="483" r:id="rId66"/>
    <p:sldId id="494" r:id="rId67"/>
    <p:sldId id="484" r:id="rId68"/>
    <p:sldId id="485" r:id="rId69"/>
    <p:sldId id="486" r:id="rId70"/>
    <p:sldId id="487" r:id="rId71"/>
    <p:sldId id="488" r:id="rId72"/>
    <p:sldId id="489" r:id="rId73"/>
    <p:sldId id="490" r:id="rId74"/>
    <p:sldId id="491" r:id="rId75"/>
    <p:sldId id="492" r:id="rId76"/>
    <p:sldId id="495" r:id="rId77"/>
    <p:sldId id="496" r:id="rId78"/>
    <p:sldId id="497" r:id="rId79"/>
    <p:sldId id="498" r:id="rId80"/>
    <p:sldId id="499" r:id="rId81"/>
    <p:sldId id="500" r:id="rId82"/>
    <p:sldId id="501" r:id="rId83"/>
    <p:sldId id="563" r:id="rId84"/>
    <p:sldId id="502" r:id="rId85"/>
    <p:sldId id="503" r:id="rId86"/>
    <p:sldId id="504" r:id="rId87"/>
    <p:sldId id="505" r:id="rId88"/>
    <p:sldId id="506" r:id="rId89"/>
    <p:sldId id="507" r:id="rId90"/>
    <p:sldId id="508" r:id="rId91"/>
    <p:sldId id="509" r:id="rId92"/>
    <p:sldId id="514" r:id="rId93"/>
    <p:sldId id="517" r:id="rId94"/>
    <p:sldId id="515" r:id="rId95"/>
    <p:sldId id="516" r:id="rId96"/>
    <p:sldId id="518" r:id="rId97"/>
    <p:sldId id="519" r:id="rId98"/>
    <p:sldId id="520" r:id="rId99"/>
    <p:sldId id="521" r:id="rId100"/>
    <p:sldId id="522" r:id="rId101"/>
    <p:sldId id="523" r:id="rId102"/>
    <p:sldId id="524" r:id="rId103"/>
    <p:sldId id="525" r:id="rId104"/>
    <p:sldId id="526" r:id="rId105"/>
    <p:sldId id="529" r:id="rId106"/>
    <p:sldId id="530" r:id="rId107"/>
    <p:sldId id="531" r:id="rId108"/>
    <p:sldId id="532" r:id="rId109"/>
    <p:sldId id="533" r:id="rId110"/>
    <p:sldId id="534" r:id="rId111"/>
    <p:sldId id="535" r:id="rId112"/>
    <p:sldId id="536" r:id="rId113"/>
    <p:sldId id="537" r:id="rId114"/>
    <p:sldId id="538" r:id="rId115"/>
    <p:sldId id="539" r:id="rId116"/>
    <p:sldId id="540" r:id="rId117"/>
    <p:sldId id="541" r:id="rId118"/>
    <p:sldId id="542" r:id="rId119"/>
    <p:sldId id="543" r:id="rId120"/>
    <p:sldId id="544" r:id="rId121"/>
    <p:sldId id="545" r:id="rId122"/>
    <p:sldId id="546" r:id="rId123"/>
    <p:sldId id="547" r:id="rId124"/>
    <p:sldId id="554" r:id="rId125"/>
    <p:sldId id="555" r:id="rId126"/>
    <p:sldId id="548" r:id="rId127"/>
    <p:sldId id="549" r:id="rId128"/>
    <p:sldId id="550" r:id="rId129"/>
    <p:sldId id="552" r:id="rId130"/>
    <p:sldId id="553" r:id="rId131"/>
    <p:sldId id="556" r:id="rId132"/>
    <p:sldId id="557" r:id="rId133"/>
    <p:sldId id="558" r:id="rId134"/>
    <p:sldId id="559" r:id="rId135"/>
    <p:sldId id="560" r:id="rId136"/>
    <p:sldId id="561" r:id="rId137"/>
    <p:sldId id="562" r:id="rId138"/>
    <p:sldId id="564" r:id="rId139"/>
    <p:sldId id="565" r:id="rId140"/>
    <p:sldId id="566" r:id="rId141"/>
    <p:sldId id="567" r:id="rId142"/>
    <p:sldId id="568" r:id="rId143"/>
    <p:sldId id="569" r:id="rId144"/>
    <p:sldId id="570" r:id="rId145"/>
    <p:sldId id="571" r:id="rId146"/>
    <p:sldId id="572" r:id="rId147"/>
    <p:sldId id="573" r:id="rId148"/>
    <p:sldId id="574" r:id="rId149"/>
    <p:sldId id="576" r:id="rId150"/>
    <p:sldId id="577" r:id="rId151"/>
    <p:sldId id="578" r:id="rId152"/>
    <p:sldId id="579" r:id="rId153"/>
    <p:sldId id="581" r:id="rId154"/>
    <p:sldId id="583" r:id="rId155"/>
    <p:sldId id="584" r:id="rId156"/>
    <p:sldId id="585" r:id="rId157"/>
    <p:sldId id="586" r:id="rId158"/>
    <p:sldId id="587" r:id="rId159"/>
    <p:sldId id="588" r:id="rId160"/>
    <p:sldId id="589" r:id="rId161"/>
    <p:sldId id="590" r:id="rId162"/>
    <p:sldId id="591" r:id="rId163"/>
    <p:sldId id="593" r:id="rId164"/>
    <p:sldId id="594" r:id="rId165"/>
    <p:sldId id="595" r:id="rId166"/>
    <p:sldId id="596" r:id="rId167"/>
    <p:sldId id="597" r:id="rId168"/>
    <p:sldId id="338" r:id="rId169"/>
    <p:sldId id="598" r:id="rId170"/>
    <p:sldId id="626" r:id="rId171"/>
    <p:sldId id="599" r:id="rId172"/>
    <p:sldId id="600" r:id="rId173"/>
    <p:sldId id="601" r:id="rId174"/>
    <p:sldId id="602" r:id="rId175"/>
    <p:sldId id="603" r:id="rId176"/>
    <p:sldId id="604" r:id="rId177"/>
    <p:sldId id="605" r:id="rId178"/>
    <p:sldId id="606" r:id="rId179"/>
    <p:sldId id="607" r:id="rId180"/>
    <p:sldId id="608" r:id="rId181"/>
    <p:sldId id="609" r:id="rId182"/>
    <p:sldId id="610" r:id="rId183"/>
    <p:sldId id="611" r:id="rId184"/>
    <p:sldId id="613" r:id="rId185"/>
    <p:sldId id="614" r:id="rId186"/>
    <p:sldId id="615" r:id="rId187"/>
    <p:sldId id="616" r:id="rId188"/>
    <p:sldId id="617" r:id="rId189"/>
    <p:sldId id="618" r:id="rId190"/>
    <p:sldId id="619" r:id="rId191"/>
    <p:sldId id="620" r:id="rId192"/>
    <p:sldId id="622" r:id="rId193"/>
    <p:sldId id="621" r:id="rId194"/>
    <p:sldId id="624" r:id="rId195"/>
    <p:sldId id="625" r:id="rId196"/>
    <p:sldId id="627" r:id="rId197"/>
    <p:sldId id="628" r:id="rId198"/>
    <p:sldId id="629" r:id="rId199"/>
    <p:sldId id="630" r:id="rId200"/>
    <p:sldId id="631" r:id="rId201"/>
    <p:sldId id="632" r:id="rId202"/>
  </p:sldIdLst>
  <p:sldSz cx="9144000" cy="6858000" type="screen4x3"/>
  <p:notesSz cx="6854825" cy="9713913"/>
  <p:defaultTextStyle>
    <a:defPPr>
      <a:defRPr lang="en-US"/>
    </a:defPPr>
    <a:lvl1pPr algn="r" rtl="1" fontAlgn="base">
      <a:spcBef>
        <a:spcPct val="0"/>
      </a:spcBef>
      <a:spcAft>
        <a:spcPct val="0"/>
      </a:spcAft>
      <a:defRPr sz="1200" kern="1200">
        <a:solidFill>
          <a:schemeClr val="tx1"/>
        </a:solidFill>
        <a:latin typeface="Tahoma" pitchFamily="34" charset="0"/>
        <a:ea typeface="+mn-ea"/>
        <a:cs typeface="Times New Roman" pitchFamily="18" charset="0"/>
      </a:defRPr>
    </a:lvl1pPr>
    <a:lvl2pPr marL="457200" algn="r" rtl="1" fontAlgn="base">
      <a:spcBef>
        <a:spcPct val="0"/>
      </a:spcBef>
      <a:spcAft>
        <a:spcPct val="0"/>
      </a:spcAft>
      <a:defRPr sz="1200" kern="1200">
        <a:solidFill>
          <a:schemeClr val="tx1"/>
        </a:solidFill>
        <a:latin typeface="Tahoma" pitchFamily="34" charset="0"/>
        <a:ea typeface="+mn-ea"/>
        <a:cs typeface="Times New Roman" pitchFamily="18" charset="0"/>
      </a:defRPr>
    </a:lvl2pPr>
    <a:lvl3pPr marL="914400" algn="r" rtl="1" fontAlgn="base">
      <a:spcBef>
        <a:spcPct val="0"/>
      </a:spcBef>
      <a:spcAft>
        <a:spcPct val="0"/>
      </a:spcAft>
      <a:defRPr sz="1200" kern="1200">
        <a:solidFill>
          <a:schemeClr val="tx1"/>
        </a:solidFill>
        <a:latin typeface="Tahoma" pitchFamily="34" charset="0"/>
        <a:ea typeface="+mn-ea"/>
        <a:cs typeface="Times New Roman" pitchFamily="18" charset="0"/>
      </a:defRPr>
    </a:lvl3pPr>
    <a:lvl4pPr marL="1371600" algn="r" rtl="1" fontAlgn="base">
      <a:spcBef>
        <a:spcPct val="0"/>
      </a:spcBef>
      <a:spcAft>
        <a:spcPct val="0"/>
      </a:spcAft>
      <a:defRPr sz="1200" kern="1200">
        <a:solidFill>
          <a:schemeClr val="tx1"/>
        </a:solidFill>
        <a:latin typeface="Tahoma" pitchFamily="34" charset="0"/>
        <a:ea typeface="+mn-ea"/>
        <a:cs typeface="Times New Roman" pitchFamily="18" charset="0"/>
      </a:defRPr>
    </a:lvl4pPr>
    <a:lvl5pPr marL="1828800" algn="r" rtl="1" fontAlgn="base">
      <a:spcBef>
        <a:spcPct val="0"/>
      </a:spcBef>
      <a:spcAft>
        <a:spcPct val="0"/>
      </a:spcAft>
      <a:defRPr sz="1200" kern="1200">
        <a:solidFill>
          <a:schemeClr val="tx1"/>
        </a:solidFill>
        <a:latin typeface="Tahoma" pitchFamily="34" charset="0"/>
        <a:ea typeface="+mn-ea"/>
        <a:cs typeface="Times New Roman" pitchFamily="18" charset="0"/>
      </a:defRPr>
    </a:lvl5pPr>
    <a:lvl6pPr marL="2286000" algn="r" defTabSz="914400" rtl="1" eaLnBrk="1" latinLnBrk="0" hangingPunct="1">
      <a:defRPr sz="1200" kern="1200">
        <a:solidFill>
          <a:schemeClr val="tx1"/>
        </a:solidFill>
        <a:latin typeface="Tahoma" pitchFamily="34" charset="0"/>
        <a:ea typeface="+mn-ea"/>
        <a:cs typeface="Times New Roman" pitchFamily="18" charset="0"/>
      </a:defRPr>
    </a:lvl6pPr>
    <a:lvl7pPr marL="2743200" algn="r" defTabSz="914400" rtl="1" eaLnBrk="1" latinLnBrk="0" hangingPunct="1">
      <a:defRPr sz="1200" kern="1200">
        <a:solidFill>
          <a:schemeClr val="tx1"/>
        </a:solidFill>
        <a:latin typeface="Tahoma" pitchFamily="34" charset="0"/>
        <a:ea typeface="+mn-ea"/>
        <a:cs typeface="Times New Roman" pitchFamily="18" charset="0"/>
      </a:defRPr>
    </a:lvl7pPr>
    <a:lvl8pPr marL="3200400" algn="r" defTabSz="914400" rtl="1" eaLnBrk="1" latinLnBrk="0" hangingPunct="1">
      <a:defRPr sz="1200" kern="1200">
        <a:solidFill>
          <a:schemeClr val="tx1"/>
        </a:solidFill>
        <a:latin typeface="Tahoma" pitchFamily="34" charset="0"/>
        <a:ea typeface="+mn-ea"/>
        <a:cs typeface="Times New Roman" pitchFamily="18" charset="0"/>
      </a:defRPr>
    </a:lvl8pPr>
    <a:lvl9pPr marL="3657600" algn="r" defTabSz="914400" rtl="1" eaLnBrk="1" latinLnBrk="0" hangingPunct="1">
      <a:defRPr sz="1200" kern="1200">
        <a:solidFill>
          <a:schemeClr val="tx1"/>
        </a:solidFill>
        <a:latin typeface="Tahoma" pitchFamily="34" charset="0"/>
        <a:ea typeface="+mn-ea"/>
        <a:cs typeface="Times New Roman" pitchFamily="18" charset="0"/>
      </a:defRPr>
    </a:lvl9pPr>
  </p:defaultTextStyle>
  <p:modifyVerifier cryptProviderType="rsaFull" cryptAlgorithmClass="hash" cryptAlgorithmType="typeAny" cryptAlgorithmSid="4" spinCount="50000" saltData="lUZz5T3HaB3ixxvN49xj8w" hashData="2uvsb9SheV9WP+RW0qaW+QPsYXo"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99"/>
    <a:srgbClr val="0066FF"/>
    <a:srgbClr val="66CCFF"/>
    <a:srgbClr val="00FF00"/>
    <a:srgbClr val="99FFCC"/>
    <a:srgbClr val="008000"/>
    <a:srgbClr val="336699"/>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60" autoAdjust="0"/>
    <p:restoredTop sz="94614" autoAdjust="0"/>
  </p:normalViewPr>
  <p:slideViewPr>
    <p:cSldViewPr>
      <p:cViewPr>
        <p:scale>
          <a:sx n="100" d="100"/>
          <a:sy n="100" d="100"/>
        </p:scale>
        <p:origin x="-1836" y="-33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Lst>
  </p:outlineViewPr>
  <p:notesTextViewPr>
    <p:cViewPr>
      <p:scale>
        <a:sx n="100" d="100"/>
        <a:sy n="100" d="100"/>
      </p:scale>
      <p:origin x="0" y="0"/>
    </p:cViewPr>
  </p:notesTextViewPr>
  <p:sorterViewPr>
    <p:cViewPr>
      <p:scale>
        <a:sx n="75" d="100"/>
        <a:sy n="75" d="100"/>
      </p:scale>
      <p:origin x="0" y="29106"/>
    </p:cViewPr>
  </p:sorterViewPr>
  <p:notesViewPr>
    <p:cSldViewPr>
      <p:cViewPr varScale="1">
        <p:scale>
          <a:sx n="76" d="100"/>
          <a:sy n="76" d="100"/>
        </p:scale>
        <p:origin x="-2118" y="-90"/>
      </p:cViewPr>
      <p:guideLst>
        <p:guide orient="horz" pos="3059"/>
        <p:guide pos="2159"/>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viewProps" Target="view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notesMaster" Target="notesMasters/notesMaster1.xml"/><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_rels/viewProps.xml.rels><?xml version="1.0" encoding="UTF-8" standalone="yes"?>
<Relationships xmlns="http://schemas.openxmlformats.org/package/2006/relationships"><Relationship Id="rId13" Type="http://schemas.openxmlformats.org/officeDocument/2006/relationships/slide" Target="slides/slide40.xml"/><Relationship Id="rId18" Type="http://schemas.openxmlformats.org/officeDocument/2006/relationships/slide" Target="slides/slide47.xml"/><Relationship Id="rId26" Type="http://schemas.openxmlformats.org/officeDocument/2006/relationships/slide" Target="slides/slide68.xml"/><Relationship Id="rId39" Type="http://schemas.openxmlformats.org/officeDocument/2006/relationships/slide" Target="slides/slide95.xml"/><Relationship Id="rId21" Type="http://schemas.openxmlformats.org/officeDocument/2006/relationships/slide" Target="slides/slide61.xml"/><Relationship Id="rId34" Type="http://schemas.openxmlformats.org/officeDocument/2006/relationships/slide" Target="slides/slide87.xml"/><Relationship Id="rId42" Type="http://schemas.openxmlformats.org/officeDocument/2006/relationships/slide" Target="slides/slide99.xml"/><Relationship Id="rId47" Type="http://schemas.openxmlformats.org/officeDocument/2006/relationships/slide" Target="slides/slide107.xml"/><Relationship Id="rId50" Type="http://schemas.openxmlformats.org/officeDocument/2006/relationships/slide" Target="slides/slide111.xml"/><Relationship Id="rId55" Type="http://schemas.openxmlformats.org/officeDocument/2006/relationships/slide" Target="slides/slide117.xml"/><Relationship Id="rId63" Type="http://schemas.openxmlformats.org/officeDocument/2006/relationships/slide" Target="slides/slide130.xml"/><Relationship Id="rId68" Type="http://schemas.openxmlformats.org/officeDocument/2006/relationships/slide" Target="slides/slide140.xml"/><Relationship Id="rId76" Type="http://schemas.openxmlformats.org/officeDocument/2006/relationships/slide" Target="slides/slide148.xml"/><Relationship Id="rId84" Type="http://schemas.openxmlformats.org/officeDocument/2006/relationships/slide" Target="slides/slide156.xml"/><Relationship Id="rId89" Type="http://schemas.openxmlformats.org/officeDocument/2006/relationships/slide" Target="slides/slide163.xml"/><Relationship Id="rId7" Type="http://schemas.openxmlformats.org/officeDocument/2006/relationships/slide" Target="slides/slide29.xml"/><Relationship Id="rId71" Type="http://schemas.openxmlformats.org/officeDocument/2006/relationships/slide" Target="slides/slide143.xml"/><Relationship Id="rId92" Type="http://schemas.openxmlformats.org/officeDocument/2006/relationships/slide" Target="slides/slide166.xml"/><Relationship Id="rId2" Type="http://schemas.openxmlformats.org/officeDocument/2006/relationships/slide" Target="slides/slide19.xml"/><Relationship Id="rId16" Type="http://schemas.openxmlformats.org/officeDocument/2006/relationships/slide" Target="slides/slide44.xml"/><Relationship Id="rId29" Type="http://schemas.openxmlformats.org/officeDocument/2006/relationships/slide" Target="slides/slide73.xml"/><Relationship Id="rId11" Type="http://schemas.openxmlformats.org/officeDocument/2006/relationships/slide" Target="slides/slide37.xml"/><Relationship Id="rId24" Type="http://schemas.openxmlformats.org/officeDocument/2006/relationships/slide" Target="slides/slide65.xml"/><Relationship Id="rId32" Type="http://schemas.openxmlformats.org/officeDocument/2006/relationships/slide" Target="slides/slide85.xml"/><Relationship Id="rId37" Type="http://schemas.openxmlformats.org/officeDocument/2006/relationships/slide" Target="slides/slide92.xml"/><Relationship Id="rId40" Type="http://schemas.openxmlformats.org/officeDocument/2006/relationships/slide" Target="slides/slide97.xml"/><Relationship Id="rId45" Type="http://schemas.openxmlformats.org/officeDocument/2006/relationships/slide" Target="slides/slide105.xml"/><Relationship Id="rId53" Type="http://schemas.openxmlformats.org/officeDocument/2006/relationships/slide" Target="slides/slide115.xml"/><Relationship Id="rId58" Type="http://schemas.openxmlformats.org/officeDocument/2006/relationships/slide" Target="slides/slide121.xml"/><Relationship Id="rId66" Type="http://schemas.openxmlformats.org/officeDocument/2006/relationships/slide" Target="slides/slide134.xml"/><Relationship Id="rId74" Type="http://schemas.openxmlformats.org/officeDocument/2006/relationships/slide" Target="slides/slide146.xml"/><Relationship Id="rId79" Type="http://schemas.openxmlformats.org/officeDocument/2006/relationships/slide" Target="slides/slide151.xml"/><Relationship Id="rId87" Type="http://schemas.openxmlformats.org/officeDocument/2006/relationships/slide" Target="slides/slide161.xml"/><Relationship Id="rId5" Type="http://schemas.openxmlformats.org/officeDocument/2006/relationships/slide" Target="slides/slide25.xml"/><Relationship Id="rId61" Type="http://schemas.openxmlformats.org/officeDocument/2006/relationships/slide" Target="slides/slide127.xml"/><Relationship Id="rId82" Type="http://schemas.openxmlformats.org/officeDocument/2006/relationships/slide" Target="slides/slide154.xml"/><Relationship Id="rId90" Type="http://schemas.openxmlformats.org/officeDocument/2006/relationships/slide" Target="slides/slide164.xml"/><Relationship Id="rId19" Type="http://schemas.openxmlformats.org/officeDocument/2006/relationships/slide" Target="slides/slide49.xml"/><Relationship Id="rId14" Type="http://schemas.openxmlformats.org/officeDocument/2006/relationships/slide" Target="slides/slide41.xml"/><Relationship Id="rId22" Type="http://schemas.openxmlformats.org/officeDocument/2006/relationships/slide" Target="slides/slide62.xml"/><Relationship Id="rId27" Type="http://schemas.openxmlformats.org/officeDocument/2006/relationships/slide" Target="slides/slide70.xml"/><Relationship Id="rId30" Type="http://schemas.openxmlformats.org/officeDocument/2006/relationships/slide" Target="slides/slide75.xml"/><Relationship Id="rId35" Type="http://schemas.openxmlformats.org/officeDocument/2006/relationships/slide" Target="slides/slide89.xml"/><Relationship Id="rId43" Type="http://schemas.openxmlformats.org/officeDocument/2006/relationships/slide" Target="slides/slide101.xml"/><Relationship Id="rId48" Type="http://schemas.openxmlformats.org/officeDocument/2006/relationships/slide" Target="slides/slide109.xml"/><Relationship Id="rId56" Type="http://schemas.openxmlformats.org/officeDocument/2006/relationships/slide" Target="slides/slide118.xml"/><Relationship Id="rId64" Type="http://schemas.openxmlformats.org/officeDocument/2006/relationships/slide" Target="slides/slide132.xml"/><Relationship Id="rId69" Type="http://schemas.openxmlformats.org/officeDocument/2006/relationships/slide" Target="slides/slide141.xml"/><Relationship Id="rId77" Type="http://schemas.openxmlformats.org/officeDocument/2006/relationships/slide" Target="slides/slide149.xml"/><Relationship Id="rId8" Type="http://schemas.openxmlformats.org/officeDocument/2006/relationships/slide" Target="slides/slide30.xml"/><Relationship Id="rId51" Type="http://schemas.openxmlformats.org/officeDocument/2006/relationships/slide" Target="slides/slide112.xml"/><Relationship Id="rId72" Type="http://schemas.openxmlformats.org/officeDocument/2006/relationships/slide" Target="slides/slide144.xml"/><Relationship Id="rId80" Type="http://schemas.openxmlformats.org/officeDocument/2006/relationships/slide" Target="slides/slide152.xml"/><Relationship Id="rId85" Type="http://schemas.openxmlformats.org/officeDocument/2006/relationships/slide" Target="slides/slide157.xml"/><Relationship Id="rId93" Type="http://schemas.openxmlformats.org/officeDocument/2006/relationships/slide" Target="slides/slide167.xml"/><Relationship Id="rId3" Type="http://schemas.openxmlformats.org/officeDocument/2006/relationships/slide" Target="slides/slide20.xml"/><Relationship Id="rId12" Type="http://schemas.openxmlformats.org/officeDocument/2006/relationships/slide" Target="slides/slide38.xml"/><Relationship Id="rId17" Type="http://schemas.openxmlformats.org/officeDocument/2006/relationships/slide" Target="slides/slide46.xml"/><Relationship Id="rId25" Type="http://schemas.openxmlformats.org/officeDocument/2006/relationships/slide" Target="slides/slide67.xml"/><Relationship Id="rId33" Type="http://schemas.openxmlformats.org/officeDocument/2006/relationships/slide" Target="slides/slide86.xml"/><Relationship Id="rId38" Type="http://schemas.openxmlformats.org/officeDocument/2006/relationships/slide" Target="slides/slide93.xml"/><Relationship Id="rId46" Type="http://schemas.openxmlformats.org/officeDocument/2006/relationships/slide" Target="slides/slide106.xml"/><Relationship Id="rId59" Type="http://schemas.openxmlformats.org/officeDocument/2006/relationships/slide" Target="slides/slide124.xml"/><Relationship Id="rId67" Type="http://schemas.openxmlformats.org/officeDocument/2006/relationships/slide" Target="slides/slide136.xml"/><Relationship Id="rId20" Type="http://schemas.openxmlformats.org/officeDocument/2006/relationships/slide" Target="slides/slide58.xml"/><Relationship Id="rId41" Type="http://schemas.openxmlformats.org/officeDocument/2006/relationships/slide" Target="slides/slide98.xml"/><Relationship Id="rId54" Type="http://schemas.openxmlformats.org/officeDocument/2006/relationships/slide" Target="slides/slide116.xml"/><Relationship Id="rId62" Type="http://schemas.openxmlformats.org/officeDocument/2006/relationships/slide" Target="slides/slide128.xml"/><Relationship Id="rId70" Type="http://schemas.openxmlformats.org/officeDocument/2006/relationships/slide" Target="slides/slide142.xml"/><Relationship Id="rId75" Type="http://schemas.openxmlformats.org/officeDocument/2006/relationships/slide" Target="slides/slide147.xml"/><Relationship Id="rId83" Type="http://schemas.openxmlformats.org/officeDocument/2006/relationships/slide" Target="slides/slide155.xml"/><Relationship Id="rId88" Type="http://schemas.openxmlformats.org/officeDocument/2006/relationships/slide" Target="slides/slide162.xml"/><Relationship Id="rId91" Type="http://schemas.openxmlformats.org/officeDocument/2006/relationships/slide" Target="slides/slide165.xml"/><Relationship Id="rId1" Type="http://schemas.openxmlformats.org/officeDocument/2006/relationships/slide" Target="slides/slide5.xml"/><Relationship Id="rId6" Type="http://schemas.openxmlformats.org/officeDocument/2006/relationships/slide" Target="slides/slide27.xml"/><Relationship Id="rId15" Type="http://schemas.openxmlformats.org/officeDocument/2006/relationships/slide" Target="slides/slide42.xml"/><Relationship Id="rId23" Type="http://schemas.openxmlformats.org/officeDocument/2006/relationships/slide" Target="slides/slide63.xml"/><Relationship Id="rId28" Type="http://schemas.openxmlformats.org/officeDocument/2006/relationships/slide" Target="slides/slide72.xml"/><Relationship Id="rId36" Type="http://schemas.openxmlformats.org/officeDocument/2006/relationships/slide" Target="slides/slide91.xml"/><Relationship Id="rId49" Type="http://schemas.openxmlformats.org/officeDocument/2006/relationships/slide" Target="slides/slide110.xml"/><Relationship Id="rId57" Type="http://schemas.openxmlformats.org/officeDocument/2006/relationships/slide" Target="slides/slide119.xml"/><Relationship Id="rId10" Type="http://schemas.openxmlformats.org/officeDocument/2006/relationships/slide" Target="slides/slide33.xml"/><Relationship Id="rId31" Type="http://schemas.openxmlformats.org/officeDocument/2006/relationships/slide" Target="slides/slide81.xml"/><Relationship Id="rId44" Type="http://schemas.openxmlformats.org/officeDocument/2006/relationships/slide" Target="slides/slide104.xml"/><Relationship Id="rId52" Type="http://schemas.openxmlformats.org/officeDocument/2006/relationships/slide" Target="slides/slide113.xml"/><Relationship Id="rId60" Type="http://schemas.openxmlformats.org/officeDocument/2006/relationships/slide" Target="slides/slide126.xml"/><Relationship Id="rId65" Type="http://schemas.openxmlformats.org/officeDocument/2006/relationships/slide" Target="slides/slide133.xml"/><Relationship Id="rId73" Type="http://schemas.openxmlformats.org/officeDocument/2006/relationships/slide" Target="slides/slide145.xml"/><Relationship Id="rId78" Type="http://schemas.openxmlformats.org/officeDocument/2006/relationships/slide" Target="slides/slide150.xml"/><Relationship Id="rId81" Type="http://schemas.openxmlformats.org/officeDocument/2006/relationships/slide" Target="slides/slide153.xml"/><Relationship Id="rId86" Type="http://schemas.openxmlformats.org/officeDocument/2006/relationships/slide" Target="slides/slide160.xml"/><Relationship Id="rId4" Type="http://schemas.openxmlformats.org/officeDocument/2006/relationships/slide" Target="slides/slide24.xml"/><Relationship Id="rId9"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6.wmf"/><Relationship Id="rId1" Type="http://schemas.openxmlformats.org/officeDocument/2006/relationships/image" Target="../media/image28.wmf"/><Relationship Id="rId4" Type="http://schemas.openxmlformats.org/officeDocument/2006/relationships/image" Target="../media/image30.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2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6.wmf"/><Relationship Id="rId1" Type="http://schemas.openxmlformats.org/officeDocument/2006/relationships/image" Target="../media/image3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27.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26.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2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image" Target="../media/image2.wmf"/><Relationship Id="rId4"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49.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5.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4.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4.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4" Type="http://schemas.openxmlformats.org/officeDocument/2006/relationships/image" Target="../media/image64.e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image" Target="../media/image65.emf"/><Relationship Id="rId4" Type="http://schemas.openxmlformats.org/officeDocument/2006/relationships/image" Target="../media/image68.e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69.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69.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78.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4" Type="http://schemas.openxmlformats.org/officeDocument/2006/relationships/image" Target="../media/image10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884613" y="0"/>
            <a:ext cx="2970212" cy="485775"/>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0" y="0"/>
            <a:ext cx="2970213" cy="485775"/>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l" eaLnBrk="0" hangingPunct="0">
              <a:defRPr>
                <a:latin typeface="Times New Roman" pitchFamily="18"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3884613" y="9228138"/>
            <a:ext cx="2970212" cy="485775"/>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0" y="9228138"/>
            <a:ext cx="2970213" cy="485775"/>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l" eaLnBrk="0" hangingPunct="0">
              <a:defRPr>
                <a:latin typeface="Times New Roman" pitchFamily="18" charset="0"/>
                <a:cs typeface="Times New Roman" pitchFamily="18" charset="0"/>
              </a:defRPr>
            </a:lvl1pPr>
          </a:lstStyle>
          <a:p>
            <a:pPr>
              <a:defRPr/>
            </a:pPr>
            <a:fld id="{412A8C3A-2BF7-4317-80BA-3EEBDF9E488B}" type="slidenum">
              <a:rPr lang="he-IL"/>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3884613" y="0"/>
            <a:ext cx="2970212" cy="485775"/>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15363" name="Rectangle 3"/>
          <p:cNvSpPr>
            <a:spLocks noGrp="1" noChangeArrowheads="1"/>
          </p:cNvSpPr>
          <p:nvPr>
            <p:ph type="dt" idx="1"/>
          </p:nvPr>
        </p:nvSpPr>
        <p:spPr bwMode="auto">
          <a:xfrm>
            <a:off x="0" y="0"/>
            <a:ext cx="2970213" cy="485775"/>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l" eaLnBrk="0" hangingPunct="0">
              <a:defRPr>
                <a:latin typeface="Times New Roman" pitchFamily="18" charset="0"/>
                <a:cs typeface="+mn-cs"/>
              </a:defRPr>
            </a:lvl1pPr>
          </a:lstStyle>
          <a:p>
            <a:pPr>
              <a:defRPr/>
            </a:pPr>
            <a:endParaRPr lang="en-US"/>
          </a:p>
        </p:txBody>
      </p:sp>
      <p:sp>
        <p:nvSpPr>
          <p:cNvPr id="211972" name="Rectangle 4"/>
          <p:cNvSpPr>
            <a:spLocks noChangeArrowheads="1" noTextEdit="1"/>
          </p:cNvSpPr>
          <p:nvPr>
            <p:ph type="sldImg" idx="2"/>
          </p:nvPr>
        </p:nvSpPr>
        <p:spPr bwMode="auto">
          <a:xfrm>
            <a:off x="1001713" y="730250"/>
            <a:ext cx="4852987" cy="3640138"/>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613275"/>
            <a:ext cx="5026025" cy="4370388"/>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p>
            <a:pPr lvl="0"/>
            <a:r>
              <a:rPr lang="he-IL" altLang="en-US" noProof="0" smtClean="0"/>
              <a:t>לחץ כדי לשנות סגנון טקסט בסיס</a:t>
            </a:r>
          </a:p>
          <a:p>
            <a:pPr lvl="1"/>
            <a:r>
              <a:rPr lang="he-IL" altLang="en-US" noProof="0" smtClean="0"/>
              <a:t>רמה שניה</a:t>
            </a:r>
          </a:p>
          <a:p>
            <a:pPr lvl="2"/>
            <a:r>
              <a:rPr lang="he-IL" altLang="en-US" noProof="0" smtClean="0"/>
              <a:t>רמה שלישית</a:t>
            </a:r>
          </a:p>
          <a:p>
            <a:pPr lvl="3"/>
            <a:r>
              <a:rPr lang="he-IL" altLang="en-US" noProof="0" smtClean="0"/>
              <a:t>רמה רביעית</a:t>
            </a:r>
          </a:p>
          <a:p>
            <a:pPr lvl="4"/>
            <a:r>
              <a:rPr lang="he-IL" altLang="en-US" noProof="0" smtClean="0"/>
              <a:t>רמה חמישית</a:t>
            </a:r>
          </a:p>
        </p:txBody>
      </p:sp>
      <p:sp>
        <p:nvSpPr>
          <p:cNvPr id="15366" name="Rectangle 6"/>
          <p:cNvSpPr>
            <a:spLocks noGrp="1" noChangeArrowheads="1"/>
          </p:cNvSpPr>
          <p:nvPr>
            <p:ph type="ftr" sz="quarter" idx="4"/>
          </p:nvPr>
        </p:nvSpPr>
        <p:spPr bwMode="auto">
          <a:xfrm>
            <a:off x="3884613" y="9228138"/>
            <a:ext cx="2970212" cy="485775"/>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eaLnBrk="0" hangingPunct="0">
              <a:defRPr>
                <a:latin typeface="Times New Roman" pitchFamily="18"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0" y="9228138"/>
            <a:ext cx="2970213" cy="485775"/>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l" eaLnBrk="0" hangingPunct="0">
              <a:defRPr>
                <a:latin typeface="Times New Roman" pitchFamily="18" charset="0"/>
                <a:cs typeface="Times New Roman" pitchFamily="18" charset="0"/>
              </a:defRPr>
            </a:lvl1pPr>
          </a:lstStyle>
          <a:p>
            <a:pPr>
              <a:defRPr/>
            </a:pPr>
            <a:fld id="{8275FC4D-4178-4473-9960-3AA8776C2359}" type="slidenum">
              <a:rPr lang="he-IL"/>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kumimoji="1"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he-IL">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he-IL">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he-IL">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he-IL">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he-IL">
                <a:cs typeface="+mn-cs"/>
              </a:endParaRPr>
            </a:p>
          </p:txBody>
        </p:sp>
        <p:sp>
          <p:nvSpPr>
            <p:cNvPr id="8" name="Rectangle 1034"/>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he-IL">
                <a:cs typeface="+mn-cs"/>
              </a:endParaRPr>
            </a:p>
          </p:txBody>
        </p:sp>
        <p:sp>
          <p:nvSpPr>
            <p:cNvPr id="9" name="Rectangle 1035"/>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he-IL">
                <a:cs typeface="+mn-cs"/>
              </a:endParaRPr>
            </a:p>
          </p:txBody>
        </p:sp>
      </p:grpSp>
      <p:graphicFrame>
        <p:nvGraphicFramePr>
          <p:cNvPr id="14" name="Object 20"/>
          <p:cNvGraphicFramePr>
            <a:graphicFrameLocks noChangeAspect="1"/>
          </p:cNvGraphicFramePr>
          <p:nvPr/>
        </p:nvGraphicFramePr>
        <p:xfrm>
          <a:off x="8001000" y="142875"/>
          <a:ext cx="1000125" cy="676275"/>
        </p:xfrm>
        <a:graphic>
          <a:graphicData uri="http://schemas.openxmlformats.org/presentationml/2006/ole">
            <p:oleObj spid="_x0000_s227330" name="צילום של Photo Editor" r:id="rId3" imgW="6676190" imgH="4514286" progId="MSPhotoEd.3">
              <p:embed/>
            </p:oleObj>
          </a:graphicData>
        </a:graphic>
      </p:graphicFrame>
      <p:sp>
        <p:nvSpPr>
          <p:cNvPr id="15" name="AutoShape 1040">
            <a:hlinkClick r:id="" action="ppaction://hlinkshowjump?jump=firstslide" highlightClick="1"/>
          </p:cNvPr>
          <p:cNvSpPr>
            <a:spLocks noChangeArrowheads="1"/>
          </p:cNvSpPr>
          <p:nvPr userDrawn="1"/>
        </p:nvSpPr>
        <p:spPr bwMode="auto">
          <a:xfrm>
            <a:off x="0" y="0"/>
            <a:ext cx="250825" cy="215900"/>
          </a:xfrm>
          <a:prstGeom prst="actionButtonHome">
            <a:avLst/>
          </a:prstGeom>
          <a:solidFill>
            <a:srgbClr val="0066FF">
              <a:alpha val="80000"/>
            </a:srgbClr>
          </a:solidFill>
          <a:ln w="9525">
            <a:noFill/>
            <a:miter lim="800000"/>
            <a:headEnd/>
            <a:tailEnd/>
          </a:ln>
          <a:effectLst>
            <a:outerShdw dist="35921" dir="2700000" algn="ctr" rotWithShape="0">
              <a:schemeClr val="bg2"/>
            </a:outerShdw>
          </a:effectLst>
        </p:spPr>
        <p:txBody>
          <a:bodyPr wrap="none" anchor="ctr"/>
          <a:lstStyle/>
          <a:p>
            <a:pPr>
              <a:defRPr/>
            </a:pPr>
            <a:endParaRPr lang="he-IL">
              <a:cs typeface="+mn-cs"/>
            </a:endParaRPr>
          </a:p>
        </p:txBody>
      </p:sp>
      <p:sp>
        <p:nvSpPr>
          <p:cNvPr id="16" name="Text Box 18"/>
          <p:cNvSpPr txBox="1">
            <a:spLocks noChangeArrowheads="1"/>
          </p:cNvSpPr>
          <p:nvPr userDrawn="1"/>
        </p:nvSpPr>
        <p:spPr bwMode="auto">
          <a:xfrm>
            <a:off x="7089775" y="6643688"/>
            <a:ext cx="2054225" cy="214312"/>
          </a:xfrm>
          <a:prstGeom prst="rect">
            <a:avLst/>
          </a:prstGeom>
          <a:noFill/>
          <a:ln w="9525">
            <a:noFill/>
            <a:miter lim="800000"/>
            <a:headEnd/>
            <a:tailEnd/>
          </a:ln>
          <a:effectLst/>
        </p:spPr>
        <p:txBody>
          <a:bodyPr>
            <a:spAutoFit/>
          </a:bodyPr>
          <a:lstStyle/>
          <a:p>
            <a:pPr algn="l">
              <a:defRPr/>
            </a:pPr>
            <a:r>
              <a:rPr lang="he-IL" sz="800" dirty="0">
                <a:latin typeface="Times New Roman" pitchFamily="18" charset="0"/>
              </a:rPr>
              <a:t>כל הזכויות שמורות למשב מחקר יישומי בע"מ  </a:t>
            </a:r>
            <a:r>
              <a:rPr lang="en-US" sz="800" dirty="0">
                <a:latin typeface="Times New Roman" pitchFamily="18" charset="0"/>
              </a:rPr>
              <a:t>©</a:t>
            </a:r>
          </a:p>
        </p:txBody>
      </p:sp>
      <p:sp>
        <p:nvSpPr>
          <p:cNvPr id="17" name="Rectangle 22"/>
          <p:cNvSpPr>
            <a:spLocks noChangeArrowheads="1"/>
          </p:cNvSpPr>
          <p:nvPr userDrawn="1"/>
        </p:nvSpPr>
        <p:spPr bwMode="auto">
          <a:xfrm>
            <a:off x="0" y="6600825"/>
            <a:ext cx="2047875" cy="25717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defRPr/>
            </a:pPr>
            <a:r>
              <a:rPr lang="en-US" sz="1050" dirty="0">
                <a:latin typeface="Times New Roman" pitchFamily="18" charset="0"/>
              </a:rPr>
              <a:t>Email:info@mashav-research.com</a:t>
            </a:r>
          </a:p>
        </p:txBody>
      </p:sp>
      <p:sp>
        <p:nvSpPr>
          <p:cNvPr id="40972" name="Rectangle 1036"/>
          <p:cNvSpPr>
            <a:spLocks noGrp="1" noChangeArrowheads="1"/>
          </p:cNvSpPr>
          <p:nvPr>
            <p:ph type="ctrTitle"/>
          </p:nvPr>
        </p:nvSpPr>
        <p:spPr>
          <a:xfrm>
            <a:off x="990600" y="1828800"/>
            <a:ext cx="7772400" cy="1143000"/>
          </a:xfrm>
        </p:spPr>
        <p:txBody>
          <a:bodyPr/>
          <a:lstStyle>
            <a:lvl1pPr>
              <a:defRPr/>
            </a:lvl1pPr>
          </a:lstStyle>
          <a:p>
            <a:r>
              <a:rPr lang="he-IL"/>
              <a:t>לחץ כדי לערוך סגנון כותרת של תבנית בסיס</a:t>
            </a:r>
          </a:p>
        </p:txBody>
      </p:sp>
      <p:sp>
        <p:nvSpPr>
          <p:cNvPr id="40973"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he-IL"/>
              <a:t>לחץ כדי לערוך סגנון כותרת משנה של תבנית בסיס</a:t>
            </a:r>
          </a:p>
        </p:txBody>
      </p:sp>
      <p:sp>
        <p:nvSpPr>
          <p:cNvPr id="18" name="Rectangle 1038"/>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9" name="Rectangle 1039"/>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20" name="Rectangle 1040"/>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716E3DF-96EB-40E7-A207-D94DC1C8C88B}" type="slidenum">
              <a:rPr lang="he-IL"/>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D2E1757C-88C3-4656-BC0E-CF7945AF130E}"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1532CDBC-9BD2-4233-818E-0C9D5001CD26}"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he-IL"/>
          </a:p>
        </p:txBody>
      </p:sp>
      <p:sp>
        <p:nvSpPr>
          <p:cNvPr id="3" name="Table Placeholder 2"/>
          <p:cNvSpPr>
            <a:spLocks noGrp="1"/>
          </p:cNvSpPr>
          <p:nvPr>
            <p:ph type="tbl" idx="1"/>
          </p:nvPr>
        </p:nvSpPr>
        <p:spPr>
          <a:xfrm>
            <a:off x="1182688" y="2017713"/>
            <a:ext cx="7772400" cy="4114800"/>
          </a:xfrm>
        </p:spPr>
        <p:txBody>
          <a:bodyPr/>
          <a:lstStyle/>
          <a:p>
            <a:pPr lvl="0"/>
            <a:endParaRPr lang="he-IL" noProof="0" smtClean="0"/>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3BB837B7-D132-4F64-B65C-86C3FBC497D0}" type="slidenum">
              <a:rPr lang="he-IL"/>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617538"/>
            <a:ext cx="7793037" cy="1143000"/>
          </a:xfrm>
        </p:spPr>
        <p:txBody>
          <a:bodyPr/>
          <a:lstStyle/>
          <a:p>
            <a:r>
              <a:rPr lang="en-US" smtClean="0"/>
              <a:t>Click to edit Master title style</a:t>
            </a:r>
            <a:endParaRPr lang="he-IL"/>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1035"/>
          <p:cNvSpPr>
            <a:spLocks noGrp="1" noChangeArrowheads="1"/>
          </p:cNvSpPr>
          <p:nvPr>
            <p:ph type="dt" sz="half" idx="10"/>
          </p:nvPr>
        </p:nvSpPr>
        <p:spPr>
          <a:ln/>
        </p:spPr>
        <p:txBody>
          <a:bodyPr/>
          <a:lstStyle>
            <a:lvl1pPr>
              <a:defRPr/>
            </a:lvl1pPr>
          </a:lstStyle>
          <a:p>
            <a:pPr>
              <a:defRPr/>
            </a:pPr>
            <a:endParaRPr lang="en-US"/>
          </a:p>
        </p:txBody>
      </p:sp>
      <p:sp>
        <p:nvSpPr>
          <p:cNvPr id="8" name="Rectangle 1036"/>
          <p:cNvSpPr>
            <a:spLocks noGrp="1" noChangeArrowheads="1"/>
          </p:cNvSpPr>
          <p:nvPr>
            <p:ph type="ftr" sz="quarter" idx="11"/>
          </p:nvPr>
        </p:nvSpPr>
        <p:spPr>
          <a:ln/>
        </p:spPr>
        <p:txBody>
          <a:bodyPr/>
          <a:lstStyle>
            <a:lvl1pPr>
              <a:defRPr/>
            </a:lvl1pPr>
          </a:lstStyle>
          <a:p>
            <a:pPr>
              <a:defRPr/>
            </a:pPr>
            <a:endParaRPr lang="en-US"/>
          </a:p>
        </p:txBody>
      </p:sp>
      <p:sp>
        <p:nvSpPr>
          <p:cNvPr id="9" name="Rectangle 1037"/>
          <p:cNvSpPr>
            <a:spLocks noGrp="1" noChangeArrowheads="1"/>
          </p:cNvSpPr>
          <p:nvPr>
            <p:ph type="sldNum" sz="quarter" idx="12"/>
          </p:nvPr>
        </p:nvSpPr>
        <p:spPr>
          <a:ln/>
        </p:spPr>
        <p:txBody>
          <a:bodyPr/>
          <a:lstStyle>
            <a:lvl1pPr>
              <a:defRPr/>
            </a:lvl1pPr>
          </a:lstStyle>
          <a:p>
            <a:pPr>
              <a:defRPr/>
            </a:pPr>
            <a:fld id="{5DC059A5-28A4-48EF-8E78-F964B79B6866}" type="slidenum">
              <a:rPr lang="he-IL"/>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Rectangle 1035"/>
          <p:cNvSpPr>
            <a:spLocks noGrp="1" noChangeArrowheads="1"/>
          </p:cNvSpPr>
          <p:nvPr>
            <p:ph type="dt" sz="half" idx="10"/>
          </p:nvPr>
        </p:nvSpPr>
        <p:spPr>
          <a:ln/>
        </p:spPr>
        <p:txBody>
          <a:bodyPr/>
          <a:lstStyle>
            <a:lvl1pPr>
              <a:defRPr/>
            </a:lvl1pPr>
          </a:lstStyle>
          <a:p>
            <a:pPr>
              <a:defRPr/>
            </a:pPr>
            <a:endParaRPr lang="en-US"/>
          </a:p>
        </p:txBody>
      </p:sp>
      <p:sp>
        <p:nvSpPr>
          <p:cNvPr id="7" name="Rectangle 1036"/>
          <p:cNvSpPr>
            <a:spLocks noGrp="1" noChangeArrowheads="1"/>
          </p:cNvSpPr>
          <p:nvPr>
            <p:ph type="ftr" sz="quarter" idx="11"/>
          </p:nvPr>
        </p:nvSpPr>
        <p:spPr>
          <a:ln/>
        </p:spPr>
        <p:txBody>
          <a:bodyPr/>
          <a:lstStyle>
            <a:lvl1pPr>
              <a:defRPr/>
            </a:lvl1pPr>
          </a:lstStyle>
          <a:p>
            <a:pPr>
              <a:defRPr/>
            </a:pPr>
            <a:endParaRPr lang="en-US"/>
          </a:p>
        </p:txBody>
      </p:sp>
      <p:sp>
        <p:nvSpPr>
          <p:cNvPr id="8" name="Rectangle 1037"/>
          <p:cNvSpPr>
            <a:spLocks noGrp="1" noChangeArrowheads="1"/>
          </p:cNvSpPr>
          <p:nvPr>
            <p:ph type="sldNum" sz="quarter" idx="12"/>
          </p:nvPr>
        </p:nvSpPr>
        <p:spPr>
          <a:ln/>
        </p:spPr>
        <p:txBody>
          <a:bodyPr/>
          <a:lstStyle>
            <a:lvl1pPr>
              <a:defRPr/>
            </a:lvl1pPr>
          </a:lstStyle>
          <a:p>
            <a:pPr>
              <a:defRPr/>
            </a:pPr>
            <a:fld id="{38DC1244-70C3-4447-8500-63464CF8B3DF}" type="slidenum">
              <a:rPr lang="he-IL"/>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3BBB496E-00AD-4DF3-A341-9B5AC469CCB1}"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Rectangle 1026"/>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rtl="0">
              <a:defRPr/>
            </a:pPr>
            <a:endParaRPr kumimoji="1" lang="he-IL" sz="2400">
              <a:cs typeface="+mn-cs"/>
            </a:endParaRPr>
          </a:p>
        </p:txBody>
      </p:sp>
      <p:sp>
        <p:nvSpPr>
          <p:cNvPr id="5"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rtl="0">
              <a:defRPr/>
            </a:pPr>
            <a:endParaRPr kumimoji="1" lang="he-IL" sz="2400">
              <a:cs typeface="+mn-cs"/>
            </a:endParaRPr>
          </a:p>
        </p:txBody>
      </p:sp>
      <p:sp>
        <p:nvSpPr>
          <p:cNvPr id="6" name="Rectangle 1028"/>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rtl="0">
              <a:defRPr/>
            </a:pPr>
            <a:endParaRPr kumimoji="1" lang="he-IL" sz="2400">
              <a:cs typeface="+mn-cs"/>
            </a:endParaRPr>
          </a:p>
        </p:txBody>
      </p:sp>
      <p:sp>
        <p:nvSpPr>
          <p:cNvPr id="7"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defRPr/>
            </a:pPr>
            <a:endParaRPr kumimoji="1" lang="he-IL" sz="2400">
              <a:cs typeface="+mn-cs"/>
            </a:endParaRPr>
          </a:p>
        </p:txBody>
      </p:sp>
      <p:sp>
        <p:nvSpPr>
          <p:cNvPr id="8"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rtl="0">
              <a:defRPr/>
            </a:pPr>
            <a:endParaRPr kumimoji="1" lang="he-IL" sz="2400">
              <a:cs typeface="+mn-cs"/>
            </a:endParaRPr>
          </a:p>
        </p:txBody>
      </p:sp>
      <p:sp>
        <p:nvSpPr>
          <p:cNvPr id="9" name="Rectangle 1031"/>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rtl="0">
              <a:defRPr/>
            </a:pPr>
            <a:endParaRPr kumimoji="1" lang="he-IL" sz="2400">
              <a:cs typeface="+mn-cs"/>
            </a:endParaRPr>
          </a:p>
        </p:txBody>
      </p:sp>
      <p:sp>
        <p:nvSpPr>
          <p:cNvPr id="10"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defRPr/>
            </a:pPr>
            <a:endParaRPr kumimoji="1" lang="he-IL" sz="2400">
              <a:cs typeface="+mn-cs"/>
            </a:endParaRPr>
          </a:p>
        </p:txBody>
      </p:sp>
      <p:sp>
        <p:nvSpPr>
          <p:cNvPr id="11" name="AutoShape 1038">
            <a:hlinkClick r:id="" action="ppaction://hlinkshowjump?jump=nextslide" highlightClick="1"/>
          </p:cNvPr>
          <p:cNvSpPr>
            <a:spLocks noChangeArrowheads="1"/>
          </p:cNvSpPr>
          <p:nvPr/>
        </p:nvSpPr>
        <p:spPr bwMode="auto">
          <a:xfrm>
            <a:off x="684213" y="0"/>
            <a:ext cx="287337" cy="215900"/>
          </a:xfrm>
          <a:prstGeom prst="actionButtonForwardNext">
            <a:avLst/>
          </a:prstGeom>
          <a:solidFill>
            <a:srgbClr val="00FF00"/>
          </a:solidFill>
          <a:ln w="9525">
            <a:noFill/>
            <a:miter lim="800000"/>
            <a:headEnd/>
            <a:tailEnd/>
          </a:ln>
          <a:effectLst>
            <a:outerShdw dist="35921" dir="2700000" algn="ctr" rotWithShape="0">
              <a:schemeClr val="bg2"/>
            </a:outerShdw>
          </a:effectLst>
        </p:spPr>
        <p:txBody>
          <a:bodyPr wrap="none" anchor="ctr"/>
          <a:lstStyle/>
          <a:p>
            <a:pPr>
              <a:defRPr/>
            </a:pPr>
            <a:endParaRPr lang="he-IL">
              <a:cs typeface="+mn-cs"/>
            </a:endParaRPr>
          </a:p>
        </p:txBody>
      </p:sp>
      <p:sp>
        <p:nvSpPr>
          <p:cNvPr id="12" name="AutoShape 1039">
            <a:hlinkClick r:id="" action="ppaction://hlinkshowjump?jump=previousslide" highlightClick="1"/>
          </p:cNvPr>
          <p:cNvSpPr>
            <a:spLocks noChangeArrowheads="1"/>
          </p:cNvSpPr>
          <p:nvPr/>
        </p:nvSpPr>
        <p:spPr bwMode="auto">
          <a:xfrm>
            <a:off x="396875" y="0"/>
            <a:ext cx="252413" cy="215900"/>
          </a:xfrm>
          <a:prstGeom prst="actionButtonBackPrevious">
            <a:avLst/>
          </a:prstGeom>
          <a:solidFill>
            <a:srgbClr val="00FF00"/>
          </a:solidFill>
          <a:ln w="9525">
            <a:noFill/>
            <a:miter lim="800000"/>
            <a:headEnd/>
            <a:tailEnd/>
          </a:ln>
          <a:effectLst>
            <a:outerShdw dist="35921" dir="2700000" algn="ctr" rotWithShape="0">
              <a:schemeClr val="bg2"/>
            </a:outerShdw>
          </a:effectLst>
        </p:spPr>
        <p:txBody>
          <a:bodyPr wrap="none" anchor="ctr"/>
          <a:lstStyle/>
          <a:p>
            <a:pPr>
              <a:defRPr/>
            </a:pPr>
            <a:endParaRPr lang="he-IL">
              <a:cs typeface="+mn-cs"/>
            </a:endParaRPr>
          </a:p>
        </p:txBody>
      </p:sp>
      <p:sp>
        <p:nvSpPr>
          <p:cNvPr id="13" name="AutoShape 1040">
            <a:hlinkClick r:id="" action="ppaction://hlinkshowjump?jump=firstslide" highlightClick="1"/>
          </p:cNvPr>
          <p:cNvSpPr>
            <a:spLocks noChangeArrowheads="1"/>
          </p:cNvSpPr>
          <p:nvPr/>
        </p:nvSpPr>
        <p:spPr bwMode="auto">
          <a:xfrm>
            <a:off x="0" y="0"/>
            <a:ext cx="250825" cy="215900"/>
          </a:xfrm>
          <a:prstGeom prst="actionButtonHome">
            <a:avLst/>
          </a:prstGeom>
          <a:solidFill>
            <a:srgbClr val="0066FF">
              <a:alpha val="80000"/>
            </a:srgbClr>
          </a:solidFill>
          <a:ln w="9525">
            <a:noFill/>
            <a:miter lim="800000"/>
            <a:headEnd/>
            <a:tailEnd/>
          </a:ln>
          <a:effectLst>
            <a:outerShdw dist="35921" dir="2700000" algn="ctr" rotWithShape="0">
              <a:schemeClr val="bg2"/>
            </a:outerShdw>
          </a:effectLst>
        </p:spPr>
        <p:txBody>
          <a:bodyPr wrap="none" anchor="ctr"/>
          <a:lstStyle/>
          <a:p>
            <a:pPr>
              <a:defRPr/>
            </a:pPr>
            <a:endParaRPr lang="he-IL">
              <a:cs typeface="+mn-cs"/>
            </a:endParaRPr>
          </a:p>
        </p:txBody>
      </p:sp>
      <p:graphicFrame>
        <p:nvGraphicFramePr>
          <p:cNvPr id="14" name="Object 20"/>
          <p:cNvGraphicFramePr>
            <a:graphicFrameLocks noChangeAspect="1"/>
          </p:cNvGraphicFramePr>
          <p:nvPr/>
        </p:nvGraphicFramePr>
        <p:xfrm>
          <a:off x="8001000" y="142875"/>
          <a:ext cx="1000125" cy="676275"/>
        </p:xfrm>
        <a:graphic>
          <a:graphicData uri="http://schemas.openxmlformats.org/presentationml/2006/ole">
            <p:oleObj spid="_x0000_s228354" name="צילום של Photo Editor" r:id="rId3" imgW="6676190" imgH="4514286" progId="MSPhotoEd.3">
              <p:embed/>
            </p:oleObj>
          </a:graphicData>
        </a:graphic>
      </p:graphicFrame>
      <p:sp>
        <p:nvSpPr>
          <p:cNvPr id="15" name="Text Box 18"/>
          <p:cNvSpPr txBox="1">
            <a:spLocks noChangeArrowheads="1"/>
          </p:cNvSpPr>
          <p:nvPr userDrawn="1"/>
        </p:nvSpPr>
        <p:spPr bwMode="auto">
          <a:xfrm>
            <a:off x="7089775" y="6643688"/>
            <a:ext cx="2054225" cy="214312"/>
          </a:xfrm>
          <a:prstGeom prst="rect">
            <a:avLst/>
          </a:prstGeom>
          <a:noFill/>
          <a:ln w="9525">
            <a:noFill/>
            <a:miter lim="800000"/>
            <a:headEnd/>
            <a:tailEnd/>
          </a:ln>
          <a:effectLst/>
        </p:spPr>
        <p:txBody>
          <a:bodyPr>
            <a:spAutoFit/>
          </a:bodyPr>
          <a:lstStyle/>
          <a:p>
            <a:pPr algn="l">
              <a:defRPr/>
            </a:pPr>
            <a:r>
              <a:rPr lang="he-IL" sz="800" dirty="0">
                <a:latin typeface="Times New Roman" pitchFamily="18" charset="0"/>
              </a:rPr>
              <a:t>כל הזכויות שמורות למשב מחקר יישומי בע"מ  </a:t>
            </a:r>
            <a:r>
              <a:rPr lang="en-US" sz="800" dirty="0">
                <a:latin typeface="Times New Roman" pitchFamily="18" charset="0"/>
              </a:rPr>
              <a:t>©</a:t>
            </a:r>
          </a:p>
        </p:txBody>
      </p:sp>
      <p:sp>
        <p:nvSpPr>
          <p:cNvPr id="16" name="Rectangle 22"/>
          <p:cNvSpPr>
            <a:spLocks noChangeArrowheads="1"/>
          </p:cNvSpPr>
          <p:nvPr userDrawn="1"/>
        </p:nvSpPr>
        <p:spPr bwMode="auto">
          <a:xfrm>
            <a:off x="0" y="6600825"/>
            <a:ext cx="2047875" cy="25717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defRPr/>
            </a:pPr>
            <a:r>
              <a:rPr lang="en-US" sz="1050" dirty="0">
                <a:latin typeface="Times New Roman" pitchFamily="18" charset="0"/>
              </a:rPr>
              <a:t>Email:info@mashav-research.com</a:t>
            </a: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17" name="Rectangle 1035"/>
          <p:cNvSpPr>
            <a:spLocks noGrp="1" noChangeArrowheads="1"/>
          </p:cNvSpPr>
          <p:nvPr>
            <p:ph type="dt" sz="half" idx="10"/>
          </p:nvPr>
        </p:nvSpPr>
        <p:spPr/>
        <p:txBody>
          <a:bodyPr/>
          <a:lstStyle>
            <a:lvl1pPr>
              <a:defRPr dirty="0"/>
            </a:lvl1pPr>
          </a:lstStyle>
          <a:p>
            <a:pPr>
              <a:defRPr/>
            </a:pPr>
            <a:endParaRPr lang="en-US"/>
          </a:p>
        </p:txBody>
      </p:sp>
      <p:sp>
        <p:nvSpPr>
          <p:cNvPr id="18" name="Rectangle 1036"/>
          <p:cNvSpPr>
            <a:spLocks noGrp="1" noChangeArrowheads="1"/>
          </p:cNvSpPr>
          <p:nvPr>
            <p:ph type="ftr" sz="quarter" idx="11"/>
          </p:nvPr>
        </p:nvSpPr>
        <p:spPr/>
        <p:txBody>
          <a:bodyPr/>
          <a:lstStyle>
            <a:lvl1pPr>
              <a:defRPr/>
            </a:lvl1pPr>
          </a:lstStyle>
          <a:p>
            <a:pPr>
              <a:defRPr/>
            </a:pPr>
            <a:endParaRPr lang="en-US"/>
          </a:p>
        </p:txBody>
      </p:sp>
      <p:sp>
        <p:nvSpPr>
          <p:cNvPr id="19" name="Rectangle 1037"/>
          <p:cNvSpPr>
            <a:spLocks noGrp="1" noChangeArrowheads="1"/>
          </p:cNvSpPr>
          <p:nvPr>
            <p:ph type="sldNum" sz="quarter" idx="12"/>
          </p:nvPr>
        </p:nvSpPr>
        <p:spPr/>
        <p:txBody>
          <a:bodyPr/>
          <a:lstStyle>
            <a:lvl1pPr>
              <a:defRPr/>
            </a:lvl1pPr>
          </a:lstStyle>
          <a:p>
            <a:pPr>
              <a:defRPr/>
            </a:pPr>
            <a:fld id="{81640A82-87A8-40F8-B3C3-07C525AEAA1E}" type="slidenum">
              <a:rPr lang="he-IL"/>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BFFAA7BD-5F1B-4FD8-BEED-8C77A99B8076}"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C6CA880E-959B-4F19-A110-DD856FD1B87B}"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1035"/>
          <p:cNvSpPr>
            <a:spLocks noGrp="1" noChangeArrowheads="1"/>
          </p:cNvSpPr>
          <p:nvPr>
            <p:ph type="dt" sz="half" idx="10"/>
          </p:nvPr>
        </p:nvSpPr>
        <p:spPr>
          <a:ln/>
        </p:spPr>
        <p:txBody>
          <a:bodyPr/>
          <a:lstStyle>
            <a:lvl1pPr>
              <a:defRPr/>
            </a:lvl1pPr>
          </a:lstStyle>
          <a:p>
            <a:pPr>
              <a:defRPr/>
            </a:pPr>
            <a:endParaRPr lang="en-US"/>
          </a:p>
        </p:txBody>
      </p:sp>
      <p:sp>
        <p:nvSpPr>
          <p:cNvPr id="8" name="Rectangle 1036"/>
          <p:cNvSpPr>
            <a:spLocks noGrp="1" noChangeArrowheads="1"/>
          </p:cNvSpPr>
          <p:nvPr>
            <p:ph type="ftr" sz="quarter" idx="11"/>
          </p:nvPr>
        </p:nvSpPr>
        <p:spPr>
          <a:ln/>
        </p:spPr>
        <p:txBody>
          <a:bodyPr/>
          <a:lstStyle>
            <a:lvl1pPr>
              <a:defRPr/>
            </a:lvl1pPr>
          </a:lstStyle>
          <a:p>
            <a:pPr>
              <a:defRPr/>
            </a:pPr>
            <a:endParaRPr lang="en-US"/>
          </a:p>
        </p:txBody>
      </p:sp>
      <p:sp>
        <p:nvSpPr>
          <p:cNvPr id="9" name="Rectangle 1037"/>
          <p:cNvSpPr>
            <a:spLocks noGrp="1" noChangeArrowheads="1"/>
          </p:cNvSpPr>
          <p:nvPr>
            <p:ph type="sldNum" sz="quarter" idx="12"/>
          </p:nvPr>
        </p:nvSpPr>
        <p:spPr>
          <a:ln/>
        </p:spPr>
        <p:txBody>
          <a:bodyPr/>
          <a:lstStyle>
            <a:lvl1pPr>
              <a:defRPr/>
            </a:lvl1pPr>
          </a:lstStyle>
          <a:p>
            <a:pPr>
              <a:defRPr/>
            </a:pPr>
            <a:fld id="{7E5889B0-5242-48D4-97BA-9D813686FA5B}"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1035"/>
          <p:cNvSpPr>
            <a:spLocks noGrp="1" noChangeArrowheads="1"/>
          </p:cNvSpPr>
          <p:nvPr>
            <p:ph type="dt" sz="half" idx="10"/>
          </p:nvPr>
        </p:nvSpPr>
        <p:spPr>
          <a:ln/>
        </p:spPr>
        <p:txBody>
          <a:bodyPr/>
          <a:lstStyle>
            <a:lvl1pPr>
              <a:defRPr/>
            </a:lvl1pPr>
          </a:lstStyle>
          <a:p>
            <a:pPr>
              <a:defRPr/>
            </a:pPr>
            <a:endParaRPr lang="en-US"/>
          </a:p>
        </p:txBody>
      </p:sp>
      <p:sp>
        <p:nvSpPr>
          <p:cNvPr id="4" name="Rectangle 1036"/>
          <p:cNvSpPr>
            <a:spLocks noGrp="1" noChangeArrowheads="1"/>
          </p:cNvSpPr>
          <p:nvPr>
            <p:ph type="ftr" sz="quarter" idx="11"/>
          </p:nvPr>
        </p:nvSpPr>
        <p:spPr>
          <a:ln/>
        </p:spPr>
        <p:txBody>
          <a:bodyPr/>
          <a:lstStyle>
            <a:lvl1pPr>
              <a:defRPr/>
            </a:lvl1pPr>
          </a:lstStyle>
          <a:p>
            <a:pPr>
              <a:defRPr/>
            </a:pPr>
            <a:endParaRPr lang="en-US"/>
          </a:p>
        </p:txBody>
      </p:sp>
      <p:sp>
        <p:nvSpPr>
          <p:cNvPr id="5" name="Rectangle 1037"/>
          <p:cNvSpPr>
            <a:spLocks noGrp="1" noChangeArrowheads="1"/>
          </p:cNvSpPr>
          <p:nvPr>
            <p:ph type="sldNum" sz="quarter" idx="12"/>
          </p:nvPr>
        </p:nvSpPr>
        <p:spPr>
          <a:ln/>
        </p:spPr>
        <p:txBody>
          <a:bodyPr/>
          <a:lstStyle>
            <a:lvl1pPr>
              <a:defRPr/>
            </a:lvl1pPr>
          </a:lstStyle>
          <a:p>
            <a:pPr>
              <a:defRPr/>
            </a:pPr>
            <a:fld id="{DCE1822D-1FD0-426C-ABA1-9B9EB5078DE9}"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a:ln/>
        </p:spPr>
        <p:txBody>
          <a:bodyPr/>
          <a:lstStyle>
            <a:lvl1pPr>
              <a:defRPr/>
            </a:lvl1pPr>
          </a:lstStyle>
          <a:p>
            <a:pPr>
              <a:defRPr/>
            </a:pPr>
            <a:endParaRPr lang="en-US"/>
          </a:p>
        </p:txBody>
      </p:sp>
      <p:sp>
        <p:nvSpPr>
          <p:cNvPr id="3" name="Rectangle 1036"/>
          <p:cNvSpPr>
            <a:spLocks noGrp="1" noChangeArrowheads="1"/>
          </p:cNvSpPr>
          <p:nvPr>
            <p:ph type="ftr" sz="quarter" idx="11"/>
          </p:nvPr>
        </p:nvSpPr>
        <p:spPr>
          <a:ln/>
        </p:spPr>
        <p:txBody>
          <a:bodyPr/>
          <a:lstStyle>
            <a:lvl1pPr>
              <a:defRPr/>
            </a:lvl1pPr>
          </a:lstStyle>
          <a:p>
            <a:pPr>
              <a:defRPr/>
            </a:pPr>
            <a:endParaRPr lang="en-US"/>
          </a:p>
        </p:txBody>
      </p:sp>
      <p:sp>
        <p:nvSpPr>
          <p:cNvPr id="4" name="Rectangle 1037"/>
          <p:cNvSpPr>
            <a:spLocks noGrp="1" noChangeArrowheads="1"/>
          </p:cNvSpPr>
          <p:nvPr>
            <p:ph type="sldNum" sz="quarter" idx="12"/>
          </p:nvPr>
        </p:nvSpPr>
        <p:spPr>
          <a:ln/>
        </p:spPr>
        <p:txBody>
          <a:bodyPr/>
          <a:lstStyle>
            <a:lvl1pPr>
              <a:defRPr/>
            </a:lvl1pPr>
          </a:lstStyle>
          <a:p>
            <a:pPr>
              <a:defRPr/>
            </a:pPr>
            <a:fld id="{A003B8DB-2B19-4F63-84D2-3E0254A99A5B}"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61C3F548-64DC-423D-B37A-03B1CCAEB008}"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915573B8-4635-4356-B9E1-3B1FDA334CEC}"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9938" name="Rectangle 1026"/>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rtl="0">
              <a:defRPr/>
            </a:pPr>
            <a:endParaRPr kumimoji="1" lang="he-IL" sz="2400">
              <a:cs typeface="+mn-cs"/>
            </a:endParaRPr>
          </a:p>
        </p:txBody>
      </p:sp>
      <p:sp>
        <p:nvSpPr>
          <p:cNvPr id="39939"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rtl="0">
              <a:defRPr/>
            </a:pPr>
            <a:endParaRPr kumimoji="1" lang="he-IL" sz="2400">
              <a:cs typeface="+mn-cs"/>
            </a:endParaRPr>
          </a:p>
        </p:txBody>
      </p:sp>
      <p:sp>
        <p:nvSpPr>
          <p:cNvPr id="39940" name="Rectangle 1028"/>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rtl="0">
              <a:defRPr/>
            </a:pPr>
            <a:endParaRPr kumimoji="1" lang="he-IL" sz="2400">
              <a:cs typeface="+mn-cs"/>
            </a:endParaRPr>
          </a:p>
        </p:txBody>
      </p:sp>
      <p:sp>
        <p:nvSpPr>
          <p:cNvPr id="39941"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defRPr/>
            </a:pPr>
            <a:endParaRPr kumimoji="1" lang="he-IL" sz="2400">
              <a:cs typeface="+mn-cs"/>
            </a:endParaRPr>
          </a:p>
        </p:txBody>
      </p:sp>
      <p:sp>
        <p:nvSpPr>
          <p:cNvPr id="39942"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rtl="0">
              <a:defRPr/>
            </a:pPr>
            <a:endParaRPr kumimoji="1" lang="he-IL" sz="2400">
              <a:cs typeface="+mn-cs"/>
            </a:endParaRPr>
          </a:p>
        </p:txBody>
      </p:sp>
      <p:sp>
        <p:nvSpPr>
          <p:cNvPr id="39943" name="Rectangle 1031"/>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rtl="0">
              <a:defRPr/>
            </a:pPr>
            <a:endParaRPr kumimoji="1" lang="he-IL" sz="2400">
              <a:cs typeface="+mn-cs"/>
            </a:endParaRPr>
          </a:p>
        </p:txBody>
      </p:sp>
      <p:sp>
        <p:nvSpPr>
          <p:cNvPr id="39944"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rtl="0">
              <a:defRPr/>
            </a:pPr>
            <a:endParaRPr kumimoji="1" lang="he-IL" sz="2400">
              <a:cs typeface="+mn-cs"/>
            </a:endParaRPr>
          </a:p>
        </p:txBody>
      </p:sp>
      <p:sp>
        <p:nvSpPr>
          <p:cNvPr id="1035" name="Rectangle 1033"/>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he-IL" smtClean="0"/>
              <a:t>לחץ כדי לערוך סגנון כותרת של תבנית בסיס</a:t>
            </a:r>
          </a:p>
        </p:txBody>
      </p:sp>
      <p:sp>
        <p:nvSpPr>
          <p:cNvPr id="1036" name="Rectangle 1034"/>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39947"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cs typeface="+mn-cs"/>
              </a:defRPr>
            </a:lvl1pPr>
          </a:lstStyle>
          <a:p>
            <a:pPr>
              <a:defRPr/>
            </a:pPr>
            <a:endParaRPr lang="en-US"/>
          </a:p>
        </p:txBody>
      </p:sp>
      <p:sp>
        <p:nvSpPr>
          <p:cNvPr id="39948"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cs typeface="+mn-cs"/>
              </a:defRPr>
            </a:lvl1pPr>
          </a:lstStyle>
          <a:p>
            <a:pPr>
              <a:defRPr/>
            </a:pPr>
            <a:endParaRPr lang="en-US"/>
          </a:p>
        </p:txBody>
      </p:sp>
      <p:sp>
        <p:nvSpPr>
          <p:cNvPr id="39949"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cs typeface="Arial" pitchFamily="34" charset="0"/>
              </a:defRPr>
            </a:lvl1pPr>
          </a:lstStyle>
          <a:p>
            <a:pPr>
              <a:defRPr/>
            </a:pPr>
            <a:fld id="{0DEE5249-3B36-4F5B-B729-E0329D280F20}" type="slidenum">
              <a:rPr lang="he-IL"/>
              <a:pPr>
                <a:defRPr/>
              </a:pPr>
              <a:t>‹#›</a:t>
            </a:fld>
            <a:endParaRPr lang="en-US"/>
          </a:p>
        </p:txBody>
      </p:sp>
      <p:sp>
        <p:nvSpPr>
          <p:cNvPr id="39950" name="AutoShape 1038">
            <a:hlinkClick r:id="" action="ppaction://hlinkshowjump?jump=nextslide" highlightClick="1"/>
          </p:cNvPr>
          <p:cNvSpPr>
            <a:spLocks noChangeArrowheads="1"/>
          </p:cNvSpPr>
          <p:nvPr/>
        </p:nvSpPr>
        <p:spPr bwMode="auto">
          <a:xfrm>
            <a:off x="684213" y="0"/>
            <a:ext cx="287337" cy="215900"/>
          </a:xfrm>
          <a:prstGeom prst="actionButtonForwardNext">
            <a:avLst/>
          </a:prstGeom>
          <a:solidFill>
            <a:srgbClr val="00FF00"/>
          </a:solidFill>
          <a:ln w="9525">
            <a:noFill/>
            <a:miter lim="800000"/>
            <a:headEnd/>
            <a:tailEnd/>
          </a:ln>
          <a:effectLst>
            <a:outerShdw dist="35921" dir="2700000" algn="ctr" rotWithShape="0">
              <a:schemeClr val="bg2"/>
            </a:outerShdw>
          </a:effectLst>
        </p:spPr>
        <p:txBody>
          <a:bodyPr wrap="none" anchor="ctr"/>
          <a:lstStyle/>
          <a:p>
            <a:pPr>
              <a:defRPr/>
            </a:pPr>
            <a:endParaRPr lang="he-IL">
              <a:cs typeface="+mn-cs"/>
            </a:endParaRPr>
          </a:p>
        </p:txBody>
      </p:sp>
      <p:sp>
        <p:nvSpPr>
          <p:cNvPr id="39951" name="AutoShape 1039">
            <a:hlinkClick r:id="" action="ppaction://hlinkshowjump?jump=previousslide" highlightClick="1"/>
          </p:cNvPr>
          <p:cNvSpPr>
            <a:spLocks noChangeArrowheads="1"/>
          </p:cNvSpPr>
          <p:nvPr/>
        </p:nvSpPr>
        <p:spPr bwMode="auto">
          <a:xfrm>
            <a:off x="396875" y="0"/>
            <a:ext cx="252413" cy="215900"/>
          </a:xfrm>
          <a:prstGeom prst="actionButtonBackPrevious">
            <a:avLst/>
          </a:prstGeom>
          <a:solidFill>
            <a:srgbClr val="00FF00"/>
          </a:solidFill>
          <a:ln w="9525">
            <a:noFill/>
            <a:miter lim="800000"/>
            <a:headEnd/>
            <a:tailEnd/>
          </a:ln>
          <a:effectLst>
            <a:outerShdw dist="35921" dir="2700000" algn="ctr" rotWithShape="0">
              <a:schemeClr val="bg2"/>
            </a:outerShdw>
          </a:effectLst>
        </p:spPr>
        <p:txBody>
          <a:bodyPr wrap="none" anchor="ctr"/>
          <a:lstStyle/>
          <a:p>
            <a:pPr>
              <a:defRPr/>
            </a:pPr>
            <a:endParaRPr lang="he-IL">
              <a:cs typeface="+mn-cs"/>
            </a:endParaRPr>
          </a:p>
        </p:txBody>
      </p:sp>
      <p:sp>
        <p:nvSpPr>
          <p:cNvPr id="39952" name="AutoShape 1040">
            <a:hlinkClick r:id="" action="ppaction://hlinkshowjump?jump=firstslide" highlightClick="1"/>
          </p:cNvPr>
          <p:cNvSpPr>
            <a:spLocks noChangeArrowheads="1"/>
          </p:cNvSpPr>
          <p:nvPr/>
        </p:nvSpPr>
        <p:spPr bwMode="auto">
          <a:xfrm>
            <a:off x="0" y="0"/>
            <a:ext cx="250825" cy="215900"/>
          </a:xfrm>
          <a:prstGeom prst="actionButtonHome">
            <a:avLst/>
          </a:prstGeom>
          <a:solidFill>
            <a:srgbClr val="0066FF">
              <a:alpha val="80000"/>
            </a:srgbClr>
          </a:solidFill>
          <a:ln w="9525">
            <a:noFill/>
            <a:miter lim="800000"/>
            <a:headEnd/>
            <a:tailEnd/>
          </a:ln>
          <a:effectLst>
            <a:outerShdw dist="35921" dir="2700000" algn="ctr" rotWithShape="0">
              <a:schemeClr val="bg2"/>
            </a:outerShdw>
          </a:effectLst>
        </p:spPr>
        <p:txBody>
          <a:bodyPr wrap="none" anchor="ctr"/>
          <a:lstStyle/>
          <a:p>
            <a:pPr>
              <a:defRPr/>
            </a:pPr>
            <a:endParaRPr lang="he-IL">
              <a:cs typeface="+mn-cs"/>
            </a:endParaRPr>
          </a:p>
        </p:txBody>
      </p:sp>
      <p:sp>
        <p:nvSpPr>
          <p:cNvPr id="17" name="Text Box 18"/>
          <p:cNvSpPr txBox="1">
            <a:spLocks noChangeArrowheads="1"/>
          </p:cNvSpPr>
          <p:nvPr userDrawn="1"/>
        </p:nvSpPr>
        <p:spPr bwMode="auto">
          <a:xfrm>
            <a:off x="7089775" y="6643688"/>
            <a:ext cx="2054225" cy="214312"/>
          </a:xfrm>
          <a:prstGeom prst="rect">
            <a:avLst/>
          </a:prstGeom>
          <a:noFill/>
          <a:ln w="9525">
            <a:noFill/>
            <a:miter lim="800000"/>
            <a:headEnd/>
            <a:tailEnd/>
          </a:ln>
          <a:effectLst/>
        </p:spPr>
        <p:txBody>
          <a:bodyPr>
            <a:spAutoFit/>
          </a:bodyPr>
          <a:lstStyle/>
          <a:p>
            <a:pPr algn="l">
              <a:defRPr/>
            </a:pPr>
            <a:r>
              <a:rPr lang="he-IL" sz="800" dirty="0">
                <a:latin typeface="Times New Roman" pitchFamily="18" charset="0"/>
              </a:rPr>
              <a:t>כל הזכויות שמורות למשב מחקר יישומי בע"מ  </a:t>
            </a:r>
            <a:r>
              <a:rPr lang="en-US" sz="800" dirty="0">
                <a:latin typeface="Times New Roman" pitchFamily="18" charset="0"/>
              </a:rPr>
              <a:t>©</a:t>
            </a:r>
          </a:p>
        </p:txBody>
      </p:sp>
      <p:graphicFrame>
        <p:nvGraphicFramePr>
          <p:cNvPr id="220180" name="Object 20"/>
          <p:cNvGraphicFramePr>
            <a:graphicFrameLocks noChangeAspect="1"/>
          </p:cNvGraphicFramePr>
          <p:nvPr/>
        </p:nvGraphicFramePr>
        <p:xfrm>
          <a:off x="8001000" y="142875"/>
          <a:ext cx="1000125" cy="676275"/>
        </p:xfrm>
        <a:graphic>
          <a:graphicData uri="http://schemas.openxmlformats.org/presentationml/2006/ole">
            <p:oleObj spid="_x0000_s1026" name="צילום של Photo Editor" r:id="rId18" imgW="6676190" imgH="4514286" progId="MSPhotoEd.3">
              <p:embed/>
            </p:oleObj>
          </a:graphicData>
        </a:graphic>
      </p:graphicFrame>
      <p:sp>
        <p:nvSpPr>
          <p:cNvPr id="19" name="Rectangle 22"/>
          <p:cNvSpPr>
            <a:spLocks noChangeArrowheads="1"/>
          </p:cNvSpPr>
          <p:nvPr userDrawn="1"/>
        </p:nvSpPr>
        <p:spPr bwMode="auto">
          <a:xfrm>
            <a:off x="0" y="6600825"/>
            <a:ext cx="2047875" cy="257175"/>
          </a:xfrm>
          <a:prstGeom prst="rect">
            <a:avLst/>
          </a:prstGeom>
          <a:noFill/>
          <a:ln w="9525">
            <a:noFill/>
            <a:miter lim="800000"/>
            <a:headEnd/>
            <a:tailEnd/>
          </a:ln>
        </p:spPr>
        <p:txBody>
          <a:bodyPr/>
          <a:lstStyle/>
          <a:p>
            <a:pPr>
              <a:spcBef>
                <a:spcPct val="20000"/>
              </a:spcBef>
              <a:buClr>
                <a:schemeClr val="folHlink"/>
              </a:buClr>
              <a:buSzPct val="60000"/>
              <a:buFont typeface="Wingdings" pitchFamily="2" charset="2"/>
              <a:buNone/>
              <a:defRPr/>
            </a:pPr>
            <a:r>
              <a:rPr lang="en-US" sz="1050" dirty="0">
                <a:latin typeface="Times New Roman" pitchFamily="18" charset="0"/>
              </a:rPr>
              <a:t>Email:info@mashav-research.com</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20180"/>
                                        </p:tgtEl>
                                        <p:attrNameLst>
                                          <p:attrName>style.visibility</p:attrName>
                                        </p:attrNameLst>
                                      </p:cBhvr>
                                      <p:to>
                                        <p:strVal val="visible"/>
                                      </p:to>
                                    </p:set>
                                    <p:animScale>
                                      <p:cBhvr>
                                        <p:cTn id="7" dur="1000" decel="50000" fill="hold">
                                          <p:stCondLst>
                                            <p:cond delay="0"/>
                                          </p:stCondLst>
                                        </p:cTn>
                                        <p:tgtEl>
                                          <p:spTgt spid="2201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0180"/>
                                        </p:tgtEl>
                                        <p:attrNameLst>
                                          <p:attrName>ppt_x</p:attrName>
                                          <p:attrName>ppt_y</p:attrName>
                                        </p:attrNameLst>
                                      </p:cBhvr>
                                    </p:animMotion>
                                    <p:animEffect transition="in" filter="fade">
                                      <p:cBhvr>
                                        <p:cTn id="9" dur="1000"/>
                                        <p:tgtEl>
                                          <p:spTgt spid="22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l" rtl="1"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l" rtl="1" fontAlgn="base">
        <a:spcBef>
          <a:spcPct val="0"/>
        </a:spcBef>
        <a:spcAft>
          <a:spcPct val="0"/>
        </a:spcAft>
        <a:defRPr sz="4400">
          <a:solidFill>
            <a:schemeClr val="tx2"/>
          </a:solidFill>
          <a:latin typeface="Times New Roman" pitchFamily="18" charset="0"/>
          <a:cs typeface="Times New Roman" pitchFamily="18" charset="0"/>
        </a:defRPr>
      </a:lvl6pPr>
      <a:lvl7pPr marL="914400" algn="l" rtl="1" fontAlgn="base">
        <a:spcBef>
          <a:spcPct val="0"/>
        </a:spcBef>
        <a:spcAft>
          <a:spcPct val="0"/>
        </a:spcAft>
        <a:defRPr sz="4400">
          <a:solidFill>
            <a:schemeClr val="tx2"/>
          </a:solidFill>
          <a:latin typeface="Times New Roman" pitchFamily="18" charset="0"/>
          <a:cs typeface="Times New Roman" pitchFamily="18" charset="0"/>
        </a:defRPr>
      </a:lvl7pPr>
      <a:lvl8pPr marL="1371600" algn="l" rtl="1" fontAlgn="base">
        <a:spcBef>
          <a:spcPct val="0"/>
        </a:spcBef>
        <a:spcAft>
          <a:spcPct val="0"/>
        </a:spcAft>
        <a:defRPr sz="4400">
          <a:solidFill>
            <a:schemeClr val="tx2"/>
          </a:solidFill>
          <a:latin typeface="Times New Roman" pitchFamily="18" charset="0"/>
          <a:cs typeface="Times New Roman" pitchFamily="18" charset="0"/>
        </a:defRPr>
      </a:lvl8pPr>
      <a:lvl9pPr marL="1828800" algn="l" rtl="1"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17.xml"/><Relationship Id="rId7" Type="http://schemas.openxmlformats.org/officeDocument/2006/relationships/slide" Target="slide122.xml"/><Relationship Id="rId12" Type="http://schemas.openxmlformats.org/officeDocument/2006/relationships/slide" Target="slide19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38.xml"/><Relationship Id="rId11" Type="http://schemas.openxmlformats.org/officeDocument/2006/relationships/slide" Target="slide183.xml"/><Relationship Id="rId5" Type="http://schemas.openxmlformats.org/officeDocument/2006/relationships/slide" Target="slide76.xml"/><Relationship Id="rId10" Type="http://schemas.openxmlformats.org/officeDocument/2006/relationships/slide" Target="slide158.xml"/><Relationship Id="rId4" Type="http://schemas.openxmlformats.org/officeDocument/2006/relationships/slide" Target="slide50.xml"/><Relationship Id="rId9" Type="http://schemas.openxmlformats.org/officeDocument/2006/relationships/slide" Target="slide168.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slide" Target="slide14.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34.vml"/><Relationship Id="rId4" Type="http://schemas.openxmlformats.org/officeDocument/2006/relationships/oleObject" Target="../embeddings/oleObject54.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slide" Target="slide110.xml"/><Relationship Id="rId4" Type="http://schemas.openxmlformats.org/officeDocument/2006/relationships/oleObject" Target="../embeddings/oleObject56.bin"/></Relationships>
</file>

<file path=ppt/slides/_rels/slide104.xml.rels><?xml version="1.0" encoding="UTF-8" standalone="yes"?>
<Relationships xmlns="http://schemas.openxmlformats.org/package/2006/relationships"><Relationship Id="rId2" Type="http://schemas.openxmlformats.org/officeDocument/2006/relationships/slide" Target="slide11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 Target="slide11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slide" Target="slide11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slide" Target="slide110.xml"/><Relationship Id="rId4" Type="http://schemas.openxmlformats.org/officeDocument/2006/relationships/oleObject" Target="../embeddings/oleObject58.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slide" Target="slide110.xml"/><Relationship Id="rId4" Type="http://schemas.openxmlformats.org/officeDocument/2006/relationships/oleObject" Target="../embeddings/oleObject60.bin"/></Relationships>
</file>

<file path=ppt/slides/_rels/slide109.xml.rels><?xml version="1.0" encoding="UTF-8" standalone="yes"?>
<Relationships xmlns="http://schemas.openxmlformats.org/package/2006/relationships"><Relationship Id="rId2" Type="http://schemas.openxmlformats.org/officeDocument/2006/relationships/slide" Target="slide1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slide" Target="slide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oleObject" Target="../embeddings/oleObject62.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oleObject" Target="../embeddings/oleObject64.bin"/></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oleObject" Target="../embeddings/oleObject6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4.bin"/><Relationship Id="rId4" Type="http://schemas.openxmlformats.org/officeDocument/2006/relationships/slide" Target="slide14.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oleObject" Target="../embeddings/oleObject68.bin"/></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slide" Target="slide132.xml"/></Relationships>
</file>

<file path=ppt/slides/_rels/slide124.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slide" Target="slide132.xml"/><Relationship Id="rId4" Type="http://schemas.openxmlformats.org/officeDocument/2006/relationships/oleObject" Target="../embeddings/oleObject7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slide" Target="slide14.xml"/></Relationships>
</file>

<file path=ppt/slides/_rels/slide130.xml.rels><?xml version="1.0" encoding="UTF-8" standalone="yes"?>
<Relationships xmlns="http://schemas.openxmlformats.org/package/2006/relationships"><Relationship Id="rId2" Type="http://schemas.openxmlformats.org/officeDocument/2006/relationships/slide" Target="slide13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slide" Target="slide13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slide" Target="slide11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oleObject" Target="../embeddings/oleObject74.bin"/></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46.v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7.bin"/></Relationships>
</file>

<file path=ppt/slides/_rels/slide140.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slide" Target="slide150.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slide" Target="slide150.xml"/></Relationships>
</file>

<file path=ppt/slides/_rels/slide144.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slide" Target="slide150.xml"/><Relationship Id="rId4" Type="http://schemas.openxmlformats.org/officeDocument/2006/relationships/oleObject" Target="../embeddings/oleObject79.bin"/></Relationships>
</file>

<file path=ppt/slides/_rels/slide149.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oleObject" Target="../embeddings/oleObject81.bin"/></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51.vml"/><Relationship Id="rId4" Type="http://schemas.openxmlformats.org/officeDocument/2006/relationships/oleObject" Target="../embeddings/oleObject83.bin"/></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160.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163.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oleObject" Target="../embeddings/oleObject87.bin"/></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13.xml"/><Relationship Id="rId1" Type="http://schemas.openxmlformats.org/officeDocument/2006/relationships/vmlDrawing" Target="../drawings/vmlDrawing54.vml"/></Relationships>
</file>

<file path=ppt/slides/_rels/slide172.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13.xml"/><Relationship Id="rId1" Type="http://schemas.openxmlformats.org/officeDocument/2006/relationships/vmlDrawing" Target="../drawings/vmlDrawing55.vml"/><Relationship Id="rId6" Type="http://schemas.openxmlformats.org/officeDocument/2006/relationships/oleObject" Target="../embeddings/Microsoft_Office_Excel_Chart5.xls"/><Relationship Id="rId5" Type="http://schemas.openxmlformats.org/officeDocument/2006/relationships/oleObject" Target="../embeddings/Microsoft_Office_Excel_Chart4.xls"/><Relationship Id="rId4" Type="http://schemas.openxmlformats.org/officeDocument/2006/relationships/oleObject" Target="../embeddings/Microsoft_Office_Excel_Chart3.xls"/></Relationships>
</file>

<file path=ppt/slides/_rels/slide173.xml.rels><?xml version="1.0" encoding="UTF-8" standalone="yes"?>
<Relationships xmlns="http://schemas.openxmlformats.org/package/2006/relationships"><Relationship Id="rId3" Type="http://schemas.openxmlformats.org/officeDocument/2006/relationships/oleObject" Target="../embeddings/Microsoft_Office_Excel_Chart6.xls"/><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oleObject" Target="../embeddings/Microsoft_Office_Excel_Chart9.xls"/><Relationship Id="rId5" Type="http://schemas.openxmlformats.org/officeDocument/2006/relationships/oleObject" Target="../embeddings/Microsoft_Office_Excel_Chart8.xls"/><Relationship Id="rId4" Type="http://schemas.openxmlformats.org/officeDocument/2006/relationships/oleObject" Target="../embeddings/Microsoft_Office_Excel_Chart7.xls"/></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2.bin"/><Relationship Id="rId2" Type="http://schemas.openxmlformats.org/officeDocument/2006/relationships/slideLayout" Target="../slideLayouts/slideLayout14.xml"/><Relationship Id="rId1" Type="http://schemas.openxmlformats.org/officeDocument/2006/relationships/vmlDrawing" Target="../drawings/vmlDrawing57.vml"/><Relationship Id="rId6" Type="http://schemas.openxmlformats.org/officeDocument/2006/relationships/oleObject" Target="../embeddings/oleObject91.bin"/><Relationship Id="rId5" Type="http://schemas.openxmlformats.org/officeDocument/2006/relationships/oleObject" Target="../embeddings/oleObject90.bin"/><Relationship Id="rId4" Type="http://schemas.openxmlformats.org/officeDocument/2006/relationships/oleObject" Target="../embeddings/oleObject89.bin"/><Relationship Id="rId9" Type="http://schemas.openxmlformats.org/officeDocument/2006/relationships/oleObject" Target="../embeddings/oleObject94.bin"/></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14.xml"/><Relationship Id="rId1" Type="http://schemas.openxmlformats.org/officeDocument/2006/relationships/vmlDrawing" Target="../drawings/vmlDrawing58.vml"/><Relationship Id="rId6" Type="http://schemas.openxmlformats.org/officeDocument/2006/relationships/oleObject" Target="../embeddings/oleObject98.bin"/><Relationship Id="rId5" Type="http://schemas.openxmlformats.org/officeDocument/2006/relationships/oleObject" Target="../embeddings/oleObject97.bin"/><Relationship Id="rId4" Type="http://schemas.openxmlformats.org/officeDocument/2006/relationships/oleObject" Target="../embeddings/oleObject96.bin"/></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4.xml"/><Relationship Id="rId1" Type="http://schemas.openxmlformats.org/officeDocument/2006/relationships/vmlDrawing" Target="../drawings/vmlDrawing59.v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4.xml"/><Relationship Id="rId1" Type="http://schemas.openxmlformats.org/officeDocument/2006/relationships/vmlDrawing" Target="../drawings/vmlDrawing60.vml"/><Relationship Id="rId6" Type="http://schemas.openxmlformats.org/officeDocument/2006/relationships/oleObject" Target="../embeddings/oleObject103.bin"/><Relationship Id="rId5" Type="http://schemas.openxmlformats.org/officeDocument/2006/relationships/oleObject" Target="../embeddings/oleObject102.bin"/><Relationship Id="rId4" Type="http://schemas.openxmlformats.org/officeDocument/2006/relationships/oleObject" Target="../embeddings/oleObject101.bin"/></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4.xml"/><Relationship Id="rId1" Type="http://schemas.openxmlformats.org/officeDocument/2006/relationships/vmlDrawing" Target="../drawings/vmlDrawing61.vml"/><Relationship Id="rId4" Type="http://schemas.openxmlformats.org/officeDocument/2006/relationships/oleObject" Target="../embeddings/oleObject105.bin"/></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5.xml"/><Relationship Id="rId1" Type="http://schemas.openxmlformats.org/officeDocument/2006/relationships/vmlDrawing" Target="../drawings/vmlDrawing62.vml"/><Relationship Id="rId4" Type="http://schemas.openxmlformats.org/officeDocument/2006/relationships/oleObject" Target="../embeddings/oleObject107.bin"/></Relationships>
</file>

<file path=ppt/slides/_rels/slide181.xml.rels><?xml version="1.0" encoding="UTF-8" standalone="yes"?>
<Relationships xmlns="http://schemas.openxmlformats.org/package/2006/relationships"><Relationship Id="rId8" Type="http://schemas.openxmlformats.org/officeDocument/2006/relationships/oleObject" Target="../embeddings/oleObject113.bin"/><Relationship Id="rId3" Type="http://schemas.openxmlformats.org/officeDocument/2006/relationships/oleObject" Target="../embeddings/oleObject108.bin"/><Relationship Id="rId7" Type="http://schemas.openxmlformats.org/officeDocument/2006/relationships/oleObject" Target="../embeddings/oleObject112.bin"/><Relationship Id="rId2" Type="http://schemas.openxmlformats.org/officeDocument/2006/relationships/slideLayout" Target="../slideLayouts/slideLayout14.xml"/><Relationship Id="rId1" Type="http://schemas.openxmlformats.org/officeDocument/2006/relationships/vmlDrawing" Target="../drawings/vmlDrawing63.vml"/><Relationship Id="rId6" Type="http://schemas.openxmlformats.org/officeDocument/2006/relationships/oleObject" Target="../embeddings/oleObject111.bin"/><Relationship Id="rId5" Type="http://schemas.openxmlformats.org/officeDocument/2006/relationships/oleObject" Target="../embeddings/oleObject110.bin"/><Relationship Id="rId4" Type="http://schemas.openxmlformats.org/officeDocument/2006/relationships/oleObject" Target="../embeddings/oleObject109.bin"/></Relationships>
</file>

<file path=ppt/slides/_rels/slide182.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oleObject" Target="../embeddings/oleObject114.bin"/><Relationship Id="rId7" Type="http://schemas.openxmlformats.org/officeDocument/2006/relationships/oleObject" Target="../embeddings/oleObject118.bin"/><Relationship Id="rId2" Type="http://schemas.openxmlformats.org/officeDocument/2006/relationships/slideLayout" Target="../slideLayouts/slideLayout14.xml"/><Relationship Id="rId1" Type="http://schemas.openxmlformats.org/officeDocument/2006/relationships/vmlDrawing" Target="../drawings/vmlDrawing64.vml"/><Relationship Id="rId6" Type="http://schemas.openxmlformats.org/officeDocument/2006/relationships/oleObject" Target="../embeddings/oleObject117.bin"/><Relationship Id="rId5" Type="http://schemas.openxmlformats.org/officeDocument/2006/relationships/oleObject" Target="../embeddings/oleObject116.bin"/><Relationship Id="rId4" Type="http://schemas.openxmlformats.org/officeDocument/2006/relationships/oleObject" Target="../embeddings/oleObject115.bin"/></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oleObject" Target="../embeddings/oleObject120.bin"/></Relationships>
</file>

<file path=ppt/slides/_rels/slide185.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Layout" Target="../slideLayouts/slideLayout2.xml"/><Relationship Id="rId1" Type="http://schemas.openxmlformats.org/officeDocument/2006/relationships/vmlDrawing" Target="../drawings/vmlDrawing66.vml"/><Relationship Id="rId5" Type="http://schemas.openxmlformats.org/officeDocument/2006/relationships/oleObject" Target="../embeddings/oleObject122.bin"/><Relationship Id="rId4" Type="http://schemas.openxmlformats.org/officeDocument/2006/relationships/oleObject" Target="../embeddings/oleObject121.bin"/></Relationships>
</file>

<file path=ppt/slides/_rels/slide186.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Layout" Target="../slideLayouts/slideLayout2.xml"/><Relationship Id="rId1" Type="http://schemas.openxmlformats.org/officeDocument/2006/relationships/vmlDrawing" Target="../drawings/vmlDrawing67.vml"/><Relationship Id="rId5" Type="http://schemas.openxmlformats.org/officeDocument/2006/relationships/oleObject" Target="../embeddings/oleObject124.bin"/><Relationship Id="rId4" Type="http://schemas.openxmlformats.org/officeDocument/2006/relationships/oleObject" Target="../embeddings/oleObject123.bin"/></Relationships>
</file>

<file path=ppt/slides/_rels/slide189.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127.bin"/><Relationship Id="rId5" Type="http://schemas.openxmlformats.org/officeDocument/2006/relationships/oleObject" Target="../embeddings/oleObject126.bin"/><Relationship Id="rId4" Type="http://schemas.openxmlformats.org/officeDocument/2006/relationships/oleObject" Target="../embeddings/oleObject125.bin"/></Relationships>
</file>

<file path=ppt/slides/_rels/slide1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slide" Target="slide150.xml"/><Relationship Id="rId7" Type="http://schemas.openxmlformats.org/officeDocument/2006/relationships/oleObject" Target="../embeddings/oleObject131.bin"/><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130.bin"/><Relationship Id="rId5" Type="http://schemas.openxmlformats.org/officeDocument/2006/relationships/oleObject" Target="../embeddings/oleObject129.bin"/><Relationship Id="rId4" Type="http://schemas.openxmlformats.org/officeDocument/2006/relationships/oleObject" Target="../embeddings/oleObject128.bin"/></Relationships>
</file>

<file path=ppt/slides/_rels/slide191.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Layout" Target="../slideLayouts/slideLayout2.xml"/><Relationship Id="rId1" Type="http://schemas.openxmlformats.org/officeDocument/2006/relationships/vmlDrawing" Target="../drawings/vmlDrawing70.vml"/><Relationship Id="rId5" Type="http://schemas.openxmlformats.org/officeDocument/2006/relationships/oleObject" Target="../embeddings/oleObject133.bin"/><Relationship Id="rId4" Type="http://schemas.openxmlformats.org/officeDocument/2006/relationships/oleObject" Target="../embeddings/oleObject132.bin"/></Relationships>
</file>

<file path=ppt/slides/_rels/slide192.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Layout" Target="../slideLayouts/slideLayout2.xml"/><Relationship Id="rId1" Type="http://schemas.openxmlformats.org/officeDocument/2006/relationships/vmlDrawing" Target="../drawings/vmlDrawing71.vml"/><Relationship Id="rId5" Type="http://schemas.openxmlformats.org/officeDocument/2006/relationships/oleObject" Target="../embeddings/oleObject135.bin"/><Relationship Id="rId4" Type="http://schemas.openxmlformats.org/officeDocument/2006/relationships/oleObject" Target="../embeddings/oleObject134.bin"/></Relationships>
</file>

<file path=ppt/slides/_rels/slide193.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Layout" Target="../slideLayouts/slideLayout2.xml"/><Relationship Id="rId1" Type="http://schemas.openxmlformats.org/officeDocument/2006/relationships/vmlDrawing" Target="../drawings/vmlDrawing72.vml"/><Relationship Id="rId6" Type="http://schemas.openxmlformats.org/officeDocument/2006/relationships/oleObject" Target="../embeddings/oleObject138.bin"/><Relationship Id="rId5" Type="http://schemas.openxmlformats.org/officeDocument/2006/relationships/oleObject" Target="../embeddings/oleObject137.bin"/><Relationship Id="rId4" Type="http://schemas.openxmlformats.org/officeDocument/2006/relationships/oleObject" Target="../embeddings/oleObject136.bin"/></Relationships>
</file>

<file path=ppt/slides/_rels/slide194.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Layout" Target="../slideLayouts/slideLayout2.xml"/><Relationship Id="rId1" Type="http://schemas.openxmlformats.org/officeDocument/2006/relationships/vmlDrawing" Target="../drawings/vmlDrawing73.vml"/><Relationship Id="rId4" Type="http://schemas.openxmlformats.org/officeDocument/2006/relationships/oleObject" Target="../embeddings/oleObject139.bin"/></Relationships>
</file>

<file path=ppt/slides/_rels/slide195.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Layout" Target="../slideLayouts/slideLayout2.xml"/><Relationship Id="rId1" Type="http://schemas.openxmlformats.org/officeDocument/2006/relationships/vmlDrawing" Target="../drawings/vmlDrawing74.vml"/><Relationship Id="rId5" Type="http://schemas.openxmlformats.org/officeDocument/2006/relationships/oleObject" Target="../embeddings/oleObject141.bin"/><Relationship Id="rId4" Type="http://schemas.openxmlformats.org/officeDocument/2006/relationships/oleObject" Target="../embeddings/oleObject140.bin"/></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slide" Target="slide15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slide" Target="slide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slide" Target="slide60.xml"/><Relationship Id="rId4" Type="http://schemas.openxmlformats.org/officeDocument/2006/relationships/oleObject" Target="../embeddings/oleObject23.bin"/></Relationships>
</file>

<file path=ppt/slides/_rels/slide54.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slide" Target="slide60.xml"/><Relationship Id="rId4" Type="http://schemas.openxmlformats.org/officeDocument/2006/relationships/oleObject" Target="../embeddings/oleObject25.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slide" Target="slide60.x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58.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6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slide" Target="slide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slide" Target="slide84.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slide" Target="slide84.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slide" Target="slide8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slide" Target="slide14.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slide" Target="slide84.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slide" Target="slide84.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slide" Target="slide84.xml"/><Relationship Id="rId4" Type="http://schemas.openxmlformats.org/officeDocument/2006/relationships/oleObject" Target="../embeddings/oleObject37.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8.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slide" Target="slide8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43.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45.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slide" Target="slide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oleObject" Target="../embeddings/oleObject50.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oleObject" Target="../embeddings/oleObject5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r" eaLnBrk="1" hangingPunct="1"/>
            <a:r>
              <a:rPr lang="he-IL" smtClean="0"/>
              <a:t>מפתח נושאים</a:t>
            </a:r>
            <a:endParaRPr lang="en-US" smtClean="0"/>
          </a:p>
        </p:txBody>
      </p:sp>
      <p:sp>
        <p:nvSpPr>
          <p:cNvPr id="78851" name="AutoShape 4">
            <a:hlinkClick r:id="rId2" action="ppaction://hlinksldjump" highlightClick="1"/>
          </p:cNvPr>
          <p:cNvSpPr>
            <a:spLocks noChangeArrowheads="1"/>
          </p:cNvSpPr>
          <p:nvPr/>
        </p:nvSpPr>
        <p:spPr bwMode="auto">
          <a:xfrm>
            <a:off x="6227763" y="2420938"/>
            <a:ext cx="2160587" cy="792162"/>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1</a:t>
            </a:r>
          </a:p>
          <a:p>
            <a:pPr algn="ctr">
              <a:lnSpc>
                <a:spcPct val="80000"/>
              </a:lnSpc>
            </a:pPr>
            <a:r>
              <a:rPr lang="he-IL" sz="1600">
                <a:latin typeface="Times New Roman" pitchFamily="18" charset="0"/>
              </a:rPr>
              <a:t>מבוא להסקה סטטיסטית </a:t>
            </a:r>
          </a:p>
          <a:p>
            <a:pPr algn="ctr">
              <a:lnSpc>
                <a:spcPct val="80000"/>
              </a:lnSpc>
            </a:pPr>
            <a:r>
              <a:rPr lang="he-IL" sz="1600">
                <a:latin typeface="Times New Roman" pitchFamily="18" charset="0"/>
              </a:rPr>
              <a:t>רווח בר סמך </a:t>
            </a:r>
            <a:r>
              <a:rPr lang="en-US" sz="1600">
                <a:latin typeface="Times New Roman" pitchFamily="18" charset="0"/>
                <a:sym typeface="Symbol" pitchFamily="18" charset="2"/>
              </a:rPr>
              <a:t></a:t>
            </a:r>
            <a:r>
              <a:rPr lang="he-IL" sz="1600">
                <a:latin typeface="Times New Roman" pitchFamily="18" charset="0"/>
                <a:sym typeface="Symbol" pitchFamily="18" charset="2"/>
              </a:rPr>
              <a:t> ידועה</a:t>
            </a:r>
            <a:r>
              <a:rPr lang="he-IL" sz="1600">
                <a:latin typeface="Times New Roman" pitchFamily="18" charset="0"/>
              </a:rPr>
              <a:t> </a:t>
            </a:r>
            <a:endParaRPr lang="en-US" sz="1600">
              <a:latin typeface="Times New Roman" pitchFamily="18" charset="0"/>
            </a:endParaRPr>
          </a:p>
        </p:txBody>
      </p:sp>
      <p:sp>
        <p:nvSpPr>
          <p:cNvPr id="78852" name="AutoShape 5">
            <a:hlinkClick r:id="rId3" action="ppaction://hlinksldjump" highlightClick="1"/>
          </p:cNvPr>
          <p:cNvSpPr>
            <a:spLocks noChangeArrowheads="1"/>
          </p:cNvSpPr>
          <p:nvPr/>
        </p:nvSpPr>
        <p:spPr bwMode="auto">
          <a:xfrm>
            <a:off x="6227763" y="3284538"/>
            <a:ext cx="2160587" cy="792162"/>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2</a:t>
            </a:r>
          </a:p>
          <a:p>
            <a:pPr algn="ctr"/>
            <a:r>
              <a:rPr lang="he-IL" sz="1600">
                <a:latin typeface="Times New Roman" pitchFamily="18" charset="0"/>
              </a:rPr>
              <a:t>בדיקת השערות  </a:t>
            </a:r>
            <a:r>
              <a:rPr lang="en-US" sz="1600">
                <a:latin typeface="Times New Roman" pitchFamily="18" charset="0"/>
                <a:sym typeface="Symbol" pitchFamily="18" charset="2"/>
              </a:rPr>
              <a:t></a:t>
            </a:r>
            <a:r>
              <a:rPr lang="he-IL" sz="1600">
                <a:latin typeface="Times New Roman" pitchFamily="18" charset="0"/>
                <a:sym typeface="Symbol" pitchFamily="18" charset="2"/>
              </a:rPr>
              <a:t> ידועה</a:t>
            </a:r>
            <a:r>
              <a:rPr lang="he-IL" sz="1600">
                <a:latin typeface="Times New Roman" pitchFamily="18" charset="0"/>
              </a:rPr>
              <a:t> </a:t>
            </a:r>
            <a:endParaRPr lang="en-US" sz="1600">
              <a:latin typeface="Times New Roman" pitchFamily="18" charset="0"/>
            </a:endParaRPr>
          </a:p>
        </p:txBody>
      </p:sp>
      <p:sp>
        <p:nvSpPr>
          <p:cNvPr id="78853" name="AutoShape 7">
            <a:hlinkClick r:id="rId4" action="ppaction://hlinksldjump" highlightClick="1"/>
          </p:cNvPr>
          <p:cNvSpPr>
            <a:spLocks noChangeArrowheads="1"/>
          </p:cNvSpPr>
          <p:nvPr/>
        </p:nvSpPr>
        <p:spPr bwMode="auto">
          <a:xfrm>
            <a:off x="6227763" y="4148138"/>
            <a:ext cx="2160587" cy="792162"/>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3</a:t>
            </a:r>
          </a:p>
          <a:p>
            <a:pPr algn="ctr">
              <a:lnSpc>
                <a:spcPct val="80000"/>
              </a:lnSpc>
            </a:pPr>
            <a:r>
              <a:rPr lang="he-IL" sz="1600">
                <a:latin typeface="Times New Roman" pitchFamily="18" charset="0"/>
              </a:rPr>
              <a:t>בדיקת השערות  </a:t>
            </a:r>
            <a:r>
              <a:rPr lang="en-US" sz="1600">
                <a:latin typeface="Times New Roman" pitchFamily="18" charset="0"/>
                <a:sym typeface="Symbol" pitchFamily="18" charset="2"/>
              </a:rPr>
              <a:t></a:t>
            </a:r>
            <a:r>
              <a:rPr lang="he-IL" sz="1600">
                <a:latin typeface="Times New Roman" pitchFamily="18" charset="0"/>
              </a:rPr>
              <a:t> לא ידועה. טעויות  </a:t>
            </a:r>
            <a:r>
              <a:rPr lang="en-US" sz="1600">
                <a:latin typeface="Times New Roman" pitchFamily="18" charset="0"/>
                <a:sym typeface="Symbol" pitchFamily="18" charset="2"/>
              </a:rPr>
              <a:t></a:t>
            </a:r>
            <a:r>
              <a:rPr lang="he-IL" sz="1600">
                <a:latin typeface="Times New Roman" pitchFamily="18" charset="0"/>
                <a:sym typeface="Symbol" pitchFamily="18" charset="2"/>
              </a:rPr>
              <a:t> ו - </a:t>
            </a:r>
            <a:r>
              <a:rPr lang="en-US" sz="1600">
                <a:latin typeface="Times New Roman" pitchFamily="18" charset="0"/>
                <a:sym typeface="Symbol" pitchFamily="18" charset="2"/>
              </a:rPr>
              <a:t></a:t>
            </a:r>
            <a:r>
              <a:rPr lang="he-IL" sz="1600">
                <a:latin typeface="Times New Roman" pitchFamily="18" charset="0"/>
              </a:rPr>
              <a:t>. </a:t>
            </a:r>
            <a:endParaRPr lang="en-US" sz="1600">
              <a:latin typeface="Times New Roman" pitchFamily="18" charset="0"/>
            </a:endParaRPr>
          </a:p>
        </p:txBody>
      </p:sp>
      <p:sp>
        <p:nvSpPr>
          <p:cNvPr id="78854" name="AutoShape 8">
            <a:hlinkClick r:id="rId5" action="ppaction://hlinksldjump" highlightClick="1"/>
          </p:cNvPr>
          <p:cNvSpPr>
            <a:spLocks noChangeArrowheads="1"/>
          </p:cNvSpPr>
          <p:nvPr/>
        </p:nvSpPr>
        <p:spPr bwMode="auto">
          <a:xfrm>
            <a:off x="6227763" y="5013325"/>
            <a:ext cx="2160587" cy="792163"/>
          </a:xfrm>
          <a:prstGeom prst="actionButtonBlank">
            <a:avLst/>
          </a:prstGeom>
          <a:solidFill>
            <a:srgbClr val="FFFF99"/>
          </a:solidFill>
          <a:ln w="9525">
            <a:noFill/>
            <a:miter lim="800000"/>
            <a:headEnd/>
            <a:tailEnd/>
          </a:ln>
        </p:spPr>
        <p:txBody>
          <a:bodyPr anchorCtr="1"/>
          <a:lstStyle/>
          <a:p>
            <a:pPr algn="ctr"/>
            <a:r>
              <a:rPr lang="he-IL" sz="1600" b="1">
                <a:solidFill>
                  <a:schemeClr val="tx2"/>
                </a:solidFill>
                <a:latin typeface="Times New Roman" pitchFamily="18" charset="0"/>
              </a:rPr>
              <a:t>שיעור 4</a:t>
            </a:r>
          </a:p>
          <a:p>
            <a:pPr algn="ctr">
              <a:lnSpc>
                <a:spcPct val="80000"/>
              </a:lnSpc>
            </a:pPr>
            <a:r>
              <a:rPr lang="he-IL" b="1">
                <a:latin typeface="Times New Roman" pitchFamily="18" charset="0"/>
              </a:rPr>
              <a:t>רווח בר סמך </a:t>
            </a:r>
            <a:r>
              <a:rPr lang="en-US" b="1">
                <a:latin typeface="Times New Roman" pitchFamily="18" charset="0"/>
                <a:sym typeface="Symbol" pitchFamily="18" charset="2"/>
              </a:rPr>
              <a:t></a:t>
            </a:r>
            <a:r>
              <a:rPr lang="he-IL" b="1">
                <a:latin typeface="Times New Roman" pitchFamily="18" charset="0"/>
                <a:sym typeface="Symbol" pitchFamily="18" charset="2"/>
              </a:rPr>
              <a:t> לא ידועה. בדיקת השערות ורווח בר סמך 2 מדגמים.</a:t>
            </a:r>
            <a:r>
              <a:rPr lang="he-IL" b="1">
                <a:latin typeface="Times New Roman" pitchFamily="18" charset="0"/>
              </a:rPr>
              <a:t> </a:t>
            </a:r>
            <a:endParaRPr lang="en-US" b="1">
              <a:latin typeface="Times New Roman" pitchFamily="18" charset="0"/>
            </a:endParaRPr>
          </a:p>
        </p:txBody>
      </p:sp>
      <p:sp>
        <p:nvSpPr>
          <p:cNvPr id="78855" name="AutoShape 9">
            <a:hlinkClick r:id="rId6" action="ppaction://hlinksldjump" highlightClick="1"/>
          </p:cNvPr>
          <p:cNvSpPr>
            <a:spLocks noChangeArrowheads="1"/>
          </p:cNvSpPr>
          <p:nvPr/>
        </p:nvSpPr>
        <p:spPr bwMode="auto">
          <a:xfrm>
            <a:off x="3708400" y="4149725"/>
            <a:ext cx="2160588" cy="792163"/>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7</a:t>
            </a:r>
          </a:p>
          <a:p>
            <a:pPr algn="ctr"/>
            <a:r>
              <a:rPr lang="he-IL" sz="1600">
                <a:latin typeface="Times New Roman" pitchFamily="18" charset="0"/>
              </a:rPr>
              <a:t>מבחנים לא פרמטריים</a:t>
            </a:r>
          </a:p>
          <a:p>
            <a:pPr algn="ctr"/>
            <a:r>
              <a:rPr lang="he-IL" sz="1600">
                <a:latin typeface="Times New Roman" pitchFamily="18" charset="0"/>
              </a:rPr>
              <a:t>מבחן 'אי תלות' </a:t>
            </a:r>
            <a:endParaRPr lang="en-US" sz="1600">
              <a:latin typeface="Times New Roman" pitchFamily="18" charset="0"/>
            </a:endParaRPr>
          </a:p>
        </p:txBody>
      </p:sp>
      <p:sp>
        <p:nvSpPr>
          <p:cNvPr id="78856" name="AutoShape 10">
            <a:hlinkClick r:id="rId7" action="ppaction://hlinksldjump" highlightClick="1"/>
          </p:cNvPr>
          <p:cNvSpPr>
            <a:spLocks noChangeArrowheads="1"/>
          </p:cNvSpPr>
          <p:nvPr/>
        </p:nvSpPr>
        <p:spPr bwMode="auto">
          <a:xfrm>
            <a:off x="3708400" y="3284538"/>
            <a:ext cx="2160588" cy="792162"/>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6</a:t>
            </a:r>
          </a:p>
          <a:p>
            <a:pPr algn="ctr">
              <a:lnSpc>
                <a:spcPct val="80000"/>
              </a:lnSpc>
            </a:pPr>
            <a:r>
              <a:rPr lang="he-IL" sz="1600">
                <a:latin typeface="Times New Roman" pitchFamily="18" charset="0"/>
              </a:rPr>
              <a:t> </a:t>
            </a:r>
            <a:r>
              <a:rPr lang="he-IL" sz="1600">
                <a:sym typeface="Symbol" pitchFamily="18" charset="2"/>
              </a:rPr>
              <a:t>בדיקת השערות על שונויות</a:t>
            </a:r>
            <a:endParaRPr lang="en-US" sz="1600">
              <a:sym typeface="Symbol" pitchFamily="18" charset="2"/>
            </a:endParaRPr>
          </a:p>
        </p:txBody>
      </p:sp>
      <p:sp>
        <p:nvSpPr>
          <p:cNvPr id="78857" name="AutoShape 11">
            <a:hlinkClick r:id="rId8" action="ppaction://hlinksldjump" highlightClick="1"/>
          </p:cNvPr>
          <p:cNvSpPr>
            <a:spLocks noChangeArrowheads="1"/>
          </p:cNvSpPr>
          <p:nvPr/>
        </p:nvSpPr>
        <p:spPr bwMode="auto">
          <a:xfrm>
            <a:off x="3708400" y="2420938"/>
            <a:ext cx="2160588" cy="792162"/>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5</a:t>
            </a:r>
          </a:p>
          <a:p>
            <a:pPr algn="ctr">
              <a:lnSpc>
                <a:spcPct val="80000"/>
              </a:lnSpc>
            </a:pPr>
            <a:r>
              <a:rPr lang="he-IL" sz="1600">
                <a:latin typeface="Times New Roman" pitchFamily="18" charset="0"/>
                <a:sym typeface="Symbol" pitchFamily="18" charset="2"/>
              </a:rPr>
              <a:t>בדיקת השערות מדגמים מזווגים (תלויים).</a:t>
            </a:r>
            <a:r>
              <a:rPr lang="he-IL"/>
              <a:t> </a:t>
            </a:r>
            <a:r>
              <a:rPr lang="he-IL" sz="1600">
                <a:latin typeface="Times New Roman" pitchFamily="18" charset="0"/>
              </a:rPr>
              <a:t> </a:t>
            </a:r>
            <a:endParaRPr lang="en-US" sz="1600">
              <a:latin typeface="Times New Roman" pitchFamily="18" charset="0"/>
            </a:endParaRPr>
          </a:p>
        </p:txBody>
      </p:sp>
      <p:sp>
        <p:nvSpPr>
          <p:cNvPr id="78858" name="AutoShape 13">
            <a:hlinkClick r:id="rId9" action="ppaction://hlinksldjump" highlightClick="1"/>
          </p:cNvPr>
          <p:cNvSpPr>
            <a:spLocks noChangeArrowheads="1"/>
          </p:cNvSpPr>
          <p:nvPr/>
        </p:nvSpPr>
        <p:spPr bwMode="auto">
          <a:xfrm>
            <a:off x="1187450" y="2420938"/>
            <a:ext cx="2160588" cy="792162"/>
          </a:xfrm>
          <a:prstGeom prst="actionButtonBlank">
            <a:avLst/>
          </a:prstGeom>
          <a:solidFill>
            <a:srgbClr val="FFFF99"/>
          </a:solidFill>
          <a:ln w="9525">
            <a:noFill/>
            <a:miter lim="800000"/>
            <a:headEnd/>
            <a:tailEnd/>
          </a:ln>
        </p:spPr>
        <p:txBody>
          <a:bodyPr anchor="ctr"/>
          <a:lstStyle/>
          <a:p>
            <a:pPr algn="ctr"/>
            <a:r>
              <a:rPr lang="he-IL" sz="1600" b="1">
                <a:solidFill>
                  <a:schemeClr val="tx2"/>
                </a:solidFill>
                <a:latin typeface="Times New Roman" pitchFamily="18" charset="0"/>
              </a:rPr>
              <a:t>שיעור 9</a:t>
            </a:r>
          </a:p>
          <a:p>
            <a:pPr algn="ctr"/>
            <a:r>
              <a:rPr lang="he-IL" sz="1600">
                <a:latin typeface="Times New Roman" pitchFamily="18" charset="0"/>
              </a:rPr>
              <a:t> מקדם המתאם וקו הרגרסיה</a:t>
            </a:r>
            <a:endParaRPr lang="en-US" sz="1600">
              <a:latin typeface="Times New Roman" pitchFamily="18" charset="0"/>
            </a:endParaRPr>
          </a:p>
        </p:txBody>
      </p:sp>
      <p:sp>
        <p:nvSpPr>
          <p:cNvPr id="78859" name="AutoShape 14">
            <a:hlinkClick r:id="rId10" action="ppaction://hlinksldjump" highlightClick="1"/>
          </p:cNvPr>
          <p:cNvSpPr>
            <a:spLocks noChangeArrowheads="1"/>
          </p:cNvSpPr>
          <p:nvPr/>
        </p:nvSpPr>
        <p:spPr bwMode="auto">
          <a:xfrm>
            <a:off x="3708400" y="5013325"/>
            <a:ext cx="2160588" cy="792163"/>
          </a:xfrm>
          <a:prstGeom prst="actionButtonBlank">
            <a:avLst/>
          </a:prstGeom>
          <a:solidFill>
            <a:srgbClr val="FFFF99"/>
          </a:solidFill>
          <a:ln w="9525">
            <a:noFill/>
            <a:miter lim="800000"/>
            <a:headEnd/>
            <a:tailEnd/>
          </a:ln>
        </p:spPr>
        <p:txBody>
          <a:bodyPr anchorCtr="1"/>
          <a:lstStyle/>
          <a:p>
            <a:pPr algn="ctr">
              <a:lnSpc>
                <a:spcPct val="80000"/>
              </a:lnSpc>
            </a:pPr>
            <a:r>
              <a:rPr lang="he-IL" sz="1600" b="1">
                <a:solidFill>
                  <a:schemeClr val="tx2"/>
                </a:solidFill>
                <a:latin typeface="Times New Roman" pitchFamily="18" charset="0"/>
              </a:rPr>
              <a:t>שיעור 8</a:t>
            </a:r>
          </a:p>
          <a:p>
            <a:pPr algn="ctr"/>
            <a:r>
              <a:rPr lang="he-IL" sz="1600">
                <a:latin typeface="Times New Roman" pitchFamily="18" charset="0"/>
              </a:rPr>
              <a:t>מבחנים לא פרמטריים</a:t>
            </a:r>
          </a:p>
          <a:p>
            <a:pPr algn="ctr"/>
            <a:r>
              <a:rPr lang="he-IL" sz="1600">
                <a:latin typeface="Times New Roman" pitchFamily="18" charset="0"/>
              </a:rPr>
              <a:t>מבחן לבדיקת 'טיב התאמה' </a:t>
            </a:r>
            <a:endParaRPr lang="en-US" sz="1600">
              <a:latin typeface="Times New Roman" pitchFamily="18" charset="0"/>
            </a:endParaRPr>
          </a:p>
        </p:txBody>
      </p:sp>
      <p:sp>
        <p:nvSpPr>
          <p:cNvPr id="78860" name="AutoShape 15">
            <a:hlinkClick r:id="rId11" action="ppaction://hlinksldjump" highlightClick="1"/>
          </p:cNvPr>
          <p:cNvSpPr>
            <a:spLocks noChangeArrowheads="1"/>
          </p:cNvSpPr>
          <p:nvPr/>
        </p:nvSpPr>
        <p:spPr bwMode="auto">
          <a:xfrm>
            <a:off x="1187450" y="3284538"/>
            <a:ext cx="2160588" cy="792162"/>
          </a:xfrm>
          <a:prstGeom prst="actionButtonBlank">
            <a:avLst/>
          </a:prstGeom>
          <a:solidFill>
            <a:srgbClr val="FFCC00"/>
          </a:solidFill>
          <a:ln w="9525">
            <a:noFill/>
            <a:miter lim="800000"/>
            <a:headEnd/>
            <a:tailEnd/>
          </a:ln>
        </p:spPr>
        <p:txBody>
          <a:bodyPr anchor="ctr"/>
          <a:lstStyle/>
          <a:p>
            <a:pPr algn="ctr"/>
            <a:r>
              <a:rPr lang="he-IL" sz="1600" b="1">
                <a:solidFill>
                  <a:schemeClr val="tx2"/>
                </a:solidFill>
                <a:latin typeface="Times New Roman" pitchFamily="18" charset="0"/>
              </a:rPr>
              <a:t>שיעור 10</a:t>
            </a:r>
          </a:p>
          <a:p>
            <a:pPr algn="ctr"/>
            <a:r>
              <a:rPr lang="he-IL" sz="1600">
                <a:latin typeface="Times New Roman" pitchFamily="18" charset="0"/>
              </a:rPr>
              <a:t>שיעור חזרה: זיהוי המבחן מתאים </a:t>
            </a:r>
            <a:endParaRPr lang="en-US" sz="1600">
              <a:latin typeface="Times New Roman" pitchFamily="18" charset="0"/>
            </a:endParaRPr>
          </a:p>
        </p:txBody>
      </p:sp>
      <p:sp>
        <p:nvSpPr>
          <p:cNvPr id="78861" name="AutoShape 15">
            <a:hlinkClick r:id="rId12" action="ppaction://hlinksldjump" highlightClick="1"/>
          </p:cNvPr>
          <p:cNvSpPr>
            <a:spLocks noChangeArrowheads="1"/>
          </p:cNvSpPr>
          <p:nvPr/>
        </p:nvSpPr>
        <p:spPr bwMode="auto">
          <a:xfrm>
            <a:off x="1214438" y="4214813"/>
            <a:ext cx="2160587" cy="792162"/>
          </a:xfrm>
          <a:prstGeom prst="actionButtonBlank">
            <a:avLst/>
          </a:prstGeom>
          <a:solidFill>
            <a:srgbClr val="FFCC00"/>
          </a:solidFill>
          <a:ln w="9525">
            <a:noFill/>
            <a:miter lim="800000"/>
            <a:headEnd/>
            <a:tailEnd/>
          </a:ln>
        </p:spPr>
        <p:txBody>
          <a:bodyPr anchor="ctr"/>
          <a:lstStyle/>
          <a:p>
            <a:pPr algn="ctr"/>
            <a:r>
              <a:rPr lang="he-IL" sz="1600" b="1">
                <a:solidFill>
                  <a:schemeClr val="tx2"/>
                </a:solidFill>
                <a:latin typeface="Times New Roman" pitchFamily="18" charset="0"/>
              </a:rPr>
              <a:t>שיעור 11</a:t>
            </a:r>
          </a:p>
          <a:p>
            <a:pPr algn="ctr"/>
            <a:r>
              <a:rPr lang="he-IL" sz="1600">
                <a:latin typeface="Times New Roman" pitchFamily="18" charset="0"/>
              </a:rPr>
              <a:t>פרוצדורות סטטיסטיות באקסל</a:t>
            </a:r>
            <a:endParaRPr lang="en-US" sz="160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body" idx="1"/>
          </p:nvPr>
        </p:nvSpPr>
        <p:spPr>
          <a:xfrm>
            <a:off x="755650" y="2017713"/>
            <a:ext cx="8199438" cy="4114800"/>
          </a:xfrm>
        </p:spPr>
        <p:txBody>
          <a:bodyPr/>
          <a:lstStyle/>
          <a:p>
            <a:pPr eaLnBrk="1" hangingPunct="1">
              <a:buFont typeface="Wingdings" pitchFamily="2" charset="2"/>
              <a:buNone/>
            </a:pPr>
            <a:r>
              <a:rPr lang="he-IL" sz="2800" smtClean="0">
                <a:sym typeface="Symbol" pitchFamily="18" charset="2"/>
              </a:rPr>
              <a:t>חוקר רוצה לאמוד את ההכנסה החודשית של שכירים במדינת ישראל. נבדק מדגם מקרי של 100 שכירים ובמדגם נמצא ממוצע 6000 ₪. ידוע כי סטיית התקן באוכלוסייה היא 1000 ₪. </a:t>
            </a:r>
          </a:p>
          <a:p>
            <a:pPr eaLnBrk="1" hangingPunct="1"/>
            <a:r>
              <a:rPr lang="he-IL" sz="2800" smtClean="0">
                <a:sym typeface="Symbol" pitchFamily="18" charset="2"/>
              </a:rPr>
              <a:t> חשב רווח בר סמך לפרמטר </a:t>
            </a:r>
            <a:r>
              <a:rPr lang="el-GR" sz="2800" smtClean="0"/>
              <a:t>μ</a:t>
            </a:r>
            <a:r>
              <a:rPr lang="he-IL" sz="2800" smtClean="0">
                <a:sym typeface="Symbol" pitchFamily="18" charset="2"/>
              </a:rPr>
              <a:t> ברמת סמך 0.99</a:t>
            </a:r>
          </a:p>
          <a:p>
            <a:pPr lvl="1" eaLnBrk="1" hangingPunct="1"/>
            <a:r>
              <a:rPr lang="en-US" sz="2400" smtClean="0">
                <a:sym typeface="Symbol" pitchFamily="18" charset="2"/>
              </a:rPr>
              <a:t>X=6000, n=100, =1000, Z</a:t>
            </a:r>
            <a:r>
              <a:rPr lang="en-US" sz="2400" baseline="-25000" smtClean="0">
                <a:sym typeface="Symbol" pitchFamily="18" charset="2"/>
              </a:rPr>
              <a:t>99.5</a:t>
            </a:r>
            <a:r>
              <a:rPr lang="en-US" sz="2400" smtClean="0">
                <a:sym typeface="Symbol" pitchFamily="18" charset="2"/>
              </a:rPr>
              <a:t>=2.58 </a:t>
            </a:r>
          </a:p>
          <a:p>
            <a:pPr lvl="1" eaLnBrk="1" hangingPunct="1"/>
            <a:r>
              <a:rPr lang="en-US" sz="2400" smtClean="0">
                <a:sym typeface="Symbol" pitchFamily="18" charset="2"/>
              </a:rPr>
              <a:t>6000-2.58*1000/10 ≤ </a:t>
            </a:r>
            <a:r>
              <a:rPr lang="el-GR" sz="2400" smtClean="0"/>
              <a:t>μ</a:t>
            </a:r>
            <a:r>
              <a:rPr lang="en-US" sz="2400" smtClean="0"/>
              <a:t> ≤ </a:t>
            </a:r>
            <a:r>
              <a:rPr lang="en-US" sz="2400" smtClean="0">
                <a:sym typeface="Symbol" pitchFamily="18" charset="2"/>
              </a:rPr>
              <a:t>6000+2.58*1000/10</a:t>
            </a:r>
          </a:p>
          <a:p>
            <a:pPr lvl="1" eaLnBrk="1" hangingPunct="1"/>
            <a:r>
              <a:rPr lang="en-US" sz="2400" b="1" smtClean="0">
                <a:sym typeface="Symbol" pitchFamily="18" charset="2"/>
              </a:rPr>
              <a:t>5742 ≤ </a:t>
            </a:r>
            <a:r>
              <a:rPr lang="el-GR" sz="2400" b="1" smtClean="0"/>
              <a:t>μ</a:t>
            </a:r>
            <a:r>
              <a:rPr lang="en-US" sz="2400" b="1" smtClean="0"/>
              <a:t> ≤ 6258</a:t>
            </a:r>
            <a:endParaRPr lang="en-US" sz="2400" b="1" smtClean="0">
              <a:sym typeface="Symbol" pitchFamily="18" charset="2"/>
            </a:endParaRPr>
          </a:p>
          <a:p>
            <a:pPr lvl="1" eaLnBrk="1" hangingPunct="1"/>
            <a:endParaRPr lang="en-US" sz="2400" smtClean="0">
              <a:sym typeface="Symbol" pitchFamily="18" charset="2"/>
            </a:endParaRPr>
          </a:p>
        </p:txBody>
      </p:sp>
      <p:sp>
        <p:nvSpPr>
          <p:cNvPr id="307204" name="Line 4"/>
          <p:cNvSpPr>
            <a:spLocks noChangeShapeType="1"/>
          </p:cNvSpPr>
          <p:nvPr/>
        </p:nvSpPr>
        <p:spPr bwMode="auto">
          <a:xfrm>
            <a:off x="3563938" y="3933825"/>
            <a:ext cx="287337" cy="0"/>
          </a:xfrm>
          <a:prstGeom prst="line">
            <a:avLst/>
          </a:prstGeom>
          <a:noFill/>
          <a:ln w="19050">
            <a:solidFill>
              <a:schemeClr val="tx1"/>
            </a:solidFill>
            <a:miter lim="800000"/>
            <a:headEnd/>
            <a:tailEnd/>
          </a:ln>
        </p:spPr>
        <p:txBody>
          <a:bodyPr wrap="none"/>
          <a:lstStyle/>
          <a:p>
            <a:endParaRPr lang="he-IL"/>
          </a:p>
        </p:txBody>
      </p:sp>
      <p:graphicFrame>
        <p:nvGraphicFramePr>
          <p:cNvPr id="307205" name="Object 5"/>
          <p:cNvGraphicFramePr>
            <a:graphicFrameLocks noChangeAspect="1"/>
          </p:cNvGraphicFramePr>
          <p:nvPr/>
        </p:nvGraphicFramePr>
        <p:xfrm>
          <a:off x="323850" y="6237288"/>
          <a:ext cx="3419475" cy="314325"/>
        </p:xfrm>
        <a:graphic>
          <a:graphicData uri="http://schemas.openxmlformats.org/presentationml/2006/ole">
            <p:oleObj spid="_x0000_s8194" name="משוואה" r:id="rId3" imgW="2768400" imgH="253800" progId="Equation.3">
              <p:embed/>
            </p:oleObj>
          </a:graphicData>
        </a:graphic>
      </p:graphicFrame>
      <p:sp>
        <p:nvSpPr>
          <p:cNvPr id="8197" name="Rectangle 6"/>
          <p:cNvSpPr>
            <a:spLocks noChangeArrowheads="1"/>
          </p:cNvSpPr>
          <p:nvPr/>
        </p:nvSpPr>
        <p:spPr bwMode="auto">
          <a:xfrm>
            <a:off x="1258888" y="549275"/>
            <a:ext cx="7561262" cy="1143000"/>
          </a:xfrm>
          <a:prstGeom prst="rect">
            <a:avLst/>
          </a:prstGeom>
          <a:noFill/>
          <a:ln w="9525">
            <a:noFill/>
            <a:miter lim="800000"/>
            <a:headEnd/>
            <a:tailEnd/>
          </a:ln>
        </p:spPr>
        <p:txBody>
          <a:bodyPr anchor="b"/>
          <a:lstStyle/>
          <a:p>
            <a:r>
              <a:rPr lang="he-IL" sz="3200">
                <a:solidFill>
                  <a:schemeClr val="tx2"/>
                </a:solidFill>
                <a:latin typeface="Times New Roman" pitchFamily="18" charset="0"/>
              </a:rPr>
              <a:t>רווח בר סמך לפרמטר </a:t>
            </a:r>
            <a:r>
              <a:rPr lang="el-GR" sz="3600">
                <a:solidFill>
                  <a:schemeClr val="tx2"/>
                </a:solidFill>
                <a:latin typeface="Times New Roman" pitchFamily="18" charset="0"/>
              </a:rPr>
              <a:t>μ</a:t>
            </a:r>
            <a:r>
              <a:rPr lang="he-IL" sz="3200">
                <a:solidFill>
                  <a:schemeClr val="tx2"/>
                </a:solidFill>
                <a:latin typeface="Times New Roman" pitchFamily="18" charset="0"/>
              </a:rPr>
              <a:t> (</a:t>
            </a:r>
            <a:r>
              <a:rPr lang="en-US" sz="3200">
                <a:solidFill>
                  <a:schemeClr val="tx2"/>
                </a:solidFill>
                <a:latin typeface="Times New Roman" pitchFamily="18" charset="0"/>
                <a:sym typeface="Symbol" pitchFamily="18" charset="2"/>
              </a:rPr>
              <a:t></a:t>
            </a:r>
            <a:r>
              <a:rPr lang="he-IL" sz="3200">
                <a:solidFill>
                  <a:schemeClr val="tx2"/>
                </a:solidFill>
                <a:latin typeface="Times New Roman" pitchFamily="18" charset="0"/>
                <a:sym typeface="Symbol" pitchFamily="18" charset="2"/>
              </a:rPr>
              <a:t> נתונה</a:t>
            </a:r>
            <a:r>
              <a:rPr lang="he-IL" sz="3200">
                <a:solidFill>
                  <a:schemeClr val="tx2"/>
                </a:solidFill>
                <a:latin typeface="Times New Roman" pitchFamily="18" charset="0"/>
              </a:rPr>
              <a:t>): דוגמא 2</a:t>
            </a:r>
            <a:endParaRPr lang="en-US" sz="3200">
              <a:solidFill>
                <a:schemeClr val="tx2"/>
              </a:solidFill>
              <a:latin typeface="Times New Roman" pitchFamily="18" charset="0"/>
            </a:endParaRPr>
          </a:p>
        </p:txBody>
      </p:sp>
      <p:sp>
        <p:nvSpPr>
          <p:cNvPr id="307208" name="AutoShape 8">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fade">
                                      <p:cBhvr>
                                        <p:cTn id="7" dur="2000"/>
                                        <p:tgtEl>
                                          <p:spTgt spid="30720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7203">
                                            <p:txEl>
                                              <p:pRg st="1" end="1"/>
                                            </p:txEl>
                                          </p:spTgt>
                                        </p:tgtEl>
                                        <p:attrNameLst>
                                          <p:attrName>style.visibility</p:attrName>
                                        </p:attrNameLst>
                                      </p:cBhvr>
                                      <p:to>
                                        <p:strVal val="visible"/>
                                      </p:to>
                                    </p:set>
                                    <p:animEffect transition="in" filter="fade">
                                      <p:cBhvr>
                                        <p:cTn id="11" dur="2000"/>
                                        <p:tgtEl>
                                          <p:spTgt spid="30720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07203">
                                            <p:txEl>
                                              <p:pRg st="2" end="2"/>
                                            </p:txEl>
                                          </p:spTgt>
                                        </p:tgtEl>
                                        <p:attrNameLst>
                                          <p:attrName>style.visibility</p:attrName>
                                        </p:attrNameLst>
                                      </p:cBhvr>
                                      <p:to>
                                        <p:strVal val="visible"/>
                                      </p:to>
                                    </p:set>
                                    <p:animEffect transition="in" filter="fade">
                                      <p:cBhvr>
                                        <p:cTn id="15" dur="2000"/>
                                        <p:tgtEl>
                                          <p:spTgt spid="307203">
                                            <p:txEl>
                                              <p:pRg st="2" end="2"/>
                                            </p:tx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307204"/>
                                        </p:tgtEl>
                                        <p:attrNameLst>
                                          <p:attrName>style.visibility</p:attrName>
                                        </p:attrNameLst>
                                      </p:cBhvr>
                                      <p:to>
                                        <p:strVal val="visible"/>
                                      </p:to>
                                    </p:set>
                                    <p:anim calcmode="lin" valueType="num">
                                      <p:cBhvr>
                                        <p:cTn id="18" dur="1000" fill="hold"/>
                                        <p:tgtEl>
                                          <p:spTgt spid="307204"/>
                                        </p:tgtEl>
                                        <p:attrNameLst>
                                          <p:attrName>ppt_w</p:attrName>
                                        </p:attrNameLst>
                                      </p:cBhvr>
                                      <p:tavLst>
                                        <p:tav tm="0">
                                          <p:val>
                                            <p:strVal val="#ppt_w*0.70"/>
                                          </p:val>
                                        </p:tav>
                                        <p:tav tm="100000">
                                          <p:val>
                                            <p:strVal val="#ppt_w"/>
                                          </p:val>
                                        </p:tav>
                                      </p:tavLst>
                                    </p:anim>
                                    <p:anim calcmode="lin" valueType="num">
                                      <p:cBhvr>
                                        <p:cTn id="19" dur="1000" fill="hold"/>
                                        <p:tgtEl>
                                          <p:spTgt spid="307204"/>
                                        </p:tgtEl>
                                        <p:attrNameLst>
                                          <p:attrName>ppt_h</p:attrName>
                                        </p:attrNameLst>
                                      </p:cBhvr>
                                      <p:tavLst>
                                        <p:tav tm="0">
                                          <p:val>
                                            <p:strVal val="#ppt_h"/>
                                          </p:val>
                                        </p:tav>
                                        <p:tav tm="100000">
                                          <p:val>
                                            <p:strVal val="#ppt_h"/>
                                          </p:val>
                                        </p:tav>
                                      </p:tavLst>
                                    </p:anim>
                                    <p:animEffect transition="in" filter="fade">
                                      <p:cBhvr>
                                        <p:cTn id="20" dur="1000"/>
                                        <p:tgtEl>
                                          <p:spTgt spid="307204"/>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307203">
                                            <p:txEl>
                                              <p:pRg st="3" end="3"/>
                                            </p:txEl>
                                          </p:spTgt>
                                        </p:tgtEl>
                                        <p:attrNameLst>
                                          <p:attrName>style.visibility</p:attrName>
                                        </p:attrNameLst>
                                      </p:cBhvr>
                                      <p:to>
                                        <p:strVal val="visible"/>
                                      </p:to>
                                    </p:set>
                                    <p:animEffect transition="in" filter="fade">
                                      <p:cBhvr>
                                        <p:cTn id="24" dur="2000"/>
                                        <p:tgtEl>
                                          <p:spTgt spid="307203">
                                            <p:txEl>
                                              <p:pRg st="3" end="3"/>
                                            </p:txEl>
                                          </p:spTgt>
                                        </p:tgtEl>
                                      </p:cBhvr>
                                    </p:animEffect>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307203">
                                            <p:txEl>
                                              <p:pRg st="4" end="4"/>
                                            </p:txEl>
                                          </p:spTgt>
                                        </p:tgtEl>
                                        <p:attrNameLst>
                                          <p:attrName>style.visibility</p:attrName>
                                        </p:attrNameLst>
                                      </p:cBhvr>
                                      <p:to>
                                        <p:strVal val="visible"/>
                                      </p:to>
                                    </p:set>
                                    <p:animEffect transition="in" filter="fade">
                                      <p:cBhvr>
                                        <p:cTn id="28" dur="2000"/>
                                        <p:tgtEl>
                                          <p:spTgt spid="30720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7205"/>
                                        </p:tgtEl>
                                        <p:attrNameLst>
                                          <p:attrName>style.visibility</p:attrName>
                                        </p:attrNameLst>
                                      </p:cBhvr>
                                      <p:to>
                                        <p:strVal val="visible"/>
                                      </p:to>
                                    </p:set>
                                    <p:animEffect transition="in" filter="fade">
                                      <p:cBhvr>
                                        <p:cTn id="31" dur="2000"/>
                                        <p:tgtEl>
                                          <p:spTgt spid="307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p:bldP spid="30720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algn="r" eaLnBrk="1" hangingPunct="1"/>
            <a:r>
              <a:rPr lang="he-IL" sz="3600" smtClean="0">
                <a:solidFill>
                  <a:schemeClr val="hlink"/>
                </a:solidFill>
              </a:rPr>
              <a:t>תרגיל 3: שלב ג' חישוב (קבלה או דחייה)</a:t>
            </a:r>
            <a:endParaRPr lang="en-US" sz="3600" smtClean="0">
              <a:solidFill>
                <a:schemeClr val="hlink"/>
              </a:solidFill>
            </a:endParaRPr>
          </a:p>
        </p:txBody>
      </p:sp>
      <p:sp>
        <p:nvSpPr>
          <p:cNvPr id="394243" name="Rectangle 3"/>
          <p:cNvSpPr>
            <a:spLocks noGrp="1" noChangeArrowheads="1"/>
          </p:cNvSpPr>
          <p:nvPr>
            <p:ph type="body" idx="1"/>
          </p:nvPr>
        </p:nvSpPr>
        <p:spPr>
          <a:xfrm>
            <a:off x="1187450" y="1989138"/>
            <a:ext cx="7772400" cy="4114800"/>
          </a:xfrm>
        </p:spPr>
        <p:txBody>
          <a:bodyPr/>
          <a:lstStyle/>
          <a:p>
            <a:pPr algn="just" eaLnBrk="1" hangingPunct="1"/>
            <a:r>
              <a:rPr lang="he-IL" smtClean="0"/>
              <a:t>ע"פ הטבלה ה </a:t>
            </a:r>
            <a:r>
              <a:rPr lang="en-US" smtClean="0"/>
              <a:t>t</a:t>
            </a:r>
            <a:r>
              <a:rPr lang="he-IL" smtClean="0"/>
              <a:t> הגבולי </a:t>
            </a:r>
            <a:r>
              <a:rPr lang="en-US" smtClean="0"/>
              <a:t>t</a:t>
            </a:r>
            <a:r>
              <a:rPr lang="en-US" sz="1800" smtClean="0"/>
              <a:t>0.99 df=167 </a:t>
            </a:r>
            <a:r>
              <a:rPr lang="en-US" sz="3600" smtClean="0"/>
              <a:t>= 2.358</a:t>
            </a:r>
            <a:endParaRPr lang="he-IL" sz="1800" smtClean="0"/>
          </a:p>
          <a:p>
            <a:pPr algn="just" eaLnBrk="1" hangingPunct="1"/>
            <a:r>
              <a:rPr lang="he-IL" smtClean="0"/>
              <a:t>מציאת </a:t>
            </a:r>
            <a:r>
              <a:rPr lang="en-US" smtClean="0"/>
              <a:t>t</a:t>
            </a:r>
            <a:r>
              <a:rPr lang="he-IL" smtClean="0"/>
              <a:t> המבחן.</a:t>
            </a:r>
          </a:p>
          <a:p>
            <a:pPr lvl="1" eaLnBrk="1" hangingPunct="1"/>
            <a:r>
              <a:rPr lang="en-US" smtClean="0"/>
              <a:t>X</a:t>
            </a:r>
            <a:r>
              <a:rPr lang="en-US" baseline="-25000" smtClean="0"/>
              <a:t>A</a:t>
            </a:r>
            <a:r>
              <a:rPr lang="en-US" smtClean="0"/>
              <a:t>=14.5, X</a:t>
            </a:r>
            <a:r>
              <a:rPr lang="en-US" baseline="-25000" smtClean="0"/>
              <a:t>B</a:t>
            </a:r>
            <a:r>
              <a:rPr lang="en-US" smtClean="0"/>
              <a:t>=12.2 S=3.89, n</a:t>
            </a:r>
            <a:r>
              <a:rPr lang="en-US" baseline="-25000" smtClean="0"/>
              <a:t>A</a:t>
            </a:r>
            <a:r>
              <a:rPr lang="en-US" smtClean="0"/>
              <a:t>=64, n</a:t>
            </a:r>
            <a:r>
              <a:rPr lang="en-US" baseline="-25000" smtClean="0"/>
              <a:t>B</a:t>
            </a:r>
            <a:r>
              <a:rPr lang="en-US" smtClean="0"/>
              <a:t>=105</a:t>
            </a:r>
          </a:p>
          <a:p>
            <a:pPr algn="just" eaLnBrk="1" hangingPunct="1"/>
            <a:endParaRPr lang="he-IL" smtClean="0"/>
          </a:p>
        </p:txBody>
      </p:sp>
      <p:graphicFrame>
        <p:nvGraphicFramePr>
          <p:cNvPr id="394244" name="Object 4"/>
          <p:cNvGraphicFramePr>
            <a:graphicFrameLocks noChangeAspect="1"/>
          </p:cNvGraphicFramePr>
          <p:nvPr/>
        </p:nvGraphicFramePr>
        <p:xfrm>
          <a:off x="395288" y="3933825"/>
          <a:ext cx="2660650" cy="893763"/>
        </p:xfrm>
        <a:graphic>
          <a:graphicData uri="http://schemas.openxmlformats.org/presentationml/2006/ole">
            <p:oleObj spid="_x0000_s34818" name="משוואה" r:id="rId3" imgW="1434960" imgH="482400" progId="Equation.3">
              <p:embed/>
            </p:oleObj>
          </a:graphicData>
        </a:graphic>
      </p:graphicFrame>
      <p:sp>
        <p:nvSpPr>
          <p:cNvPr id="34822" name="Line 5"/>
          <p:cNvSpPr>
            <a:spLocks noChangeShapeType="1"/>
          </p:cNvSpPr>
          <p:nvPr/>
        </p:nvSpPr>
        <p:spPr bwMode="auto">
          <a:xfrm>
            <a:off x="3492500" y="3284538"/>
            <a:ext cx="288925" cy="0"/>
          </a:xfrm>
          <a:prstGeom prst="line">
            <a:avLst/>
          </a:prstGeom>
          <a:noFill/>
          <a:ln w="19050">
            <a:solidFill>
              <a:schemeClr val="tx1"/>
            </a:solidFill>
            <a:miter lim="800000"/>
            <a:headEnd/>
            <a:tailEnd/>
          </a:ln>
        </p:spPr>
        <p:txBody>
          <a:bodyPr wrap="none"/>
          <a:lstStyle/>
          <a:p>
            <a:endParaRPr lang="he-IL"/>
          </a:p>
        </p:txBody>
      </p:sp>
      <p:sp>
        <p:nvSpPr>
          <p:cNvPr id="34823" name="Line 6"/>
          <p:cNvSpPr>
            <a:spLocks noChangeShapeType="1"/>
          </p:cNvSpPr>
          <p:nvPr/>
        </p:nvSpPr>
        <p:spPr bwMode="auto">
          <a:xfrm>
            <a:off x="2051050" y="3284538"/>
            <a:ext cx="288925" cy="0"/>
          </a:xfrm>
          <a:prstGeom prst="line">
            <a:avLst/>
          </a:prstGeom>
          <a:noFill/>
          <a:ln w="19050">
            <a:solidFill>
              <a:schemeClr val="tx1"/>
            </a:solidFill>
            <a:miter lim="800000"/>
            <a:headEnd/>
            <a:tailEnd/>
          </a:ln>
        </p:spPr>
        <p:txBody>
          <a:bodyPr wrap="none"/>
          <a:lstStyle/>
          <a:p>
            <a:endParaRPr lang="he-IL"/>
          </a:p>
        </p:txBody>
      </p:sp>
      <p:graphicFrame>
        <p:nvGraphicFramePr>
          <p:cNvPr id="394247" name="Object 7"/>
          <p:cNvGraphicFramePr>
            <a:graphicFrameLocks noChangeAspect="1"/>
          </p:cNvGraphicFramePr>
          <p:nvPr/>
        </p:nvGraphicFramePr>
        <p:xfrm>
          <a:off x="385763" y="5013325"/>
          <a:ext cx="4873625" cy="847725"/>
        </p:xfrm>
        <a:graphic>
          <a:graphicData uri="http://schemas.openxmlformats.org/presentationml/2006/ole">
            <p:oleObj spid="_x0000_s34819" name="משוואה" r:id="rId4" imgW="262872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 calcmode="lin" valueType="num">
                                      <p:cBhvr>
                                        <p:cTn id="7" dur="1000" fill="hold"/>
                                        <p:tgtEl>
                                          <p:spTgt spid="3942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42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424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94243">
                                            <p:txEl>
                                              <p:pRg st="1" end="1"/>
                                            </p:txEl>
                                          </p:spTgt>
                                        </p:tgtEl>
                                        <p:attrNameLst>
                                          <p:attrName>style.visibility</p:attrName>
                                        </p:attrNameLst>
                                      </p:cBhvr>
                                      <p:to>
                                        <p:strVal val="visible"/>
                                      </p:to>
                                    </p:set>
                                    <p:anim calcmode="lin" valueType="num">
                                      <p:cBhvr>
                                        <p:cTn id="13" dur="1000" fill="hold"/>
                                        <p:tgtEl>
                                          <p:spTgt spid="39424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9424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94243">
                                            <p:txEl>
                                              <p:pRg st="1" end="1"/>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394244"/>
                                        </p:tgtEl>
                                        <p:attrNameLst>
                                          <p:attrName>style.visibility</p:attrName>
                                        </p:attrNameLst>
                                      </p:cBhvr>
                                      <p:to>
                                        <p:strVal val="visible"/>
                                      </p:to>
                                    </p:set>
                                    <p:anim calcmode="lin" valueType="num">
                                      <p:cBhvr>
                                        <p:cTn id="18" dur="1000" fill="hold"/>
                                        <p:tgtEl>
                                          <p:spTgt spid="394244"/>
                                        </p:tgtEl>
                                        <p:attrNameLst>
                                          <p:attrName>ppt_w</p:attrName>
                                        </p:attrNameLst>
                                      </p:cBhvr>
                                      <p:tavLst>
                                        <p:tav tm="0">
                                          <p:val>
                                            <p:strVal val="#ppt_w*0.70"/>
                                          </p:val>
                                        </p:tav>
                                        <p:tav tm="100000">
                                          <p:val>
                                            <p:strVal val="#ppt_w"/>
                                          </p:val>
                                        </p:tav>
                                      </p:tavLst>
                                    </p:anim>
                                    <p:anim calcmode="lin" valueType="num">
                                      <p:cBhvr>
                                        <p:cTn id="19" dur="1000" fill="hold"/>
                                        <p:tgtEl>
                                          <p:spTgt spid="394244"/>
                                        </p:tgtEl>
                                        <p:attrNameLst>
                                          <p:attrName>ppt_h</p:attrName>
                                        </p:attrNameLst>
                                      </p:cBhvr>
                                      <p:tavLst>
                                        <p:tav tm="0">
                                          <p:val>
                                            <p:strVal val="#ppt_h"/>
                                          </p:val>
                                        </p:tav>
                                        <p:tav tm="100000">
                                          <p:val>
                                            <p:strVal val="#ppt_h"/>
                                          </p:val>
                                        </p:tav>
                                      </p:tavLst>
                                    </p:anim>
                                    <p:animEffect transition="in" filter="fade">
                                      <p:cBhvr>
                                        <p:cTn id="20" dur="1000"/>
                                        <p:tgtEl>
                                          <p:spTgt spid="394244"/>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94243">
                                            <p:txEl>
                                              <p:pRg st="2" end="2"/>
                                            </p:txEl>
                                          </p:spTgt>
                                        </p:tgtEl>
                                        <p:attrNameLst>
                                          <p:attrName>style.visibility</p:attrName>
                                        </p:attrNameLst>
                                      </p:cBhvr>
                                      <p:to>
                                        <p:strVal val="visible"/>
                                      </p:to>
                                    </p:set>
                                    <p:anim calcmode="lin" valueType="num">
                                      <p:cBhvr>
                                        <p:cTn id="25" dur="1000" fill="hold"/>
                                        <p:tgtEl>
                                          <p:spTgt spid="39424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9424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94243">
                                            <p:txEl>
                                              <p:pRg st="2" end="2"/>
                                            </p:txEl>
                                          </p:spTgt>
                                        </p:tgtEl>
                                      </p:cBhvr>
                                    </p:animEffect>
                                  </p:childTnLst>
                                </p:cTn>
                              </p:par>
                              <p:par>
                                <p:cTn id="28" presetID="55" presetClass="entr" presetSubtype="0" fill="hold" nodeType="withEffect">
                                  <p:stCondLst>
                                    <p:cond delay="0"/>
                                  </p:stCondLst>
                                  <p:childTnLst>
                                    <p:set>
                                      <p:cBhvr>
                                        <p:cTn id="29" dur="1" fill="hold">
                                          <p:stCondLst>
                                            <p:cond delay="0"/>
                                          </p:stCondLst>
                                        </p:cTn>
                                        <p:tgtEl>
                                          <p:spTgt spid="394247"/>
                                        </p:tgtEl>
                                        <p:attrNameLst>
                                          <p:attrName>style.visibility</p:attrName>
                                        </p:attrNameLst>
                                      </p:cBhvr>
                                      <p:to>
                                        <p:strVal val="visible"/>
                                      </p:to>
                                    </p:set>
                                    <p:anim calcmode="lin" valueType="num">
                                      <p:cBhvr>
                                        <p:cTn id="30" dur="1000" fill="hold"/>
                                        <p:tgtEl>
                                          <p:spTgt spid="394247"/>
                                        </p:tgtEl>
                                        <p:attrNameLst>
                                          <p:attrName>ppt_w</p:attrName>
                                        </p:attrNameLst>
                                      </p:cBhvr>
                                      <p:tavLst>
                                        <p:tav tm="0">
                                          <p:val>
                                            <p:strVal val="#ppt_w*0.70"/>
                                          </p:val>
                                        </p:tav>
                                        <p:tav tm="100000">
                                          <p:val>
                                            <p:strVal val="#ppt_w"/>
                                          </p:val>
                                        </p:tav>
                                      </p:tavLst>
                                    </p:anim>
                                    <p:anim calcmode="lin" valueType="num">
                                      <p:cBhvr>
                                        <p:cTn id="31" dur="1000" fill="hold"/>
                                        <p:tgtEl>
                                          <p:spTgt spid="394247"/>
                                        </p:tgtEl>
                                        <p:attrNameLst>
                                          <p:attrName>ppt_h</p:attrName>
                                        </p:attrNameLst>
                                      </p:cBhvr>
                                      <p:tavLst>
                                        <p:tav tm="0">
                                          <p:val>
                                            <p:strVal val="#ppt_h"/>
                                          </p:val>
                                        </p:tav>
                                        <p:tav tm="100000">
                                          <p:val>
                                            <p:strVal val="#ppt_h"/>
                                          </p:val>
                                        </p:tav>
                                      </p:tavLst>
                                    </p:anim>
                                    <p:animEffect transition="in" filter="fade">
                                      <p:cBhvr>
                                        <p:cTn id="32" dur="1000"/>
                                        <p:tgtEl>
                                          <p:spTgt spid="394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3: שלב ד' החלטה</a:t>
            </a:r>
            <a:endParaRPr lang="en-US" sz="3600" smtClean="0">
              <a:solidFill>
                <a:schemeClr val="hlink"/>
              </a:solidFill>
            </a:endParaRPr>
          </a:p>
        </p:txBody>
      </p:sp>
      <p:sp>
        <p:nvSpPr>
          <p:cNvPr id="395267" name="Rectangle 3"/>
          <p:cNvSpPr>
            <a:spLocks noGrp="1" noChangeArrowheads="1"/>
          </p:cNvSpPr>
          <p:nvPr>
            <p:ph type="body" idx="1"/>
          </p:nvPr>
        </p:nvSpPr>
        <p:spPr>
          <a:noFill/>
        </p:spPr>
        <p:txBody>
          <a:bodyPr/>
          <a:lstStyle/>
          <a:p>
            <a:pPr algn="just" eaLnBrk="1" hangingPunct="1"/>
            <a:r>
              <a:rPr lang="en-US" sz="2400" smtClean="0"/>
              <a:t>t</a:t>
            </a:r>
            <a:r>
              <a:rPr lang="he-IL" sz="2400" smtClean="0"/>
              <a:t> המבחן יצא גדול מה </a:t>
            </a:r>
            <a:r>
              <a:rPr lang="en-US" sz="2400" smtClean="0"/>
              <a:t>t</a:t>
            </a:r>
            <a:r>
              <a:rPr lang="he-IL" sz="2400" smtClean="0"/>
              <a:t> הגבולי כלומר בתחום ה </a:t>
            </a:r>
            <a:r>
              <a:rPr lang="en-US" sz="2400" smtClean="0">
                <a:sym typeface="Symbol" pitchFamily="18" charset="2"/>
              </a:rPr>
              <a:t></a:t>
            </a:r>
            <a:r>
              <a:rPr lang="he-IL" sz="2400" smtClean="0">
                <a:sym typeface="Symbol" pitchFamily="18" charset="2"/>
              </a:rPr>
              <a:t> ולכן נקבל את השערת ה </a:t>
            </a:r>
            <a:r>
              <a:rPr lang="en-US" sz="2400" smtClean="0">
                <a:sym typeface="Symbol" pitchFamily="18" charset="2"/>
              </a:rPr>
              <a:t>H</a:t>
            </a:r>
            <a:r>
              <a:rPr lang="en-US" sz="1400" smtClean="0">
                <a:sym typeface="Symbol" pitchFamily="18" charset="2"/>
              </a:rPr>
              <a:t>1</a:t>
            </a:r>
            <a:r>
              <a:rPr lang="he-IL" sz="1400" smtClean="0">
                <a:sym typeface="Symbol" pitchFamily="18" charset="2"/>
              </a:rPr>
              <a:t> </a:t>
            </a:r>
            <a:r>
              <a:rPr lang="he-IL" sz="2400" smtClean="0">
                <a:sym typeface="Symbol" pitchFamily="18" charset="2"/>
              </a:rPr>
              <a:t>(נקבל את השערת החוקר)</a:t>
            </a:r>
            <a:r>
              <a:rPr lang="he-IL" sz="2000" smtClean="0">
                <a:sym typeface="Symbol" pitchFamily="18" charset="2"/>
              </a:rPr>
              <a:t>.</a:t>
            </a:r>
            <a:r>
              <a:rPr lang="he-IL" sz="2000" smtClean="0"/>
              <a:t> </a:t>
            </a:r>
          </a:p>
          <a:p>
            <a:pPr algn="just" eaLnBrk="1" hangingPunct="1">
              <a:buFont typeface="Wingdings" pitchFamily="2" charset="2"/>
              <a:buNone/>
            </a:pPr>
            <a:endParaRPr lang="en-US" sz="2400" smtClean="0"/>
          </a:p>
        </p:txBody>
      </p:sp>
      <p:grpSp>
        <p:nvGrpSpPr>
          <p:cNvPr id="2" name="Group 21"/>
          <p:cNvGrpSpPr>
            <a:grpSpLocks/>
          </p:cNvGrpSpPr>
          <p:nvPr/>
        </p:nvGrpSpPr>
        <p:grpSpPr bwMode="auto">
          <a:xfrm>
            <a:off x="827088" y="4437063"/>
            <a:ext cx="7151687" cy="2232025"/>
            <a:chOff x="521" y="2795"/>
            <a:chExt cx="4505" cy="1406"/>
          </a:xfrm>
        </p:grpSpPr>
        <p:sp>
          <p:nvSpPr>
            <p:cNvPr id="149509" name="Line 4"/>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grpSp>
          <p:nvGrpSpPr>
            <p:cNvPr id="149510" name="Group 5"/>
            <p:cNvGrpSpPr>
              <a:grpSpLocks/>
            </p:cNvGrpSpPr>
            <p:nvPr/>
          </p:nvGrpSpPr>
          <p:grpSpPr bwMode="auto">
            <a:xfrm flipH="1">
              <a:off x="2335" y="2931"/>
              <a:ext cx="2268" cy="737"/>
              <a:chOff x="3360" y="3072"/>
              <a:chExt cx="1872" cy="720"/>
            </a:xfrm>
          </p:grpSpPr>
          <p:sp>
            <p:nvSpPr>
              <p:cNvPr id="149524"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sp>
            <p:nvSpPr>
              <p:cNvPr id="149525"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grpSp>
        <p:sp>
          <p:nvSpPr>
            <p:cNvPr id="149511" name="Line 8"/>
            <p:cNvSpPr>
              <a:spLocks noChangeShapeType="1"/>
            </p:cNvSpPr>
            <p:nvPr/>
          </p:nvSpPr>
          <p:spPr bwMode="auto">
            <a:xfrm flipH="1">
              <a:off x="3151" y="2976"/>
              <a:ext cx="1" cy="772"/>
            </a:xfrm>
            <a:prstGeom prst="line">
              <a:avLst/>
            </a:prstGeom>
            <a:noFill/>
            <a:ln w="9525">
              <a:solidFill>
                <a:schemeClr val="tx1"/>
              </a:solidFill>
              <a:miter lim="800000"/>
              <a:headEnd type="diamond" w="med" len="med"/>
              <a:tailEnd/>
            </a:ln>
          </p:spPr>
          <p:txBody>
            <a:bodyPr wrap="none"/>
            <a:lstStyle/>
            <a:p>
              <a:endParaRPr lang="he-IL"/>
            </a:p>
          </p:txBody>
        </p:sp>
        <p:sp>
          <p:nvSpPr>
            <p:cNvPr id="149512" name="Rectangle 9"/>
            <p:cNvSpPr>
              <a:spLocks noChangeArrowheads="1"/>
            </p:cNvSpPr>
            <p:nvPr/>
          </p:nvSpPr>
          <p:spPr bwMode="auto">
            <a:xfrm flipH="1">
              <a:off x="2880" y="3793"/>
              <a:ext cx="453" cy="136"/>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49513" name="Rectangle 10"/>
            <p:cNvSpPr>
              <a:spLocks noChangeArrowheads="1"/>
            </p:cNvSpPr>
            <p:nvPr/>
          </p:nvSpPr>
          <p:spPr bwMode="auto">
            <a:xfrm flipH="1">
              <a:off x="3242"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49514" name="Rectangle 11"/>
            <p:cNvSpPr>
              <a:spLocks noChangeArrowheads="1"/>
            </p:cNvSpPr>
            <p:nvPr/>
          </p:nvSpPr>
          <p:spPr bwMode="auto">
            <a:xfrm flipH="1">
              <a:off x="2879"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49515" name="Rectangle 12"/>
            <p:cNvSpPr>
              <a:spLocks noChangeArrowheads="1"/>
            </p:cNvSpPr>
            <p:nvPr/>
          </p:nvSpPr>
          <p:spPr bwMode="auto">
            <a:xfrm flipH="1">
              <a:off x="2880" y="4065"/>
              <a:ext cx="453" cy="136"/>
            </a:xfrm>
            <a:prstGeom prst="rect">
              <a:avLst/>
            </a:prstGeom>
            <a:noFill/>
            <a:ln w="9525">
              <a:noFill/>
              <a:miter lim="800000"/>
              <a:headEnd/>
              <a:tailEnd/>
            </a:ln>
          </p:spPr>
          <p:txBody>
            <a:bodyPr wrap="none" anchor="ctr"/>
            <a:lstStyle/>
            <a:p>
              <a:pPr algn="ctr"/>
              <a:r>
                <a:rPr lang="en-US" sz="1400" b="1">
                  <a:sym typeface="Symbol" pitchFamily="18" charset="2"/>
                </a:rPr>
                <a:t>t=2.358</a:t>
              </a:r>
            </a:p>
          </p:txBody>
        </p:sp>
        <p:sp>
          <p:nvSpPr>
            <p:cNvPr id="149516" name="Rectangle 13"/>
            <p:cNvSpPr>
              <a:spLocks noChangeArrowheads="1"/>
            </p:cNvSpPr>
            <p:nvPr/>
          </p:nvSpPr>
          <p:spPr bwMode="auto">
            <a:xfrm>
              <a:off x="2880" y="3929"/>
              <a:ext cx="453" cy="136"/>
            </a:xfrm>
            <a:prstGeom prst="rect">
              <a:avLst/>
            </a:prstGeom>
            <a:noFill/>
            <a:ln w="9525">
              <a:noFill/>
              <a:miter lim="800000"/>
              <a:headEnd/>
              <a:tailEnd/>
            </a:ln>
          </p:spPr>
          <p:txBody>
            <a:bodyPr wrap="none" anchor="ctr"/>
            <a:lstStyle/>
            <a:p>
              <a:pPr algn="ctr"/>
              <a:r>
                <a:rPr lang="en-US" sz="1400" b="1">
                  <a:sym typeface="Symbol" pitchFamily="18" charset="2"/>
                </a:rPr>
                <a:t>df=167</a:t>
              </a:r>
            </a:p>
          </p:txBody>
        </p:sp>
        <p:sp>
          <p:nvSpPr>
            <p:cNvPr id="149517" name="Rectangle 14"/>
            <p:cNvSpPr>
              <a:spLocks noChangeArrowheads="1"/>
            </p:cNvSpPr>
            <p:nvPr/>
          </p:nvSpPr>
          <p:spPr bwMode="auto">
            <a:xfrm flipH="1">
              <a:off x="2880" y="2795"/>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49518" name="Group 15"/>
            <p:cNvGrpSpPr>
              <a:grpSpLocks/>
            </p:cNvGrpSpPr>
            <p:nvPr/>
          </p:nvGrpSpPr>
          <p:grpSpPr bwMode="auto">
            <a:xfrm flipH="1">
              <a:off x="1564" y="2976"/>
              <a:ext cx="2268" cy="737"/>
              <a:chOff x="3360" y="3072"/>
              <a:chExt cx="1872" cy="720"/>
            </a:xfrm>
          </p:grpSpPr>
          <p:sp>
            <p:nvSpPr>
              <p:cNvPr id="149522" name="Freeform 1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49523" name="Freeform 1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49519" name="Line 18"/>
            <p:cNvSpPr>
              <a:spLocks noChangeShapeType="1"/>
            </p:cNvSpPr>
            <p:nvPr/>
          </p:nvSpPr>
          <p:spPr bwMode="auto">
            <a:xfrm flipH="1">
              <a:off x="3470" y="2976"/>
              <a:ext cx="1" cy="772"/>
            </a:xfrm>
            <a:prstGeom prst="line">
              <a:avLst/>
            </a:prstGeom>
            <a:noFill/>
            <a:ln w="9525">
              <a:solidFill>
                <a:schemeClr val="tx1"/>
              </a:solidFill>
              <a:miter lim="800000"/>
              <a:headEnd type="diamond" w="med" len="med"/>
              <a:tailEnd/>
            </a:ln>
          </p:spPr>
          <p:txBody>
            <a:bodyPr wrap="none"/>
            <a:lstStyle/>
            <a:p>
              <a:endParaRPr lang="he-IL"/>
            </a:p>
          </p:txBody>
        </p:sp>
        <p:sp>
          <p:nvSpPr>
            <p:cNvPr id="149520" name="Rectangle 19"/>
            <p:cNvSpPr>
              <a:spLocks noChangeArrowheads="1"/>
            </p:cNvSpPr>
            <p:nvPr/>
          </p:nvSpPr>
          <p:spPr bwMode="auto">
            <a:xfrm flipH="1">
              <a:off x="3288" y="2795"/>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המבחן</a:t>
              </a:r>
              <a:endParaRPr lang="en-US" sz="1000" b="1">
                <a:sym typeface="Symbol" pitchFamily="18" charset="2"/>
              </a:endParaRPr>
            </a:p>
          </p:txBody>
        </p:sp>
        <p:sp>
          <p:nvSpPr>
            <p:cNvPr id="149521" name="Rectangle 20"/>
            <p:cNvSpPr>
              <a:spLocks noChangeArrowheads="1"/>
            </p:cNvSpPr>
            <p:nvPr/>
          </p:nvSpPr>
          <p:spPr bwMode="auto">
            <a:xfrm flipH="1">
              <a:off x="3379" y="3793"/>
              <a:ext cx="453" cy="136"/>
            </a:xfrm>
            <a:prstGeom prst="rect">
              <a:avLst/>
            </a:prstGeom>
            <a:noFill/>
            <a:ln w="9525">
              <a:noFill/>
              <a:miter lim="800000"/>
              <a:headEnd/>
              <a:tailEnd/>
            </a:ln>
          </p:spPr>
          <p:txBody>
            <a:bodyPr wrap="none" anchor="ctr"/>
            <a:lstStyle/>
            <a:p>
              <a:pPr algn="ctr"/>
              <a:r>
                <a:rPr lang="en-US" sz="1400" b="1">
                  <a:sym typeface="Symbol" pitchFamily="18" charset="2"/>
                </a:rPr>
                <a:t>t=3.73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5267">
                                            <p:txEl>
                                              <p:pRg st="0" end="0"/>
                                            </p:txEl>
                                          </p:spTgt>
                                        </p:tgtEl>
                                        <p:attrNameLst>
                                          <p:attrName>style.visibility</p:attrName>
                                        </p:attrNameLst>
                                      </p:cBhvr>
                                      <p:to>
                                        <p:strVal val="visible"/>
                                      </p:to>
                                    </p:set>
                                    <p:animEffect transition="in" filter="fade">
                                      <p:cBhvr>
                                        <p:cTn id="7" dur="2000"/>
                                        <p:tgtEl>
                                          <p:spTgt spid="395267">
                                            <p:txEl>
                                              <p:pRg st="0" end="0"/>
                                            </p:txEl>
                                          </p:spTgt>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7"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50531" name="Rectangle 3"/>
          <p:cNvSpPr>
            <a:spLocks noGrp="1" noChangeArrowheads="1"/>
          </p:cNvSpPr>
          <p:nvPr>
            <p:ph type="subTitle" idx="1"/>
          </p:nvPr>
        </p:nvSpPr>
        <p:spPr>
          <a:xfrm>
            <a:off x="0" y="3357563"/>
            <a:ext cx="8640763" cy="935037"/>
          </a:xfrm>
        </p:spPr>
        <p:txBody>
          <a:bodyPr/>
          <a:lstStyle/>
          <a:p>
            <a:pPr algn="r" eaLnBrk="1" hangingPunct="1">
              <a:lnSpc>
                <a:spcPct val="90000"/>
              </a:lnSpc>
            </a:pPr>
            <a:r>
              <a:rPr lang="he-IL" sz="2000" smtClean="0">
                <a:solidFill>
                  <a:schemeClr val="tx2"/>
                </a:solidFill>
              </a:rPr>
              <a:t>שיעור 5: בדיקת השערות מדגמים מזווגים (תלויים).</a:t>
            </a:r>
            <a:endParaRPr lang="en-US" sz="2000" smtClean="0">
              <a:solidFill>
                <a:schemeClr val="tx2"/>
              </a:solidFill>
            </a:endParaRPr>
          </a:p>
        </p:txBody>
      </p:sp>
      <p:sp>
        <p:nvSpPr>
          <p:cNvPr id="150532" name="Text Box 4"/>
          <p:cNvSpPr txBox="1">
            <a:spLocks noChangeArrowheads="1"/>
          </p:cNvSpPr>
          <p:nvPr/>
        </p:nvSpPr>
        <p:spPr bwMode="auto">
          <a:xfrm>
            <a:off x="539750" y="4365625"/>
            <a:ext cx="8064500" cy="1382713"/>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399-404. </a:t>
            </a:r>
          </a:p>
          <a:p>
            <a:pPr>
              <a:lnSpc>
                <a:spcPct val="80000"/>
              </a:lnSpc>
              <a:spcBef>
                <a:spcPct val="50000"/>
              </a:spcBef>
              <a:buFont typeface="Wingdings" pitchFamily="2" charset="2"/>
              <a:buChar char="&amp;"/>
            </a:pPr>
            <a:r>
              <a:rPr lang="he-IL" sz="1800">
                <a:latin typeface="Times New Roman" pitchFamily="18" charset="0"/>
              </a:rPr>
              <a:t> אלחנן מאיר, יסודות הסטטיסטיקה למדעי ההתנהגות: ע"מ 135-138. </a:t>
            </a:r>
          </a:p>
          <a:p>
            <a:pPr>
              <a:lnSpc>
                <a:spcPct val="80000"/>
              </a:lnSpc>
              <a:spcBef>
                <a:spcPct val="50000"/>
              </a:spcBef>
              <a:buFont typeface="Wingdings" pitchFamily="2" charset="2"/>
              <a:buChar char="&amp;"/>
            </a:pP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algn="r" eaLnBrk="1" hangingPunct="1"/>
            <a:r>
              <a:rPr lang="he-IL" sz="2800" smtClean="0"/>
              <a:t>מבחן </a:t>
            </a:r>
            <a:r>
              <a:rPr lang="en-US" sz="2800" smtClean="0"/>
              <a:t>t</a:t>
            </a:r>
            <a:r>
              <a:rPr lang="he-IL" sz="2800" smtClean="0"/>
              <a:t>: בדיקת השערות על הפרש ממוצעי שני מדגמים מזווגים.</a:t>
            </a:r>
            <a:endParaRPr lang="en-US" sz="2800" smtClean="0"/>
          </a:p>
        </p:txBody>
      </p:sp>
      <p:sp>
        <p:nvSpPr>
          <p:cNvPr id="403459" name="Rectangle 3"/>
          <p:cNvSpPr>
            <a:spLocks noGrp="1" noChangeArrowheads="1"/>
          </p:cNvSpPr>
          <p:nvPr>
            <p:ph type="body" idx="1"/>
          </p:nvPr>
        </p:nvSpPr>
        <p:spPr>
          <a:xfrm>
            <a:off x="684213" y="2017713"/>
            <a:ext cx="8270875" cy="4114800"/>
          </a:xfrm>
        </p:spPr>
        <p:txBody>
          <a:bodyPr/>
          <a:lstStyle/>
          <a:p>
            <a:pPr eaLnBrk="1" hangingPunct="1"/>
            <a:r>
              <a:rPr lang="he-IL" sz="2400" smtClean="0"/>
              <a:t>מדגמים מזווגים בנויים מזוגות של תצפיות, לכל תצפית ממדגם א' יש תצפית תואמת ממדגם ב'. </a:t>
            </a:r>
            <a:r>
              <a:rPr lang="he-IL" sz="1600" smtClean="0"/>
              <a:t>(בשאלה תמיד יופיעו התצפיות הגולמיות וחייב להיות מספר שווה של תצפיות). </a:t>
            </a:r>
          </a:p>
          <a:p>
            <a:pPr eaLnBrk="1" hangingPunct="1"/>
            <a:r>
              <a:rPr lang="he-IL" sz="2400" smtClean="0"/>
              <a:t>המטרה: לבודד את המשתנה הנחקר ולנטרל השפעות של משתנים מתערבים לא רלוונטיים.</a:t>
            </a:r>
          </a:p>
          <a:p>
            <a:pPr eaLnBrk="1" hangingPunct="1"/>
            <a:r>
              <a:rPr lang="he-IL" sz="2400" smtClean="0">
                <a:sym typeface="Symbol" pitchFamily="18" charset="2"/>
              </a:rPr>
              <a:t>לדוגמא: </a:t>
            </a:r>
          </a:p>
          <a:p>
            <a:pPr lvl="1" eaLnBrk="1" hangingPunct="1"/>
            <a:r>
              <a:rPr lang="he-IL" sz="2000" smtClean="0">
                <a:sym typeface="Symbol" pitchFamily="18" charset="2"/>
              </a:rPr>
              <a:t>אותם הנבדקים 'לפני' 'ואחרי' טיפול.</a:t>
            </a:r>
            <a:endParaRPr lang="en-US" sz="2000" smtClean="0">
              <a:sym typeface="Symbol" pitchFamily="18" charset="2"/>
            </a:endParaRPr>
          </a:p>
          <a:p>
            <a:pPr lvl="1" eaLnBrk="1" hangingPunct="1"/>
            <a:r>
              <a:rPr lang="he-IL" sz="2000" smtClean="0">
                <a:sym typeface="Symbol" pitchFamily="18" charset="2"/>
              </a:rPr>
              <a:t>זוגות עם משתני רקע זהים. </a:t>
            </a:r>
            <a:r>
              <a:rPr lang="en-US" sz="2000" smtClean="0">
                <a:sym typeface="Symbol" pitchFamily="18" charset="2"/>
              </a:rPr>
              <a:t/>
            </a:r>
            <a:br>
              <a:rPr lang="en-US" sz="2000" smtClean="0">
                <a:sym typeface="Symbol" pitchFamily="18" charset="2"/>
              </a:rPr>
            </a:br>
            <a:endParaRPr lang="he-IL" sz="2000" smtClean="0">
              <a:sym typeface="Symbol" pitchFamily="18" charset="2"/>
            </a:endParaRPr>
          </a:p>
          <a:p>
            <a:pPr eaLnBrk="1" hangingPunct="1"/>
            <a:r>
              <a:rPr lang="he-IL" sz="2400" smtClean="0">
                <a:sym typeface="Symbol" pitchFamily="18" charset="2"/>
              </a:rPr>
              <a:t>אל מדגמים מזווגים מתייחסים כאל מדגם אחד בעל </a:t>
            </a:r>
            <a:r>
              <a:rPr lang="en-US" sz="2400" smtClean="0">
                <a:sym typeface="Symbol" pitchFamily="18" charset="2"/>
              </a:rPr>
              <a:t>n</a:t>
            </a:r>
            <a:r>
              <a:rPr lang="he-IL" sz="2400" smtClean="0">
                <a:sym typeface="Symbol" pitchFamily="18" charset="2"/>
              </a:rPr>
              <a:t> זוגות  </a:t>
            </a:r>
            <a:r>
              <a:rPr lang="en-US" sz="2400" smtClean="0">
                <a:sym typeface="Symbol" pitchFamily="18" charset="2"/>
              </a:rPr>
              <a:t>(df=n-1)</a:t>
            </a:r>
            <a:r>
              <a:rPr lang="he-IL" sz="2400" smtClean="0">
                <a:sym typeface="Symbol" pitchFamily="18" charset="2"/>
              </a:rPr>
              <a:t>. </a:t>
            </a:r>
          </a:p>
          <a:p>
            <a:pPr eaLnBrk="1" hangingPunct="1"/>
            <a:r>
              <a:rPr lang="he-IL" sz="2400" smtClean="0">
                <a:sym typeface="Symbol" pitchFamily="18" charset="2"/>
              </a:rPr>
              <a:t>ההפרש=</a:t>
            </a:r>
            <a:r>
              <a:rPr lang="en-US" sz="2400" smtClean="0">
                <a:sym typeface="Symbol" pitchFamily="18" charset="2"/>
              </a:rPr>
              <a:t>d</a:t>
            </a:r>
          </a:p>
        </p:txBody>
      </p:sp>
      <p:graphicFrame>
        <p:nvGraphicFramePr>
          <p:cNvPr id="403462" name="Object 6"/>
          <p:cNvGraphicFramePr>
            <a:graphicFrameLocks noChangeAspect="1"/>
          </p:cNvGraphicFramePr>
          <p:nvPr/>
        </p:nvGraphicFramePr>
        <p:xfrm>
          <a:off x="1811338" y="5876925"/>
          <a:ext cx="1593850" cy="776288"/>
        </p:xfrm>
        <a:graphic>
          <a:graphicData uri="http://schemas.openxmlformats.org/presentationml/2006/ole">
            <p:oleObj spid="_x0000_s35842" name="משוואה" r:id="rId3" imgW="1257120" imgH="520560" progId="Equation.3">
              <p:embed/>
            </p:oleObj>
          </a:graphicData>
        </a:graphic>
      </p:graphicFrame>
      <p:graphicFrame>
        <p:nvGraphicFramePr>
          <p:cNvPr id="403463" name="Object 7"/>
          <p:cNvGraphicFramePr>
            <a:graphicFrameLocks noChangeAspect="1"/>
          </p:cNvGraphicFramePr>
          <p:nvPr/>
        </p:nvGraphicFramePr>
        <p:xfrm>
          <a:off x="468313" y="5567363"/>
          <a:ext cx="1130300" cy="1057275"/>
        </p:xfrm>
        <a:graphic>
          <a:graphicData uri="http://schemas.openxmlformats.org/presentationml/2006/ole">
            <p:oleObj spid="_x0000_s35843" name="משוואה" r:id="rId4" imgW="609480" imgH="571320" progId="Equation.3">
              <p:embed/>
            </p:oleObj>
          </a:graphicData>
        </a:graphic>
      </p:graphicFrame>
      <p:sp>
        <p:nvSpPr>
          <p:cNvPr id="403464" name="AutoShape 8">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Effect transition="in" filter="fade">
                                      <p:cBhvr>
                                        <p:cTn id="7" dur="2000"/>
                                        <p:tgtEl>
                                          <p:spTgt spid="40345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3459">
                                            <p:txEl>
                                              <p:pRg st="1" end="1"/>
                                            </p:txEl>
                                          </p:spTgt>
                                        </p:tgtEl>
                                        <p:attrNameLst>
                                          <p:attrName>style.visibility</p:attrName>
                                        </p:attrNameLst>
                                      </p:cBhvr>
                                      <p:to>
                                        <p:strVal val="visible"/>
                                      </p:to>
                                    </p:set>
                                    <p:animEffect transition="in" filter="fade">
                                      <p:cBhvr>
                                        <p:cTn id="11" dur="2000"/>
                                        <p:tgtEl>
                                          <p:spTgt spid="40345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03459">
                                            <p:txEl>
                                              <p:pRg st="2" end="2"/>
                                            </p:txEl>
                                          </p:spTgt>
                                        </p:tgtEl>
                                        <p:attrNameLst>
                                          <p:attrName>style.visibility</p:attrName>
                                        </p:attrNameLst>
                                      </p:cBhvr>
                                      <p:to>
                                        <p:strVal val="visible"/>
                                      </p:to>
                                    </p:set>
                                    <p:animEffect transition="in" filter="fade">
                                      <p:cBhvr>
                                        <p:cTn id="15" dur="2000"/>
                                        <p:tgtEl>
                                          <p:spTgt spid="40345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3459">
                                            <p:txEl>
                                              <p:pRg st="3" end="3"/>
                                            </p:txEl>
                                          </p:spTgt>
                                        </p:tgtEl>
                                        <p:attrNameLst>
                                          <p:attrName>style.visibility</p:attrName>
                                        </p:attrNameLst>
                                      </p:cBhvr>
                                      <p:to>
                                        <p:strVal val="visible"/>
                                      </p:to>
                                    </p:set>
                                    <p:animEffect transition="in" filter="fade">
                                      <p:cBhvr>
                                        <p:cTn id="18" dur="2000"/>
                                        <p:tgtEl>
                                          <p:spTgt spid="40345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3459">
                                            <p:txEl>
                                              <p:pRg st="4" end="4"/>
                                            </p:txEl>
                                          </p:spTgt>
                                        </p:tgtEl>
                                        <p:attrNameLst>
                                          <p:attrName>style.visibility</p:attrName>
                                        </p:attrNameLst>
                                      </p:cBhvr>
                                      <p:to>
                                        <p:strVal val="visible"/>
                                      </p:to>
                                    </p:set>
                                    <p:animEffect transition="in" filter="fade">
                                      <p:cBhvr>
                                        <p:cTn id="21" dur="2000"/>
                                        <p:tgtEl>
                                          <p:spTgt spid="403459">
                                            <p:txEl>
                                              <p:pRg st="4" end="4"/>
                                            </p:tx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403459">
                                            <p:txEl>
                                              <p:pRg st="5" end="5"/>
                                            </p:txEl>
                                          </p:spTgt>
                                        </p:tgtEl>
                                        <p:attrNameLst>
                                          <p:attrName>style.visibility</p:attrName>
                                        </p:attrNameLst>
                                      </p:cBhvr>
                                      <p:to>
                                        <p:strVal val="visible"/>
                                      </p:to>
                                    </p:set>
                                    <p:animEffect transition="in" filter="fade">
                                      <p:cBhvr>
                                        <p:cTn id="25" dur="2000"/>
                                        <p:tgtEl>
                                          <p:spTgt spid="403459">
                                            <p:txEl>
                                              <p:pRg st="5" end="5"/>
                                            </p:txEl>
                                          </p:spTgt>
                                        </p:tgtEl>
                                      </p:cBhvr>
                                    </p:animEffect>
                                  </p:childTnLst>
                                </p:cTn>
                              </p:par>
                            </p:childTnLst>
                          </p:cTn>
                        </p:par>
                        <p:par>
                          <p:cTn id="26" fill="hold">
                            <p:stCondLst>
                              <p:cond delay="8000"/>
                            </p:stCondLst>
                            <p:childTnLst>
                              <p:par>
                                <p:cTn id="27" presetID="10" presetClass="entr" presetSubtype="0" fill="hold" grpId="0" nodeType="afterEffect">
                                  <p:stCondLst>
                                    <p:cond delay="0"/>
                                  </p:stCondLst>
                                  <p:childTnLst>
                                    <p:set>
                                      <p:cBhvr>
                                        <p:cTn id="28" dur="1" fill="hold">
                                          <p:stCondLst>
                                            <p:cond delay="0"/>
                                          </p:stCondLst>
                                        </p:cTn>
                                        <p:tgtEl>
                                          <p:spTgt spid="403459">
                                            <p:txEl>
                                              <p:pRg st="6" end="6"/>
                                            </p:txEl>
                                          </p:spTgt>
                                        </p:tgtEl>
                                        <p:attrNameLst>
                                          <p:attrName>style.visibility</p:attrName>
                                        </p:attrNameLst>
                                      </p:cBhvr>
                                      <p:to>
                                        <p:strVal val="visible"/>
                                      </p:to>
                                    </p:set>
                                    <p:animEffect transition="in" filter="fade">
                                      <p:cBhvr>
                                        <p:cTn id="29" dur="2000"/>
                                        <p:tgtEl>
                                          <p:spTgt spid="403459">
                                            <p:txEl>
                                              <p:pRg st="6" end="6"/>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403462"/>
                                        </p:tgtEl>
                                        <p:attrNameLst>
                                          <p:attrName>style.visibility</p:attrName>
                                        </p:attrNameLst>
                                      </p:cBhvr>
                                      <p:to>
                                        <p:strVal val="visible"/>
                                      </p:to>
                                    </p:set>
                                    <p:anim calcmode="lin" valueType="num">
                                      <p:cBhvr>
                                        <p:cTn id="32" dur="1000" fill="hold"/>
                                        <p:tgtEl>
                                          <p:spTgt spid="403462"/>
                                        </p:tgtEl>
                                        <p:attrNameLst>
                                          <p:attrName>ppt_w</p:attrName>
                                        </p:attrNameLst>
                                      </p:cBhvr>
                                      <p:tavLst>
                                        <p:tav tm="0">
                                          <p:val>
                                            <p:strVal val="#ppt_w*0.70"/>
                                          </p:val>
                                        </p:tav>
                                        <p:tav tm="100000">
                                          <p:val>
                                            <p:strVal val="#ppt_w"/>
                                          </p:val>
                                        </p:tav>
                                      </p:tavLst>
                                    </p:anim>
                                    <p:anim calcmode="lin" valueType="num">
                                      <p:cBhvr>
                                        <p:cTn id="33" dur="1000" fill="hold"/>
                                        <p:tgtEl>
                                          <p:spTgt spid="403462"/>
                                        </p:tgtEl>
                                        <p:attrNameLst>
                                          <p:attrName>ppt_h</p:attrName>
                                        </p:attrNameLst>
                                      </p:cBhvr>
                                      <p:tavLst>
                                        <p:tav tm="0">
                                          <p:val>
                                            <p:strVal val="#ppt_h"/>
                                          </p:val>
                                        </p:tav>
                                        <p:tav tm="100000">
                                          <p:val>
                                            <p:strVal val="#ppt_h"/>
                                          </p:val>
                                        </p:tav>
                                      </p:tavLst>
                                    </p:anim>
                                    <p:animEffect transition="in" filter="fade">
                                      <p:cBhvr>
                                        <p:cTn id="34" dur="1000"/>
                                        <p:tgtEl>
                                          <p:spTgt spid="403462"/>
                                        </p:tgtEl>
                                      </p:cBhvr>
                                    </p:animEffect>
                                  </p:childTnLst>
                                </p:cTn>
                              </p:par>
                              <p:par>
                                <p:cTn id="35" presetID="55" presetClass="entr" presetSubtype="0" fill="hold" nodeType="withEffect">
                                  <p:stCondLst>
                                    <p:cond delay="0"/>
                                  </p:stCondLst>
                                  <p:childTnLst>
                                    <p:set>
                                      <p:cBhvr>
                                        <p:cTn id="36" dur="1" fill="hold">
                                          <p:stCondLst>
                                            <p:cond delay="0"/>
                                          </p:stCondLst>
                                        </p:cTn>
                                        <p:tgtEl>
                                          <p:spTgt spid="403463"/>
                                        </p:tgtEl>
                                        <p:attrNameLst>
                                          <p:attrName>style.visibility</p:attrName>
                                        </p:attrNameLst>
                                      </p:cBhvr>
                                      <p:to>
                                        <p:strVal val="visible"/>
                                      </p:to>
                                    </p:set>
                                    <p:anim calcmode="lin" valueType="num">
                                      <p:cBhvr>
                                        <p:cTn id="37" dur="1000" fill="hold"/>
                                        <p:tgtEl>
                                          <p:spTgt spid="403463"/>
                                        </p:tgtEl>
                                        <p:attrNameLst>
                                          <p:attrName>ppt_w</p:attrName>
                                        </p:attrNameLst>
                                      </p:cBhvr>
                                      <p:tavLst>
                                        <p:tav tm="0">
                                          <p:val>
                                            <p:strVal val="#ppt_w*0.70"/>
                                          </p:val>
                                        </p:tav>
                                        <p:tav tm="100000">
                                          <p:val>
                                            <p:strVal val="#ppt_w"/>
                                          </p:val>
                                        </p:tav>
                                      </p:tavLst>
                                    </p:anim>
                                    <p:anim calcmode="lin" valueType="num">
                                      <p:cBhvr>
                                        <p:cTn id="38" dur="1000" fill="hold"/>
                                        <p:tgtEl>
                                          <p:spTgt spid="403463"/>
                                        </p:tgtEl>
                                        <p:attrNameLst>
                                          <p:attrName>ppt_h</p:attrName>
                                        </p:attrNameLst>
                                      </p:cBhvr>
                                      <p:tavLst>
                                        <p:tav tm="0">
                                          <p:val>
                                            <p:strVal val="#ppt_h"/>
                                          </p:val>
                                        </p:tav>
                                        <p:tav tm="100000">
                                          <p:val>
                                            <p:strVal val="#ppt_h"/>
                                          </p:val>
                                        </p:tav>
                                      </p:tavLst>
                                    </p:anim>
                                    <p:animEffect transition="in" filter="fade">
                                      <p:cBhvr>
                                        <p:cTn id="39" dur="1000"/>
                                        <p:tgtEl>
                                          <p:spTgt spid="403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4553" name="Group 73"/>
          <p:cNvGraphicFramePr>
            <a:graphicFrameLocks noGrp="1"/>
          </p:cNvGraphicFramePr>
          <p:nvPr/>
        </p:nvGraphicFramePr>
        <p:xfrm>
          <a:off x="1331913" y="2133600"/>
          <a:ext cx="2089150" cy="3687763"/>
        </p:xfrm>
        <a:graphic>
          <a:graphicData uri="http://schemas.openxmlformats.org/drawingml/2006/table">
            <a:tbl>
              <a:tblPr rtl="1"/>
              <a:tblGrid>
                <a:gridCol w="576263"/>
                <a:gridCol w="720725"/>
                <a:gridCol w="792162"/>
              </a:tblGrid>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לפני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אחרי 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04544" name="Rectangle 64"/>
          <p:cNvSpPr>
            <a:spLocks noGrp="1" noChangeArrowheads="1"/>
          </p:cNvSpPr>
          <p:nvPr>
            <p:ph type="body" idx="1"/>
          </p:nvPr>
        </p:nvSpPr>
        <p:spPr>
          <a:xfrm>
            <a:off x="3635375" y="2017713"/>
            <a:ext cx="5319713" cy="4114800"/>
          </a:xfrm>
        </p:spPr>
        <p:txBody>
          <a:bodyPr/>
          <a:lstStyle/>
          <a:p>
            <a:pPr eaLnBrk="1" hangingPunct="1">
              <a:buFont typeface="Wingdings" pitchFamily="2" charset="2"/>
              <a:buNone/>
            </a:pPr>
            <a:r>
              <a:rPr lang="he-IL" sz="2400" smtClean="0"/>
              <a:t>חוקר בדק את ההשפעה של שיטת שיווק מסוימת על ההוצאה החודשית על אותו מוצר משווק (היקף המכירות). החוקר בדק את (ההוצאה החודשית של 10 נבדקים (היקף המכירות) לפני השיווק ואחרי השיווק.</a:t>
            </a:r>
            <a:endParaRPr lang="en-US" sz="2400" smtClean="0"/>
          </a:p>
          <a:p>
            <a:pPr eaLnBrk="1" hangingPunct="1"/>
            <a:r>
              <a:rPr lang="he-IL" sz="2400" smtClean="0"/>
              <a:t>החוקר טוען כי שיטת השיווק החדשה יעילה, בדוק לרמה של </a:t>
            </a:r>
            <a:r>
              <a:rPr lang="el-GR" sz="2400" smtClean="0"/>
              <a:t>α</a:t>
            </a:r>
            <a:r>
              <a:rPr lang="en-US" sz="2400" smtClean="0"/>
              <a:t>=0.01</a:t>
            </a:r>
            <a:r>
              <a:rPr lang="he-IL" sz="2400" smtClean="0"/>
              <a:t>. </a:t>
            </a:r>
            <a:endParaRPr lang="en-US" sz="2400" smtClean="0"/>
          </a:p>
        </p:txBody>
      </p:sp>
      <p:sp>
        <p:nvSpPr>
          <p:cNvPr id="151605" name="Rectangle 66"/>
          <p:cNvSpPr>
            <a:spLocks noChangeArrowheads="1"/>
          </p:cNvSpPr>
          <p:nvPr/>
        </p:nvSpPr>
        <p:spPr bwMode="auto">
          <a:xfrm>
            <a:off x="1116013" y="620713"/>
            <a:ext cx="7561262" cy="1143000"/>
          </a:xfrm>
          <a:prstGeom prst="rect">
            <a:avLst/>
          </a:prstGeom>
          <a:noFill/>
          <a:ln w="9525">
            <a:noFill/>
            <a:miter lim="800000"/>
            <a:headEnd/>
            <a:tailEnd/>
          </a:ln>
        </p:spPr>
        <p:txBody>
          <a:bodyPr anchor="b"/>
          <a:lstStyle/>
          <a:p>
            <a:r>
              <a:rPr lang="he-IL" sz="3200">
                <a:solidFill>
                  <a:schemeClr val="tx2"/>
                </a:solidFill>
                <a:latin typeface="Times New Roman" pitchFamily="18" charset="0"/>
              </a:rPr>
              <a:t>מדגמים מזווגים: דוגמא 1</a:t>
            </a:r>
            <a:endParaRPr lang="en-US" sz="3200">
              <a:solidFill>
                <a:schemeClr val="tx2"/>
              </a:solidFill>
              <a:latin typeface="Times New Roman" pitchFamily="18" charset="0"/>
            </a:endParaRPr>
          </a:p>
        </p:txBody>
      </p:sp>
      <p:sp>
        <p:nvSpPr>
          <p:cNvPr id="404555" name="AutoShape 7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4544">
                                            <p:txEl>
                                              <p:pRg st="0" end="0"/>
                                            </p:txEl>
                                          </p:spTgt>
                                        </p:tgtEl>
                                        <p:attrNameLst>
                                          <p:attrName>style.visibility</p:attrName>
                                        </p:attrNameLst>
                                      </p:cBhvr>
                                      <p:to>
                                        <p:strVal val="visible"/>
                                      </p:to>
                                    </p:set>
                                    <p:animEffect transition="in" filter="fade">
                                      <p:cBhvr>
                                        <p:cTn id="7" dur="2000"/>
                                        <p:tgtEl>
                                          <p:spTgt spid="40454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4544">
                                            <p:txEl>
                                              <p:pRg st="1" end="1"/>
                                            </p:txEl>
                                          </p:spTgt>
                                        </p:tgtEl>
                                        <p:attrNameLst>
                                          <p:attrName>style.visibility</p:attrName>
                                        </p:attrNameLst>
                                      </p:cBhvr>
                                      <p:to>
                                        <p:strVal val="visible"/>
                                      </p:to>
                                    </p:set>
                                    <p:animEffect transition="in" filter="fade">
                                      <p:cBhvr>
                                        <p:cTn id="11" dur="2000"/>
                                        <p:tgtEl>
                                          <p:spTgt spid="404544">
                                            <p:txEl>
                                              <p:pRg st="1" end="1"/>
                                            </p:txEl>
                                          </p:spTgt>
                                        </p:tgtEl>
                                      </p:cBhvr>
                                    </p:animEffect>
                                  </p:childTnLst>
                                </p:cTn>
                              </p:par>
                            </p:childTnLst>
                          </p:cTn>
                        </p:par>
                        <p:par>
                          <p:cTn id="12" fill="hold">
                            <p:stCondLst>
                              <p:cond delay="4000"/>
                            </p:stCondLst>
                            <p:childTnLst>
                              <p:par>
                                <p:cTn id="13" presetID="29" presetClass="entr" presetSubtype="0" fill="hold" nodeType="afterEffect">
                                  <p:stCondLst>
                                    <p:cond delay="0"/>
                                  </p:stCondLst>
                                  <p:childTnLst>
                                    <p:set>
                                      <p:cBhvr>
                                        <p:cTn id="14" dur="1" fill="hold">
                                          <p:stCondLst>
                                            <p:cond delay="0"/>
                                          </p:stCondLst>
                                        </p:cTn>
                                        <p:tgtEl>
                                          <p:spTgt spid="404553"/>
                                        </p:tgtEl>
                                        <p:attrNameLst>
                                          <p:attrName>style.visibility</p:attrName>
                                        </p:attrNameLst>
                                      </p:cBhvr>
                                      <p:to>
                                        <p:strVal val="visible"/>
                                      </p:to>
                                    </p:set>
                                    <p:anim calcmode="lin" valueType="num">
                                      <p:cBhvr>
                                        <p:cTn id="15" dur="1000" fill="hold"/>
                                        <p:tgtEl>
                                          <p:spTgt spid="404553"/>
                                        </p:tgtEl>
                                        <p:attrNameLst>
                                          <p:attrName>ppt_x</p:attrName>
                                        </p:attrNameLst>
                                      </p:cBhvr>
                                      <p:tavLst>
                                        <p:tav tm="0">
                                          <p:val>
                                            <p:strVal val="#ppt_x-.2"/>
                                          </p:val>
                                        </p:tav>
                                        <p:tav tm="100000">
                                          <p:val>
                                            <p:strVal val="#ppt_x"/>
                                          </p:val>
                                        </p:tav>
                                      </p:tavLst>
                                    </p:anim>
                                    <p:anim calcmode="lin" valueType="num">
                                      <p:cBhvr>
                                        <p:cTn id="16" dur="1000" fill="hold"/>
                                        <p:tgtEl>
                                          <p:spTgt spid="404553"/>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04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544" grpId="0" build="p" autoUpdateAnimBg="0" advAuto="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11188" y="549275"/>
            <a:ext cx="7793037" cy="1143000"/>
          </a:xfrm>
        </p:spPr>
        <p:txBody>
          <a:bodyPr/>
          <a:lstStyle/>
          <a:p>
            <a:pPr algn="r" eaLnBrk="1" hangingPunct="1"/>
            <a:r>
              <a:rPr lang="he-IL" sz="3200" smtClean="0"/>
              <a:t>שלב א' ניסוח השערות</a:t>
            </a:r>
            <a:endParaRPr lang="en-US" sz="3200" smtClean="0"/>
          </a:p>
        </p:txBody>
      </p:sp>
      <p:sp>
        <p:nvSpPr>
          <p:cNvPr id="407555" name="Rectangle 3"/>
          <p:cNvSpPr>
            <a:spLocks noGrp="1" noChangeArrowheads="1"/>
          </p:cNvSpPr>
          <p:nvPr>
            <p:ph type="body" idx="1"/>
          </p:nvPr>
        </p:nvSpPr>
        <p:spPr>
          <a:xfrm>
            <a:off x="611188" y="2017713"/>
            <a:ext cx="8343900" cy="4114800"/>
          </a:xfrm>
          <a:noFill/>
        </p:spPr>
        <p:txBody>
          <a:bodyPr/>
          <a:lstStyle/>
          <a:p>
            <a:pPr algn="just" eaLnBrk="1" hangingPunct="1">
              <a:lnSpc>
                <a:spcPct val="90000"/>
              </a:lnSpc>
            </a:pPr>
            <a:r>
              <a:rPr lang="he-IL" sz="2000" smtClean="0"/>
              <a:t>השערת האפס </a:t>
            </a:r>
            <a:r>
              <a:rPr lang="en-US" sz="2000" smtClean="0"/>
              <a:t>(H</a:t>
            </a:r>
            <a:r>
              <a:rPr lang="en-US" sz="1400" smtClean="0"/>
              <a:t>0</a:t>
            </a:r>
            <a:r>
              <a:rPr lang="en-US" sz="2000" smtClean="0"/>
              <a:t>)</a:t>
            </a:r>
            <a:r>
              <a:rPr lang="he-IL" sz="2000" smtClean="0"/>
              <a:t>: שיטת השיווק אינה מעלה או אף מפחיתה את ההוצאות עבור אותו מוצר משווק.</a:t>
            </a:r>
          </a:p>
          <a:p>
            <a:pPr algn="just" eaLnBrk="1" hangingPunct="1">
              <a:lnSpc>
                <a:spcPct val="90000"/>
              </a:lnSpc>
            </a:pPr>
            <a:r>
              <a:rPr lang="he-IL" sz="2000" smtClean="0"/>
              <a:t>השערה אלטרנטיבית </a:t>
            </a:r>
            <a:r>
              <a:rPr lang="en-US" sz="2000" smtClean="0"/>
              <a:t>(H</a:t>
            </a:r>
            <a:r>
              <a:rPr lang="en-US" sz="1400" smtClean="0"/>
              <a:t>1</a:t>
            </a:r>
            <a:r>
              <a:rPr lang="en-US" sz="2000" smtClean="0"/>
              <a:t>)</a:t>
            </a:r>
            <a:r>
              <a:rPr lang="he-IL" sz="2000" smtClean="0"/>
              <a:t>: שיטת השיווק (יעילה) מעלה את ההוצאות עבור המוצר המשווק. (השערת החוקר).</a:t>
            </a:r>
          </a:p>
          <a:p>
            <a:pPr algn="just" eaLnBrk="1" hangingPunct="1">
              <a:lnSpc>
                <a:spcPct val="90000"/>
              </a:lnSpc>
            </a:pPr>
            <a:endParaRPr lang="he-IL" sz="2000" smtClean="0"/>
          </a:p>
          <a:p>
            <a:pPr algn="just" eaLnBrk="1" hangingPunct="1">
              <a:lnSpc>
                <a:spcPct val="90000"/>
              </a:lnSpc>
            </a:pPr>
            <a:r>
              <a:rPr lang="en-US" sz="2400" smtClean="0"/>
              <a:t>H</a:t>
            </a:r>
            <a:r>
              <a:rPr lang="en-US" sz="1600" smtClean="0"/>
              <a:t>0</a:t>
            </a:r>
            <a:r>
              <a:rPr lang="en-US" sz="2400" smtClean="0"/>
              <a:t>: </a:t>
            </a:r>
            <a:r>
              <a:rPr lang="el-GR" sz="2400" smtClean="0"/>
              <a:t>μ</a:t>
            </a:r>
            <a:r>
              <a:rPr lang="en-US" sz="2400" baseline="-25000" smtClean="0"/>
              <a:t>D</a:t>
            </a:r>
            <a:r>
              <a:rPr lang="en-US" sz="2400" smtClean="0"/>
              <a:t> ≥ 0 </a:t>
            </a:r>
          </a:p>
          <a:p>
            <a:pPr algn="just" eaLnBrk="1" hangingPunct="1">
              <a:lnSpc>
                <a:spcPct val="90000"/>
              </a:lnSpc>
            </a:pPr>
            <a:r>
              <a:rPr lang="en-US" sz="2400" smtClean="0"/>
              <a:t>H</a:t>
            </a:r>
            <a:r>
              <a:rPr lang="en-US" sz="1600" smtClean="0"/>
              <a:t>1</a:t>
            </a:r>
            <a:r>
              <a:rPr lang="en-US" sz="2400" smtClean="0"/>
              <a:t>: </a:t>
            </a:r>
            <a:r>
              <a:rPr lang="el-GR" sz="2400" smtClean="0"/>
              <a:t>μ</a:t>
            </a:r>
            <a:r>
              <a:rPr lang="en-US" sz="2400" baseline="-25000" smtClean="0"/>
              <a:t>D</a:t>
            </a:r>
            <a:r>
              <a:rPr lang="en-US" sz="2400" smtClean="0"/>
              <a:t> &lt; 0 </a:t>
            </a:r>
          </a:p>
          <a:p>
            <a:pPr algn="just" eaLnBrk="1" hangingPunct="1">
              <a:lnSpc>
                <a:spcPct val="90000"/>
              </a:lnSpc>
            </a:pPr>
            <a:endParaRPr lang="en-US" sz="2400" smtClean="0"/>
          </a:p>
          <a:p>
            <a:pPr algn="just" eaLnBrk="1" hangingPunct="1">
              <a:lnSpc>
                <a:spcPct val="90000"/>
              </a:lnSpc>
            </a:pPr>
            <a:r>
              <a:rPr lang="el-GR" sz="2400" smtClean="0"/>
              <a:t>μ</a:t>
            </a:r>
            <a:r>
              <a:rPr lang="en-US" sz="2400" baseline="-25000" smtClean="0"/>
              <a:t>D=</a:t>
            </a:r>
            <a:r>
              <a:rPr lang="en-US" sz="2400" smtClean="0"/>
              <a:t> </a:t>
            </a:r>
            <a:r>
              <a:rPr lang="el-GR" sz="2400" smtClean="0"/>
              <a:t>μ</a:t>
            </a:r>
            <a:r>
              <a:rPr lang="en-US" sz="2400" baseline="-25000" smtClean="0"/>
              <a:t>1</a:t>
            </a:r>
            <a:r>
              <a:rPr lang="en-US" sz="2400" smtClean="0"/>
              <a:t>- </a:t>
            </a:r>
            <a:r>
              <a:rPr lang="el-GR" sz="2400" smtClean="0"/>
              <a:t>μ</a:t>
            </a:r>
            <a:r>
              <a:rPr lang="en-US" sz="2400" baseline="-25000" smtClean="0"/>
              <a:t>2 </a:t>
            </a:r>
          </a:p>
        </p:txBody>
      </p:sp>
      <p:graphicFrame>
        <p:nvGraphicFramePr>
          <p:cNvPr id="407607" name="Group 55"/>
          <p:cNvGraphicFramePr>
            <a:graphicFrameLocks noGrp="1"/>
          </p:cNvGraphicFramePr>
          <p:nvPr/>
        </p:nvGraphicFramePr>
        <p:xfrm>
          <a:off x="755650" y="3173413"/>
          <a:ext cx="2089150" cy="3352800"/>
        </p:xfrm>
        <a:graphic>
          <a:graphicData uri="http://schemas.openxmlformats.org/drawingml/2006/table">
            <a:tbl>
              <a:tblPr rtl="1"/>
              <a:tblGrid>
                <a:gridCol w="576262"/>
                <a:gridCol w="720725"/>
                <a:gridCol w="792163"/>
              </a:tblGrid>
              <a:tr h="30162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לפני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אחרי 2</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19</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1"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1"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07609" name="AutoShape 57">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07555">
                                            <p:txEl>
                                              <p:pRg st="0" end="0"/>
                                            </p:txEl>
                                          </p:spTgt>
                                        </p:tgtEl>
                                        <p:attrNameLst>
                                          <p:attrName>style.visibility</p:attrName>
                                        </p:attrNameLst>
                                      </p:cBhvr>
                                      <p:to>
                                        <p:strVal val="visible"/>
                                      </p:to>
                                    </p:set>
                                    <p:anim calcmode="lin" valueType="num">
                                      <p:cBhvr>
                                        <p:cTn id="7" dur="1000" fill="hold"/>
                                        <p:tgtEl>
                                          <p:spTgt spid="4075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75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755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07555">
                                            <p:txEl>
                                              <p:pRg st="1" end="1"/>
                                            </p:txEl>
                                          </p:spTgt>
                                        </p:tgtEl>
                                        <p:attrNameLst>
                                          <p:attrName>style.visibility</p:attrName>
                                        </p:attrNameLst>
                                      </p:cBhvr>
                                      <p:to>
                                        <p:strVal val="visible"/>
                                      </p:to>
                                    </p:set>
                                    <p:anim calcmode="lin" valueType="num">
                                      <p:cBhvr>
                                        <p:cTn id="13" dur="1000" fill="hold"/>
                                        <p:tgtEl>
                                          <p:spTgt spid="40755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40755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407555">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07555">
                                            <p:txEl>
                                              <p:pRg st="3" end="3"/>
                                            </p:txEl>
                                          </p:spTgt>
                                        </p:tgtEl>
                                        <p:attrNameLst>
                                          <p:attrName>style.visibility</p:attrName>
                                        </p:attrNameLst>
                                      </p:cBhvr>
                                      <p:to>
                                        <p:strVal val="visible"/>
                                      </p:to>
                                    </p:set>
                                    <p:anim calcmode="lin" valueType="num">
                                      <p:cBhvr>
                                        <p:cTn id="19" dur="1000" fill="hold"/>
                                        <p:tgtEl>
                                          <p:spTgt spid="407555">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407555">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407555">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407555">
                                            <p:txEl>
                                              <p:pRg st="4" end="4"/>
                                            </p:txEl>
                                          </p:spTgt>
                                        </p:tgtEl>
                                        <p:attrNameLst>
                                          <p:attrName>style.visibility</p:attrName>
                                        </p:attrNameLst>
                                      </p:cBhvr>
                                      <p:to>
                                        <p:strVal val="visible"/>
                                      </p:to>
                                    </p:set>
                                    <p:anim calcmode="lin" valueType="num">
                                      <p:cBhvr>
                                        <p:cTn id="25" dur="1000" fill="hold"/>
                                        <p:tgtEl>
                                          <p:spTgt spid="407555">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407555">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407555">
                                            <p:txEl>
                                              <p:pRg st="4" end="4"/>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407555">
                                            <p:txEl>
                                              <p:pRg st="6" end="6"/>
                                            </p:txEl>
                                          </p:spTgt>
                                        </p:tgtEl>
                                        <p:attrNameLst>
                                          <p:attrName>style.visibility</p:attrName>
                                        </p:attrNameLst>
                                      </p:cBhvr>
                                      <p:to>
                                        <p:strVal val="visible"/>
                                      </p:to>
                                    </p:set>
                                    <p:anim calcmode="lin" valueType="num">
                                      <p:cBhvr>
                                        <p:cTn id="31" dur="1000" fill="hold"/>
                                        <p:tgtEl>
                                          <p:spTgt spid="407555">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407555">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407555">
                                            <p:txEl>
                                              <p:pRg st="6" end="6"/>
                                            </p:txEl>
                                          </p:spTgt>
                                        </p:tgtEl>
                                      </p:cBhvr>
                                    </p:animEffect>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499"/>
                                          </p:stCondLst>
                                        </p:cTn>
                                        <p:tgtEl>
                                          <p:spTgt spid="407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5"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900113" y="549275"/>
            <a:ext cx="7993062" cy="1143000"/>
          </a:xfrm>
        </p:spPr>
        <p:txBody>
          <a:bodyPr/>
          <a:lstStyle/>
          <a:p>
            <a:pPr algn="r" eaLnBrk="1" hangingPunct="1"/>
            <a:r>
              <a:rPr lang="he-IL" sz="3600" smtClean="0"/>
              <a:t>שלב ב' קביעת רמת מובהקות </a:t>
            </a:r>
            <a:r>
              <a:rPr lang="en-US" sz="3600" smtClean="0">
                <a:sym typeface="Symbol" pitchFamily="18" charset="2"/>
              </a:rPr>
              <a:t></a:t>
            </a:r>
          </a:p>
        </p:txBody>
      </p:sp>
      <p:sp>
        <p:nvSpPr>
          <p:cNvPr id="408579" name="Rectangle 3"/>
          <p:cNvSpPr>
            <a:spLocks noGrp="1" noChangeArrowheads="1"/>
          </p:cNvSpPr>
          <p:nvPr>
            <p:ph type="body" idx="1"/>
          </p:nvPr>
        </p:nvSpPr>
        <p:spPr>
          <a:xfrm>
            <a:off x="323850" y="2017713"/>
            <a:ext cx="8631238" cy="4114800"/>
          </a:xfrm>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&lt;0.01</a:t>
            </a:r>
            <a:r>
              <a:rPr lang="he-IL" sz="2000" smtClean="0">
                <a:sym typeface="Symbol" pitchFamily="18" charset="2"/>
              </a:rPr>
              <a:t>, </a:t>
            </a:r>
            <a:r>
              <a:rPr lang="en-US" sz="2000" smtClean="0">
                <a:sym typeface="Symbol" pitchFamily="18" charset="2"/>
              </a:rPr>
              <a:t>n=10</a:t>
            </a:r>
            <a:r>
              <a:rPr lang="he-IL" sz="2000" smtClean="0">
                <a:sym typeface="Symbol" pitchFamily="18" charset="2"/>
              </a:rPr>
              <a:t> ולכן ה </a:t>
            </a:r>
            <a:r>
              <a:rPr lang="en-US" sz="2000" smtClean="0">
                <a:sym typeface="Symbol" pitchFamily="18" charset="2"/>
              </a:rPr>
              <a:t>df=10-1=9</a:t>
            </a:r>
            <a:r>
              <a:rPr lang="he-IL" sz="2000" smtClean="0">
                <a:sym typeface="Symbol" pitchFamily="18" charset="2"/>
              </a:rPr>
              <a:t>, בכיוון השלילי (ההוצאות יגדלו לכן ההפרש בממוצעים יהיה שלילי). כלומר ה </a:t>
            </a:r>
            <a:r>
              <a:rPr lang="en-US" sz="2000" smtClean="0">
                <a:sym typeface="Symbol" pitchFamily="18" charset="2"/>
              </a:rPr>
              <a:t>t</a:t>
            </a:r>
            <a:r>
              <a:rPr lang="he-IL" sz="2000" smtClean="0">
                <a:sym typeface="Symbol" pitchFamily="18" charset="2"/>
              </a:rPr>
              <a:t> הגבולי (על פי הטבלה) 2.821 - </a:t>
            </a:r>
            <a:endParaRPr lang="he-IL" sz="2000" smtClean="0"/>
          </a:p>
          <a:p>
            <a:pPr algn="just" eaLnBrk="1" hangingPunct="1">
              <a:lnSpc>
                <a:spcPct val="90000"/>
              </a:lnSpc>
              <a:buFont typeface="Wingdings" pitchFamily="2" charset="2"/>
              <a:buNone/>
            </a:pPr>
            <a:endParaRPr lang="en-US" sz="2000" smtClean="0"/>
          </a:p>
        </p:txBody>
      </p:sp>
      <p:grpSp>
        <p:nvGrpSpPr>
          <p:cNvPr id="2" name="Group 23"/>
          <p:cNvGrpSpPr>
            <a:grpSpLocks/>
          </p:cNvGrpSpPr>
          <p:nvPr/>
        </p:nvGrpSpPr>
        <p:grpSpPr bwMode="auto">
          <a:xfrm>
            <a:off x="827088" y="4437063"/>
            <a:ext cx="7151687" cy="2232025"/>
            <a:chOff x="521" y="2795"/>
            <a:chExt cx="4505" cy="1406"/>
          </a:xfrm>
        </p:grpSpPr>
        <p:grpSp>
          <p:nvGrpSpPr>
            <p:cNvPr id="153606" name="Group 19"/>
            <p:cNvGrpSpPr>
              <a:grpSpLocks/>
            </p:cNvGrpSpPr>
            <p:nvPr/>
          </p:nvGrpSpPr>
          <p:grpSpPr bwMode="auto">
            <a:xfrm>
              <a:off x="2608" y="3793"/>
              <a:ext cx="454" cy="408"/>
              <a:chOff x="2970" y="3793"/>
              <a:chExt cx="454" cy="408"/>
            </a:xfrm>
          </p:grpSpPr>
          <p:sp>
            <p:nvSpPr>
              <p:cNvPr id="153619" name="Rectangle 10"/>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53620" name="Rectangle 13"/>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r>
                  <a:rPr lang="en-US" sz="1400" b="1">
                    <a:sym typeface="Symbol" pitchFamily="18" charset="2"/>
                  </a:rPr>
                  <a:t>t=-2.821</a:t>
                </a:r>
              </a:p>
            </p:txBody>
          </p:sp>
          <p:sp>
            <p:nvSpPr>
              <p:cNvPr id="153621" name="Rectangle 14"/>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df=9</a:t>
                </a:r>
              </a:p>
            </p:txBody>
          </p:sp>
        </p:grpSp>
        <p:grpSp>
          <p:nvGrpSpPr>
            <p:cNvPr id="153607" name="Group 20"/>
            <p:cNvGrpSpPr>
              <a:grpSpLocks/>
            </p:cNvGrpSpPr>
            <p:nvPr/>
          </p:nvGrpSpPr>
          <p:grpSpPr bwMode="auto">
            <a:xfrm>
              <a:off x="521" y="2795"/>
              <a:ext cx="4505" cy="964"/>
              <a:chOff x="521" y="2795"/>
              <a:chExt cx="4505" cy="964"/>
            </a:xfrm>
          </p:grpSpPr>
          <p:sp>
            <p:nvSpPr>
              <p:cNvPr id="153608" name="Line 5"/>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grpSp>
            <p:nvGrpSpPr>
              <p:cNvPr id="153609" name="Group 6"/>
              <p:cNvGrpSpPr>
                <a:grpSpLocks/>
              </p:cNvGrpSpPr>
              <p:nvPr/>
            </p:nvGrpSpPr>
            <p:grpSpPr bwMode="auto">
              <a:xfrm flipH="1">
                <a:off x="1383" y="2977"/>
                <a:ext cx="2268" cy="737"/>
                <a:chOff x="3360" y="3072"/>
                <a:chExt cx="1872" cy="720"/>
              </a:xfrm>
            </p:grpSpPr>
            <p:sp>
              <p:nvSpPr>
                <p:cNvPr id="153617" name="Freeform 7"/>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53618" name="Freeform 8"/>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53610" name="Line 9"/>
              <p:cNvSpPr>
                <a:spLocks noChangeShapeType="1"/>
              </p:cNvSpPr>
              <p:nvPr/>
            </p:nvSpPr>
            <p:spPr bwMode="auto">
              <a:xfrm flipH="1">
                <a:off x="2835"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53611" name="Rectangle 11"/>
              <p:cNvSpPr>
                <a:spLocks noChangeArrowheads="1"/>
              </p:cNvSpPr>
              <p:nvPr/>
            </p:nvSpPr>
            <p:spPr bwMode="auto">
              <a:xfrm flipH="1">
                <a:off x="2608"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53612" name="Rectangle 12"/>
              <p:cNvSpPr>
                <a:spLocks noChangeArrowheads="1"/>
              </p:cNvSpPr>
              <p:nvPr/>
            </p:nvSpPr>
            <p:spPr bwMode="auto">
              <a:xfrm flipH="1">
                <a:off x="2880"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53613" name="Rectangle 15"/>
              <p:cNvSpPr>
                <a:spLocks noChangeArrowheads="1"/>
              </p:cNvSpPr>
              <p:nvPr/>
            </p:nvSpPr>
            <p:spPr bwMode="auto">
              <a:xfrm flipH="1">
                <a:off x="2608" y="2795"/>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53614" name="Group 16"/>
              <p:cNvGrpSpPr>
                <a:grpSpLocks/>
              </p:cNvGrpSpPr>
              <p:nvPr/>
            </p:nvGrpSpPr>
            <p:grpSpPr bwMode="auto">
              <a:xfrm flipH="1">
                <a:off x="2154" y="3022"/>
                <a:ext cx="2268" cy="737"/>
                <a:chOff x="3360" y="3072"/>
                <a:chExt cx="1872" cy="720"/>
              </a:xfrm>
            </p:grpSpPr>
            <p:sp>
              <p:nvSpPr>
                <p:cNvPr id="153615" name="Freeform 17"/>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53616" name="Freeform 18"/>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grpSp>
      </p:grpSp>
      <p:sp>
        <p:nvSpPr>
          <p:cNvPr id="408598" name="AutoShape 22">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fade">
                                      <p:cBhvr>
                                        <p:cTn id="7" dur="2000"/>
                                        <p:tgtEl>
                                          <p:spTgt spid="408579">
                                            <p:txEl>
                                              <p:pRg st="0" end="0"/>
                                            </p:txEl>
                                          </p:spTgt>
                                        </p:tgtEl>
                                      </p:cBhvr>
                                    </p:animEffect>
                                  </p:childTnLst>
                                </p:cTn>
                              </p:par>
                              <p:par>
                                <p:cTn id="8" presetID="2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ppt_x</p:attrName>
                                        </p:attrNameLst>
                                      </p:cBhvr>
                                      <p:tavLst>
                                        <p:tav tm="0">
                                          <p:val>
                                            <p:strVal val="#ppt_x-.2"/>
                                          </p:val>
                                        </p:tav>
                                        <p:tav tm="100000">
                                          <p:val>
                                            <p:strVal val="#ppt_x"/>
                                          </p:val>
                                        </p:tav>
                                      </p:tavLst>
                                    </p:anim>
                                    <p:anim calcmode="lin" valueType="num">
                                      <p:cBhvr>
                                        <p:cTn id="1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900113" y="549275"/>
            <a:ext cx="7993062" cy="1143000"/>
          </a:xfrm>
        </p:spPr>
        <p:txBody>
          <a:bodyPr/>
          <a:lstStyle/>
          <a:p>
            <a:pPr algn="r" eaLnBrk="1" hangingPunct="1"/>
            <a:r>
              <a:rPr lang="he-IL" sz="4000" smtClean="0"/>
              <a:t>חישוב ההפרש בין הממוצעים </a:t>
            </a:r>
            <a:r>
              <a:rPr lang="en-US" sz="4000" smtClean="0"/>
              <a:t>d</a:t>
            </a:r>
            <a:r>
              <a:rPr lang="he-IL" sz="4000" smtClean="0"/>
              <a:t> וסטיית התקן</a:t>
            </a:r>
            <a:endParaRPr lang="en-US" sz="4000" smtClean="0">
              <a:sym typeface="Symbol" pitchFamily="18" charset="2"/>
            </a:endParaRPr>
          </a:p>
        </p:txBody>
      </p:sp>
      <p:sp>
        <p:nvSpPr>
          <p:cNvPr id="409603" name="Rectangle 3"/>
          <p:cNvSpPr>
            <a:spLocks noGrp="1" noChangeArrowheads="1"/>
          </p:cNvSpPr>
          <p:nvPr>
            <p:ph type="body" idx="1"/>
          </p:nvPr>
        </p:nvSpPr>
        <p:spPr>
          <a:xfrm>
            <a:off x="5076825" y="2017713"/>
            <a:ext cx="3878263" cy="4114800"/>
          </a:xfrm>
        </p:spPr>
        <p:txBody>
          <a:bodyPr/>
          <a:lstStyle/>
          <a:p>
            <a:pPr eaLnBrk="1" hangingPunct="1"/>
            <a:r>
              <a:rPr lang="en-US" sz="2400" smtClean="0"/>
              <a:t>d=-1</a:t>
            </a:r>
            <a:endParaRPr lang="he-IL" sz="2400" smtClean="0"/>
          </a:p>
          <a:p>
            <a:pPr eaLnBrk="1" hangingPunct="1"/>
            <a:r>
              <a:rPr lang="he-IL" sz="2400" smtClean="0"/>
              <a:t>סטיית התקן</a:t>
            </a:r>
            <a:endParaRPr lang="en-US" sz="2400" smtClean="0"/>
          </a:p>
        </p:txBody>
      </p:sp>
      <p:graphicFrame>
        <p:nvGraphicFramePr>
          <p:cNvPr id="410025" name="Group 425"/>
          <p:cNvGraphicFramePr>
            <a:graphicFrameLocks noGrp="1"/>
          </p:cNvGraphicFramePr>
          <p:nvPr/>
        </p:nvGraphicFramePr>
        <p:xfrm>
          <a:off x="395288" y="2060575"/>
          <a:ext cx="4537075" cy="3687763"/>
        </p:xfrm>
        <a:graphic>
          <a:graphicData uri="http://schemas.openxmlformats.org/drawingml/2006/table">
            <a:tbl>
              <a:tblPr rtl="1"/>
              <a:tblGrid>
                <a:gridCol w="649288"/>
                <a:gridCol w="720725"/>
                <a:gridCol w="792162"/>
                <a:gridCol w="790575"/>
                <a:gridCol w="792163"/>
                <a:gridCol w="792162"/>
              </a:tblGrid>
              <a:tr h="30162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לפני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אחרי 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25000" smtClean="0">
                          <a:ln>
                            <a:noFill/>
                          </a:ln>
                          <a:solidFill>
                            <a:schemeClr val="tx1"/>
                          </a:solidFill>
                          <a:effectLst/>
                          <a:latin typeface="Times New Roman" pitchFamily="18" charset="0"/>
                          <a:cs typeface="Times New Roman" pitchFamily="18" charset="0"/>
                        </a:rPr>
                        <a:t>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25000" smtClean="0">
                          <a:ln>
                            <a:noFill/>
                          </a:ln>
                          <a:solidFill>
                            <a:schemeClr val="tx1"/>
                          </a:solidFill>
                          <a:effectLst/>
                          <a:latin typeface="Times New Roman" pitchFamily="18" charset="0"/>
                          <a:cs typeface="Times New Roman" pitchFamily="18" charset="0"/>
                        </a:rPr>
                        <a:t>i</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25000" smtClean="0">
                          <a:ln>
                            <a:noFill/>
                          </a:ln>
                          <a:solidFill>
                            <a:schemeClr val="tx1"/>
                          </a:solidFill>
                          <a:effectLst/>
                          <a:latin typeface="Times New Roman" pitchFamily="18" charset="0"/>
                          <a:cs typeface="Times New Roman" pitchFamily="18" charset="0"/>
                        </a:rPr>
                        <a:t>i</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19</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1"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1"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1"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1"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4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32</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6963" name="Line 173"/>
          <p:cNvSpPr>
            <a:spLocks noChangeShapeType="1"/>
          </p:cNvSpPr>
          <p:nvPr/>
        </p:nvSpPr>
        <p:spPr bwMode="auto">
          <a:xfrm>
            <a:off x="1763713" y="2133600"/>
            <a:ext cx="71437" cy="0"/>
          </a:xfrm>
          <a:prstGeom prst="line">
            <a:avLst/>
          </a:prstGeom>
          <a:noFill/>
          <a:ln w="19050">
            <a:solidFill>
              <a:schemeClr val="tx1"/>
            </a:solidFill>
            <a:miter lim="800000"/>
            <a:headEnd/>
            <a:tailEnd/>
          </a:ln>
        </p:spPr>
        <p:txBody>
          <a:bodyPr wrap="none"/>
          <a:lstStyle/>
          <a:p>
            <a:endParaRPr lang="he-IL"/>
          </a:p>
        </p:txBody>
      </p:sp>
      <p:sp>
        <p:nvSpPr>
          <p:cNvPr id="36964" name="Line 176"/>
          <p:cNvSpPr>
            <a:spLocks noChangeShapeType="1"/>
          </p:cNvSpPr>
          <p:nvPr/>
        </p:nvSpPr>
        <p:spPr bwMode="auto">
          <a:xfrm>
            <a:off x="900113" y="2133600"/>
            <a:ext cx="69850" cy="0"/>
          </a:xfrm>
          <a:prstGeom prst="line">
            <a:avLst/>
          </a:prstGeom>
          <a:noFill/>
          <a:ln w="19050">
            <a:solidFill>
              <a:schemeClr val="tx1"/>
            </a:solidFill>
            <a:miter lim="800000"/>
            <a:headEnd/>
            <a:tailEnd/>
          </a:ln>
        </p:spPr>
        <p:txBody>
          <a:bodyPr wrap="none"/>
          <a:lstStyle/>
          <a:p>
            <a:endParaRPr lang="he-IL"/>
          </a:p>
        </p:txBody>
      </p:sp>
      <p:graphicFrame>
        <p:nvGraphicFramePr>
          <p:cNvPr id="410026" name="Object 426"/>
          <p:cNvGraphicFramePr>
            <a:graphicFrameLocks noChangeAspect="1"/>
          </p:cNvGraphicFramePr>
          <p:nvPr/>
        </p:nvGraphicFramePr>
        <p:xfrm>
          <a:off x="371475" y="5876925"/>
          <a:ext cx="1592263" cy="776288"/>
        </p:xfrm>
        <a:graphic>
          <a:graphicData uri="http://schemas.openxmlformats.org/presentationml/2006/ole">
            <p:oleObj spid="_x0000_s36866" name="משוואה" r:id="rId3" imgW="1257120" imgH="520560" progId="Equation.3">
              <p:embed/>
            </p:oleObj>
          </a:graphicData>
        </a:graphic>
      </p:graphicFrame>
      <p:graphicFrame>
        <p:nvGraphicFramePr>
          <p:cNvPr id="410027" name="Object 427"/>
          <p:cNvGraphicFramePr>
            <a:graphicFrameLocks noChangeAspect="1"/>
          </p:cNvGraphicFramePr>
          <p:nvPr/>
        </p:nvGraphicFramePr>
        <p:xfrm>
          <a:off x="5613400" y="3006725"/>
          <a:ext cx="2886075" cy="757238"/>
        </p:xfrm>
        <a:graphic>
          <a:graphicData uri="http://schemas.openxmlformats.org/presentationml/2006/ole">
            <p:oleObj spid="_x0000_s36867" name="משוואה" r:id="rId4" imgW="2184120" imgH="507960" progId="Equation.3">
              <p:embed/>
            </p:oleObj>
          </a:graphicData>
        </a:graphic>
      </p:graphicFrame>
      <p:sp>
        <p:nvSpPr>
          <p:cNvPr id="410028" name="Line 428"/>
          <p:cNvSpPr>
            <a:spLocks noChangeShapeType="1"/>
          </p:cNvSpPr>
          <p:nvPr/>
        </p:nvSpPr>
        <p:spPr bwMode="auto">
          <a:xfrm>
            <a:off x="7956550" y="2060575"/>
            <a:ext cx="144463" cy="0"/>
          </a:xfrm>
          <a:prstGeom prst="line">
            <a:avLst/>
          </a:prstGeom>
          <a:noFill/>
          <a:ln w="19050">
            <a:solidFill>
              <a:schemeClr val="tx1"/>
            </a:solidFill>
            <a:miter lim="800000"/>
            <a:headEnd/>
            <a:tailEnd/>
          </a:ln>
        </p:spPr>
        <p:txBody>
          <a:bodyPr wrap="none"/>
          <a:lstStyle/>
          <a:p>
            <a:endParaRPr lang="he-IL"/>
          </a:p>
        </p:txBody>
      </p:sp>
      <p:sp>
        <p:nvSpPr>
          <p:cNvPr id="410030" name="AutoShape 430">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fade">
                                      <p:cBhvr>
                                        <p:cTn id="7" dur="2000"/>
                                        <p:tgtEl>
                                          <p:spTgt spid="40960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09603">
                                            <p:txEl>
                                              <p:pRg st="1" end="1"/>
                                            </p:txEl>
                                          </p:spTgt>
                                        </p:tgtEl>
                                        <p:attrNameLst>
                                          <p:attrName>style.visibility</p:attrName>
                                        </p:attrNameLst>
                                      </p:cBhvr>
                                      <p:to>
                                        <p:strVal val="visible"/>
                                      </p:to>
                                    </p:set>
                                    <p:animEffect transition="in" filter="fade">
                                      <p:cBhvr>
                                        <p:cTn id="11" dur="2000"/>
                                        <p:tgtEl>
                                          <p:spTgt spid="409603">
                                            <p:txEl>
                                              <p:pRg st="1" end="1"/>
                                            </p:txEl>
                                          </p:spTgt>
                                        </p:tgtEl>
                                      </p:cBhvr>
                                    </p:animEffect>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499"/>
                                          </p:stCondLst>
                                        </p:cTn>
                                        <p:tgtEl>
                                          <p:spTgt spid="410025"/>
                                        </p:tgtEl>
                                        <p:attrNameLst>
                                          <p:attrName>style.visibility</p:attrName>
                                        </p:attrNameLst>
                                      </p:cBhvr>
                                      <p:to>
                                        <p:strVal val="visible"/>
                                      </p:to>
                                    </p:set>
                                  </p:childTnLst>
                                </p:cTn>
                              </p:par>
                              <p:par>
                                <p:cTn id="15" presetID="55" presetClass="entr" presetSubtype="0" fill="hold" nodeType="withEffect">
                                  <p:stCondLst>
                                    <p:cond delay="0"/>
                                  </p:stCondLst>
                                  <p:childTnLst>
                                    <p:set>
                                      <p:cBhvr>
                                        <p:cTn id="16" dur="1" fill="hold">
                                          <p:stCondLst>
                                            <p:cond delay="0"/>
                                          </p:stCondLst>
                                        </p:cTn>
                                        <p:tgtEl>
                                          <p:spTgt spid="410026"/>
                                        </p:tgtEl>
                                        <p:attrNameLst>
                                          <p:attrName>style.visibility</p:attrName>
                                        </p:attrNameLst>
                                      </p:cBhvr>
                                      <p:to>
                                        <p:strVal val="visible"/>
                                      </p:to>
                                    </p:set>
                                    <p:anim calcmode="lin" valueType="num">
                                      <p:cBhvr>
                                        <p:cTn id="17" dur="1000" fill="hold"/>
                                        <p:tgtEl>
                                          <p:spTgt spid="410026"/>
                                        </p:tgtEl>
                                        <p:attrNameLst>
                                          <p:attrName>ppt_w</p:attrName>
                                        </p:attrNameLst>
                                      </p:cBhvr>
                                      <p:tavLst>
                                        <p:tav tm="0">
                                          <p:val>
                                            <p:strVal val="#ppt_w*0.70"/>
                                          </p:val>
                                        </p:tav>
                                        <p:tav tm="100000">
                                          <p:val>
                                            <p:strVal val="#ppt_w"/>
                                          </p:val>
                                        </p:tav>
                                      </p:tavLst>
                                    </p:anim>
                                    <p:anim calcmode="lin" valueType="num">
                                      <p:cBhvr>
                                        <p:cTn id="18" dur="1000" fill="hold"/>
                                        <p:tgtEl>
                                          <p:spTgt spid="410026"/>
                                        </p:tgtEl>
                                        <p:attrNameLst>
                                          <p:attrName>ppt_h</p:attrName>
                                        </p:attrNameLst>
                                      </p:cBhvr>
                                      <p:tavLst>
                                        <p:tav tm="0">
                                          <p:val>
                                            <p:strVal val="#ppt_h"/>
                                          </p:val>
                                        </p:tav>
                                        <p:tav tm="100000">
                                          <p:val>
                                            <p:strVal val="#ppt_h"/>
                                          </p:val>
                                        </p:tav>
                                      </p:tavLst>
                                    </p:anim>
                                    <p:animEffect transition="in" filter="fade">
                                      <p:cBhvr>
                                        <p:cTn id="19" dur="1000"/>
                                        <p:tgtEl>
                                          <p:spTgt spid="410026"/>
                                        </p:tgtEl>
                                      </p:cBhvr>
                                    </p:animEffect>
                                  </p:childTnLst>
                                </p:cTn>
                              </p:par>
                              <p:par>
                                <p:cTn id="20" presetID="55" presetClass="entr" presetSubtype="0" fill="hold" nodeType="withEffect">
                                  <p:stCondLst>
                                    <p:cond delay="0"/>
                                  </p:stCondLst>
                                  <p:childTnLst>
                                    <p:set>
                                      <p:cBhvr>
                                        <p:cTn id="21" dur="1" fill="hold">
                                          <p:stCondLst>
                                            <p:cond delay="0"/>
                                          </p:stCondLst>
                                        </p:cTn>
                                        <p:tgtEl>
                                          <p:spTgt spid="410027"/>
                                        </p:tgtEl>
                                        <p:attrNameLst>
                                          <p:attrName>style.visibility</p:attrName>
                                        </p:attrNameLst>
                                      </p:cBhvr>
                                      <p:to>
                                        <p:strVal val="visible"/>
                                      </p:to>
                                    </p:set>
                                    <p:anim calcmode="lin" valueType="num">
                                      <p:cBhvr>
                                        <p:cTn id="22" dur="1000" fill="hold"/>
                                        <p:tgtEl>
                                          <p:spTgt spid="410027"/>
                                        </p:tgtEl>
                                        <p:attrNameLst>
                                          <p:attrName>ppt_w</p:attrName>
                                        </p:attrNameLst>
                                      </p:cBhvr>
                                      <p:tavLst>
                                        <p:tav tm="0">
                                          <p:val>
                                            <p:strVal val="#ppt_w*0.70"/>
                                          </p:val>
                                        </p:tav>
                                        <p:tav tm="100000">
                                          <p:val>
                                            <p:strVal val="#ppt_w"/>
                                          </p:val>
                                        </p:tav>
                                      </p:tavLst>
                                    </p:anim>
                                    <p:anim calcmode="lin" valueType="num">
                                      <p:cBhvr>
                                        <p:cTn id="23" dur="1000" fill="hold"/>
                                        <p:tgtEl>
                                          <p:spTgt spid="410027"/>
                                        </p:tgtEl>
                                        <p:attrNameLst>
                                          <p:attrName>ppt_h</p:attrName>
                                        </p:attrNameLst>
                                      </p:cBhvr>
                                      <p:tavLst>
                                        <p:tav tm="0">
                                          <p:val>
                                            <p:strVal val="#ppt_h"/>
                                          </p:val>
                                        </p:tav>
                                        <p:tav tm="100000">
                                          <p:val>
                                            <p:strVal val="#ppt_h"/>
                                          </p:val>
                                        </p:tav>
                                      </p:tavLst>
                                    </p:anim>
                                    <p:animEffect transition="in" filter="fade">
                                      <p:cBhvr>
                                        <p:cTn id="24" dur="1000"/>
                                        <p:tgtEl>
                                          <p:spTgt spid="410027"/>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410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p:bldP spid="41002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algn="r" eaLnBrk="1" hangingPunct="1"/>
            <a:r>
              <a:rPr lang="he-IL" sz="3600" smtClean="0"/>
              <a:t>שלב ג' חישוב (קבלה או דחייה)</a:t>
            </a:r>
            <a:endParaRPr lang="en-US" sz="3600" smtClean="0"/>
          </a:p>
        </p:txBody>
      </p:sp>
      <p:sp>
        <p:nvSpPr>
          <p:cNvPr id="410627" name="Rectangle 3"/>
          <p:cNvSpPr>
            <a:spLocks noGrp="1" noChangeArrowheads="1"/>
          </p:cNvSpPr>
          <p:nvPr>
            <p:ph type="body" idx="1"/>
          </p:nvPr>
        </p:nvSpPr>
        <p:spPr>
          <a:xfrm>
            <a:off x="1187450" y="1989138"/>
            <a:ext cx="7772400" cy="4114800"/>
          </a:xfrm>
        </p:spPr>
        <p:txBody>
          <a:bodyPr/>
          <a:lstStyle/>
          <a:p>
            <a:pPr algn="just" eaLnBrk="1" hangingPunct="1"/>
            <a:r>
              <a:rPr lang="he-IL" smtClean="0"/>
              <a:t>ע"פ הטבלה ה </a:t>
            </a:r>
            <a:r>
              <a:rPr lang="en-US" smtClean="0"/>
              <a:t>t</a:t>
            </a:r>
            <a:r>
              <a:rPr lang="he-IL" smtClean="0"/>
              <a:t> הגבולי </a:t>
            </a:r>
            <a:r>
              <a:rPr lang="en-US" smtClean="0"/>
              <a:t>t</a:t>
            </a:r>
            <a:r>
              <a:rPr lang="en-US" sz="1800" smtClean="0"/>
              <a:t>0.99 df=9 </a:t>
            </a:r>
            <a:r>
              <a:rPr lang="en-US" sz="3600" smtClean="0"/>
              <a:t>= -2.821</a:t>
            </a:r>
            <a:endParaRPr lang="he-IL" sz="1800" smtClean="0"/>
          </a:p>
          <a:p>
            <a:pPr algn="just" eaLnBrk="1" hangingPunct="1"/>
            <a:r>
              <a:rPr lang="he-IL" smtClean="0"/>
              <a:t>מציאת </a:t>
            </a:r>
            <a:r>
              <a:rPr lang="en-US" smtClean="0"/>
              <a:t>t</a:t>
            </a:r>
            <a:r>
              <a:rPr lang="he-IL" smtClean="0"/>
              <a:t> המבחן.</a:t>
            </a:r>
          </a:p>
          <a:p>
            <a:pPr lvl="1" eaLnBrk="1" hangingPunct="1">
              <a:buFont typeface="Wingdings" pitchFamily="2" charset="2"/>
              <a:buNone/>
            </a:pPr>
            <a:r>
              <a:rPr lang="en-US" smtClean="0"/>
              <a:t>d=-1 S</a:t>
            </a:r>
            <a:r>
              <a:rPr lang="en-US" baseline="-25000" smtClean="0"/>
              <a:t>d</a:t>
            </a:r>
            <a:r>
              <a:rPr lang="en-US" smtClean="0"/>
              <a:t>=1.89, n=10</a:t>
            </a:r>
          </a:p>
          <a:p>
            <a:pPr algn="just" eaLnBrk="1" hangingPunct="1"/>
            <a:endParaRPr lang="he-IL" smtClean="0"/>
          </a:p>
        </p:txBody>
      </p:sp>
      <p:sp>
        <p:nvSpPr>
          <p:cNvPr id="410629" name="Line 5"/>
          <p:cNvSpPr>
            <a:spLocks noChangeShapeType="1"/>
          </p:cNvSpPr>
          <p:nvPr/>
        </p:nvSpPr>
        <p:spPr bwMode="auto">
          <a:xfrm>
            <a:off x="5651500" y="3284538"/>
            <a:ext cx="288925" cy="0"/>
          </a:xfrm>
          <a:prstGeom prst="line">
            <a:avLst/>
          </a:prstGeom>
          <a:noFill/>
          <a:ln w="19050">
            <a:solidFill>
              <a:schemeClr val="tx1"/>
            </a:solidFill>
            <a:miter lim="800000"/>
            <a:headEnd/>
            <a:tailEnd/>
          </a:ln>
        </p:spPr>
        <p:txBody>
          <a:bodyPr wrap="none"/>
          <a:lstStyle/>
          <a:p>
            <a:endParaRPr lang="he-IL"/>
          </a:p>
        </p:txBody>
      </p:sp>
      <p:graphicFrame>
        <p:nvGraphicFramePr>
          <p:cNvPr id="410632" name="Object 8"/>
          <p:cNvGraphicFramePr>
            <a:graphicFrameLocks noChangeAspect="1"/>
          </p:cNvGraphicFramePr>
          <p:nvPr/>
        </p:nvGraphicFramePr>
        <p:xfrm>
          <a:off x="468313" y="5589588"/>
          <a:ext cx="1130300" cy="1057275"/>
        </p:xfrm>
        <a:graphic>
          <a:graphicData uri="http://schemas.openxmlformats.org/presentationml/2006/ole">
            <p:oleObj spid="_x0000_s37890" name="משוואה" r:id="rId3" imgW="609480" imgH="571320" progId="Equation.3">
              <p:embed/>
            </p:oleObj>
          </a:graphicData>
        </a:graphic>
      </p:graphicFrame>
      <p:graphicFrame>
        <p:nvGraphicFramePr>
          <p:cNvPr id="410633" name="Object 9"/>
          <p:cNvGraphicFramePr>
            <a:graphicFrameLocks noChangeAspect="1"/>
          </p:cNvGraphicFramePr>
          <p:nvPr/>
        </p:nvGraphicFramePr>
        <p:xfrm>
          <a:off x="311150" y="2935288"/>
          <a:ext cx="4211638" cy="987425"/>
        </p:xfrm>
        <a:graphic>
          <a:graphicData uri="http://schemas.openxmlformats.org/presentationml/2006/ole">
            <p:oleObj spid="_x0000_s37891" name="משוואה" r:id="rId4" imgW="2273040" imgH="533160" progId="Equation.3">
              <p:embed/>
            </p:oleObj>
          </a:graphicData>
        </a:graphic>
      </p:graphicFrame>
      <p:sp>
        <p:nvSpPr>
          <p:cNvPr id="410635" name="AutoShape 11">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 calcmode="lin" valueType="num">
                                      <p:cBhvr>
                                        <p:cTn id="7" dur="1000" fill="hold"/>
                                        <p:tgtEl>
                                          <p:spTgt spid="4106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106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10627">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10627">
                                            <p:txEl>
                                              <p:pRg st="1" end="1"/>
                                            </p:txEl>
                                          </p:spTgt>
                                        </p:tgtEl>
                                        <p:attrNameLst>
                                          <p:attrName>style.visibility</p:attrName>
                                        </p:attrNameLst>
                                      </p:cBhvr>
                                      <p:to>
                                        <p:strVal val="visible"/>
                                      </p:to>
                                    </p:set>
                                    <p:anim calcmode="lin" valueType="num">
                                      <p:cBhvr>
                                        <p:cTn id="12" dur="1000" fill="hold"/>
                                        <p:tgtEl>
                                          <p:spTgt spid="41062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1062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1062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10627">
                                            <p:txEl>
                                              <p:pRg st="2" end="2"/>
                                            </p:txEl>
                                          </p:spTgt>
                                        </p:tgtEl>
                                        <p:attrNameLst>
                                          <p:attrName>style.visibility</p:attrName>
                                        </p:attrNameLst>
                                      </p:cBhvr>
                                      <p:to>
                                        <p:strVal val="visible"/>
                                      </p:to>
                                    </p:set>
                                    <p:anim calcmode="lin" valueType="num">
                                      <p:cBhvr>
                                        <p:cTn id="19" dur="1000" fill="hold"/>
                                        <p:tgtEl>
                                          <p:spTgt spid="41062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41062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10627">
                                            <p:txEl>
                                              <p:pRg st="2" end="2"/>
                                            </p:txEl>
                                          </p:spTgt>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10629"/>
                                        </p:tgtEl>
                                        <p:attrNameLst>
                                          <p:attrName>style.visibility</p:attrName>
                                        </p:attrNameLst>
                                      </p:cBhvr>
                                      <p:to>
                                        <p:strVal val="visible"/>
                                      </p:to>
                                    </p:set>
                                  </p:childTnLst>
                                </p:cTn>
                              </p:par>
                              <p:par>
                                <p:cTn id="24" presetID="55" presetClass="entr" presetSubtype="0" fill="hold" nodeType="withEffect">
                                  <p:stCondLst>
                                    <p:cond delay="0"/>
                                  </p:stCondLst>
                                  <p:childTnLst>
                                    <p:set>
                                      <p:cBhvr>
                                        <p:cTn id="25" dur="1" fill="hold">
                                          <p:stCondLst>
                                            <p:cond delay="0"/>
                                          </p:stCondLst>
                                        </p:cTn>
                                        <p:tgtEl>
                                          <p:spTgt spid="410632"/>
                                        </p:tgtEl>
                                        <p:attrNameLst>
                                          <p:attrName>style.visibility</p:attrName>
                                        </p:attrNameLst>
                                      </p:cBhvr>
                                      <p:to>
                                        <p:strVal val="visible"/>
                                      </p:to>
                                    </p:set>
                                    <p:anim calcmode="lin" valueType="num">
                                      <p:cBhvr>
                                        <p:cTn id="26" dur="1000" fill="hold"/>
                                        <p:tgtEl>
                                          <p:spTgt spid="410632"/>
                                        </p:tgtEl>
                                        <p:attrNameLst>
                                          <p:attrName>ppt_w</p:attrName>
                                        </p:attrNameLst>
                                      </p:cBhvr>
                                      <p:tavLst>
                                        <p:tav tm="0">
                                          <p:val>
                                            <p:strVal val="#ppt_w*0.70"/>
                                          </p:val>
                                        </p:tav>
                                        <p:tav tm="100000">
                                          <p:val>
                                            <p:strVal val="#ppt_w"/>
                                          </p:val>
                                        </p:tav>
                                      </p:tavLst>
                                    </p:anim>
                                    <p:anim calcmode="lin" valueType="num">
                                      <p:cBhvr>
                                        <p:cTn id="27" dur="1000" fill="hold"/>
                                        <p:tgtEl>
                                          <p:spTgt spid="410632"/>
                                        </p:tgtEl>
                                        <p:attrNameLst>
                                          <p:attrName>ppt_h</p:attrName>
                                        </p:attrNameLst>
                                      </p:cBhvr>
                                      <p:tavLst>
                                        <p:tav tm="0">
                                          <p:val>
                                            <p:strVal val="#ppt_h"/>
                                          </p:val>
                                        </p:tav>
                                        <p:tav tm="100000">
                                          <p:val>
                                            <p:strVal val="#ppt_h"/>
                                          </p:val>
                                        </p:tav>
                                      </p:tavLst>
                                    </p:anim>
                                    <p:animEffect transition="in" filter="fade">
                                      <p:cBhvr>
                                        <p:cTn id="28" dur="1000"/>
                                        <p:tgtEl>
                                          <p:spTgt spid="410632"/>
                                        </p:tgtEl>
                                      </p:cBhvr>
                                    </p:animEffect>
                                  </p:childTnLst>
                                </p:cTn>
                              </p:par>
                              <p:par>
                                <p:cTn id="29" presetID="55" presetClass="entr" presetSubtype="0" fill="hold" nodeType="withEffect">
                                  <p:stCondLst>
                                    <p:cond delay="0"/>
                                  </p:stCondLst>
                                  <p:childTnLst>
                                    <p:set>
                                      <p:cBhvr>
                                        <p:cTn id="30" dur="1" fill="hold">
                                          <p:stCondLst>
                                            <p:cond delay="0"/>
                                          </p:stCondLst>
                                        </p:cTn>
                                        <p:tgtEl>
                                          <p:spTgt spid="410633"/>
                                        </p:tgtEl>
                                        <p:attrNameLst>
                                          <p:attrName>style.visibility</p:attrName>
                                        </p:attrNameLst>
                                      </p:cBhvr>
                                      <p:to>
                                        <p:strVal val="visible"/>
                                      </p:to>
                                    </p:set>
                                    <p:anim calcmode="lin" valueType="num">
                                      <p:cBhvr>
                                        <p:cTn id="31" dur="1000" fill="hold"/>
                                        <p:tgtEl>
                                          <p:spTgt spid="410633"/>
                                        </p:tgtEl>
                                        <p:attrNameLst>
                                          <p:attrName>ppt_w</p:attrName>
                                        </p:attrNameLst>
                                      </p:cBhvr>
                                      <p:tavLst>
                                        <p:tav tm="0">
                                          <p:val>
                                            <p:strVal val="#ppt_w*0.70"/>
                                          </p:val>
                                        </p:tav>
                                        <p:tav tm="100000">
                                          <p:val>
                                            <p:strVal val="#ppt_w"/>
                                          </p:val>
                                        </p:tav>
                                      </p:tavLst>
                                    </p:anim>
                                    <p:anim calcmode="lin" valueType="num">
                                      <p:cBhvr>
                                        <p:cTn id="32" dur="1000" fill="hold"/>
                                        <p:tgtEl>
                                          <p:spTgt spid="410633"/>
                                        </p:tgtEl>
                                        <p:attrNameLst>
                                          <p:attrName>ppt_h</p:attrName>
                                        </p:attrNameLst>
                                      </p:cBhvr>
                                      <p:tavLst>
                                        <p:tav tm="0">
                                          <p:val>
                                            <p:strVal val="#ppt_h"/>
                                          </p:val>
                                        </p:tav>
                                        <p:tav tm="100000">
                                          <p:val>
                                            <p:strVal val="#ppt_h"/>
                                          </p:val>
                                        </p:tav>
                                      </p:tavLst>
                                    </p:anim>
                                    <p:animEffect transition="in" filter="fade">
                                      <p:cBhvr>
                                        <p:cTn id="33" dur="1000"/>
                                        <p:tgtEl>
                                          <p:spTgt spid="410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p:bldP spid="410629"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900113" y="549275"/>
            <a:ext cx="7993062" cy="1143000"/>
          </a:xfrm>
        </p:spPr>
        <p:txBody>
          <a:bodyPr/>
          <a:lstStyle/>
          <a:p>
            <a:pPr algn="r" eaLnBrk="1" hangingPunct="1"/>
            <a:r>
              <a:rPr lang="he-IL" sz="3600" smtClean="0"/>
              <a:t>שלב ד' החלטה</a:t>
            </a:r>
            <a:endParaRPr lang="en-US" sz="3600" smtClean="0"/>
          </a:p>
        </p:txBody>
      </p:sp>
      <p:sp>
        <p:nvSpPr>
          <p:cNvPr id="411651" name="Rectangle 3"/>
          <p:cNvSpPr>
            <a:spLocks noGrp="1" noChangeArrowheads="1"/>
          </p:cNvSpPr>
          <p:nvPr>
            <p:ph type="body" idx="1"/>
          </p:nvPr>
        </p:nvSpPr>
        <p:spPr>
          <a:noFill/>
        </p:spPr>
        <p:txBody>
          <a:bodyPr/>
          <a:lstStyle/>
          <a:p>
            <a:pPr algn="just" eaLnBrk="1" hangingPunct="1"/>
            <a:r>
              <a:rPr lang="he-IL" sz="2400" smtClean="0"/>
              <a:t>חיפשנו </a:t>
            </a:r>
            <a:r>
              <a:rPr lang="en-US" sz="2400" smtClean="0"/>
              <a:t>t</a:t>
            </a:r>
            <a:r>
              <a:rPr lang="he-IL" sz="2400" smtClean="0"/>
              <a:t> קטן מה </a:t>
            </a:r>
            <a:r>
              <a:rPr lang="en-US" sz="2400" smtClean="0"/>
              <a:t>t</a:t>
            </a:r>
            <a:r>
              <a:rPr lang="he-IL" sz="2400" smtClean="0"/>
              <a:t> הגבולי 2.281-, </a:t>
            </a:r>
            <a:r>
              <a:rPr lang="en-US" sz="2400" smtClean="0"/>
              <a:t>t</a:t>
            </a:r>
            <a:r>
              <a:rPr lang="he-IL" sz="2400" smtClean="0"/>
              <a:t> המבחן יצא גדול מה </a:t>
            </a:r>
            <a:r>
              <a:rPr lang="en-US" sz="2400" smtClean="0"/>
              <a:t>t</a:t>
            </a:r>
            <a:r>
              <a:rPr lang="he-IL" sz="2400" smtClean="0"/>
              <a:t> הגבולי </a:t>
            </a:r>
            <a:r>
              <a:rPr lang="he-IL" sz="2400" smtClean="0">
                <a:sym typeface="Symbol" pitchFamily="18" charset="2"/>
              </a:rPr>
              <a:t>ולכן נקבל את השערת ה </a:t>
            </a:r>
            <a:r>
              <a:rPr lang="en-US" sz="2400" smtClean="0">
                <a:sym typeface="Symbol" pitchFamily="18" charset="2"/>
              </a:rPr>
              <a:t>H</a:t>
            </a:r>
            <a:r>
              <a:rPr lang="en-US" sz="1400" smtClean="0">
                <a:sym typeface="Symbol" pitchFamily="18" charset="2"/>
              </a:rPr>
              <a:t>0</a:t>
            </a:r>
            <a:r>
              <a:rPr lang="he-IL" sz="1400" smtClean="0">
                <a:sym typeface="Symbol" pitchFamily="18" charset="2"/>
              </a:rPr>
              <a:t> </a:t>
            </a:r>
            <a:r>
              <a:rPr lang="he-IL" sz="2400" smtClean="0">
                <a:sym typeface="Symbol" pitchFamily="18" charset="2"/>
              </a:rPr>
              <a:t>(נדחה את השערת החוקר)</a:t>
            </a:r>
            <a:r>
              <a:rPr lang="he-IL" sz="2000" smtClean="0">
                <a:sym typeface="Symbol" pitchFamily="18" charset="2"/>
              </a:rPr>
              <a:t>.</a:t>
            </a:r>
            <a:r>
              <a:rPr lang="he-IL" sz="2000" smtClean="0"/>
              <a:t> </a:t>
            </a:r>
          </a:p>
          <a:p>
            <a:pPr algn="just" eaLnBrk="1" hangingPunct="1">
              <a:buFont typeface="Wingdings" pitchFamily="2" charset="2"/>
              <a:buNone/>
            </a:pPr>
            <a:endParaRPr lang="en-US" sz="2400" smtClean="0"/>
          </a:p>
        </p:txBody>
      </p:sp>
      <p:grpSp>
        <p:nvGrpSpPr>
          <p:cNvPr id="154628" name="Group 44"/>
          <p:cNvGrpSpPr>
            <a:grpSpLocks/>
          </p:cNvGrpSpPr>
          <p:nvPr/>
        </p:nvGrpSpPr>
        <p:grpSpPr bwMode="auto">
          <a:xfrm>
            <a:off x="827088" y="3213100"/>
            <a:ext cx="7151687" cy="3455988"/>
            <a:chOff x="521" y="2024"/>
            <a:chExt cx="4505" cy="2177"/>
          </a:xfrm>
        </p:grpSpPr>
        <p:sp>
          <p:nvSpPr>
            <p:cNvPr id="154630" name="Line 9"/>
            <p:cNvSpPr>
              <a:spLocks noChangeShapeType="1"/>
            </p:cNvSpPr>
            <p:nvPr/>
          </p:nvSpPr>
          <p:spPr bwMode="auto">
            <a:xfrm flipH="1">
              <a:off x="3243" y="2341"/>
              <a:ext cx="0" cy="1407"/>
            </a:xfrm>
            <a:prstGeom prst="line">
              <a:avLst/>
            </a:prstGeom>
            <a:noFill/>
            <a:ln w="9525">
              <a:solidFill>
                <a:schemeClr val="tx1"/>
              </a:solidFill>
              <a:miter lim="800000"/>
              <a:headEnd type="diamond" w="med" len="med"/>
              <a:tailEnd/>
            </a:ln>
          </p:spPr>
          <p:txBody>
            <a:bodyPr wrap="none"/>
            <a:lstStyle/>
            <a:p>
              <a:endParaRPr lang="he-IL"/>
            </a:p>
          </p:txBody>
        </p:sp>
        <p:sp>
          <p:nvSpPr>
            <p:cNvPr id="154631" name="Rectangle 20"/>
            <p:cNvSpPr>
              <a:spLocks noChangeArrowheads="1"/>
            </p:cNvSpPr>
            <p:nvPr/>
          </p:nvSpPr>
          <p:spPr bwMode="auto">
            <a:xfrm flipH="1">
              <a:off x="3016" y="2024"/>
              <a:ext cx="544" cy="211"/>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המבחן</a:t>
              </a:r>
              <a:endParaRPr lang="en-US" sz="1000" b="1">
                <a:sym typeface="Symbol" pitchFamily="18" charset="2"/>
              </a:endParaRPr>
            </a:p>
          </p:txBody>
        </p:sp>
        <p:grpSp>
          <p:nvGrpSpPr>
            <p:cNvPr id="154632" name="Group 22"/>
            <p:cNvGrpSpPr>
              <a:grpSpLocks/>
            </p:cNvGrpSpPr>
            <p:nvPr/>
          </p:nvGrpSpPr>
          <p:grpSpPr bwMode="auto">
            <a:xfrm>
              <a:off x="2608" y="3793"/>
              <a:ext cx="454" cy="408"/>
              <a:chOff x="2970" y="3793"/>
              <a:chExt cx="454" cy="408"/>
            </a:xfrm>
          </p:grpSpPr>
          <p:sp>
            <p:nvSpPr>
              <p:cNvPr id="154645" name="Rectangle 23"/>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54646" name="Rectangle 24"/>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r>
                  <a:rPr lang="en-US" sz="1400" b="1">
                    <a:sym typeface="Symbol" pitchFamily="18" charset="2"/>
                  </a:rPr>
                  <a:t>t=-2.821</a:t>
                </a:r>
              </a:p>
            </p:txBody>
          </p:sp>
          <p:sp>
            <p:nvSpPr>
              <p:cNvPr id="154647" name="Rectangle 25"/>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df=9</a:t>
                </a:r>
              </a:p>
            </p:txBody>
          </p:sp>
        </p:grpSp>
        <p:sp>
          <p:nvSpPr>
            <p:cNvPr id="154633" name="Line 27"/>
            <p:cNvSpPr>
              <a:spLocks noChangeShapeType="1"/>
            </p:cNvSpPr>
            <p:nvPr/>
          </p:nvSpPr>
          <p:spPr bwMode="auto">
            <a:xfrm flipH="1">
              <a:off x="521" y="3748"/>
              <a:ext cx="4505" cy="1"/>
            </a:xfrm>
            <a:prstGeom prst="line">
              <a:avLst/>
            </a:prstGeom>
            <a:noFill/>
            <a:ln w="9525">
              <a:solidFill>
                <a:schemeClr val="tx1"/>
              </a:solidFill>
              <a:miter lim="800000"/>
              <a:headEnd/>
              <a:tailEnd/>
            </a:ln>
          </p:spPr>
          <p:txBody>
            <a:bodyPr wrap="none"/>
            <a:lstStyle/>
            <a:p>
              <a:endParaRPr lang="he-IL"/>
            </a:p>
          </p:txBody>
        </p:sp>
        <p:grpSp>
          <p:nvGrpSpPr>
            <p:cNvPr id="154634" name="Group 28"/>
            <p:cNvGrpSpPr>
              <a:grpSpLocks/>
            </p:cNvGrpSpPr>
            <p:nvPr/>
          </p:nvGrpSpPr>
          <p:grpSpPr bwMode="auto">
            <a:xfrm flipH="1">
              <a:off x="1383" y="2569"/>
              <a:ext cx="2722" cy="1145"/>
              <a:chOff x="3360" y="3072"/>
              <a:chExt cx="1872" cy="720"/>
            </a:xfrm>
          </p:grpSpPr>
          <p:sp>
            <p:nvSpPr>
              <p:cNvPr id="154643" name="Freeform 29"/>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54644" name="Freeform 30"/>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54635" name="Line 31"/>
            <p:cNvSpPr>
              <a:spLocks noChangeShapeType="1"/>
            </p:cNvSpPr>
            <p:nvPr/>
          </p:nvSpPr>
          <p:spPr bwMode="auto">
            <a:xfrm flipH="1">
              <a:off x="2880" y="2341"/>
              <a:ext cx="0" cy="1407"/>
            </a:xfrm>
            <a:prstGeom prst="line">
              <a:avLst/>
            </a:prstGeom>
            <a:noFill/>
            <a:ln w="9525">
              <a:solidFill>
                <a:schemeClr val="tx1"/>
              </a:solidFill>
              <a:miter lim="800000"/>
              <a:headEnd type="diamond" w="med" len="med"/>
              <a:tailEnd/>
            </a:ln>
          </p:spPr>
          <p:txBody>
            <a:bodyPr wrap="none"/>
            <a:lstStyle/>
            <a:p>
              <a:endParaRPr lang="he-IL"/>
            </a:p>
          </p:txBody>
        </p:sp>
        <p:sp>
          <p:nvSpPr>
            <p:cNvPr id="154636" name="Rectangle 32"/>
            <p:cNvSpPr>
              <a:spLocks noChangeArrowheads="1"/>
            </p:cNvSpPr>
            <p:nvPr/>
          </p:nvSpPr>
          <p:spPr bwMode="auto">
            <a:xfrm flipH="1">
              <a:off x="2608"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54637" name="Rectangle 33"/>
            <p:cNvSpPr>
              <a:spLocks noChangeArrowheads="1"/>
            </p:cNvSpPr>
            <p:nvPr/>
          </p:nvSpPr>
          <p:spPr bwMode="auto">
            <a:xfrm flipH="1">
              <a:off x="2925"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54638" name="Rectangle 34"/>
            <p:cNvSpPr>
              <a:spLocks noChangeArrowheads="1"/>
            </p:cNvSpPr>
            <p:nvPr/>
          </p:nvSpPr>
          <p:spPr bwMode="auto">
            <a:xfrm flipH="1">
              <a:off x="2517" y="2024"/>
              <a:ext cx="544" cy="211"/>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54639" name="Group 35"/>
            <p:cNvGrpSpPr>
              <a:grpSpLocks/>
            </p:cNvGrpSpPr>
            <p:nvPr/>
          </p:nvGrpSpPr>
          <p:grpSpPr bwMode="auto">
            <a:xfrm flipH="1">
              <a:off x="2200" y="2568"/>
              <a:ext cx="2722" cy="1145"/>
              <a:chOff x="3360" y="3072"/>
              <a:chExt cx="1872" cy="720"/>
            </a:xfrm>
          </p:grpSpPr>
          <p:sp>
            <p:nvSpPr>
              <p:cNvPr id="154641" name="Freeform 3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54642" name="Freeform 3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54640" name="Rectangle 40"/>
            <p:cNvSpPr>
              <a:spLocks noChangeArrowheads="1"/>
            </p:cNvSpPr>
            <p:nvPr/>
          </p:nvSpPr>
          <p:spPr bwMode="auto">
            <a:xfrm flipH="1">
              <a:off x="3107" y="3793"/>
              <a:ext cx="453" cy="136"/>
            </a:xfrm>
            <a:prstGeom prst="rect">
              <a:avLst/>
            </a:prstGeom>
            <a:noFill/>
            <a:ln w="9525">
              <a:noFill/>
              <a:miter lim="800000"/>
              <a:headEnd/>
              <a:tailEnd/>
            </a:ln>
          </p:spPr>
          <p:txBody>
            <a:bodyPr wrap="none" anchor="ctr"/>
            <a:lstStyle/>
            <a:p>
              <a:pPr algn="ctr"/>
              <a:r>
                <a:rPr lang="en-US" sz="1400" b="1">
                  <a:sym typeface="Symbol" pitchFamily="18" charset="2"/>
                </a:rPr>
                <a:t>t=-1.673</a:t>
              </a:r>
            </a:p>
          </p:txBody>
        </p:sp>
      </p:grpSp>
      <p:sp>
        <p:nvSpPr>
          <p:cNvPr id="411691" name="AutoShape 43">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Effect transition="in" filter="fade">
                                      <p:cBhvr>
                                        <p:cTn id="7" dur="2000"/>
                                        <p:tgtEl>
                                          <p:spTgt spid="411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body" idx="1"/>
          </p:nvPr>
        </p:nvSpPr>
        <p:spPr/>
        <p:txBody>
          <a:bodyPr/>
          <a:lstStyle/>
          <a:p>
            <a:pPr eaLnBrk="1" hangingPunct="1">
              <a:buFont typeface="Wingdings" pitchFamily="2" charset="2"/>
              <a:buNone/>
            </a:pPr>
            <a:r>
              <a:rPr lang="he-IL" sz="2800" smtClean="0">
                <a:sym typeface="Symbol" pitchFamily="18" charset="2"/>
              </a:rPr>
              <a:t>חוקר רוצה לאמוד את מספר ימי החופש מהעבודה בשנה בקרב שכירים. נבדק מדגם מקרי של 64 שכירים ובמדגם נמצא ממוצע של 14 ימי חופש. ידוע כי סטיית התקן באוכלוסייה היא 5 ימי חופש. </a:t>
            </a:r>
          </a:p>
          <a:p>
            <a:pPr eaLnBrk="1" hangingPunct="1"/>
            <a:r>
              <a:rPr lang="he-IL" sz="2800" smtClean="0">
                <a:sym typeface="Symbol" pitchFamily="18" charset="2"/>
              </a:rPr>
              <a:t> חשב רווח בר סמך לפרמטר </a:t>
            </a:r>
            <a:r>
              <a:rPr lang="el-GR" sz="2800" smtClean="0"/>
              <a:t>μ</a:t>
            </a:r>
            <a:r>
              <a:rPr lang="he-IL" sz="2800" smtClean="0">
                <a:sym typeface="Symbol" pitchFamily="18" charset="2"/>
              </a:rPr>
              <a:t> ברמת סמך 0.98</a:t>
            </a:r>
          </a:p>
          <a:p>
            <a:pPr lvl="1" eaLnBrk="1" hangingPunct="1"/>
            <a:r>
              <a:rPr lang="en-US" sz="2400" smtClean="0">
                <a:sym typeface="Symbol" pitchFamily="18" charset="2"/>
              </a:rPr>
              <a:t>X=14, n=64, =5, Z</a:t>
            </a:r>
            <a:r>
              <a:rPr lang="en-US" sz="2400" baseline="-25000" smtClean="0">
                <a:sym typeface="Symbol" pitchFamily="18" charset="2"/>
              </a:rPr>
              <a:t>99</a:t>
            </a:r>
            <a:r>
              <a:rPr lang="en-US" sz="2400" smtClean="0">
                <a:sym typeface="Symbol" pitchFamily="18" charset="2"/>
              </a:rPr>
              <a:t>=2.33 </a:t>
            </a:r>
          </a:p>
          <a:p>
            <a:pPr lvl="1" eaLnBrk="1" hangingPunct="1"/>
            <a:r>
              <a:rPr lang="en-US" sz="2400" smtClean="0">
                <a:sym typeface="Symbol" pitchFamily="18" charset="2"/>
              </a:rPr>
              <a:t>14-2.33*5/8 ≤ </a:t>
            </a:r>
            <a:r>
              <a:rPr lang="el-GR" sz="2400" smtClean="0"/>
              <a:t>μ</a:t>
            </a:r>
            <a:r>
              <a:rPr lang="en-US" sz="2400" smtClean="0"/>
              <a:t> ≤ </a:t>
            </a:r>
            <a:r>
              <a:rPr lang="en-US" sz="2400" smtClean="0">
                <a:sym typeface="Symbol" pitchFamily="18" charset="2"/>
              </a:rPr>
              <a:t>14+2.33*5/8</a:t>
            </a:r>
          </a:p>
          <a:p>
            <a:pPr lvl="1" eaLnBrk="1" hangingPunct="1"/>
            <a:r>
              <a:rPr lang="en-US" sz="2400" b="1" smtClean="0">
                <a:sym typeface="Symbol" pitchFamily="18" charset="2"/>
              </a:rPr>
              <a:t>12.54 ≤ </a:t>
            </a:r>
            <a:r>
              <a:rPr lang="el-GR" sz="2400" b="1" smtClean="0"/>
              <a:t>μ</a:t>
            </a:r>
            <a:r>
              <a:rPr lang="en-US" sz="2400" b="1" smtClean="0"/>
              <a:t> ≤ 15.46</a:t>
            </a:r>
            <a:endParaRPr lang="en-US" sz="2400" b="1" smtClean="0">
              <a:sym typeface="Symbol" pitchFamily="18" charset="2"/>
            </a:endParaRPr>
          </a:p>
          <a:p>
            <a:pPr lvl="1" eaLnBrk="1" hangingPunct="1"/>
            <a:endParaRPr lang="en-US" sz="2400" smtClean="0">
              <a:sym typeface="Symbol" pitchFamily="18" charset="2"/>
            </a:endParaRPr>
          </a:p>
        </p:txBody>
      </p:sp>
      <p:sp>
        <p:nvSpPr>
          <p:cNvPr id="310275" name="Line 3"/>
          <p:cNvSpPr>
            <a:spLocks noChangeShapeType="1"/>
          </p:cNvSpPr>
          <p:nvPr/>
        </p:nvSpPr>
        <p:spPr bwMode="auto">
          <a:xfrm>
            <a:off x="4643438" y="4365625"/>
            <a:ext cx="287337" cy="0"/>
          </a:xfrm>
          <a:prstGeom prst="line">
            <a:avLst/>
          </a:prstGeom>
          <a:noFill/>
          <a:ln w="19050">
            <a:solidFill>
              <a:schemeClr val="tx1"/>
            </a:solidFill>
            <a:miter lim="800000"/>
            <a:headEnd/>
            <a:tailEnd/>
          </a:ln>
        </p:spPr>
        <p:txBody>
          <a:bodyPr wrap="none"/>
          <a:lstStyle/>
          <a:p>
            <a:endParaRPr lang="he-IL"/>
          </a:p>
        </p:txBody>
      </p:sp>
      <p:graphicFrame>
        <p:nvGraphicFramePr>
          <p:cNvPr id="310276" name="Object 4"/>
          <p:cNvGraphicFramePr>
            <a:graphicFrameLocks noChangeAspect="1"/>
          </p:cNvGraphicFramePr>
          <p:nvPr/>
        </p:nvGraphicFramePr>
        <p:xfrm>
          <a:off x="323850" y="6237288"/>
          <a:ext cx="3419475" cy="314325"/>
        </p:xfrm>
        <a:graphic>
          <a:graphicData uri="http://schemas.openxmlformats.org/presentationml/2006/ole">
            <p:oleObj spid="_x0000_s9218" name="משוואה" r:id="rId3" imgW="2768400" imgH="253800" progId="Equation.3">
              <p:embed/>
            </p:oleObj>
          </a:graphicData>
        </a:graphic>
      </p:graphicFrame>
      <p:sp>
        <p:nvSpPr>
          <p:cNvPr id="9221" name="Rectangle 5"/>
          <p:cNvSpPr>
            <a:spLocks noChangeArrowheads="1"/>
          </p:cNvSpPr>
          <p:nvPr/>
        </p:nvSpPr>
        <p:spPr bwMode="auto">
          <a:xfrm>
            <a:off x="1258888" y="549275"/>
            <a:ext cx="7561262" cy="1143000"/>
          </a:xfrm>
          <a:prstGeom prst="rect">
            <a:avLst/>
          </a:prstGeom>
          <a:noFill/>
          <a:ln w="9525">
            <a:noFill/>
            <a:miter lim="800000"/>
            <a:headEnd/>
            <a:tailEnd/>
          </a:ln>
        </p:spPr>
        <p:txBody>
          <a:bodyPr anchor="b"/>
          <a:lstStyle/>
          <a:p>
            <a:r>
              <a:rPr lang="he-IL" sz="3200">
                <a:solidFill>
                  <a:schemeClr val="tx2"/>
                </a:solidFill>
                <a:latin typeface="Times New Roman" pitchFamily="18" charset="0"/>
              </a:rPr>
              <a:t>רווח בר סמך לפרמטר </a:t>
            </a:r>
            <a:r>
              <a:rPr lang="el-GR" sz="3600">
                <a:solidFill>
                  <a:schemeClr val="tx2"/>
                </a:solidFill>
                <a:latin typeface="Times New Roman" pitchFamily="18" charset="0"/>
              </a:rPr>
              <a:t>μ</a:t>
            </a:r>
            <a:r>
              <a:rPr lang="he-IL" sz="3200">
                <a:solidFill>
                  <a:schemeClr val="tx2"/>
                </a:solidFill>
                <a:latin typeface="Times New Roman" pitchFamily="18" charset="0"/>
              </a:rPr>
              <a:t> (</a:t>
            </a:r>
            <a:r>
              <a:rPr lang="en-US" sz="3200">
                <a:solidFill>
                  <a:schemeClr val="tx2"/>
                </a:solidFill>
                <a:latin typeface="Times New Roman" pitchFamily="18" charset="0"/>
                <a:sym typeface="Symbol" pitchFamily="18" charset="2"/>
              </a:rPr>
              <a:t></a:t>
            </a:r>
            <a:r>
              <a:rPr lang="he-IL" sz="3200">
                <a:solidFill>
                  <a:schemeClr val="tx2"/>
                </a:solidFill>
                <a:latin typeface="Times New Roman" pitchFamily="18" charset="0"/>
                <a:sym typeface="Symbol" pitchFamily="18" charset="2"/>
              </a:rPr>
              <a:t> נתונה</a:t>
            </a:r>
            <a:r>
              <a:rPr lang="he-IL" sz="3200">
                <a:solidFill>
                  <a:schemeClr val="tx2"/>
                </a:solidFill>
                <a:latin typeface="Times New Roman" pitchFamily="18" charset="0"/>
              </a:rPr>
              <a:t>): דוגמא 3</a:t>
            </a:r>
            <a:endParaRPr lang="en-US" sz="3200">
              <a:solidFill>
                <a:schemeClr val="tx2"/>
              </a:solidFill>
              <a:latin typeface="Times New Roman" pitchFamily="18" charset="0"/>
            </a:endParaRPr>
          </a:p>
        </p:txBody>
      </p:sp>
      <p:sp>
        <p:nvSpPr>
          <p:cNvPr id="310278" name="AutoShape 6">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0274">
                                            <p:txEl>
                                              <p:pRg st="0" end="0"/>
                                            </p:txEl>
                                          </p:spTgt>
                                        </p:tgtEl>
                                        <p:attrNameLst>
                                          <p:attrName>style.visibility</p:attrName>
                                        </p:attrNameLst>
                                      </p:cBhvr>
                                      <p:to>
                                        <p:strVal val="visible"/>
                                      </p:to>
                                    </p:set>
                                    <p:animEffect transition="in" filter="fade">
                                      <p:cBhvr>
                                        <p:cTn id="7" dur="2000"/>
                                        <p:tgtEl>
                                          <p:spTgt spid="31027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0274">
                                            <p:txEl>
                                              <p:pRg st="1" end="1"/>
                                            </p:txEl>
                                          </p:spTgt>
                                        </p:tgtEl>
                                        <p:attrNameLst>
                                          <p:attrName>style.visibility</p:attrName>
                                        </p:attrNameLst>
                                      </p:cBhvr>
                                      <p:to>
                                        <p:strVal val="visible"/>
                                      </p:to>
                                    </p:set>
                                    <p:animEffect transition="in" filter="fade">
                                      <p:cBhvr>
                                        <p:cTn id="11" dur="2000"/>
                                        <p:tgtEl>
                                          <p:spTgt spid="310274">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10276"/>
                                        </p:tgtEl>
                                        <p:attrNameLst>
                                          <p:attrName>style.visibility</p:attrName>
                                        </p:attrNameLst>
                                      </p:cBhvr>
                                      <p:to>
                                        <p:strVal val="visible"/>
                                      </p:to>
                                    </p:set>
                                    <p:animEffect transition="in" filter="fade">
                                      <p:cBhvr>
                                        <p:cTn id="14" dur="2000"/>
                                        <p:tgtEl>
                                          <p:spTgt spid="31027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0274">
                                            <p:txEl>
                                              <p:pRg st="2" end="2"/>
                                            </p:txEl>
                                          </p:spTgt>
                                        </p:tgtEl>
                                        <p:attrNameLst>
                                          <p:attrName>style.visibility</p:attrName>
                                        </p:attrNameLst>
                                      </p:cBhvr>
                                      <p:to>
                                        <p:strVal val="visible"/>
                                      </p:to>
                                    </p:set>
                                    <p:animEffect transition="in" filter="fade">
                                      <p:cBhvr>
                                        <p:cTn id="19" dur="2000"/>
                                        <p:tgtEl>
                                          <p:spTgt spid="310274">
                                            <p:txEl>
                                              <p:pRg st="2" end="2"/>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10275"/>
                                        </p:tgtEl>
                                        <p:attrNameLst>
                                          <p:attrName>style.visibility</p:attrName>
                                        </p:attrNameLst>
                                      </p:cBhvr>
                                      <p:to>
                                        <p:strVal val="visible"/>
                                      </p:to>
                                    </p:set>
                                    <p:anim calcmode="lin" valueType="num">
                                      <p:cBhvr>
                                        <p:cTn id="22" dur="1000" fill="hold"/>
                                        <p:tgtEl>
                                          <p:spTgt spid="310275"/>
                                        </p:tgtEl>
                                        <p:attrNameLst>
                                          <p:attrName>ppt_x</p:attrName>
                                        </p:attrNameLst>
                                      </p:cBhvr>
                                      <p:tavLst>
                                        <p:tav tm="0">
                                          <p:val>
                                            <p:strVal val="#ppt_x-.2"/>
                                          </p:val>
                                        </p:tav>
                                        <p:tav tm="100000">
                                          <p:val>
                                            <p:strVal val="#ppt_x"/>
                                          </p:val>
                                        </p:tav>
                                      </p:tavLst>
                                    </p:anim>
                                    <p:anim calcmode="lin" valueType="num">
                                      <p:cBhvr>
                                        <p:cTn id="23" dur="1000" fill="hold"/>
                                        <p:tgtEl>
                                          <p:spTgt spid="31027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1027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0274">
                                            <p:txEl>
                                              <p:pRg st="3" end="3"/>
                                            </p:txEl>
                                          </p:spTgt>
                                        </p:tgtEl>
                                        <p:attrNameLst>
                                          <p:attrName>style.visibility</p:attrName>
                                        </p:attrNameLst>
                                      </p:cBhvr>
                                      <p:to>
                                        <p:strVal val="visible"/>
                                      </p:to>
                                    </p:set>
                                    <p:animEffect transition="in" filter="fade">
                                      <p:cBhvr>
                                        <p:cTn id="29" dur="2000"/>
                                        <p:tgtEl>
                                          <p:spTgt spid="310274">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0274">
                                            <p:txEl>
                                              <p:pRg st="4" end="4"/>
                                            </p:txEl>
                                          </p:spTgt>
                                        </p:tgtEl>
                                        <p:attrNameLst>
                                          <p:attrName>style.visibility</p:attrName>
                                        </p:attrNameLst>
                                      </p:cBhvr>
                                      <p:to>
                                        <p:strVal val="visible"/>
                                      </p:to>
                                    </p:set>
                                    <p:animEffect transition="in" filter="fade">
                                      <p:cBhvr>
                                        <p:cTn id="32" dur="2000"/>
                                        <p:tgtEl>
                                          <p:spTgt spid="3102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build="p"/>
      <p:bldP spid="310275"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12674" name="Group 2"/>
          <p:cNvGraphicFramePr>
            <a:graphicFrameLocks noGrp="1"/>
          </p:cNvGraphicFramePr>
          <p:nvPr/>
        </p:nvGraphicFramePr>
        <p:xfrm>
          <a:off x="1331913" y="2133600"/>
          <a:ext cx="2089150" cy="3687763"/>
        </p:xfrm>
        <a:graphic>
          <a:graphicData uri="http://schemas.openxmlformats.org/drawingml/2006/table">
            <a:tbl>
              <a:tblPr rtl="1"/>
              <a:tblGrid>
                <a:gridCol w="576263"/>
                <a:gridCol w="720725"/>
                <a:gridCol w="792162"/>
              </a:tblGrid>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לפני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אחרי 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12724" name="Rectangle 52"/>
          <p:cNvSpPr>
            <a:spLocks noGrp="1" noChangeArrowheads="1"/>
          </p:cNvSpPr>
          <p:nvPr>
            <p:ph type="body" idx="1"/>
          </p:nvPr>
        </p:nvSpPr>
        <p:spPr>
          <a:xfrm>
            <a:off x="3635375" y="2017713"/>
            <a:ext cx="5319713" cy="4114800"/>
          </a:xfrm>
        </p:spPr>
        <p:txBody>
          <a:bodyPr/>
          <a:lstStyle/>
          <a:p>
            <a:pPr eaLnBrk="1" hangingPunct="1">
              <a:buFont typeface="Wingdings" pitchFamily="2" charset="2"/>
              <a:buNone/>
            </a:pPr>
            <a:r>
              <a:rPr lang="he-IL" sz="2400" smtClean="0"/>
              <a:t>חוקר בדק את ההשפעה של שיטה להפחתת עישון. להלן הנתונים לגבי מספר הסיגריות שעשן כל נבדק לפני הטיפול ואחרי הטיפול.</a:t>
            </a:r>
            <a:endParaRPr lang="en-US" sz="2400" smtClean="0"/>
          </a:p>
          <a:p>
            <a:pPr eaLnBrk="1" hangingPunct="1"/>
            <a:r>
              <a:rPr lang="he-IL" sz="2400" smtClean="0"/>
              <a:t>החוקר טוען כי השיטה יעילה, בדוק לרמה של </a:t>
            </a:r>
            <a:r>
              <a:rPr lang="el-GR" sz="2400" smtClean="0"/>
              <a:t>α</a:t>
            </a:r>
            <a:r>
              <a:rPr lang="en-US" sz="2400" smtClean="0"/>
              <a:t>=0.01</a:t>
            </a:r>
            <a:r>
              <a:rPr lang="he-IL" sz="2400" smtClean="0"/>
              <a:t>. </a:t>
            </a:r>
          </a:p>
          <a:p>
            <a:pPr eaLnBrk="1" hangingPunct="1"/>
            <a:endParaRPr lang="he-IL" sz="2400" smtClean="0"/>
          </a:p>
          <a:p>
            <a:pPr eaLnBrk="1" hangingPunct="1"/>
            <a:endParaRPr lang="he-IL" sz="2400" smtClean="0"/>
          </a:p>
          <a:p>
            <a:pPr eaLnBrk="1" hangingPunct="1">
              <a:buClr>
                <a:schemeClr val="hlink"/>
              </a:buClr>
              <a:buFont typeface="Wingdings" pitchFamily="2" charset="2"/>
              <a:buChar char="¯"/>
            </a:pPr>
            <a:r>
              <a:rPr lang="he-IL" sz="2400" smtClean="0"/>
              <a:t>שימו לב כי לכל מקרה 2 תצפיות (לפני ואחרי) ולכן מדגמים מזווגים.</a:t>
            </a:r>
            <a:endParaRPr lang="en-US" sz="2400" smtClean="0"/>
          </a:p>
        </p:txBody>
      </p:sp>
      <p:sp>
        <p:nvSpPr>
          <p:cNvPr id="155701" name="Rectangle 53"/>
          <p:cNvSpPr>
            <a:spLocks noChangeArrowheads="1"/>
          </p:cNvSpPr>
          <p:nvPr/>
        </p:nvSpPr>
        <p:spPr bwMode="auto">
          <a:xfrm>
            <a:off x="1116013" y="620713"/>
            <a:ext cx="7561262" cy="1143000"/>
          </a:xfrm>
          <a:prstGeom prst="rect">
            <a:avLst/>
          </a:prstGeom>
          <a:noFill/>
          <a:ln w="9525">
            <a:noFill/>
            <a:miter lim="800000"/>
            <a:headEnd/>
            <a:tailEnd/>
          </a:ln>
        </p:spPr>
        <p:txBody>
          <a:bodyPr anchor="b"/>
          <a:lstStyle/>
          <a:p>
            <a:r>
              <a:rPr lang="he-IL" sz="3200">
                <a:solidFill>
                  <a:schemeClr val="hlink"/>
                </a:solidFill>
                <a:latin typeface="Times New Roman" pitchFamily="18" charset="0"/>
              </a:rPr>
              <a:t>תרגיל 1</a:t>
            </a:r>
            <a:endParaRPr lang="en-US" sz="3200">
              <a:solidFill>
                <a:schemeClr val="hlink"/>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2724">
                                            <p:txEl>
                                              <p:pRg st="0" end="0"/>
                                            </p:txEl>
                                          </p:spTgt>
                                        </p:tgtEl>
                                        <p:attrNameLst>
                                          <p:attrName>style.visibility</p:attrName>
                                        </p:attrNameLst>
                                      </p:cBhvr>
                                      <p:to>
                                        <p:strVal val="visible"/>
                                      </p:to>
                                    </p:set>
                                    <p:animEffect transition="in" filter="fade">
                                      <p:cBhvr>
                                        <p:cTn id="7" dur="2000"/>
                                        <p:tgtEl>
                                          <p:spTgt spid="41272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2724">
                                            <p:txEl>
                                              <p:pRg st="1" end="1"/>
                                            </p:txEl>
                                          </p:spTgt>
                                        </p:tgtEl>
                                        <p:attrNameLst>
                                          <p:attrName>style.visibility</p:attrName>
                                        </p:attrNameLst>
                                      </p:cBhvr>
                                      <p:to>
                                        <p:strVal val="visible"/>
                                      </p:to>
                                    </p:set>
                                    <p:animEffect transition="in" filter="fade">
                                      <p:cBhvr>
                                        <p:cTn id="11" dur="2000"/>
                                        <p:tgtEl>
                                          <p:spTgt spid="41272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2724">
                                            <p:txEl>
                                              <p:pRg st="4" end="4"/>
                                            </p:txEl>
                                          </p:spTgt>
                                        </p:tgtEl>
                                        <p:attrNameLst>
                                          <p:attrName>style.visibility</p:attrName>
                                        </p:attrNameLst>
                                      </p:cBhvr>
                                      <p:to>
                                        <p:strVal val="visible"/>
                                      </p:to>
                                    </p:set>
                                    <p:animEffect transition="in" filter="fade">
                                      <p:cBhvr>
                                        <p:cTn id="15" dur="2000"/>
                                        <p:tgtEl>
                                          <p:spTgt spid="412724">
                                            <p:txEl>
                                              <p:pRg st="4" end="4"/>
                                            </p:txEl>
                                          </p:spTgt>
                                        </p:tgtEl>
                                      </p:cBhvr>
                                    </p:animEffect>
                                  </p:childTnLst>
                                </p:cTn>
                              </p:par>
                            </p:childTnLst>
                          </p:cTn>
                        </p:par>
                        <p:par>
                          <p:cTn id="16" fill="hold">
                            <p:stCondLst>
                              <p:cond delay="6000"/>
                            </p:stCondLst>
                            <p:childTnLst>
                              <p:par>
                                <p:cTn id="17" presetID="29" presetClass="entr" presetSubtype="0" fill="hold" nodeType="afterEffect">
                                  <p:stCondLst>
                                    <p:cond delay="0"/>
                                  </p:stCondLst>
                                  <p:childTnLst>
                                    <p:set>
                                      <p:cBhvr>
                                        <p:cTn id="18" dur="1" fill="hold">
                                          <p:stCondLst>
                                            <p:cond delay="0"/>
                                          </p:stCondLst>
                                        </p:cTn>
                                        <p:tgtEl>
                                          <p:spTgt spid="412674"/>
                                        </p:tgtEl>
                                        <p:attrNameLst>
                                          <p:attrName>style.visibility</p:attrName>
                                        </p:attrNameLst>
                                      </p:cBhvr>
                                      <p:to>
                                        <p:strVal val="visible"/>
                                      </p:to>
                                    </p:set>
                                    <p:anim calcmode="lin" valueType="num">
                                      <p:cBhvr>
                                        <p:cTn id="19" dur="1000" fill="hold"/>
                                        <p:tgtEl>
                                          <p:spTgt spid="412674"/>
                                        </p:tgtEl>
                                        <p:attrNameLst>
                                          <p:attrName>ppt_x</p:attrName>
                                        </p:attrNameLst>
                                      </p:cBhvr>
                                      <p:tavLst>
                                        <p:tav tm="0">
                                          <p:val>
                                            <p:strVal val="#ppt_x-.2"/>
                                          </p:val>
                                        </p:tav>
                                        <p:tav tm="100000">
                                          <p:val>
                                            <p:strVal val="#ppt_x"/>
                                          </p:val>
                                        </p:tav>
                                      </p:tavLst>
                                    </p:anim>
                                    <p:anim calcmode="lin" valueType="num">
                                      <p:cBhvr>
                                        <p:cTn id="20" dur="1000" fill="hold"/>
                                        <p:tgtEl>
                                          <p:spTgt spid="41267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12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24" grpId="0" build="p" autoUpdateAnimBg="0" advAuto="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11188" y="549275"/>
            <a:ext cx="7793037" cy="1143000"/>
          </a:xfrm>
        </p:spPr>
        <p:txBody>
          <a:bodyPr/>
          <a:lstStyle/>
          <a:p>
            <a:pPr algn="r" eaLnBrk="1" hangingPunct="1"/>
            <a:r>
              <a:rPr lang="he-IL" sz="3200" smtClean="0">
                <a:solidFill>
                  <a:schemeClr val="hlink"/>
                </a:solidFill>
              </a:rPr>
              <a:t>תרגיל 1: שלב א' ניסוח השערות</a:t>
            </a:r>
            <a:endParaRPr lang="en-US" sz="3200" smtClean="0">
              <a:solidFill>
                <a:schemeClr val="hlink"/>
              </a:solidFill>
            </a:endParaRPr>
          </a:p>
        </p:txBody>
      </p:sp>
      <p:sp>
        <p:nvSpPr>
          <p:cNvPr id="413699" name="Rectangle 3"/>
          <p:cNvSpPr>
            <a:spLocks noGrp="1" noChangeArrowheads="1"/>
          </p:cNvSpPr>
          <p:nvPr>
            <p:ph type="body" idx="1"/>
          </p:nvPr>
        </p:nvSpPr>
        <p:spPr>
          <a:xfrm>
            <a:off x="611188" y="2017713"/>
            <a:ext cx="8343900" cy="4114800"/>
          </a:xfrm>
          <a:noFill/>
        </p:spPr>
        <p:txBody>
          <a:bodyPr/>
          <a:lstStyle/>
          <a:p>
            <a:pPr algn="just" eaLnBrk="1" hangingPunct="1">
              <a:lnSpc>
                <a:spcPct val="90000"/>
              </a:lnSpc>
            </a:pPr>
            <a:r>
              <a:rPr lang="he-IL" sz="2400" smtClean="0"/>
              <a:t>השערת האפס </a:t>
            </a:r>
            <a:r>
              <a:rPr lang="en-US" sz="2400" smtClean="0"/>
              <a:t>(H</a:t>
            </a:r>
            <a:r>
              <a:rPr lang="en-US" sz="1600" smtClean="0"/>
              <a:t>0</a:t>
            </a:r>
            <a:r>
              <a:rPr lang="en-US" sz="2400" smtClean="0"/>
              <a:t>)</a:t>
            </a:r>
            <a:r>
              <a:rPr lang="he-IL" sz="2400" smtClean="0"/>
              <a:t>: השיטה אינה מפחיתה או אף מעלה את כמות הסיגריות.</a:t>
            </a:r>
          </a:p>
          <a:p>
            <a:pPr algn="just" eaLnBrk="1" hangingPunct="1">
              <a:lnSpc>
                <a:spcPct val="90000"/>
              </a:lnSpc>
            </a:pPr>
            <a:r>
              <a:rPr lang="he-IL" sz="2400" smtClean="0"/>
              <a:t>השערה אלטרנטיבית </a:t>
            </a:r>
            <a:r>
              <a:rPr lang="en-US" sz="2400" smtClean="0"/>
              <a:t>(H</a:t>
            </a:r>
            <a:r>
              <a:rPr lang="en-US" sz="1600" smtClean="0"/>
              <a:t>1</a:t>
            </a:r>
            <a:r>
              <a:rPr lang="en-US" sz="2400" smtClean="0"/>
              <a:t>)</a:t>
            </a:r>
            <a:r>
              <a:rPr lang="he-IL" sz="2400" smtClean="0"/>
              <a:t>: השיטה מפחיתה את כמות הסיגריות. </a:t>
            </a:r>
            <a:r>
              <a:rPr lang="he-IL" sz="1800" smtClean="0"/>
              <a:t>(השערת החוקר).</a:t>
            </a:r>
          </a:p>
          <a:p>
            <a:pPr algn="just" eaLnBrk="1" hangingPunct="1">
              <a:lnSpc>
                <a:spcPct val="90000"/>
              </a:lnSpc>
            </a:pPr>
            <a:endParaRPr lang="he-IL" sz="1800" smtClean="0"/>
          </a:p>
          <a:p>
            <a:pPr algn="just" eaLnBrk="1" hangingPunct="1">
              <a:lnSpc>
                <a:spcPct val="90000"/>
              </a:lnSpc>
            </a:pPr>
            <a:r>
              <a:rPr lang="en-US" sz="2800" smtClean="0"/>
              <a:t>H</a:t>
            </a:r>
            <a:r>
              <a:rPr lang="en-US" sz="1800" smtClean="0"/>
              <a:t>0</a:t>
            </a:r>
            <a:r>
              <a:rPr lang="en-US" sz="2800" smtClean="0"/>
              <a:t>: </a:t>
            </a:r>
            <a:r>
              <a:rPr lang="el-GR" sz="2800" smtClean="0"/>
              <a:t>μ</a:t>
            </a:r>
            <a:r>
              <a:rPr lang="en-US" sz="2800" baseline="-25000" smtClean="0"/>
              <a:t>D</a:t>
            </a:r>
            <a:r>
              <a:rPr lang="en-US" sz="2800" smtClean="0"/>
              <a:t> ≤ 0 </a:t>
            </a:r>
          </a:p>
          <a:p>
            <a:pPr algn="just" eaLnBrk="1" hangingPunct="1">
              <a:lnSpc>
                <a:spcPct val="90000"/>
              </a:lnSpc>
            </a:pPr>
            <a:r>
              <a:rPr lang="en-US" sz="2800" smtClean="0"/>
              <a:t>H</a:t>
            </a:r>
            <a:r>
              <a:rPr lang="en-US" sz="1800" smtClean="0"/>
              <a:t>1</a:t>
            </a:r>
            <a:r>
              <a:rPr lang="en-US" sz="2800" smtClean="0"/>
              <a:t>: </a:t>
            </a:r>
            <a:r>
              <a:rPr lang="el-GR" sz="2800" smtClean="0"/>
              <a:t>μ</a:t>
            </a:r>
            <a:r>
              <a:rPr lang="en-US" sz="2800" baseline="-25000" smtClean="0"/>
              <a:t>D</a:t>
            </a:r>
            <a:r>
              <a:rPr lang="en-US" sz="2800" smtClean="0"/>
              <a:t> &gt; 0 </a:t>
            </a:r>
          </a:p>
          <a:p>
            <a:pPr algn="just" eaLnBrk="1" hangingPunct="1">
              <a:lnSpc>
                <a:spcPct val="90000"/>
              </a:lnSpc>
            </a:pPr>
            <a:endParaRPr lang="en-US" sz="2800" smtClean="0"/>
          </a:p>
          <a:p>
            <a:pPr algn="just" eaLnBrk="1" hangingPunct="1">
              <a:lnSpc>
                <a:spcPct val="90000"/>
              </a:lnSpc>
            </a:pPr>
            <a:r>
              <a:rPr lang="el-GR" sz="2800" smtClean="0"/>
              <a:t>μ</a:t>
            </a:r>
            <a:r>
              <a:rPr lang="en-US" sz="2800" baseline="-25000" smtClean="0"/>
              <a:t>D=</a:t>
            </a:r>
            <a:r>
              <a:rPr lang="en-US" sz="2800" smtClean="0"/>
              <a:t> </a:t>
            </a:r>
            <a:r>
              <a:rPr lang="el-GR" sz="2800" smtClean="0"/>
              <a:t>μ</a:t>
            </a:r>
            <a:r>
              <a:rPr lang="en-US" sz="2800" baseline="-25000" smtClean="0"/>
              <a:t>1</a:t>
            </a:r>
            <a:r>
              <a:rPr lang="en-US" sz="2800" smtClean="0"/>
              <a:t>- </a:t>
            </a:r>
            <a:r>
              <a:rPr lang="el-GR" sz="2800" smtClean="0"/>
              <a:t>μ</a:t>
            </a:r>
            <a:r>
              <a:rPr lang="en-US" sz="2800" baseline="-25000" smtClean="0"/>
              <a:t>2 </a:t>
            </a:r>
          </a:p>
        </p:txBody>
      </p:sp>
      <p:graphicFrame>
        <p:nvGraphicFramePr>
          <p:cNvPr id="413750" name="Group 54"/>
          <p:cNvGraphicFramePr>
            <a:graphicFrameLocks noGrp="1"/>
          </p:cNvGraphicFramePr>
          <p:nvPr/>
        </p:nvGraphicFramePr>
        <p:xfrm>
          <a:off x="971550" y="2997200"/>
          <a:ext cx="2089150" cy="3687763"/>
        </p:xfrm>
        <a:graphic>
          <a:graphicData uri="http://schemas.openxmlformats.org/drawingml/2006/table">
            <a:tbl>
              <a:tblPr rtl="1"/>
              <a:tblGrid>
                <a:gridCol w="576262"/>
                <a:gridCol w="720725"/>
                <a:gridCol w="792163"/>
              </a:tblGrid>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לפני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אחרי 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3699">
                                            <p:txEl>
                                              <p:pRg st="0" end="0"/>
                                            </p:txEl>
                                          </p:spTgt>
                                        </p:tgtEl>
                                        <p:attrNameLst>
                                          <p:attrName>style.visibility</p:attrName>
                                        </p:attrNameLst>
                                      </p:cBhvr>
                                      <p:to>
                                        <p:strVal val="visible"/>
                                      </p:to>
                                    </p:set>
                                    <p:anim calcmode="lin" valueType="num">
                                      <p:cBhvr>
                                        <p:cTn id="7" dur="1000" fill="hold"/>
                                        <p:tgtEl>
                                          <p:spTgt spid="4136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136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13699">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13699">
                                            <p:txEl>
                                              <p:pRg st="1" end="1"/>
                                            </p:txEl>
                                          </p:spTgt>
                                        </p:tgtEl>
                                        <p:attrNameLst>
                                          <p:attrName>style.visibility</p:attrName>
                                        </p:attrNameLst>
                                      </p:cBhvr>
                                      <p:to>
                                        <p:strVal val="visible"/>
                                      </p:to>
                                    </p:set>
                                    <p:anim calcmode="lin" valueType="num">
                                      <p:cBhvr>
                                        <p:cTn id="13" dur="1000" fill="hold"/>
                                        <p:tgtEl>
                                          <p:spTgt spid="41369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41369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413699">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13699">
                                            <p:txEl>
                                              <p:pRg st="3" end="3"/>
                                            </p:txEl>
                                          </p:spTgt>
                                        </p:tgtEl>
                                        <p:attrNameLst>
                                          <p:attrName>style.visibility</p:attrName>
                                        </p:attrNameLst>
                                      </p:cBhvr>
                                      <p:to>
                                        <p:strVal val="visible"/>
                                      </p:to>
                                    </p:set>
                                    <p:anim calcmode="lin" valueType="num">
                                      <p:cBhvr>
                                        <p:cTn id="19" dur="1000" fill="hold"/>
                                        <p:tgtEl>
                                          <p:spTgt spid="413699">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413699">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413699">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413699">
                                            <p:txEl>
                                              <p:pRg st="4" end="4"/>
                                            </p:txEl>
                                          </p:spTgt>
                                        </p:tgtEl>
                                        <p:attrNameLst>
                                          <p:attrName>style.visibility</p:attrName>
                                        </p:attrNameLst>
                                      </p:cBhvr>
                                      <p:to>
                                        <p:strVal val="visible"/>
                                      </p:to>
                                    </p:set>
                                    <p:anim calcmode="lin" valueType="num">
                                      <p:cBhvr>
                                        <p:cTn id="25" dur="1000" fill="hold"/>
                                        <p:tgtEl>
                                          <p:spTgt spid="413699">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413699">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413699">
                                            <p:txEl>
                                              <p:pRg st="4" end="4"/>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413699">
                                            <p:txEl>
                                              <p:pRg st="6" end="6"/>
                                            </p:txEl>
                                          </p:spTgt>
                                        </p:tgtEl>
                                        <p:attrNameLst>
                                          <p:attrName>style.visibility</p:attrName>
                                        </p:attrNameLst>
                                      </p:cBhvr>
                                      <p:to>
                                        <p:strVal val="visible"/>
                                      </p:to>
                                    </p:set>
                                    <p:anim calcmode="lin" valueType="num">
                                      <p:cBhvr>
                                        <p:cTn id="31" dur="1000" fill="hold"/>
                                        <p:tgtEl>
                                          <p:spTgt spid="413699">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413699">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413699">
                                            <p:txEl>
                                              <p:pRg st="6" end="6"/>
                                            </p:txEl>
                                          </p:spTgt>
                                        </p:tgtEl>
                                      </p:cBhvr>
                                    </p:animEffect>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499"/>
                                          </p:stCondLst>
                                        </p:cTn>
                                        <p:tgtEl>
                                          <p:spTgt spid="413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9"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 שלב ב' קביעת רמת מובהקות </a:t>
            </a:r>
            <a:r>
              <a:rPr lang="en-US" sz="3600" smtClean="0">
                <a:solidFill>
                  <a:schemeClr val="hlink"/>
                </a:solidFill>
                <a:sym typeface="Symbol" pitchFamily="18" charset="2"/>
              </a:rPr>
              <a:t></a:t>
            </a:r>
          </a:p>
        </p:txBody>
      </p:sp>
      <p:sp>
        <p:nvSpPr>
          <p:cNvPr id="414723" name="Rectangle 3"/>
          <p:cNvSpPr>
            <a:spLocks noGrp="1" noChangeArrowheads="1"/>
          </p:cNvSpPr>
          <p:nvPr>
            <p:ph type="body" idx="1"/>
          </p:nvPr>
        </p:nvSpPr>
        <p:spPr>
          <a:xfrm>
            <a:off x="323850" y="2017713"/>
            <a:ext cx="8631238" cy="4114800"/>
          </a:xfrm>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&lt;0.01</a:t>
            </a:r>
            <a:r>
              <a:rPr lang="he-IL" sz="2000" smtClean="0">
                <a:sym typeface="Symbol" pitchFamily="18" charset="2"/>
              </a:rPr>
              <a:t>, </a:t>
            </a:r>
            <a:r>
              <a:rPr lang="en-US" sz="2000" smtClean="0">
                <a:sym typeface="Symbol" pitchFamily="18" charset="2"/>
              </a:rPr>
              <a:t>n=10</a:t>
            </a:r>
            <a:r>
              <a:rPr lang="he-IL" sz="2000" smtClean="0">
                <a:sym typeface="Symbol" pitchFamily="18" charset="2"/>
              </a:rPr>
              <a:t> ולכן ה </a:t>
            </a:r>
            <a:r>
              <a:rPr lang="en-US" sz="2000" smtClean="0">
                <a:sym typeface="Symbol" pitchFamily="18" charset="2"/>
              </a:rPr>
              <a:t>df=10-1=9</a:t>
            </a:r>
            <a:r>
              <a:rPr lang="he-IL" sz="2000" smtClean="0">
                <a:sym typeface="Symbol" pitchFamily="18" charset="2"/>
              </a:rPr>
              <a:t>, בכיוון החיובי (כמות הסיגריות תקטן לכן ההפרש בממוצעים יהיה חיובי). כלומר ה </a:t>
            </a:r>
            <a:r>
              <a:rPr lang="en-US" sz="2000" smtClean="0">
                <a:sym typeface="Symbol" pitchFamily="18" charset="2"/>
              </a:rPr>
              <a:t>t</a:t>
            </a:r>
            <a:r>
              <a:rPr lang="he-IL" sz="2000" smtClean="0">
                <a:sym typeface="Symbol" pitchFamily="18" charset="2"/>
              </a:rPr>
              <a:t> הגבולי (על פי הטבלה) 2.821</a:t>
            </a:r>
            <a:endParaRPr lang="he-IL" sz="2000" smtClean="0"/>
          </a:p>
          <a:p>
            <a:pPr algn="just" eaLnBrk="1" hangingPunct="1">
              <a:lnSpc>
                <a:spcPct val="90000"/>
              </a:lnSpc>
              <a:buFont typeface="Wingdings" pitchFamily="2" charset="2"/>
              <a:buNone/>
            </a:pPr>
            <a:endParaRPr lang="en-US" sz="2000" smtClean="0"/>
          </a:p>
        </p:txBody>
      </p:sp>
      <p:grpSp>
        <p:nvGrpSpPr>
          <p:cNvPr id="157700" name="Group 4"/>
          <p:cNvGrpSpPr>
            <a:grpSpLocks/>
          </p:cNvGrpSpPr>
          <p:nvPr/>
        </p:nvGrpSpPr>
        <p:grpSpPr bwMode="auto">
          <a:xfrm>
            <a:off x="4284663" y="6021388"/>
            <a:ext cx="720725" cy="647700"/>
            <a:chOff x="2970" y="3793"/>
            <a:chExt cx="454" cy="408"/>
          </a:xfrm>
        </p:grpSpPr>
        <p:sp>
          <p:nvSpPr>
            <p:cNvPr id="157712" name="Rectangle 5"/>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57713" name="Rectangle 6"/>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r>
                <a:rPr lang="en-US" sz="1400" b="1">
                  <a:sym typeface="Symbol" pitchFamily="18" charset="2"/>
                </a:rPr>
                <a:t>t=2.821</a:t>
              </a:r>
            </a:p>
          </p:txBody>
        </p:sp>
        <p:sp>
          <p:nvSpPr>
            <p:cNvPr id="157714" name="Rectangle 7"/>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df=9</a:t>
              </a:r>
            </a:p>
          </p:txBody>
        </p:sp>
      </p:grpSp>
      <p:sp>
        <p:nvSpPr>
          <p:cNvPr id="157701" name="Line 9"/>
          <p:cNvSpPr>
            <a:spLocks noChangeShapeType="1"/>
          </p:cNvSpPr>
          <p:nvPr/>
        </p:nvSpPr>
        <p:spPr bwMode="auto">
          <a:xfrm flipH="1">
            <a:off x="827088" y="5949950"/>
            <a:ext cx="7151687" cy="0"/>
          </a:xfrm>
          <a:prstGeom prst="line">
            <a:avLst/>
          </a:prstGeom>
          <a:noFill/>
          <a:ln w="9525">
            <a:solidFill>
              <a:schemeClr val="tx1"/>
            </a:solidFill>
            <a:miter lim="800000"/>
            <a:headEnd/>
            <a:tailEnd/>
          </a:ln>
        </p:spPr>
        <p:txBody>
          <a:bodyPr wrap="none"/>
          <a:lstStyle/>
          <a:p>
            <a:endParaRPr lang="he-IL"/>
          </a:p>
        </p:txBody>
      </p:sp>
      <p:grpSp>
        <p:nvGrpSpPr>
          <p:cNvPr id="157702" name="Group 10"/>
          <p:cNvGrpSpPr>
            <a:grpSpLocks/>
          </p:cNvGrpSpPr>
          <p:nvPr/>
        </p:nvGrpSpPr>
        <p:grpSpPr bwMode="auto">
          <a:xfrm flipH="1">
            <a:off x="1476375" y="4076700"/>
            <a:ext cx="4319588" cy="1819275"/>
            <a:chOff x="3360" y="3072"/>
            <a:chExt cx="1872" cy="720"/>
          </a:xfrm>
        </p:grpSpPr>
        <p:sp>
          <p:nvSpPr>
            <p:cNvPr id="157710" name="Freeform 11"/>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57711" name="Freeform 12"/>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57703" name="Line 13"/>
          <p:cNvSpPr>
            <a:spLocks noChangeShapeType="1"/>
          </p:cNvSpPr>
          <p:nvPr/>
        </p:nvSpPr>
        <p:spPr bwMode="auto">
          <a:xfrm>
            <a:off x="4643438" y="3933825"/>
            <a:ext cx="1587" cy="2016125"/>
          </a:xfrm>
          <a:prstGeom prst="line">
            <a:avLst/>
          </a:prstGeom>
          <a:noFill/>
          <a:ln w="9525">
            <a:solidFill>
              <a:schemeClr val="tx1"/>
            </a:solidFill>
            <a:miter lim="800000"/>
            <a:headEnd type="diamond" w="med" len="med"/>
            <a:tailEnd/>
          </a:ln>
        </p:spPr>
        <p:txBody>
          <a:bodyPr wrap="none"/>
          <a:lstStyle/>
          <a:p>
            <a:endParaRPr lang="he-IL"/>
          </a:p>
        </p:txBody>
      </p:sp>
      <p:sp>
        <p:nvSpPr>
          <p:cNvPr id="157704" name="Rectangle 14"/>
          <p:cNvSpPr>
            <a:spLocks noChangeArrowheads="1"/>
          </p:cNvSpPr>
          <p:nvPr/>
        </p:nvSpPr>
        <p:spPr bwMode="auto">
          <a:xfrm flipH="1">
            <a:off x="4716463" y="57340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57705" name="Rectangle 15"/>
          <p:cNvSpPr>
            <a:spLocks noChangeArrowheads="1"/>
          </p:cNvSpPr>
          <p:nvPr/>
        </p:nvSpPr>
        <p:spPr bwMode="auto">
          <a:xfrm flipH="1">
            <a:off x="4140200" y="5734050"/>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57706" name="Rectangle 16"/>
          <p:cNvSpPr>
            <a:spLocks noChangeArrowheads="1"/>
          </p:cNvSpPr>
          <p:nvPr/>
        </p:nvSpPr>
        <p:spPr bwMode="auto">
          <a:xfrm flipH="1">
            <a:off x="4284663" y="3573463"/>
            <a:ext cx="719137" cy="215900"/>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57707" name="Group 17"/>
          <p:cNvGrpSpPr>
            <a:grpSpLocks/>
          </p:cNvGrpSpPr>
          <p:nvPr/>
        </p:nvGrpSpPr>
        <p:grpSpPr bwMode="auto">
          <a:xfrm flipH="1">
            <a:off x="2700338" y="4148138"/>
            <a:ext cx="4319587" cy="1819275"/>
            <a:chOff x="3360" y="3072"/>
            <a:chExt cx="1872" cy="720"/>
          </a:xfrm>
        </p:grpSpPr>
        <p:sp>
          <p:nvSpPr>
            <p:cNvPr id="157708" name="Freeform 18"/>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57709" name="Freeform 19"/>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fade">
                                      <p:cBhvr>
                                        <p:cTn id="7" dur="2000"/>
                                        <p:tgtEl>
                                          <p:spTgt spid="414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900113" y="549275"/>
            <a:ext cx="7993062" cy="1143000"/>
          </a:xfrm>
        </p:spPr>
        <p:txBody>
          <a:bodyPr/>
          <a:lstStyle/>
          <a:p>
            <a:pPr algn="r" eaLnBrk="1" hangingPunct="1"/>
            <a:r>
              <a:rPr lang="he-IL" sz="3200" smtClean="0">
                <a:solidFill>
                  <a:schemeClr val="hlink"/>
                </a:solidFill>
              </a:rPr>
              <a:t>תרגיל 1: חישוב ההפרש בין הממוצעים </a:t>
            </a:r>
            <a:r>
              <a:rPr lang="en-US" sz="3200" smtClean="0">
                <a:solidFill>
                  <a:schemeClr val="hlink"/>
                </a:solidFill>
              </a:rPr>
              <a:t>d</a:t>
            </a:r>
            <a:r>
              <a:rPr lang="he-IL" sz="3200" smtClean="0">
                <a:solidFill>
                  <a:schemeClr val="hlink"/>
                </a:solidFill>
              </a:rPr>
              <a:t> וסטיית התקן</a:t>
            </a:r>
            <a:endParaRPr lang="en-US" sz="3200" smtClean="0">
              <a:solidFill>
                <a:schemeClr val="hlink"/>
              </a:solidFill>
              <a:sym typeface="Symbol" pitchFamily="18" charset="2"/>
            </a:endParaRPr>
          </a:p>
        </p:txBody>
      </p:sp>
      <p:sp>
        <p:nvSpPr>
          <p:cNvPr id="415747" name="Rectangle 3"/>
          <p:cNvSpPr>
            <a:spLocks noGrp="1" noChangeArrowheads="1"/>
          </p:cNvSpPr>
          <p:nvPr>
            <p:ph type="body" idx="1"/>
          </p:nvPr>
        </p:nvSpPr>
        <p:spPr>
          <a:xfrm>
            <a:off x="5076825" y="2017713"/>
            <a:ext cx="3878263" cy="4114800"/>
          </a:xfrm>
        </p:spPr>
        <p:txBody>
          <a:bodyPr/>
          <a:lstStyle/>
          <a:p>
            <a:pPr eaLnBrk="1" hangingPunct="1"/>
            <a:r>
              <a:rPr lang="en-US" sz="2400" smtClean="0"/>
              <a:t>d=15</a:t>
            </a:r>
            <a:endParaRPr lang="he-IL" sz="2400" smtClean="0"/>
          </a:p>
          <a:p>
            <a:pPr eaLnBrk="1" hangingPunct="1"/>
            <a:r>
              <a:rPr lang="he-IL" sz="2400" smtClean="0"/>
              <a:t>סטיית התקן</a:t>
            </a:r>
            <a:endParaRPr lang="en-US" sz="2400" smtClean="0"/>
          </a:p>
        </p:txBody>
      </p:sp>
      <p:graphicFrame>
        <p:nvGraphicFramePr>
          <p:cNvPr id="415851" name="Group 107"/>
          <p:cNvGraphicFramePr>
            <a:graphicFrameLocks noGrp="1"/>
          </p:cNvGraphicFramePr>
          <p:nvPr/>
        </p:nvGraphicFramePr>
        <p:xfrm>
          <a:off x="395288" y="2060575"/>
          <a:ext cx="4537075" cy="3606800"/>
        </p:xfrm>
        <a:graphic>
          <a:graphicData uri="http://schemas.openxmlformats.org/drawingml/2006/table">
            <a:tbl>
              <a:tblPr rtl="1"/>
              <a:tblGrid>
                <a:gridCol w="649288"/>
                <a:gridCol w="720725"/>
                <a:gridCol w="792162"/>
                <a:gridCol w="790575"/>
                <a:gridCol w="792163"/>
                <a:gridCol w="792162"/>
              </a:tblGrid>
              <a:tr h="30162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לפני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אחרי 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25000" smtClean="0">
                          <a:ln>
                            <a:noFill/>
                          </a:ln>
                          <a:solidFill>
                            <a:schemeClr val="tx1"/>
                          </a:solidFill>
                          <a:effectLst/>
                          <a:latin typeface="Times New Roman" pitchFamily="18" charset="0"/>
                          <a:cs typeface="Times New Roman" pitchFamily="18" charset="0"/>
                        </a:rPr>
                        <a:t>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25000" smtClean="0">
                          <a:ln>
                            <a:noFill/>
                          </a:ln>
                          <a:solidFill>
                            <a:schemeClr val="tx1"/>
                          </a:solidFill>
                          <a:effectLst/>
                          <a:latin typeface="Times New Roman" pitchFamily="18" charset="0"/>
                          <a:cs typeface="Times New Roman" pitchFamily="18" charset="0"/>
                        </a:rPr>
                        <a:t>i</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25000" smtClean="0">
                          <a:ln>
                            <a:noFill/>
                          </a:ln>
                          <a:solidFill>
                            <a:schemeClr val="tx1"/>
                          </a:solidFill>
                          <a:effectLst/>
                          <a:latin typeface="Times New Roman" pitchFamily="18" charset="0"/>
                          <a:cs typeface="Times New Roman" pitchFamily="18" charset="0"/>
                        </a:rPr>
                        <a:t>i</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225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225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400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4163">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1" i="1"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4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endParaRPr kumimoji="0" lang="he-IL"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endParaRPr kumimoji="0" lang="he-IL"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endParaRPr kumimoji="0" lang="he-IL"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1050</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9011" name="Line 97"/>
          <p:cNvSpPr>
            <a:spLocks noChangeShapeType="1"/>
          </p:cNvSpPr>
          <p:nvPr/>
        </p:nvSpPr>
        <p:spPr bwMode="auto">
          <a:xfrm>
            <a:off x="1763713" y="2133600"/>
            <a:ext cx="71437" cy="0"/>
          </a:xfrm>
          <a:prstGeom prst="line">
            <a:avLst/>
          </a:prstGeom>
          <a:noFill/>
          <a:ln w="19050">
            <a:solidFill>
              <a:schemeClr val="tx1"/>
            </a:solidFill>
            <a:miter lim="800000"/>
            <a:headEnd/>
            <a:tailEnd/>
          </a:ln>
        </p:spPr>
        <p:txBody>
          <a:bodyPr wrap="none"/>
          <a:lstStyle/>
          <a:p>
            <a:endParaRPr lang="he-IL"/>
          </a:p>
        </p:txBody>
      </p:sp>
      <p:sp>
        <p:nvSpPr>
          <p:cNvPr id="39012" name="Line 98"/>
          <p:cNvSpPr>
            <a:spLocks noChangeShapeType="1"/>
          </p:cNvSpPr>
          <p:nvPr/>
        </p:nvSpPr>
        <p:spPr bwMode="auto">
          <a:xfrm>
            <a:off x="900113" y="2133600"/>
            <a:ext cx="69850" cy="0"/>
          </a:xfrm>
          <a:prstGeom prst="line">
            <a:avLst/>
          </a:prstGeom>
          <a:noFill/>
          <a:ln w="19050">
            <a:solidFill>
              <a:schemeClr val="tx1"/>
            </a:solidFill>
            <a:miter lim="800000"/>
            <a:headEnd/>
            <a:tailEnd/>
          </a:ln>
        </p:spPr>
        <p:txBody>
          <a:bodyPr wrap="none"/>
          <a:lstStyle/>
          <a:p>
            <a:endParaRPr lang="he-IL"/>
          </a:p>
        </p:txBody>
      </p:sp>
      <p:graphicFrame>
        <p:nvGraphicFramePr>
          <p:cNvPr id="415843" name="Object 99"/>
          <p:cNvGraphicFramePr>
            <a:graphicFrameLocks noChangeAspect="1"/>
          </p:cNvGraphicFramePr>
          <p:nvPr/>
        </p:nvGraphicFramePr>
        <p:xfrm>
          <a:off x="395288" y="5876925"/>
          <a:ext cx="1544637" cy="776288"/>
        </p:xfrm>
        <a:graphic>
          <a:graphicData uri="http://schemas.openxmlformats.org/presentationml/2006/ole">
            <p:oleObj spid="_x0000_s38914" name="משוואה" r:id="rId3" imgW="1218960" imgH="520560" progId="Equation.3">
              <p:embed/>
            </p:oleObj>
          </a:graphicData>
        </a:graphic>
      </p:graphicFrame>
      <p:graphicFrame>
        <p:nvGraphicFramePr>
          <p:cNvPr id="415844" name="Object 100"/>
          <p:cNvGraphicFramePr>
            <a:graphicFrameLocks noChangeAspect="1"/>
          </p:cNvGraphicFramePr>
          <p:nvPr/>
        </p:nvGraphicFramePr>
        <p:xfrm>
          <a:off x="5462588" y="2997200"/>
          <a:ext cx="3187700" cy="776288"/>
        </p:xfrm>
        <a:graphic>
          <a:graphicData uri="http://schemas.openxmlformats.org/presentationml/2006/ole">
            <p:oleObj spid="_x0000_s38915" name="משוואה" r:id="rId4" imgW="2412720" imgH="520560" progId="Equation.3">
              <p:embed/>
            </p:oleObj>
          </a:graphicData>
        </a:graphic>
      </p:graphicFrame>
      <p:sp>
        <p:nvSpPr>
          <p:cNvPr id="415845" name="Line 101"/>
          <p:cNvSpPr>
            <a:spLocks noChangeShapeType="1"/>
          </p:cNvSpPr>
          <p:nvPr/>
        </p:nvSpPr>
        <p:spPr bwMode="auto">
          <a:xfrm>
            <a:off x="7956550" y="2060575"/>
            <a:ext cx="144463" cy="0"/>
          </a:xfrm>
          <a:prstGeom prst="line">
            <a:avLst/>
          </a:prstGeom>
          <a:noFill/>
          <a:ln w="19050">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5746"/>
                                        </p:tgtEl>
                                        <p:attrNameLst>
                                          <p:attrName>style.visibility</p:attrName>
                                        </p:attrNameLst>
                                      </p:cBhvr>
                                      <p:to>
                                        <p:strVal val="visible"/>
                                      </p:to>
                                    </p:set>
                                  </p:childTnLst>
                                </p:cTn>
                              </p:par>
                              <p:par>
                                <p:cTn id="7" presetID="29" presetClass="entr" presetSubtype="0" fill="hold" nodeType="withEffect">
                                  <p:stCondLst>
                                    <p:cond delay="0"/>
                                  </p:stCondLst>
                                  <p:childTnLst>
                                    <p:set>
                                      <p:cBhvr>
                                        <p:cTn id="8" dur="1" fill="hold">
                                          <p:stCondLst>
                                            <p:cond delay="0"/>
                                          </p:stCondLst>
                                        </p:cTn>
                                        <p:tgtEl>
                                          <p:spTgt spid="415843"/>
                                        </p:tgtEl>
                                        <p:attrNameLst>
                                          <p:attrName>style.visibility</p:attrName>
                                        </p:attrNameLst>
                                      </p:cBhvr>
                                      <p:to>
                                        <p:strVal val="visible"/>
                                      </p:to>
                                    </p:set>
                                    <p:anim calcmode="lin" valueType="num">
                                      <p:cBhvr>
                                        <p:cTn id="9" dur="1000" fill="hold"/>
                                        <p:tgtEl>
                                          <p:spTgt spid="415843"/>
                                        </p:tgtEl>
                                        <p:attrNameLst>
                                          <p:attrName>ppt_x</p:attrName>
                                        </p:attrNameLst>
                                      </p:cBhvr>
                                      <p:tavLst>
                                        <p:tav tm="0">
                                          <p:val>
                                            <p:strVal val="#ppt_x-.2"/>
                                          </p:val>
                                        </p:tav>
                                        <p:tav tm="100000">
                                          <p:val>
                                            <p:strVal val="#ppt_x"/>
                                          </p:val>
                                        </p:tav>
                                      </p:tavLst>
                                    </p:anim>
                                    <p:anim calcmode="lin" valueType="num">
                                      <p:cBhvr>
                                        <p:cTn id="10" dur="1000" fill="hold"/>
                                        <p:tgtEl>
                                          <p:spTgt spid="415843"/>
                                        </p:tgtEl>
                                        <p:attrNameLst>
                                          <p:attrName>ppt_y</p:attrName>
                                        </p:attrNameLst>
                                      </p:cBhvr>
                                      <p:tavLst>
                                        <p:tav tm="0">
                                          <p:val>
                                            <p:strVal val="#ppt_y"/>
                                          </p:val>
                                        </p:tav>
                                        <p:tav tm="100000">
                                          <p:val>
                                            <p:strVal val="#ppt_y"/>
                                          </p:val>
                                        </p:tav>
                                      </p:tavLst>
                                    </p:anim>
                                    <p:animEffect transition="in" filter="wipe(right)" prLst="gradientSize: 0.1">
                                      <p:cBhvr>
                                        <p:cTn id="11" dur="1000"/>
                                        <p:tgtEl>
                                          <p:spTgt spid="415843"/>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415851"/>
                                        </p:tgtEl>
                                        <p:attrNameLst>
                                          <p:attrName>style.visibility</p:attrName>
                                        </p:attrNameLst>
                                      </p:cBhvr>
                                      <p:to>
                                        <p:strVal val="visible"/>
                                      </p:to>
                                    </p:set>
                                    <p:anim calcmode="lin" valueType="num">
                                      <p:cBhvr>
                                        <p:cTn id="15" dur="1000" fill="hold"/>
                                        <p:tgtEl>
                                          <p:spTgt spid="415851"/>
                                        </p:tgtEl>
                                        <p:attrNameLst>
                                          <p:attrName>ppt_x</p:attrName>
                                        </p:attrNameLst>
                                      </p:cBhvr>
                                      <p:tavLst>
                                        <p:tav tm="0">
                                          <p:val>
                                            <p:strVal val="#ppt_x-.2"/>
                                          </p:val>
                                        </p:tav>
                                        <p:tav tm="100000">
                                          <p:val>
                                            <p:strVal val="#ppt_x"/>
                                          </p:val>
                                        </p:tav>
                                      </p:tavLst>
                                    </p:anim>
                                    <p:anim calcmode="lin" valueType="num">
                                      <p:cBhvr>
                                        <p:cTn id="16" dur="1000" fill="hold"/>
                                        <p:tgtEl>
                                          <p:spTgt spid="415851"/>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158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5747">
                                            <p:txEl>
                                              <p:pRg st="0" end="0"/>
                                            </p:txEl>
                                          </p:spTgt>
                                        </p:tgtEl>
                                        <p:attrNameLst>
                                          <p:attrName>style.visibility</p:attrName>
                                        </p:attrNameLst>
                                      </p:cBhvr>
                                      <p:to>
                                        <p:strVal val="visible"/>
                                      </p:to>
                                    </p:set>
                                    <p:animEffect transition="in" filter="fade">
                                      <p:cBhvr>
                                        <p:cTn id="22" dur="2000"/>
                                        <p:tgtEl>
                                          <p:spTgt spid="415747">
                                            <p:txEl>
                                              <p:pRg st="0" end="0"/>
                                            </p:txEl>
                                          </p:spTgt>
                                        </p:tgtEl>
                                      </p:cBhvr>
                                    </p:animEffect>
                                  </p:childTnLst>
                                </p:cTn>
                              </p:par>
                              <p:par>
                                <p:cTn id="23" presetID="1" presetClass="entr" presetSubtype="0" fill="hold" grpId="0" nodeType="withEffect">
                                  <p:stCondLst>
                                    <p:cond delay="0"/>
                                  </p:stCondLst>
                                  <p:childTnLst>
                                    <p:set>
                                      <p:cBhvr>
                                        <p:cTn id="24" dur="1" fill="hold">
                                          <p:stCondLst>
                                            <p:cond delay="499"/>
                                          </p:stCondLst>
                                        </p:cTn>
                                        <p:tgtEl>
                                          <p:spTgt spid="4158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5747">
                                            <p:txEl>
                                              <p:pRg st="1" end="1"/>
                                            </p:txEl>
                                          </p:spTgt>
                                        </p:tgtEl>
                                        <p:attrNameLst>
                                          <p:attrName>style.visibility</p:attrName>
                                        </p:attrNameLst>
                                      </p:cBhvr>
                                      <p:to>
                                        <p:strVal val="visible"/>
                                      </p:to>
                                    </p:set>
                                    <p:animEffect transition="in" filter="fade">
                                      <p:cBhvr>
                                        <p:cTn id="29" dur="2000"/>
                                        <p:tgtEl>
                                          <p:spTgt spid="415747">
                                            <p:txEl>
                                              <p:pRg st="1" end="1"/>
                                            </p:txEl>
                                          </p:spTgt>
                                        </p:tgtEl>
                                      </p:cBhvr>
                                    </p:animEffect>
                                  </p:childTnLst>
                                </p:cTn>
                              </p:par>
                            </p:childTnLst>
                          </p:cTn>
                        </p:par>
                        <p:par>
                          <p:cTn id="30" fill="hold">
                            <p:stCondLst>
                              <p:cond delay="2500"/>
                            </p:stCondLst>
                            <p:childTnLst>
                              <p:par>
                                <p:cTn id="31" presetID="1" presetClass="entr" presetSubtype="0" fill="hold" nodeType="afterEffect">
                                  <p:stCondLst>
                                    <p:cond delay="0"/>
                                  </p:stCondLst>
                                  <p:childTnLst>
                                    <p:set>
                                      <p:cBhvr>
                                        <p:cTn id="32" dur="1" fill="hold">
                                          <p:stCondLst>
                                            <p:cond delay="499"/>
                                          </p:stCondLst>
                                        </p:cTn>
                                        <p:tgtEl>
                                          <p:spTgt spid="41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6" grpId="0" autoUpdateAnimBg="0"/>
      <p:bldP spid="415747" grpId="0" build="p" autoUpdateAnimBg="0"/>
      <p:bldP spid="41584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algn="r" eaLnBrk="1" hangingPunct="1"/>
            <a:r>
              <a:rPr lang="he-IL" sz="3600" smtClean="0">
                <a:solidFill>
                  <a:schemeClr val="hlink"/>
                </a:solidFill>
              </a:rPr>
              <a:t>תרגיל 1: שלב ג' חישוב (קבלה או דחייה)</a:t>
            </a:r>
            <a:endParaRPr lang="en-US" sz="3600" smtClean="0">
              <a:solidFill>
                <a:schemeClr val="hlink"/>
              </a:solidFill>
            </a:endParaRPr>
          </a:p>
        </p:txBody>
      </p:sp>
      <p:sp>
        <p:nvSpPr>
          <p:cNvPr id="416771" name="Rectangle 3"/>
          <p:cNvSpPr>
            <a:spLocks noGrp="1" noChangeArrowheads="1"/>
          </p:cNvSpPr>
          <p:nvPr>
            <p:ph type="body" idx="1"/>
          </p:nvPr>
        </p:nvSpPr>
        <p:spPr>
          <a:xfrm>
            <a:off x="1187450" y="1989138"/>
            <a:ext cx="7772400" cy="4114800"/>
          </a:xfrm>
        </p:spPr>
        <p:txBody>
          <a:bodyPr/>
          <a:lstStyle/>
          <a:p>
            <a:pPr algn="just" eaLnBrk="1" hangingPunct="1"/>
            <a:r>
              <a:rPr lang="he-IL" smtClean="0"/>
              <a:t>ע"פ הטבלה ה </a:t>
            </a:r>
            <a:r>
              <a:rPr lang="en-US" smtClean="0"/>
              <a:t>t</a:t>
            </a:r>
            <a:r>
              <a:rPr lang="he-IL" smtClean="0"/>
              <a:t> הגבולי </a:t>
            </a:r>
            <a:r>
              <a:rPr lang="en-US" smtClean="0"/>
              <a:t>t</a:t>
            </a:r>
            <a:r>
              <a:rPr lang="en-US" sz="1800" smtClean="0"/>
              <a:t>0.99 df=9 </a:t>
            </a:r>
            <a:r>
              <a:rPr lang="en-US" sz="3600" smtClean="0"/>
              <a:t>= 2.821</a:t>
            </a:r>
            <a:endParaRPr lang="he-IL" sz="1800" smtClean="0"/>
          </a:p>
          <a:p>
            <a:pPr algn="just" eaLnBrk="1" hangingPunct="1"/>
            <a:r>
              <a:rPr lang="he-IL" smtClean="0"/>
              <a:t>מציאת </a:t>
            </a:r>
            <a:r>
              <a:rPr lang="en-US" smtClean="0"/>
              <a:t>t</a:t>
            </a:r>
            <a:r>
              <a:rPr lang="he-IL" smtClean="0"/>
              <a:t> המבחן.</a:t>
            </a:r>
          </a:p>
          <a:p>
            <a:pPr lvl="1" eaLnBrk="1" hangingPunct="1">
              <a:buFont typeface="Wingdings" pitchFamily="2" charset="2"/>
              <a:buNone/>
            </a:pPr>
            <a:r>
              <a:rPr lang="en-US" smtClean="0"/>
              <a:t>d=15 S=10.8, n=10</a:t>
            </a:r>
          </a:p>
          <a:p>
            <a:pPr algn="just" eaLnBrk="1" hangingPunct="1"/>
            <a:endParaRPr lang="he-IL" smtClean="0"/>
          </a:p>
        </p:txBody>
      </p:sp>
      <p:sp>
        <p:nvSpPr>
          <p:cNvPr id="416772" name="Line 4"/>
          <p:cNvSpPr>
            <a:spLocks noChangeShapeType="1"/>
          </p:cNvSpPr>
          <p:nvPr/>
        </p:nvSpPr>
        <p:spPr bwMode="auto">
          <a:xfrm>
            <a:off x="5651500" y="3284538"/>
            <a:ext cx="288925" cy="0"/>
          </a:xfrm>
          <a:prstGeom prst="line">
            <a:avLst/>
          </a:prstGeom>
          <a:noFill/>
          <a:ln w="19050">
            <a:solidFill>
              <a:schemeClr val="tx1"/>
            </a:solidFill>
            <a:miter lim="800000"/>
            <a:headEnd/>
            <a:tailEnd/>
          </a:ln>
        </p:spPr>
        <p:txBody>
          <a:bodyPr wrap="none"/>
          <a:lstStyle/>
          <a:p>
            <a:endParaRPr lang="he-IL"/>
          </a:p>
        </p:txBody>
      </p:sp>
      <p:graphicFrame>
        <p:nvGraphicFramePr>
          <p:cNvPr id="416773" name="Object 5"/>
          <p:cNvGraphicFramePr>
            <a:graphicFrameLocks noChangeAspect="1"/>
          </p:cNvGraphicFramePr>
          <p:nvPr/>
        </p:nvGraphicFramePr>
        <p:xfrm>
          <a:off x="468313" y="5589588"/>
          <a:ext cx="1130300" cy="1057275"/>
        </p:xfrm>
        <a:graphic>
          <a:graphicData uri="http://schemas.openxmlformats.org/presentationml/2006/ole">
            <p:oleObj spid="_x0000_s39938" name="משוואה" r:id="rId3" imgW="609480" imgH="571320" progId="Equation.3">
              <p:embed/>
            </p:oleObj>
          </a:graphicData>
        </a:graphic>
      </p:graphicFrame>
      <p:graphicFrame>
        <p:nvGraphicFramePr>
          <p:cNvPr id="416774" name="Object 6"/>
          <p:cNvGraphicFramePr>
            <a:graphicFrameLocks noChangeAspect="1"/>
          </p:cNvGraphicFramePr>
          <p:nvPr/>
        </p:nvGraphicFramePr>
        <p:xfrm>
          <a:off x="614363" y="2924175"/>
          <a:ext cx="3602037" cy="1011238"/>
        </p:xfrm>
        <a:graphic>
          <a:graphicData uri="http://schemas.openxmlformats.org/presentationml/2006/ole">
            <p:oleObj spid="_x0000_s39939" name="משוואה" r:id="rId4" imgW="1942920" imgH="5457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p:cTn id="7" dur="1000" fill="hold"/>
                                        <p:tgtEl>
                                          <p:spTgt spid="4167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167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16771">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16773"/>
                                        </p:tgtEl>
                                        <p:attrNameLst>
                                          <p:attrName>style.visibility</p:attrName>
                                        </p:attrNameLst>
                                      </p:cBhvr>
                                      <p:to>
                                        <p:strVal val="visible"/>
                                      </p:to>
                                    </p:set>
                                    <p:anim calcmode="lin" valueType="num">
                                      <p:cBhvr>
                                        <p:cTn id="12" dur="1000" fill="hold"/>
                                        <p:tgtEl>
                                          <p:spTgt spid="416773"/>
                                        </p:tgtEl>
                                        <p:attrNameLst>
                                          <p:attrName>ppt_w</p:attrName>
                                        </p:attrNameLst>
                                      </p:cBhvr>
                                      <p:tavLst>
                                        <p:tav tm="0">
                                          <p:val>
                                            <p:strVal val="#ppt_w*0.70"/>
                                          </p:val>
                                        </p:tav>
                                        <p:tav tm="100000">
                                          <p:val>
                                            <p:strVal val="#ppt_w"/>
                                          </p:val>
                                        </p:tav>
                                      </p:tavLst>
                                    </p:anim>
                                    <p:anim calcmode="lin" valueType="num">
                                      <p:cBhvr>
                                        <p:cTn id="13" dur="1000" fill="hold"/>
                                        <p:tgtEl>
                                          <p:spTgt spid="416773"/>
                                        </p:tgtEl>
                                        <p:attrNameLst>
                                          <p:attrName>ppt_h</p:attrName>
                                        </p:attrNameLst>
                                      </p:cBhvr>
                                      <p:tavLst>
                                        <p:tav tm="0">
                                          <p:val>
                                            <p:strVal val="#ppt_h"/>
                                          </p:val>
                                        </p:tav>
                                        <p:tav tm="100000">
                                          <p:val>
                                            <p:strVal val="#ppt_h"/>
                                          </p:val>
                                        </p:tav>
                                      </p:tavLst>
                                    </p:anim>
                                    <p:animEffect transition="in" filter="fade">
                                      <p:cBhvr>
                                        <p:cTn id="14" dur="1000"/>
                                        <p:tgtEl>
                                          <p:spTgt spid="41677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16771">
                                            <p:txEl>
                                              <p:pRg st="1" end="1"/>
                                            </p:txEl>
                                          </p:spTgt>
                                        </p:tgtEl>
                                        <p:attrNameLst>
                                          <p:attrName>style.visibility</p:attrName>
                                        </p:attrNameLst>
                                      </p:cBhvr>
                                      <p:to>
                                        <p:strVal val="visible"/>
                                      </p:to>
                                    </p:set>
                                    <p:anim calcmode="lin" valueType="num">
                                      <p:cBhvr>
                                        <p:cTn id="17" dur="1000" fill="hold"/>
                                        <p:tgtEl>
                                          <p:spTgt spid="416771">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416771">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41677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16771">
                                            <p:txEl>
                                              <p:pRg st="2" end="2"/>
                                            </p:txEl>
                                          </p:spTgt>
                                        </p:tgtEl>
                                        <p:attrNameLst>
                                          <p:attrName>style.visibility</p:attrName>
                                        </p:attrNameLst>
                                      </p:cBhvr>
                                      <p:to>
                                        <p:strVal val="visible"/>
                                      </p:to>
                                    </p:set>
                                    <p:anim calcmode="lin" valueType="num">
                                      <p:cBhvr>
                                        <p:cTn id="24" dur="1000" fill="hold"/>
                                        <p:tgtEl>
                                          <p:spTgt spid="416771">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416771">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416771">
                                            <p:txEl>
                                              <p:pRg st="2" end="2"/>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416774"/>
                                        </p:tgtEl>
                                        <p:attrNameLst>
                                          <p:attrName>style.visibility</p:attrName>
                                        </p:attrNameLst>
                                      </p:cBhvr>
                                      <p:to>
                                        <p:strVal val="visible"/>
                                      </p:to>
                                    </p:set>
                                    <p:anim calcmode="lin" valueType="num">
                                      <p:cBhvr>
                                        <p:cTn id="29" dur="1000" fill="hold"/>
                                        <p:tgtEl>
                                          <p:spTgt spid="416774"/>
                                        </p:tgtEl>
                                        <p:attrNameLst>
                                          <p:attrName>ppt_w</p:attrName>
                                        </p:attrNameLst>
                                      </p:cBhvr>
                                      <p:tavLst>
                                        <p:tav tm="0">
                                          <p:val>
                                            <p:strVal val="#ppt_w*0.70"/>
                                          </p:val>
                                        </p:tav>
                                        <p:tav tm="100000">
                                          <p:val>
                                            <p:strVal val="#ppt_w"/>
                                          </p:val>
                                        </p:tav>
                                      </p:tavLst>
                                    </p:anim>
                                    <p:anim calcmode="lin" valueType="num">
                                      <p:cBhvr>
                                        <p:cTn id="30" dur="1000" fill="hold"/>
                                        <p:tgtEl>
                                          <p:spTgt spid="416774"/>
                                        </p:tgtEl>
                                        <p:attrNameLst>
                                          <p:attrName>ppt_h</p:attrName>
                                        </p:attrNameLst>
                                      </p:cBhvr>
                                      <p:tavLst>
                                        <p:tav tm="0">
                                          <p:val>
                                            <p:strVal val="#ppt_h"/>
                                          </p:val>
                                        </p:tav>
                                        <p:tav tm="100000">
                                          <p:val>
                                            <p:strVal val="#ppt_h"/>
                                          </p:val>
                                        </p:tav>
                                      </p:tavLst>
                                    </p:anim>
                                    <p:animEffect transition="in" filter="fade">
                                      <p:cBhvr>
                                        <p:cTn id="31" dur="1000"/>
                                        <p:tgtEl>
                                          <p:spTgt spid="416774"/>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416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p:bldP spid="41677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 שלב ד' החלטה</a:t>
            </a:r>
            <a:endParaRPr lang="en-US" sz="3600" smtClean="0">
              <a:solidFill>
                <a:schemeClr val="hlink"/>
              </a:solidFill>
            </a:endParaRPr>
          </a:p>
        </p:txBody>
      </p:sp>
      <p:sp>
        <p:nvSpPr>
          <p:cNvPr id="417795" name="Rectangle 3"/>
          <p:cNvSpPr>
            <a:spLocks noGrp="1" noChangeArrowheads="1"/>
          </p:cNvSpPr>
          <p:nvPr>
            <p:ph type="body" idx="1"/>
          </p:nvPr>
        </p:nvSpPr>
        <p:spPr>
          <a:noFill/>
        </p:spPr>
        <p:txBody>
          <a:bodyPr/>
          <a:lstStyle/>
          <a:p>
            <a:pPr algn="just" eaLnBrk="1" hangingPunct="1"/>
            <a:r>
              <a:rPr lang="he-IL" sz="2400" smtClean="0"/>
              <a:t>חיפשנו </a:t>
            </a:r>
            <a:r>
              <a:rPr lang="en-US" sz="2400" smtClean="0"/>
              <a:t>t</a:t>
            </a:r>
            <a:r>
              <a:rPr lang="he-IL" sz="2400" smtClean="0"/>
              <a:t> גדול מה </a:t>
            </a:r>
            <a:r>
              <a:rPr lang="en-US" sz="2400" smtClean="0"/>
              <a:t>t</a:t>
            </a:r>
            <a:r>
              <a:rPr lang="he-IL" sz="2400" smtClean="0"/>
              <a:t> הגבולי 2.821, </a:t>
            </a:r>
            <a:r>
              <a:rPr lang="en-US" sz="2400" smtClean="0"/>
              <a:t>t</a:t>
            </a:r>
            <a:r>
              <a:rPr lang="he-IL" sz="2400" smtClean="0"/>
              <a:t> המבחן יצא גדול מה </a:t>
            </a:r>
            <a:r>
              <a:rPr lang="en-US" sz="2400" smtClean="0"/>
              <a:t>t</a:t>
            </a:r>
            <a:r>
              <a:rPr lang="he-IL" sz="2400" smtClean="0"/>
              <a:t> הגבולי </a:t>
            </a:r>
            <a:r>
              <a:rPr lang="he-IL" sz="2400" smtClean="0">
                <a:sym typeface="Symbol" pitchFamily="18" charset="2"/>
              </a:rPr>
              <a:t>ולכן נקבל את השערת ה </a:t>
            </a:r>
            <a:r>
              <a:rPr lang="en-US" sz="2400" smtClean="0">
                <a:sym typeface="Symbol" pitchFamily="18" charset="2"/>
              </a:rPr>
              <a:t>H</a:t>
            </a:r>
            <a:r>
              <a:rPr lang="en-US" sz="1400" smtClean="0">
                <a:sym typeface="Symbol" pitchFamily="18" charset="2"/>
              </a:rPr>
              <a:t>1</a:t>
            </a:r>
            <a:r>
              <a:rPr lang="he-IL" sz="1400" smtClean="0">
                <a:sym typeface="Symbol" pitchFamily="18" charset="2"/>
              </a:rPr>
              <a:t> </a:t>
            </a:r>
            <a:r>
              <a:rPr lang="he-IL" sz="2400" smtClean="0">
                <a:sym typeface="Symbol" pitchFamily="18" charset="2"/>
              </a:rPr>
              <a:t>(נקבל את השערת החוקר)</a:t>
            </a:r>
            <a:r>
              <a:rPr lang="he-IL" sz="2000" smtClean="0">
                <a:sym typeface="Symbol" pitchFamily="18" charset="2"/>
              </a:rPr>
              <a:t>.</a:t>
            </a:r>
            <a:r>
              <a:rPr lang="he-IL" sz="2000" smtClean="0"/>
              <a:t> </a:t>
            </a:r>
          </a:p>
          <a:p>
            <a:pPr algn="just" eaLnBrk="1" hangingPunct="1">
              <a:buFont typeface="Wingdings" pitchFamily="2" charset="2"/>
              <a:buNone/>
            </a:pPr>
            <a:endParaRPr lang="en-US" sz="2400" smtClean="0"/>
          </a:p>
        </p:txBody>
      </p:sp>
      <p:grpSp>
        <p:nvGrpSpPr>
          <p:cNvPr id="2" name="Group 38"/>
          <p:cNvGrpSpPr>
            <a:grpSpLocks/>
          </p:cNvGrpSpPr>
          <p:nvPr/>
        </p:nvGrpSpPr>
        <p:grpSpPr bwMode="auto">
          <a:xfrm>
            <a:off x="827088" y="3500438"/>
            <a:ext cx="7151687" cy="3168650"/>
            <a:chOff x="521" y="2205"/>
            <a:chExt cx="4505" cy="1996"/>
          </a:xfrm>
        </p:grpSpPr>
        <p:sp>
          <p:nvSpPr>
            <p:cNvPr id="158725" name="Line 4"/>
            <p:cNvSpPr>
              <a:spLocks noChangeShapeType="1"/>
            </p:cNvSpPr>
            <p:nvPr/>
          </p:nvSpPr>
          <p:spPr bwMode="auto">
            <a:xfrm flipH="1">
              <a:off x="3243" y="2478"/>
              <a:ext cx="0" cy="1270"/>
            </a:xfrm>
            <a:prstGeom prst="line">
              <a:avLst/>
            </a:prstGeom>
            <a:noFill/>
            <a:ln w="9525">
              <a:solidFill>
                <a:schemeClr val="tx1"/>
              </a:solidFill>
              <a:miter lim="800000"/>
              <a:headEnd type="diamond" w="med" len="med"/>
              <a:tailEnd/>
            </a:ln>
          </p:spPr>
          <p:txBody>
            <a:bodyPr wrap="none"/>
            <a:lstStyle/>
            <a:p>
              <a:endParaRPr lang="he-IL"/>
            </a:p>
          </p:txBody>
        </p:sp>
        <p:sp>
          <p:nvSpPr>
            <p:cNvPr id="158726" name="Rectangle 5"/>
            <p:cNvSpPr>
              <a:spLocks noChangeArrowheads="1"/>
            </p:cNvSpPr>
            <p:nvPr/>
          </p:nvSpPr>
          <p:spPr bwMode="auto">
            <a:xfrm flipH="1">
              <a:off x="2971" y="2205"/>
              <a:ext cx="544" cy="211"/>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המבחן</a:t>
              </a:r>
              <a:endParaRPr lang="en-US" sz="1000" b="1">
                <a:sym typeface="Symbol" pitchFamily="18" charset="2"/>
              </a:endParaRPr>
            </a:p>
          </p:txBody>
        </p:sp>
        <p:sp>
          <p:nvSpPr>
            <p:cNvPr id="158727" name="Rectangle 23"/>
            <p:cNvSpPr>
              <a:spLocks noChangeArrowheads="1"/>
            </p:cNvSpPr>
            <p:nvPr/>
          </p:nvSpPr>
          <p:spPr bwMode="auto">
            <a:xfrm flipH="1">
              <a:off x="2700" y="3793"/>
              <a:ext cx="453" cy="136"/>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58728" name="Rectangle 24"/>
            <p:cNvSpPr>
              <a:spLocks noChangeArrowheads="1"/>
            </p:cNvSpPr>
            <p:nvPr/>
          </p:nvSpPr>
          <p:spPr bwMode="auto">
            <a:xfrm flipH="1">
              <a:off x="2699" y="4065"/>
              <a:ext cx="453" cy="136"/>
            </a:xfrm>
            <a:prstGeom prst="rect">
              <a:avLst/>
            </a:prstGeom>
            <a:noFill/>
            <a:ln w="9525">
              <a:noFill/>
              <a:miter lim="800000"/>
              <a:headEnd/>
              <a:tailEnd/>
            </a:ln>
          </p:spPr>
          <p:txBody>
            <a:bodyPr wrap="none" anchor="ctr"/>
            <a:lstStyle/>
            <a:p>
              <a:pPr algn="ctr"/>
              <a:r>
                <a:rPr lang="en-US" sz="1400" b="1">
                  <a:sym typeface="Symbol" pitchFamily="18" charset="2"/>
                </a:rPr>
                <a:t>t=2.821</a:t>
              </a:r>
            </a:p>
          </p:txBody>
        </p:sp>
        <p:sp>
          <p:nvSpPr>
            <p:cNvPr id="158729" name="Rectangle 25"/>
            <p:cNvSpPr>
              <a:spLocks noChangeArrowheads="1"/>
            </p:cNvSpPr>
            <p:nvPr/>
          </p:nvSpPr>
          <p:spPr bwMode="auto">
            <a:xfrm>
              <a:off x="2699" y="3929"/>
              <a:ext cx="453" cy="136"/>
            </a:xfrm>
            <a:prstGeom prst="rect">
              <a:avLst/>
            </a:prstGeom>
            <a:noFill/>
            <a:ln w="9525">
              <a:noFill/>
              <a:miter lim="800000"/>
              <a:headEnd/>
              <a:tailEnd/>
            </a:ln>
          </p:spPr>
          <p:txBody>
            <a:bodyPr wrap="none" anchor="ctr"/>
            <a:lstStyle/>
            <a:p>
              <a:pPr algn="ctr"/>
              <a:r>
                <a:rPr lang="en-US" sz="1400" b="1">
                  <a:sym typeface="Symbol" pitchFamily="18" charset="2"/>
                </a:rPr>
                <a:t>df=9</a:t>
              </a:r>
            </a:p>
          </p:txBody>
        </p:sp>
        <p:sp>
          <p:nvSpPr>
            <p:cNvPr id="158730" name="Line 26"/>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grpSp>
          <p:nvGrpSpPr>
            <p:cNvPr id="158731" name="Group 27"/>
            <p:cNvGrpSpPr>
              <a:grpSpLocks/>
            </p:cNvGrpSpPr>
            <p:nvPr/>
          </p:nvGrpSpPr>
          <p:grpSpPr bwMode="auto">
            <a:xfrm flipH="1">
              <a:off x="930" y="2568"/>
              <a:ext cx="2721" cy="1146"/>
              <a:chOff x="3360" y="3072"/>
              <a:chExt cx="1872" cy="720"/>
            </a:xfrm>
          </p:grpSpPr>
          <p:sp>
            <p:nvSpPr>
              <p:cNvPr id="158740" name="Freeform 28"/>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58741" name="Freeform 29"/>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58732" name="Line 30"/>
            <p:cNvSpPr>
              <a:spLocks noChangeShapeType="1"/>
            </p:cNvSpPr>
            <p:nvPr/>
          </p:nvSpPr>
          <p:spPr bwMode="auto">
            <a:xfrm>
              <a:off x="2925" y="2478"/>
              <a:ext cx="1" cy="1270"/>
            </a:xfrm>
            <a:prstGeom prst="line">
              <a:avLst/>
            </a:prstGeom>
            <a:noFill/>
            <a:ln w="9525">
              <a:solidFill>
                <a:schemeClr val="tx1"/>
              </a:solidFill>
              <a:miter lim="800000"/>
              <a:headEnd type="diamond" w="med" len="med"/>
              <a:tailEnd/>
            </a:ln>
          </p:spPr>
          <p:txBody>
            <a:bodyPr wrap="none"/>
            <a:lstStyle/>
            <a:p>
              <a:endParaRPr lang="he-IL"/>
            </a:p>
          </p:txBody>
        </p:sp>
        <p:sp>
          <p:nvSpPr>
            <p:cNvPr id="158733" name="Rectangle 31"/>
            <p:cNvSpPr>
              <a:spLocks noChangeArrowheads="1"/>
            </p:cNvSpPr>
            <p:nvPr/>
          </p:nvSpPr>
          <p:spPr bwMode="auto">
            <a:xfrm flipH="1">
              <a:off x="2971"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58734" name="Rectangle 32"/>
            <p:cNvSpPr>
              <a:spLocks noChangeArrowheads="1"/>
            </p:cNvSpPr>
            <p:nvPr/>
          </p:nvSpPr>
          <p:spPr bwMode="auto">
            <a:xfrm flipH="1">
              <a:off x="2608"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58735" name="Rectangle 33"/>
            <p:cNvSpPr>
              <a:spLocks noChangeArrowheads="1"/>
            </p:cNvSpPr>
            <p:nvPr/>
          </p:nvSpPr>
          <p:spPr bwMode="auto">
            <a:xfrm flipH="1">
              <a:off x="2608" y="2251"/>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58736" name="Group 34"/>
            <p:cNvGrpSpPr>
              <a:grpSpLocks/>
            </p:cNvGrpSpPr>
            <p:nvPr/>
          </p:nvGrpSpPr>
          <p:grpSpPr bwMode="auto">
            <a:xfrm flipH="1">
              <a:off x="1701" y="2613"/>
              <a:ext cx="2721" cy="1146"/>
              <a:chOff x="3360" y="3072"/>
              <a:chExt cx="1872" cy="720"/>
            </a:xfrm>
          </p:grpSpPr>
          <p:sp>
            <p:nvSpPr>
              <p:cNvPr id="158738" name="Freeform 35"/>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58739" name="Freeform 36"/>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58737" name="Rectangle 37"/>
            <p:cNvSpPr>
              <a:spLocks noChangeArrowheads="1"/>
            </p:cNvSpPr>
            <p:nvPr/>
          </p:nvSpPr>
          <p:spPr bwMode="auto">
            <a:xfrm flipH="1">
              <a:off x="3198" y="3793"/>
              <a:ext cx="453" cy="136"/>
            </a:xfrm>
            <a:prstGeom prst="rect">
              <a:avLst/>
            </a:prstGeom>
            <a:noFill/>
            <a:ln w="9525">
              <a:noFill/>
              <a:miter lim="800000"/>
              <a:headEnd/>
              <a:tailEnd/>
            </a:ln>
          </p:spPr>
          <p:txBody>
            <a:bodyPr wrap="none" anchor="ctr"/>
            <a:lstStyle/>
            <a:p>
              <a:pPr algn="ctr"/>
              <a:r>
                <a:rPr lang="en-US" sz="1400" b="1">
                  <a:sym typeface="Symbol" pitchFamily="18" charset="2"/>
                </a:rPr>
                <a:t>t=4.39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Effect transition="in" filter="fade">
                                      <p:cBhvr>
                                        <p:cTn id="7" dur="2000"/>
                                        <p:tgtEl>
                                          <p:spTgt spid="417795">
                                            <p:txEl>
                                              <p:pRg st="0" end="0"/>
                                            </p:txEl>
                                          </p:spTgt>
                                        </p:tgtEl>
                                      </p:cBhvr>
                                    </p:animEffect>
                                  </p:childTnLst>
                                </p:cTn>
                              </p:par>
                              <p:par>
                                <p:cTn id="8" presetID="2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ppt_x</p:attrName>
                                        </p:attrNameLst>
                                      </p:cBhvr>
                                      <p:tavLst>
                                        <p:tav tm="0">
                                          <p:val>
                                            <p:strVal val="#ppt_x-.2"/>
                                          </p:val>
                                        </p:tav>
                                        <p:tav tm="100000">
                                          <p:val>
                                            <p:strVal val="#ppt_x"/>
                                          </p:val>
                                        </p:tav>
                                      </p:tavLst>
                                    </p:anim>
                                    <p:anim calcmode="lin" valueType="num">
                                      <p:cBhvr>
                                        <p:cTn id="1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18870" name="Group 54"/>
          <p:cNvGraphicFramePr>
            <a:graphicFrameLocks noGrp="1"/>
          </p:cNvGraphicFramePr>
          <p:nvPr/>
        </p:nvGraphicFramePr>
        <p:xfrm>
          <a:off x="971550" y="2133600"/>
          <a:ext cx="2089150" cy="3352800"/>
        </p:xfrm>
        <a:graphic>
          <a:graphicData uri="http://schemas.openxmlformats.org/drawingml/2006/table">
            <a:tbl>
              <a:tblPr rtl="1"/>
              <a:tblGrid>
                <a:gridCol w="576262"/>
                <a:gridCol w="720725"/>
                <a:gridCol w="792163"/>
              </a:tblGrid>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אב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בן 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190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190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18868" name="Rectangle 52"/>
          <p:cNvSpPr>
            <a:spLocks noGrp="1" noChangeArrowheads="1"/>
          </p:cNvSpPr>
          <p:nvPr>
            <p:ph type="body" idx="1"/>
          </p:nvPr>
        </p:nvSpPr>
        <p:spPr>
          <a:xfrm>
            <a:off x="3419475" y="2017713"/>
            <a:ext cx="5535613" cy="4114800"/>
          </a:xfrm>
        </p:spPr>
        <p:txBody>
          <a:bodyPr/>
          <a:lstStyle/>
          <a:p>
            <a:pPr algn="justLow" eaLnBrk="1" hangingPunct="1">
              <a:lnSpc>
                <a:spcPct val="90000"/>
              </a:lnSpc>
              <a:buFont typeface="Wingdings" pitchFamily="2" charset="2"/>
              <a:buNone/>
            </a:pPr>
            <a:r>
              <a:rPr lang="he-IL" sz="2400" smtClean="0"/>
              <a:t>חוקר שיער כי דור הבנים גבוה מדור אבותיהם. להלן נתונים על גובה האב וגובה בנו הבכור.</a:t>
            </a:r>
            <a:endParaRPr lang="en-US" sz="2400" smtClean="0"/>
          </a:p>
          <a:p>
            <a:pPr algn="justLow" eaLnBrk="1" hangingPunct="1">
              <a:lnSpc>
                <a:spcPct val="90000"/>
              </a:lnSpc>
            </a:pPr>
            <a:r>
              <a:rPr lang="he-IL" sz="2400" smtClean="0"/>
              <a:t>בדוק לרמה של </a:t>
            </a:r>
            <a:r>
              <a:rPr lang="el-GR" sz="2400" smtClean="0"/>
              <a:t>α</a:t>
            </a:r>
            <a:r>
              <a:rPr lang="en-US" sz="2400" smtClean="0"/>
              <a:t>=0.01</a:t>
            </a:r>
            <a:r>
              <a:rPr lang="he-IL" sz="2400" smtClean="0"/>
              <a:t>. </a:t>
            </a:r>
          </a:p>
          <a:p>
            <a:pPr algn="justLow" eaLnBrk="1" hangingPunct="1">
              <a:lnSpc>
                <a:spcPct val="90000"/>
              </a:lnSpc>
            </a:pPr>
            <a:endParaRPr lang="he-IL" sz="2400" smtClean="0"/>
          </a:p>
          <a:p>
            <a:pPr algn="justLow" eaLnBrk="1" hangingPunct="1">
              <a:lnSpc>
                <a:spcPct val="90000"/>
              </a:lnSpc>
            </a:pPr>
            <a:endParaRPr lang="he-IL" sz="2400" smtClean="0"/>
          </a:p>
          <a:p>
            <a:pPr algn="justLow" eaLnBrk="1" hangingPunct="1">
              <a:lnSpc>
                <a:spcPct val="90000"/>
              </a:lnSpc>
              <a:buClr>
                <a:schemeClr val="hlink"/>
              </a:buClr>
              <a:buFont typeface="Wingdings" pitchFamily="2" charset="2"/>
              <a:buChar char="¯"/>
            </a:pPr>
            <a:r>
              <a:rPr lang="he-IL" sz="2400" smtClean="0"/>
              <a:t>שימו לב כי ההשערה על ההפרשים ולכל מקרה 2 תצפיות תלויות (אב - בן) ולכן מדגמים מזווגים.</a:t>
            </a:r>
            <a:endParaRPr lang="en-US" sz="2400" smtClean="0"/>
          </a:p>
        </p:txBody>
      </p:sp>
      <p:sp>
        <p:nvSpPr>
          <p:cNvPr id="159793" name="Rectangle 53"/>
          <p:cNvSpPr>
            <a:spLocks noChangeArrowheads="1"/>
          </p:cNvSpPr>
          <p:nvPr/>
        </p:nvSpPr>
        <p:spPr bwMode="auto">
          <a:xfrm>
            <a:off x="1116013" y="620713"/>
            <a:ext cx="7561262" cy="1143000"/>
          </a:xfrm>
          <a:prstGeom prst="rect">
            <a:avLst/>
          </a:prstGeom>
          <a:noFill/>
          <a:ln w="9525">
            <a:noFill/>
            <a:miter lim="800000"/>
            <a:headEnd/>
            <a:tailEnd/>
          </a:ln>
        </p:spPr>
        <p:txBody>
          <a:bodyPr anchor="b"/>
          <a:lstStyle/>
          <a:p>
            <a:r>
              <a:rPr lang="he-IL" sz="3200">
                <a:solidFill>
                  <a:schemeClr val="hlink"/>
                </a:solidFill>
                <a:latin typeface="Times New Roman" pitchFamily="18" charset="0"/>
              </a:rPr>
              <a:t>תרגיל 2</a:t>
            </a:r>
            <a:endParaRPr lang="en-US" sz="3200">
              <a:solidFill>
                <a:schemeClr val="hlink"/>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8868">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18868">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18868">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418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68" grpId="0" build="p" autoUpdateAnimBg="0" advAuto="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611188" y="549275"/>
            <a:ext cx="7793037" cy="1143000"/>
          </a:xfrm>
        </p:spPr>
        <p:txBody>
          <a:bodyPr/>
          <a:lstStyle/>
          <a:p>
            <a:pPr algn="r" eaLnBrk="1" hangingPunct="1"/>
            <a:r>
              <a:rPr lang="he-IL" sz="3200" smtClean="0">
                <a:solidFill>
                  <a:schemeClr val="hlink"/>
                </a:solidFill>
              </a:rPr>
              <a:t>תרגיל 2: שלב א' ניסוח השערות</a:t>
            </a:r>
            <a:endParaRPr lang="en-US" sz="3200" smtClean="0">
              <a:solidFill>
                <a:schemeClr val="hlink"/>
              </a:solidFill>
            </a:endParaRPr>
          </a:p>
        </p:txBody>
      </p:sp>
      <p:sp>
        <p:nvSpPr>
          <p:cNvPr id="419843" name="Rectangle 3"/>
          <p:cNvSpPr>
            <a:spLocks noGrp="1" noChangeArrowheads="1"/>
          </p:cNvSpPr>
          <p:nvPr>
            <p:ph type="body" idx="1"/>
          </p:nvPr>
        </p:nvSpPr>
        <p:spPr>
          <a:xfrm>
            <a:off x="611188" y="2017713"/>
            <a:ext cx="8343900" cy="4114800"/>
          </a:xfrm>
          <a:noFill/>
        </p:spPr>
        <p:txBody>
          <a:bodyPr/>
          <a:lstStyle/>
          <a:p>
            <a:pPr algn="just" eaLnBrk="1" hangingPunct="1">
              <a:lnSpc>
                <a:spcPct val="90000"/>
              </a:lnSpc>
            </a:pPr>
            <a:r>
              <a:rPr lang="he-IL" sz="2400" smtClean="0"/>
              <a:t>השערת האפס </a:t>
            </a:r>
            <a:r>
              <a:rPr lang="en-US" sz="2400" smtClean="0"/>
              <a:t>(H</a:t>
            </a:r>
            <a:r>
              <a:rPr lang="en-US" sz="1600" smtClean="0"/>
              <a:t>0</a:t>
            </a:r>
            <a:r>
              <a:rPr lang="en-US" sz="2400" smtClean="0"/>
              <a:t>)</a:t>
            </a:r>
            <a:r>
              <a:rPr lang="he-IL" sz="2400" smtClean="0"/>
              <a:t>: אין הבדל בגובה או אף שהאבות גבוהים מהבנים.</a:t>
            </a:r>
          </a:p>
          <a:p>
            <a:pPr algn="just" eaLnBrk="1" hangingPunct="1">
              <a:lnSpc>
                <a:spcPct val="90000"/>
              </a:lnSpc>
            </a:pPr>
            <a:r>
              <a:rPr lang="he-IL" sz="2400" smtClean="0"/>
              <a:t>השערה אלטרנטיבית </a:t>
            </a:r>
            <a:r>
              <a:rPr lang="en-US" sz="2400" smtClean="0"/>
              <a:t>(H</a:t>
            </a:r>
            <a:r>
              <a:rPr lang="en-US" sz="1600" smtClean="0"/>
              <a:t>1</a:t>
            </a:r>
            <a:r>
              <a:rPr lang="en-US" sz="2400" smtClean="0"/>
              <a:t>)</a:t>
            </a:r>
            <a:r>
              <a:rPr lang="he-IL" sz="2400" smtClean="0"/>
              <a:t>: הבנים גבוהים מאבותיהם. </a:t>
            </a:r>
            <a:r>
              <a:rPr lang="he-IL" sz="1800" smtClean="0"/>
              <a:t>(השערת החוקר).</a:t>
            </a:r>
          </a:p>
          <a:p>
            <a:pPr algn="just" eaLnBrk="1" hangingPunct="1">
              <a:lnSpc>
                <a:spcPct val="90000"/>
              </a:lnSpc>
            </a:pPr>
            <a:endParaRPr lang="he-IL" sz="1800" smtClean="0"/>
          </a:p>
          <a:p>
            <a:pPr algn="just" eaLnBrk="1" hangingPunct="1">
              <a:lnSpc>
                <a:spcPct val="90000"/>
              </a:lnSpc>
            </a:pPr>
            <a:r>
              <a:rPr lang="en-US" sz="2800" smtClean="0"/>
              <a:t>H</a:t>
            </a:r>
            <a:r>
              <a:rPr lang="en-US" sz="1800" smtClean="0"/>
              <a:t>0</a:t>
            </a:r>
            <a:r>
              <a:rPr lang="en-US" sz="2800" smtClean="0"/>
              <a:t>: </a:t>
            </a:r>
            <a:r>
              <a:rPr lang="el-GR" sz="2800" smtClean="0"/>
              <a:t>μ</a:t>
            </a:r>
            <a:r>
              <a:rPr lang="en-US" sz="2800" baseline="-25000" smtClean="0"/>
              <a:t>D</a:t>
            </a:r>
            <a:r>
              <a:rPr lang="en-US" sz="2800" smtClean="0"/>
              <a:t> ≥ 0 </a:t>
            </a:r>
          </a:p>
          <a:p>
            <a:pPr algn="just" eaLnBrk="1" hangingPunct="1">
              <a:lnSpc>
                <a:spcPct val="90000"/>
              </a:lnSpc>
            </a:pPr>
            <a:r>
              <a:rPr lang="en-US" sz="2800" smtClean="0"/>
              <a:t>H</a:t>
            </a:r>
            <a:r>
              <a:rPr lang="en-US" sz="1800" smtClean="0"/>
              <a:t>1</a:t>
            </a:r>
            <a:r>
              <a:rPr lang="en-US" sz="2800" smtClean="0"/>
              <a:t>: </a:t>
            </a:r>
            <a:r>
              <a:rPr lang="el-GR" sz="2800" smtClean="0"/>
              <a:t>μ</a:t>
            </a:r>
            <a:r>
              <a:rPr lang="en-US" sz="2800" baseline="-25000" smtClean="0"/>
              <a:t>D</a:t>
            </a:r>
            <a:r>
              <a:rPr lang="en-US" sz="2800" smtClean="0"/>
              <a:t> &lt; 0 </a:t>
            </a:r>
          </a:p>
          <a:p>
            <a:pPr algn="just" eaLnBrk="1" hangingPunct="1">
              <a:lnSpc>
                <a:spcPct val="90000"/>
              </a:lnSpc>
            </a:pPr>
            <a:endParaRPr lang="en-US" sz="2800" smtClean="0"/>
          </a:p>
          <a:p>
            <a:pPr algn="just" eaLnBrk="1" hangingPunct="1">
              <a:lnSpc>
                <a:spcPct val="90000"/>
              </a:lnSpc>
            </a:pPr>
            <a:r>
              <a:rPr lang="el-GR" sz="2800" smtClean="0"/>
              <a:t>μ</a:t>
            </a:r>
            <a:r>
              <a:rPr lang="en-US" sz="2800" baseline="-25000" smtClean="0"/>
              <a:t>D=</a:t>
            </a:r>
            <a:r>
              <a:rPr lang="en-US" sz="2800" smtClean="0"/>
              <a:t> </a:t>
            </a:r>
            <a:r>
              <a:rPr lang="el-GR" sz="2800" smtClean="0"/>
              <a:t>μ</a:t>
            </a:r>
            <a:r>
              <a:rPr lang="en-US" sz="2800" baseline="-25000" smtClean="0"/>
              <a:t>1</a:t>
            </a:r>
            <a:r>
              <a:rPr lang="en-US" sz="2800" smtClean="0"/>
              <a:t>- </a:t>
            </a:r>
            <a:r>
              <a:rPr lang="el-GR" sz="2800" smtClean="0"/>
              <a:t>μ</a:t>
            </a:r>
            <a:r>
              <a:rPr lang="en-US" sz="2800" baseline="-25000" smtClean="0"/>
              <a:t>2 </a:t>
            </a:r>
          </a:p>
        </p:txBody>
      </p:sp>
      <p:graphicFrame>
        <p:nvGraphicFramePr>
          <p:cNvPr id="419894" name="Group 54"/>
          <p:cNvGraphicFramePr>
            <a:graphicFrameLocks noGrp="1"/>
          </p:cNvGraphicFramePr>
          <p:nvPr/>
        </p:nvGraphicFramePr>
        <p:xfrm>
          <a:off x="971550" y="2997200"/>
          <a:ext cx="2089150" cy="3352800"/>
        </p:xfrm>
        <a:graphic>
          <a:graphicData uri="http://schemas.openxmlformats.org/drawingml/2006/table">
            <a:tbl>
              <a:tblPr rtl="1"/>
              <a:tblGrid>
                <a:gridCol w="576262"/>
                <a:gridCol w="720725"/>
                <a:gridCol w="792163"/>
              </a:tblGrid>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אב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בן 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190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190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198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9843">
                                            <p:txEl>
                                              <p:pRg st="0" end="0"/>
                                            </p:txEl>
                                          </p:spTgt>
                                        </p:tgtEl>
                                        <p:attrNameLst>
                                          <p:attrName>style.visibility</p:attrName>
                                        </p:attrNameLst>
                                      </p:cBhvr>
                                      <p:to>
                                        <p:strVal val="visible"/>
                                      </p:to>
                                    </p:set>
                                    <p:animEffect transition="in" filter="fade">
                                      <p:cBhvr>
                                        <p:cTn id="11" dur="2000"/>
                                        <p:tgtEl>
                                          <p:spTgt spid="419843">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19843">
                                            <p:txEl>
                                              <p:pRg st="1" end="1"/>
                                            </p:txEl>
                                          </p:spTgt>
                                        </p:tgtEl>
                                        <p:attrNameLst>
                                          <p:attrName>style.visibility</p:attrName>
                                        </p:attrNameLst>
                                      </p:cBhvr>
                                      <p:to>
                                        <p:strVal val="visible"/>
                                      </p:to>
                                    </p:set>
                                    <p:animEffect transition="in" filter="fade">
                                      <p:cBhvr>
                                        <p:cTn id="15" dur="2000"/>
                                        <p:tgtEl>
                                          <p:spTgt spid="419843">
                                            <p:txEl>
                                              <p:pRg st="1" end="1"/>
                                            </p:tx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419843">
                                            <p:txEl>
                                              <p:pRg st="3" end="3"/>
                                            </p:txEl>
                                          </p:spTgt>
                                        </p:tgtEl>
                                        <p:attrNameLst>
                                          <p:attrName>style.visibility</p:attrName>
                                        </p:attrNameLst>
                                      </p:cBhvr>
                                      <p:to>
                                        <p:strVal val="visible"/>
                                      </p:to>
                                    </p:set>
                                    <p:animEffect transition="in" filter="fade">
                                      <p:cBhvr>
                                        <p:cTn id="19" dur="2000"/>
                                        <p:tgtEl>
                                          <p:spTgt spid="419843">
                                            <p:txEl>
                                              <p:pRg st="3" end="3"/>
                                            </p:txEl>
                                          </p:spTgt>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419843">
                                            <p:txEl>
                                              <p:pRg st="4" end="4"/>
                                            </p:txEl>
                                          </p:spTgt>
                                        </p:tgtEl>
                                        <p:attrNameLst>
                                          <p:attrName>style.visibility</p:attrName>
                                        </p:attrNameLst>
                                      </p:cBhvr>
                                      <p:to>
                                        <p:strVal val="visible"/>
                                      </p:to>
                                    </p:set>
                                    <p:animEffect transition="in" filter="fade">
                                      <p:cBhvr>
                                        <p:cTn id="23" dur="2000"/>
                                        <p:tgtEl>
                                          <p:spTgt spid="419843">
                                            <p:txEl>
                                              <p:pRg st="4" end="4"/>
                                            </p:txEl>
                                          </p:spTgt>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419843">
                                            <p:txEl>
                                              <p:pRg st="6" end="6"/>
                                            </p:txEl>
                                          </p:spTgt>
                                        </p:tgtEl>
                                        <p:attrNameLst>
                                          <p:attrName>style.visibility</p:attrName>
                                        </p:attrNameLst>
                                      </p:cBhvr>
                                      <p:to>
                                        <p:strVal val="visible"/>
                                      </p:to>
                                    </p:set>
                                    <p:animEffect transition="in" filter="fade">
                                      <p:cBhvr>
                                        <p:cTn id="27" dur="2000"/>
                                        <p:tgtEl>
                                          <p:spTgt spid="419843">
                                            <p:txEl>
                                              <p:pRg st="6" end="6"/>
                                            </p:txEl>
                                          </p:spTgt>
                                        </p:tgtEl>
                                      </p:cBhvr>
                                    </p:animEffect>
                                  </p:childTnLst>
                                </p:cTn>
                              </p:par>
                            </p:childTnLst>
                          </p:cTn>
                        </p:par>
                        <p:par>
                          <p:cTn id="28" fill="hold">
                            <p:stCondLst>
                              <p:cond delay="10000"/>
                            </p:stCondLst>
                            <p:childTnLst>
                              <p:par>
                                <p:cTn id="29" presetID="1" presetClass="entr" presetSubtype="0" fill="hold" nodeType="afterEffect">
                                  <p:stCondLst>
                                    <p:cond delay="0"/>
                                  </p:stCondLst>
                                  <p:childTnLst>
                                    <p:set>
                                      <p:cBhvr>
                                        <p:cTn id="30" dur="1" fill="hold">
                                          <p:stCondLst>
                                            <p:cond delay="499"/>
                                          </p:stCondLst>
                                        </p:cTn>
                                        <p:tgtEl>
                                          <p:spTgt spid="419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2" grpId="0" autoUpdateAnimBg="0"/>
      <p:bldP spid="419843"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2: שלב ב' קביעת רמת מובהקות </a:t>
            </a:r>
            <a:r>
              <a:rPr lang="en-US" sz="3600" smtClean="0">
                <a:solidFill>
                  <a:schemeClr val="hlink"/>
                </a:solidFill>
                <a:sym typeface="Symbol" pitchFamily="18" charset="2"/>
              </a:rPr>
              <a:t></a:t>
            </a:r>
          </a:p>
        </p:txBody>
      </p:sp>
      <p:sp>
        <p:nvSpPr>
          <p:cNvPr id="420867" name="Rectangle 3"/>
          <p:cNvSpPr>
            <a:spLocks noGrp="1" noChangeArrowheads="1"/>
          </p:cNvSpPr>
          <p:nvPr>
            <p:ph type="body" idx="1"/>
          </p:nvPr>
        </p:nvSpPr>
        <p:spPr>
          <a:xfrm>
            <a:off x="323850" y="2017713"/>
            <a:ext cx="8631238" cy="4114800"/>
          </a:xfrm>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&lt;0.01</a:t>
            </a:r>
            <a:r>
              <a:rPr lang="he-IL" sz="2000" smtClean="0">
                <a:sym typeface="Symbol" pitchFamily="18" charset="2"/>
              </a:rPr>
              <a:t>, </a:t>
            </a:r>
            <a:r>
              <a:rPr lang="en-US" sz="2000" smtClean="0">
                <a:sym typeface="Symbol" pitchFamily="18" charset="2"/>
              </a:rPr>
              <a:t>n=9</a:t>
            </a:r>
            <a:r>
              <a:rPr lang="he-IL" sz="2000" smtClean="0">
                <a:sym typeface="Symbol" pitchFamily="18" charset="2"/>
              </a:rPr>
              <a:t> ולכן ה </a:t>
            </a:r>
            <a:r>
              <a:rPr lang="en-US" sz="2000" smtClean="0">
                <a:sym typeface="Symbol" pitchFamily="18" charset="2"/>
              </a:rPr>
              <a:t>df=9-1=8</a:t>
            </a:r>
            <a:r>
              <a:rPr lang="he-IL" sz="2000" smtClean="0">
                <a:sym typeface="Symbol" pitchFamily="18" charset="2"/>
              </a:rPr>
              <a:t>, בכיוון השלילי (הגובה יגדל לכן ההפרש בממוצעים יהיה שלילי). כלומר ה </a:t>
            </a:r>
            <a:r>
              <a:rPr lang="en-US" sz="2000" smtClean="0">
                <a:sym typeface="Symbol" pitchFamily="18" charset="2"/>
              </a:rPr>
              <a:t>t</a:t>
            </a:r>
            <a:r>
              <a:rPr lang="he-IL" sz="2000" smtClean="0">
                <a:sym typeface="Symbol" pitchFamily="18" charset="2"/>
              </a:rPr>
              <a:t> הגבולי (על פי הטבלה) 2.896-</a:t>
            </a:r>
            <a:endParaRPr lang="he-IL" sz="2000" smtClean="0"/>
          </a:p>
          <a:p>
            <a:pPr algn="just" eaLnBrk="1" hangingPunct="1">
              <a:lnSpc>
                <a:spcPct val="90000"/>
              </a:lnSpc>
              <a:buFont typeface="Wingdings" pitchFamily="2" charset="2"/>
              <a:buNone/>
            </a:pPr>
            <a:endParaRPr lang="en-US" sz="2000" smtClean="0"/>
          </a:p>
        </p:txBody>
      </p:sp>
      <p:grpSp>
        <p:nvGrpSpPr>
          <p:cNvPr id="2" name="Group 19"/>
          <p:cNvGrpSpPr>
            <a:grpSpLocks/>
          </p:cNvGrpSpPr>
          <p:nvPr/>
        </p:nvGrpSpPr>
        <p:grpSpPr bwMode="auto">
          <a:xfrm>
            <a:off x="827088" y="3573463"/>
            <a:ext cx="7151687" cy="3095625"/>
            <a:chOff x="521" y="2251"/>
            <a:chExt cx="4505" cy="1950"/>
          </a:xfrm>
        </p:grpSpPr>
        <p:grpSp>
          <p:nvGrpSpPr>
            <p:cNvPr id="161797" name="Group 4"/>
            <p:cNvGrpSpPr>
              <a:grpSpLocks/>
            </p:cNvGrpSpPr>
            <p:nvPr/>
          </p:nvGrpSpPr>
          <p:grpSpPr bwMode="auto">
            <a:xfrm>
              <a:off x="2290" y="3793"/>
              <a:ext cx="454" cy="408"/>
              <a:chOff x="2970" y="3793"/>
              <a:chExt cx="454" cy="408"/>
            </a:xfrm>
          </p:grpSpPr>
          <p:sp>
            <p:nvSpPr>
              <p:cNvPr id="161809" name="Rectangle 5"/>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61810" name="Rectangle 6"/>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r>
                  <a:rPr lang="en-US" sz="1400" b="1">
                    <a:sym typeface="Symbol" pitchFamily="18" charset="2"/>
                  </a:rPr>
                  <a:t>t=-2.896</a:t>
                </a:r>
              </a:p>
            </p:txBody>
          </p:sp>
          <p:sp>
            <p:nvSpPr>
              <p:cNvPr id="161811" name="Rectangle 7"/>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df=8</a:t>
                </a:r>
              </a:p>
            </p:txBody>
          </p:sp>
        </p:grpSp>
        <p:sp>
          <p:nvSpPr>
            <p:cNvPr id="161798" name="Line 8"/>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grpSp>
          <p:nvGrpSpPr>
            <p:cNvPr id="161799" name="Group 9"/>
            <p:cNvGrpSpPr>
              <a:grpSpLocks/>
            </p:cNvGrpSpPr>
            <p:nvPr/>
          </p:nvGrpSpPr>
          <p:grpSpPr bwMode="auto">
            <a:xfrm flipH="1">
              <a:off x="930" y="2568"/>
              <a:ext cx="2721" cy="1146"/>
              <a:chOff x="3360" y="3072"/>
              <a:chExt cx="1872" cy="720"/>
            </a:xfrm>
          </p:grpSpPr>
          <p:sp>
            <p:nvSpPr>
              <p:cNvPr id="161807" name="Freeform 10"/>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61808" name="Freeform 11"/>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61800" name="Line 12"/>
            <p:cNvSpPr>
              <a:spLocks noChangeShapeType="1"/>
            </p:cNvSpPr>
            <p:nvPr/>
          </p:nvSpPr>
          <p:spPr bwMode="auto">
            <a:xfrm>
              <a:off x="2517" y="2478"/>
              <a:ext cx="1" cy="1270"/>
            </a:xfrm>
            <a:prstGeom prst="line">
              <a:avLst/>
            </a:prstGeom>
            <a:noFill/>
            <a:ln w="9525">
              <a:solidFill>
                <a:schemeClr val="tx1"/>
              </a:solidFill>
              <a:miter lim="800000"/>
              <a:headEnd type="diamond" w="med" len="med"/>
              <a:tailEnd/>
            </a:ln>
          </p:spPr>
          <p:txBody>
            <a:bodyPr wrap="none"/>
            <a:lstStyle/>
            <a:p>
              <a:endParaRPr lang="he-IL"/>
            </a:p>
          </p:txBody>
        </p:sp>
        <p:sp>
          <p:nvSpPr>
            <p:cNvPr id="161801" name="Rectangle 13"/>
            <p:cNvSpPr>
              <a:spLocks noChangeArrowheads="1"/>
            </p:cNvSpPr>
            <p:nvPr/>
          </p:nvSpPr>
          <p:spPr bwMode="auto">
            <a:xfrm flipH="1">
              <a:off x="2200"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61802" name="Rectangle 14"/>
            <p:cNvSpPr>
              <a:spLocks noChangeArrowheads="1"/>
            </p:cNvSpPr>
            <p:nvPr/>
          </p:nvSpPr>
          <p:spPr bwMode="auto">
            <a:xfrm flipH="1">
              <a:off x="2608"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61803" name="Rectangle 15"/>
            <p:cNvSpPr>
              <a:spLocks noChangeArrowheads="1"/>
            </p:cNvSpPr>
            <p:nvPr/>
          </p:nvSpPr>
          <p:spPr bwMode="auto">
            <a:xfrm flipH="1">
              <a:off x="2290" y="2251"/>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61804" name="Group 16"/>
            <p:cNvGrpSpPr>
              <a:grpSpLocks/>
            </p:cNvGrpSpPr>
            <p:nvPr/>
          </p:nvGrpSpPr>
          <p:grpSpPr bwMode="auto">
            <a:xfrm flipH="1">
              <a:off x="1701" y="2613"/>
              <a:ext cx="2721" cy="1146"/>
              <a:chOff x="3360" y="3072"/>
              <a:chExt cx="1872" cy="720"/>
            </a:xfrm>
          </p:grpSpPr>
          <p:sp>
            <p:nvSpPr>
              <p:cNvPr id="161805" name="Freeform 17"/>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61806" name="Freeform 18"/>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fade">
                                      <p:cBhvr>
                                        <p:cTn id="7" dur="2000"/>
                                        <p:tgtEl>
                                          <p:spTgt spid="420867">
                                            <p:txEl>
                                              <p:pRg st="0" end="0"/>
                                            </p:txEl>
                                          </p:spTgt>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900113" y="549275"/>
            <a:ext cx="7993062" cy="1143000"/>
          </a:xfrm>
        </p:spPr>
        <p:txBody>
          <a:bodyPr/>
          <a:lstStyle/>
          <a:p>
            <a:pPr algn="r" eaLnBrk="1" hangingPunct="1"/>
            <a:r>
              <a:rPr lang="he-IL" sz="3200" smtClean="0">
                <a:solidFill>
                  <a:schemeClr val="hlink"/>
                </a:solidFill>
              </a:rPr>
              <a:t>תרגיל 2: חישוב ההפרש בין הממוצעים </a:t>
            </a:r>
            <a:r>
              <a:rPr lang="en-US" sz="3200" smtClean="0">
                <a:solidFill>
                  <a:schemeClr val="hlink"/>
                </a:solidFill>
              </a:rPr>
              <a:t>d</a:t>
            </a:r>
            <a:r>
              <a:rPr lang="he-IL" sz="3200" smtClean="0">
                <a:solidFill>
                  <a:schemeClr val="hlink"/>
                </a:solidFill>
              </a:rPr>
              <a:t> וסטיית התקן</a:t>
            </a:r>
            <a:endParaRPr lang="en-US" sz="3200" smtClean="0">
              <a:solidFill>
                <a:schemeClr val="hlink"/>
              </a:solidFill>
              <a:sym typeface="Symbol" pitchFamily="18" charset="2"/>
            </a:endParaRPr>
          </a:p>
        </p:txBody>
      </p:sp>
      <p:sp>
        <p:nvSpPr>
          <p:cNvPr id="421891" name="Rectangle 3"/>
          <p:cNvSpPr>
            <a:spLocks noGrp="1" noChangeArrowheads="1"/>
          </p:cNvSpPr>
          <p:nvPr>
            <p:ph type="body" idx="1"/>
          </p:nvPr>
        </p:nvSpPr>
        <p:spPr>
          <a:xfrm>
            <a:off x="5076825" y="1989138"/>
            <a:ext cx="3878263" cy="4114800"/>
          </a:xfrm>
        </p:spPr>
        <p:txBody>
          <a:bodyPr/>
          <a:lstStyle/>
          <a:p>
            <a:pPr eaLnBrk="1" hangingPunct="1"/>
            <a:r>
              <a:rPr lang="en-US" sz="2400" smtClean="0"/>
              <a:t>d=-2</a:t>
            </a:r>
            <a:endParaRPr lang="he-IL" sz="2400" smtClean="0"/>
          </a:p>
          <a:p>
            <a:pPr eaLnBrk="1" hangingPunct="1"/>
            <a:r>
              <a:rPr lang="he-IL" sz="2400" smtClean="0"/>
              <a:t>סטיית התקן</a:t>
            </a:r>
            <a:endParaRPr lang="en-US" sz="2400" smtClean="0"/>
          </a:p>
        </p:txBody>
      </p:sp>
      <p:graphicFrame>
        <p:nvGraphicFramePr>
          <p:cNvPr id="421991" name="Group 103"/>
          <p:cNvGraphicFramePr>
            <a:graphicFrameLocks noGrp="1"/>
          </p:cNvGraphicFramePr>
          <p:nvPr/>
        </p:nvGraphicFramePr>
        <p:xfrm>
          <a:off x="395288" y="2060575"/>
          <a:ext cx="4537075" cy="3636963"/>
        </p:xfrm>
        <a:graphic>
          <a:graphicData uri="http://schemas.openxmlformats.org/drawingml/2006/table">
            <a:tbl>
              <a:tblPr rtl="1"/>
              <a:tblGrid>
                <a:gridCol w="649288"/>
                <a:gridCol w="720725"/>
                <a:gridCol w="792162"/>
                <a:gridCol w="790575"/>
                <a:gridCol w="792163"/>
                <a:gridCol w="792162"/>
              </a:tblGrid>
              <a:tr h="30162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אב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בן 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25000" smtClean="0">
                          <a:ln>
                            <a:noFill/>
                          </a:ln>
                          <a:solidFill>
                            <a:schemeClr val="tx1"/>
                          </a:solidFill>
                          <a:effectLst/>
                          <a:latin typeface="Times New Roman" pitchFamily="18" charset="0"/>
                          <a:cs typeface="Times New Roman" pitchFamily="18" charset="0"/>
                        </a:rPr>
                        <a:t>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25000" smtClean="0">
                          <a:ln>
                            <a:noFill/>
                          </a:ln>
                          <a:solidFill>
                            <a:schemeClr val="tx1"/>
                          </a:solidFill>
                          <a:effectLst/>
                          <a:latin typeface="Times New Roman" pitchFamily="18" charset="0"/>
                          <a:cs typeface="Times New Roman" pitchFamily="18" charset="0"/>
                        </a:rPr>
                        <a:t>i</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25000" smtClean="0">
                          <a:ln>
                            <a:noFill/>
                          </a:ln>
                          <a:solidFill>
                            <a:schemeClr val="tx1"/>
                          </a:solidFill>
                          <a:effectLst/>
                          <a:latin typeface="Times New Roman" pitchFamily="18" charset="0"/>
                          <a:cs typeface="Times New Roman" pitchFamily="18" charset="0"/>
                        </a:rPr>
                        <a:t>i</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-d)</a:t>
                      </a:r>
                      <a:r>
                        <a:rPr kumimoji="0" lang="en-US" sz="1600" b="1" i="0" u="none" strike="noStrike" cap="none" normalizeH="0" baseline="3000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190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190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4163">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1" i="1"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400" b="1"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endParaRPr kumimoji="0" lang="he-IL"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endParaRPr kumimoji="0" lang="he-IL"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endParaRPr kumimoji="0" lang="he-IL"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5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46</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1052" name="Line 97"/>
          <p:cNvSpPr>
            <a:spLocks noChangeShapeType="1"/>
          </p:cNvSpPr>
          <p:nvPr/>
        </p:nvSpPr>
        <p:spPr bwMode="auto">
          <a:xfrm>
            <a:off x="1763713" y="2133600"/>
            <a:ext cx="71437" cy="0"/>
          </a:xfrm>
          <a:prstGeom prst="line">
            <a:avLst/>
          </a:prstGeom>
          <a:noFill/>
          <a:ln w="19050">
            <a:solidFill>
              <a:schemeClr val="tx1"/>
            </a:solidFill>
            <a:miter lim="800000"/>
            <a:headEnd/>
            <a:tailEnd/>
          </a:ln>
        </p:spPr>
        <p:txBody>
          <a:bodyPr wrap="none"/>
          <a:lstStyle/>
          <a:p>
            <a:endParaRPr lang="he-IL"/>
          </a:p>
        </p:txBody>
      </p:sp>
      <p:sp>
        <p:nvSpPr>
          <p:cNvPr id="41053" name="Line 98"/>
          <p:cNvSpPr>
            <a:spLocks noChangeShapeType="1"/>
          </p:cNvSpPr>
          <p:nvPr/>
        </p:nvSpPr>
        <p:spPr bwMode="auto">
          <a:xfrm>
            <a:off x="900113" y="2133600"/>
            <a:ext cx="69850" cy="0"/>
          </a:xfrm>
          <a:prstGeom prst="line">
            <a:avLst/>
          </a:prstGeom>
          <a:noFill/>
          <a:ln w="19050">
            <a:solidFill>
              <a:schemeClr val="tx1"/>
            </a:solidFill>
            <a:miter lim="800000"/>
            <a:headEnd/>
            <a:tailEnd/>
          </a:ln>
        </p:spPr>
        <p:txBody>
          <a:bodyPr wrap="none"/>
          <a:lstStyle/>
          <a:p>
            <a:endParaRPr lang="he-IL"/>
          </a:p>
        </p:txBody>
      </p:sp>
      <p:graphicFrame>
        <p:nvGraphicFramePr>
          <p:cNvPr id="421987" name="Object 99"/>
          <p:cNvGraphicFramePr>
            <a:graphicFrameLocks noChangeAspect="1"/>
          </p:cNvGraphicFramePr>
          <p:nvPr/>
        </p:nvGraphicFramePr>
        <p:xfrm>
          <a:off x="395288" y="5876925"/>
          <a:ext cx="1544637" cy="776288"/>
        </p:xfrm>
        <a:graphic>
          <a:graphicData uri="http://schemas.openxmlformats.org/presentationml/2006/ole">
            <p:oleObj spid="_x0000_s40962" name="משוואה" r:id="rId3" imgW="1218960" imgH="520560" progId="Equation.3">
              <p:embed/>
            </p:oleObj>
          </a:graphicData>
        </a:graphic>
      </p:graphicFrame>
      <p:graphicFrame>
        <p:nvGraphicFramePr>
          <p:cNvPr id="421988" name="Object 100"/>
          <p:cNvGraphicFramePr>
            <a:graphicFrameLocks noChangeAspect="1"/>
          </p:cNvGraphicFramePr>
          <p:nvPr/>
        </p:nvGraphicFramePr>
        <p:xfrm>
          <a:off x="5595938" y="2997200"/>
          <a:ext cx="2919412" cy="776288"/>
        </p:xfrm>
        <a:graphic>
          <a:graphicData uri="http://schemas.openxmlformats.org/presentationml/2006/ole">
            <p:oleObj spid="_x0000_s40963" name="משוואה" r:id="rId4" imgW="2209680" imgH="520560" progId="Equation.3">
              <p:embed/>
            </p:oleObj>
          </a:graphicData>
        </a:graphic>
      </p:graphicFrame>
      <p:sp>
        <p:nvSpPr>
          <p:cNvPr id="421989" name="Line 101"/>
          <p:cNvSpPr>
            <a:spLocks noChangeShapeType="1"/>
          </p:cNvSpPr>
          <p:nvPr/>
        </p:nvSpPr>
        <p:spPr bwMode="auto">
          <a:xfrm>
            <a:off x="7956550" y="2060575"/>
            <a:ext cx="144463" cy="0"/>
          </a:xfrm>
          <a:prstGeom prst="line">
            <a:avLst/>
          </a:prstGeom>
          <a:noFill/>
          <a:ln w="19050">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21890"/>
                                        </p:tgtEl>
                                        <p:attrNameLst>
                                          <p:attrName>style.visibility</p:attrName>
                                        </p:attrNameLst>
                                      </p:cBhvr>
                                      <p:to>
                                        <p:strVal val="visible"/>
                                      </p:to>
                                    </p:set>
                                  </p:childTnLst>
                                </p:cTn>
                              </p:par>
                            </p:childTnLst>
                          </p:cTn>
                        </p:par>
                        <p:par>
                          <p:cTn id="7" fill="hold">
                            <p:stCondLst>
                              <p:cond delay="500"/>
                            </p:stCondLst>
                            <p:childTnLst>
                              <p:par>
                                <p:cTn id="8" presetID="29" presetClass="entr" presetSubtype="0" fill="hold" nodeType="afterEffect">
                                  <p:stCondLst>
                                    <p:cond delay="0"/>
                                  </p:stCondLst>
                                  <p:childTnLst>
                                    <p:set>
                                      <p:cBhvr>
                                        <p:cTn id="9" dur="1" fill="hold">
                                          <p:stCondLst>
                                            <p:cond delay="0"/>
                                          </p:stCondLst>
                                        </p:cTn>
                                        <p:tgtEl>
                                          <p:spTgt spid="421991"/>
                                        </p:tgtEl>
                                        <p:attrNameLst>
                                          <p:attrName>style.visibility</p:attrName>
                                        </p:attrNameLst>
                                      </p:cBhvr>
                                      <p:to>
                                        <p:strVal val="visible"/>
                                      </p:to>
                                    </p:set>
                                    <p:anim calcmode="lin" valueType="num">
                                      <p:cBhvr>
                                        <p:cTn id="10" dur="1000" fill="hold"/>
                                        <p:tgtEl>
                                          <p:spTgt spid="421991"/>
                                        </p:tgtEl>
                                        <p:attrNameLst>
                                          <p:attrName>ppt_x</p:attrName>
                                        </p:attrNameLst>
                                      </p:cBhvr>
                                      <p:tavLst>
                                        <p:tav tm="0">
                                          <p:val>
                                            <p:strVal val="#ppt_x-.2"/>
                                          </p:val>
                                        </p:tav>
                                        <p:tav tm="100000">
                                          <p:val>
                                            <p:strVal val="#ppt_x"/>
                                          </p:val>
                                        </p:tav>
                                      </p:tavLst>
                                    </p:anim>
                                    <p:anim calcmode="lin" valueType="num">
                                      <p:cBhvr>
                                        <p:cTn id="11" dur="1000" fill="hold"/>
                                        <p:tgtEl>
                                          <p:spTgt spid="421991"/>
                                        </p:tgtEl>
                                        <p:attrNameLst>
                                          <p:attrName>ppt_y</p:attrName>
                                        </p:attrNameLst>
                                      </p:cBhvr>
                                      <p:tavLst>
                                        <p:tav tm="0">
                                          <p:val>
                                            <p:strVal val="#ppt_y"/>
                                          </p:val>
                                        </p:tav>
                                        <p:tav tm="100000">
                                          <p:val>
                                            <p:strVal val="#ppt_y"/>
                                          </p:val>
                                        </p:tav>
                                      </p:tavLst>
                                    </p:anim>
                                    <p:animEffect transition="in" filter="wipe(right)" prLst="gradientSize: 0.1">
                                      <p:cBhvr>
                                        <p:cTn id="12" dur="1000"/>
                                        <p:tgtEl>
                                          <p:spTgt spid="421991"/>
                                        </p:tgtEl>
                                      </p:cBhvr>
                                    </p:animEffect>
                                  </p:childTnLst>
                                </p:cTn>
                              </p:par>
                            </p:childTnLst>
                          </p:cTn>
                        </p:par>
                        <p:par>
                          <p:cTn id="13" fill="hold">
                            <p:stCondLst>
                              <p:cond delay="1500"/>
                            </p:stCondLst>
                            <p:childTnLst>
                              <p:par>
                                <p:cTn id="14" presetID="29" presetClass="entr" presetSubtype="0" fill="hold" nodeType="afterEffect">
                                  <p:stCondLst>
                                    <p:cond delay="0"/>
                                  </p:stCondLst>
                                  <p:childTnLst>
                                    <p:set>
                                      <p:cBhvr>
                                        <p:cTn id="15" dur="1" fill="hold">
                                          <p:stCondLst>
                                            <p:cond delay="0"/>
                                          </p:stCondLst>
                                        </p:cTn>
                                        <p:tgtEl>
                                          <p:spTgt spid="421987"/>
                                        </p:tgtEl>
                                        <p:attrNameLst>
                                          <p:attrName>style.visibility</p:attrName>
                                        </p:attrNameLst>
                                      </p:cBhvr>
                                      <p:to>
                                        <p:strVal val="visible"/>
                                      </p:to>
                                    </p:set>
                                    <p:anim calcmode="lin" valueType="num">
                                      <p:cBhvr>
                                        <p:cTn id="16" dur="1000" fill="hold"/>
                                        <p:tgtEl>
                                          <p:spTgt spid="421987"/>
                                        </p:tgtEl>
                                        <p:attrNameLst>
                                          <p:attrName>ppt_x</p:attrName>
                                        </p:attrNameLst>
                                      </p:cBhvr>
                                      <p:tavLst>
                                        <p:tav tm="0">
                                          <p:val>
                                            <p:strVal val="#ppt_x-.2"/>
                                          </p:val>
                                        </p:tav>
                                        <p:tav tm="100000">
                                          <p:val>
                                            <p:strVal val="#ppt_x"/>
                                          </p:val>
                                        </p:tav>
                                      </p:tavLst>
                                    </p:anim>
                                    <p:anim calcmode="lin" valueType="num">
                                      <p:cBhvr>
                                        <p:cTn id="17" dur="1000" fill="hold"/>
                                        <p:tgtEl>
                                          <p:spTgt spid="42198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42198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1891">
                                            <p:txEl>
                                              <p:pRg st="0" end="0"/>
                                            </p:txEl>
                                          </p:spTgt>
                                        </p:tgtEl>
                                        <p:attrNameLst>
                                          <p:attrName>style.visibility</p:attrName>
                                        </p:attrNameLst>
                                      </p:cBhvr>
                                      <p:to>
                                        <p:strVal val="visible"/>
                                      </p:to>
                                    </p:set>
                                    <p:animEffect transition="in" filter="fade">
                                      <p:cBhvr>
                                        <p:cTn id="23" dur="2000"/>
                                        <p:tgtEl>
                                          <p:spTgt spid="421891">
                                            <p:txEl>
                                              <p:pRg st="0" end="0"/>
                                            </p:txEl>
                                          </p:spTgt>
                                        </p:tgtEl>
                                      </p:cBhvr>
                                    </p:animEffect>
                                  </p:childTnLst>
                                </p:cTn>
                              </p:par>
                              <p:par>
                                <p:cTn id="24" presetID="1" presetClass="entr" presetSubtype="0" fill="hold" grpId="0" nodeType="withEffect">
                                  <p:stCondLst>
                                    <p:cond delay="0"/>
                                  </p:stCondLst>
                                  <p:childTnLst>
                                    <p:set>
                                      <p:cBhvr>
                                        <p:cTn id="25" dur="1" fill="hold">
                                          <p:stCondLst>
                                            <p:cond delay="499"/>
                                          </p:stCondLst>
                                        </p:cTn>
                                        <p:tgtEl>
                                          <p:spTgt spid="421989"/>
                                        </p:tgtEl>
                                        <p:attrNameLst>
                                          <p:attrName>style.visibility</p:attrName>
                                        </p:attrNameLst>
                                      </p:cBhvr>
                                      <p:to>
                                        <p:strVal val="visibl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21891">
                                            <p:txEl>
                                              <p:pRg st="1" end="1"/>
                                            </p:txEl>
                                          </p:spTgt>
                                        </p:tgtEl>
                                        <p:attrNameLst>
                                          <p:attrName>style.visibility</p:attrName>
                                        </p:attrNameLst>
                                      </p:cBhvr>
                                      <p:to>
                                        <p:strVal val="visible"/>
                                      </p:to>
                                    </p:set>
                                    <p:animEffect transition="in" filter="fade">
                                      <p:cBhvr>
                                        <p:cTn id="29" dur="2000"/>
                                        <p:tgtEl>
                                          <p:spTgt spid="421891">
                                            <p:txEl>
                                              <p:pRg st="1" end="1"/>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421988"/>
                                        </p:tgtEl>
                                        <p:attrNameLst>
                                          <p:attrName>style.visibility</p:attrName>
                                        </p:attrNameLst>
                                      </p:cBhvr>
                                      <p:to>
                                        <p:strVal val="visible"/>
                                      </p:to>
                                    </p:set>
                                    <p:anim calcmode="lin" valueType="num">
                                      <p:cBhvr>
                                        <p:cTn id="32" dur="1000" fill="hold"/>
                                        <p:tgtEl>
                                          <p:spTgt spid="421988"/>
                                        </p:tgtEl>
                                        <p:attrNameLst>
                                          <p:attrName>ppt_x</p:attrName>
                                        </p:attrNameLst>
                                      </p:cBhvr>
                                      <p:tavLst>
                                        <p:tav tm="0">
                                          <p:val>
                                            <p:strVal val="#ppt_x-.2"/>
                                          </p:val>
                                        </p:tav>
                                        <p:tav tm="100000">
                                          <p:val>
                                            <p:strVal val="#ppt_x"/>
                                          </p:val>
                                        </p:tav>
                                      </p:tavLst>
                                    </p:anim>
                                    <p:anim calcmode="lin" valueType="num">
                                      <p:cBhvr>
                                        <p:cTn id="33" dur="1000" fill="hold"/>
                                        <p:tgtEl>
                                          <p:spTgt spid="42198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2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0" grpId="0" autoUpdateAnimBg="0"/>
      <p:bldP spid="421891" grpId="0" build="p" autoUpdateAnimBg="0"/>
      <p:bldP spid="4219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body" idx="1"/>
          </p:nvPr>
        </p:nvSpPr>
        <p:spPr>
          <a:xfrm>
            <a:off x="468313" y="2017713"/>
            <a:ext cx="8486775" cy="4114800"/>
          </a:xfrm>
        </p:spPr>
        <p:txBody>
          <a:bodyPr/>
          <a:lstStyle/>
          <a:p>
            <a:pPr eaLnBrk="1" hangingPunct="1">
              <a:buFont typeface="Wingdings" pitchFamily="2" charset="2"/>
              <a:buNone/>
            </a:pPr>
            <a:r>
              <a:rPr lang="he-IL" sz="2800" smtClean="0">
                <a:sym typeface="Symbol" pitchFamily="18" charset="2"/>
              </a:rPr>
              <a:t>חוקר רוצה לאמוד את ההוצאה החודשית הממוצעת של אוכלוסיית הסטודנטים. ידוע כי סטיית התקן באוכלוסייה היא 225 ₪. </a:t>
            </a:r>
          </a:p>
          <a:p>
            <a:pPr eaLnBrk="1" hangingPunct="1"/>
            <a:r>
              <a:rPr lang="he-IL" sz="2800" smtClean="0">
                <a:sym typeface="Symbol" pitchFamily="18" charset="2"/>
              </a:rPr>
              <a:t>מהו גודל המדגם </a:t>
            </a:r>
            <a:r>
              <a:rPr lang="en-US" sz="2800" smtClean="0">
                <a:sym typeface="Symbol" pitchFamily="18" charset="2"/>
              </a:rPr>
              <a:t>(n)</a:t>
            </a:r>
            <a:r>
              <a:rPr lang="he-IL" sz="2800" smtClean="0">
                <a:sym typeface="Symbol" pitchFamily="18" charset="2"/>
              </a:rPr>
              <a:t> המשוער שעליו לדגום כדי לקבל רווח בר סמך ברמת סמך של 0.95 עם סטייה מקסימאלית של 100 ₪ </a:t>
            </a:r>
            <a:r>
              <a:rPr lang="he-IL" sz="1600" smtClean="0">
                <a:sym typeface="Symbol" pitchFamily="18" charset="2"/>
              </a:rPr>
              <a:t>(50 לכל כיוון)</a:t>
            </a:r>
            <a:r>
              <a:rPr lang="he-IL" sz="2800" smtClean="0">
                <a:sym typeface="Symbol" pitchFamily="18" charset="2"/>
              </a:rPr>
              <a:t>. </a:t>
            </a:r>
          </a:p>
          <a:p>
            <a:pPr lvl="1" eaLnBrk="1" hangingPunct="1"/>
            <a:r>
              <a:rPr lang="en-US" sz="1600" i="1" smtClean="0">
                <a:sym typeface="Symbol" pitchFamily="18" charset="2"/>
              </a:rPr>
              <a:t>L</a:t>
            </a:r>
            <a:r>
              <a:rPr lang="he-IL" sz="1600" i="1" smtClean="0">
                <a:sym typeface="Symbol" pitchFamily="18" charset="2"/>
              </a:rPr>
              <a:t> – רוחב גולמי של הרווח בר סמך.</a:t>
            </a:r>
            <a:endParaRPr lang="en-US" sz="1600" i="1" smtClean="0">
              <a:sym typeface="Symbol" pitchFamily="18" charset="2"/>
            </a:endParaRPr>
          </a:p>
          <a:p>
            <a:pPr lvl="1" eaLnBrk="1" hangingPunct="1"/>
            <a:r>
              <a:rPr lang="en-US" sz="2400" smtClean="0">
                <a:sym typeface="Symbol" pitchFamily="18" charset="2"/>
              </a:rPr>
              <a:t> n=?, =225, Z</a:t>
            </a:r>
            <a:r>
              <a:rPr lang="en-US" sz="2400" baseline="-25000" smtClean="0">
                <a:sym typeface="Symbol" pitchFamily="18" charset="2"/>
              </a:rPr>
              <a:t>97.5</a:t>
            </a:r>
            <a:r>
              <a:rPr lang="en-US" sz="2400" smtClean="0">
                <a:sym typeface="Symbol" pitchFamily="18" charset="2"/>
              </a:rPr>
              <a:t>=1.96, L=100 </a:t>
            </a:r>
          </a:p>
          <a:p>
            <a:pPr lvl="1" eaLnBrk="1" hangingPunct="1"/>
            <a:r>
              <a:rPr lang="en-US" sz="2400" b="1" smtClean="0">
                <a:sym typeface="Symbol" pitchFamily="18" charset="2"/>
              </a:rPr>
              <a:t>n ≥ (1.96*225)</a:t>
            </a:r>
            <a:r>
              <a:rPr lang="en-US" sz="2400" b="1" baseline="30000" smtClean="0">
                <a:sym typeface="Symbol" pitchFamily="18" charset="2"/>
              </a:rPr>
              <a:t>2</a:t>
            </a:r>
            <a:r>
              <a:rPr lang="en-US" sz="2400" b="1" smtClean="0">
                <a:sym typeface="Symbol" pitchFamily="18" charset="2"/>
              </a:rPr>
              <a:t>/50</a:t>
            </a:r>
            <a:r>
              <a:rPr lang="en-US" sz="2400" b="1" baseline="30000" smtClean="0">
                <a:sym typeface="Symbol" pitchFamily="18" charset="2"/>
              </a:rPr>
              <a:t>2=</a:t>
            </a:r>
            <a:r>
              <a:rPr lang="en-US" sz="2400" b="1" smtClean="0">
                <a:sym typeface="Symbol" pitchFamily="18" charset="2"/>
              </a:rPr>
              <a:t>77.8 » 78</a:t>
            </a:r>
          </a:p>
          <a:p>
            <a:pPr lvl="1" eaLnBrk="1" hangingPunct="1"/>
            <a:endParaRPr lang="en-US" sz="2400" smtClean="0">
              <a:sym typeface="Symbol" pitchFamily="18" charset="2"/>
            </a:endParaRPr>
          </a:p>
        </p:txBody>
      </p:sp>
      <p:graphicFrame>
        <p:nvGraphicFramePr>
          <p:cNvPr id="311300" name="Object 4"/>
          <p:cNvGraphicFramePr>
            <a:graphicFrameLocks noChangeAspect="1"/>
          </p:cNvGraphicFramePr>
          <p:nvPr/>
        </p:nvGraphicFramePr>
        <p:xfrm>
          <a:off x="611188" y="4005263"/>
          <a:ext cx="2676525" cy="1123950"/>
        </p:xfrm>
        <a:graphic>
          <a:graphicData uri="http://schemas.openxmlformats.org/presentationml/2006/ole">
            <p:oleObj spid="_x0000_s10242" name="משוואה" r:id="rId3" imgW="1091880" imgH="457200" progId="Equation.3">
              <p:embed/>
            </p:oleObj>
          </a:graphicData>
        </a:graphic>
      </p:graphicFrame>
      <p:sp>
        <p:nvSpPr>
          <p:cNvPr id="10245" name="Rectangle 5"/>
          <p:cNvSpPr>
            <a:spLocks noChangeArrowheads="1"/>
          </p:cNvSpPr>
          <p:nvPr/>
        </p:nvSpPr>
        <p:spPr bwMode="auto">
          <a:xfrm>
            <a:off x="971550" y="549275"/>
            <a:ext cx="7848600" cy="1143000"/>
          </a:xfrm>
          <a:prstGeom prst="rect">
            <a:avLst/>
          </a:prstGeom>
          <a:noFill/>
          <a:ln w="9525">
            <a:noFill/>
            <a:miter lim="800000"/>
            <a:headEnd/>
            <a:tailEnd/>
          </a:ln>
        </p:spPr>
        <p:txBody>
          <a:bodyPr anchor="b"/>
          <a:lstStyle/>
          <a:p>
            <a:r>
              <a:rPr lang="he-IL" sz="3200">
                <a:solidFill>
                  <a:schemeClr val="tx2"/>
                </a:solidFill>
                <a:latin typeface="Times New Roman" pitchFamily="18" charset="0"/>
              </a:rPr>
              <a:t>רווח בר סמך לפרמטר </a:t>
            </a:r>
            <a:r>
              <a:rPr lang="el-GR" sz="3600">
                <a:solidFill>
                  <a:schemeClr val="tx2"/>
                </a:solidFill>
                <a:latin typeface="Times New Roman" pitchFamily="18" charset="0"/>
              </a:rPr>
              <a:t>μ</a:t>
            </a:r>
            <a:r>
              <a:rPr lang="he-IL" sz="3200">
                <a:solidFill>
                  <a:schemeClr val="tx2"/>
                </a:solidFill>
                <a:latin typeface="Times New Roman" pitchFamily="18" charset="0"/>
              </a:rPr>
              <a:t> (</a:t>
            </a:r>
            <a:r>
              <a:rPr lang="en-US" sz="3200">
                <a:solidFill>
                  <a:schemeClr val="tx2"/>
                </a:solidFill>
                <a:latin typeface="Times New Roman" pitchFamily="18" charset="0"/>
                <a:sym typeface="Symbol" pitchFamily="18" charset="2"/>
              </a:rPr>
              <a:t></a:t>
            </a:r>
            <a:r>
              <a:rPr lang="he-IL" sz="3200">
                <a:solidFill>
                  <a:schemeClr val="tx2"/>
                </a:solidFill>
                <a:latin typeface="Times New Roman" pitchFamily="18" charset="0"/>
                <a:sym typeface="Symbol" pitchFamily="18" charset="2"/>
              </a:rPr>
              <a:t> נתונה</a:t>
            </a:r>
            <a:r>
              <a:rPr lang="he-IL" sz="3200">
                <a:solidFill>
                  <a:schemeClr val="tx2"/>
                </a:solidFill>
                <a:latin typeface="Times New Roman" pitchFamily="18" charset="0"/>
              </a:rPr>
              <a:t>): מציאת גודל המדגם</a:t>
            </a:r>
            <a:endParaRPr lang="en-US" sz="3200">
              <a:solidFill>
                <a:schemeClr val="tx2"/>
              </a:solidFill>
              <a:latin typeface="Times New Roman" pitchFamily="18" charset="0"/>
            </a:endParaRPr>
          </a:p>
        </p:txBody>
      </p:sp>
      <p:sp>
        <p:nvSpPr>
          <p:cNvPr id="311302" name="AutoShape 6">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311303" name="Object 7"/>
          <p:cNvGraphicFramePr>
            <a:graphicFrameLocks noChangeAspect="1"/>
          </p:cNvGraphicFramePr>
          <p:nvPr/>
        </p:nvGraphicFramePr>
        <p:xfrm>
          <a:off x="376238" y="5875338"/>
          <a:ext cx="2555875" cy="739775"/>
        </p:xfrm>
        <a:graphic>
          <a:graphicData uri="http://schemas.openxmlformats.org/presentationml/2006/ole">
            <p:oleObj spid="_x0000_s10243" name="משוואה" r:id="rId5" imgW="2070000" imgH="5968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1298">
                                            <p:txEl>
                                              <p:pRg st="0" end="0"/>
                                            </p:txEl>
                                          </p:spTgt>
                                        </p:tgtEl>
                                        <p:attrNameLst>
                                          <p:attrName>style.visibility</p:attrName>
                                        </p:attrNameLst>
                                      </p:cBhvr>
                                      <p:to>
                                        <p:strVal val="visible"/>
                                      </p:to>
                                    </p:set>
                                    <p:animEffect transition="in" filter="fade">
                                      <p:cBhvr>
                                        <p:cTn id="7" dur="2000"/>
                                        <p:tgtEl>
                                          <p:spTgt spid="31129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1298">
                                            <p:txEl>
                                              <p:pRg st="1" end="1"/>
                                            </p:txEl>
                                          </p:spTgt>
                                        </p:tgtEl>
                                        <p:attrNameLst>
                                          <p:attrName>style.visibility</p:attrName>
                                        </p:attrNameLst>
                                      </p:cBhvr>
                                      <p:to>
                                        <p:strVal val="visible"/>
                                      </p:to>
                                    </p:set>
                                    <p:animEffect transition="in" filter="fade">
                                      <p:cBhvr>
                                        <p:cTn id="10" dur="2000"/>
                                        <p:tgtEl>
                                          <p:spTgt spid="31129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1298">
                                            <p:txEl>
                                              <p:pRg st="2" end="2"/>
                                            </p:txEl>
                                          </p:spTgt>
                                        </p:tgtEl>
                                        <p:attrNameLst>
                                          <p:attrName>style.visibility</p:attrName>
                                        </p:attrNameLst>
                                      </p:cBhvr>
                                      <p:to>
                                        <p:strVal val="visible"/>
                                      </p:to>
                                    </p:set>
                                    <p:animEffect transition="in" filter="fade">
                                      <p:cBhvr>
                                        <p:cTn id="13" dur="2000"/>
                                        <p:tgtEl>
                                          <p:spTgt spid="31129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1298">
                                            <p:txEl>
                                              <p:pRg st="3" end="3"/>
                                            </p:txEl>
                                          </p:spTgt>
                                        </p:tgtEl>
                                        <p:attrNameLst>
                                          <p:attrName>style.visibility</p:attrName>
                                        </p:attrNameLst>
                                      </p:cBhvr>
                                      <p:to>
                                        <p:strVal val="visible"/>
                                      </p:to>
                                    </p:set>
                                    <p:animEffect transition="in" filter="fade">
                                      <p:cBhvr>
                                        <p:cTn id="16" dur="2000"/>
                                        <p:tgtEl>
                                          <p:spTgt spid="31129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1298">
                                            <p:txEl>
                                              <p:pRg st="4" end="4"/>
                                            </p:txEl>
                                          </p:spTgt>
                                        </p:tgtEl>
                                        <p:attrNameLst>
                                          <p:attrName>style.visibility</p:attrName>
                                        </p:attrNameLst>
                                      </p:cBhvr>
                                      <p:to>
                                        <p:strVal val="visible"/>
                                      </p:to>
                                    </p:set>
                                    <p:animEffect transition="in" filter="fade">
                                      <p:cBhvr>
                                        <p:cTn id="19" dur="2000"/>
                                        <p:tgtEl>
                                          <p:spTgt spid="311298">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1300"/>
                                        </p:tgtEl>
                                        <p:attrNameLst>
                                          <p:attrName>style.visibility</p:attrName>
                                        </p:attrNameLst>
                                      </p:cBhvr>
                                      <p:to>
                                        <p:strVal val="visible"/>
                                      </p:to>
                                    </p:set>
                                    <p:animEffect transition="in" filter="fade">
                                      <p:cBhvr>
                                        <p:cTn id="23" dur="2000"/>
                                        <p:tgtEl>
                                          <p:spTgt spid="311300"/>
                                        </p:tgtEl>
                                      </p:cBhvr>
                                    </p:animEffect>
                                  </p:childTnLst>
                                </p:cTn>
                              </p:par>
                              <p:par>
                                <p:cTn id="24" presetID="10" presetClass="entr" presetSubtype="0" fill="hold" nodeType="withEffect">
                                  <p:stCondLst>
                                    <p:cond delay="0"/>
                                  </p:stCondLst>
                                  <p:childTnLst>
                                    <p:set>
                                      <p:cBhvr>
                                        <p:cTn id="25" dur="1" fill="hold">
                                          <p:stCondLst>
                                            <p:cond delay="0"/>
                                          </p:stCondLst>
                                        </p:cTn>
                                        <p:tgtEl>
                                          <p:spTgt spid="311303"/>
                                        </p:tgtEl>
                                        <p:attrNameLst>
                                          <p:attrName>style.visibility</p:attrName>
                                        </p:attrNameLst>
                                      </p:cBhvr>
                                      <p:to>
                                        <p:strVal val="visible"/>
                                      </p:to>
                                    </p:set>
                                    <p:animEffect transition="in" filter="fade">
                                      <p:cBhvr>
                                        <p:cTn id="26" dur="2000"/>
                                        <p:tgtEl>
                                          <p:spTgt spid="311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algn="r" eaLnBrk="1" hangingPunct="1"/>
            <a:r>
              <a:rPr lang="he-IL" sz="3600" smtClean="0">
                <a:solidFill>
                  <a:schemeClr val="hlink"/>
                </a:solidFill>
              </a:rPr>
              <a:t>תרגיל 2: שלב ג' חישוב (קבלה או דחייה)</a:t>
            </a:r>
            <a:endParaRPr lang="en-US" sz="3600" smtClean="0">
              <a:solidFill>
                <a:schemeClr val="hlink"/>
              </a:solidFill>
            </a:endParaRPr>
          </a:p>
        </p:txBody>
      </p:sp>
      <p:sp>
        <p:nvSpPr>
          <p:cNvPr id="422915" name="Rectangle 3"/>
          <p:cNvSpPr>
            <a:spLocks noGrp="1" noChangeArrowheads="1"/>
          </p:cNvSpPr>
          <p:nvPr>
            <p:ph type="body" idx="1"/>
          </p:nvPr>
        </p:nvSpPr>
        <p:spPr>
          <a:xfrm>
            <a:off x="1187450" y="1989138"/>
            <a:ext cx="7772400" cy="4114800"/>
          </a:xfrm>
        </p:spPr>
        <p:txBody>
          <a:bodyPr/>
          <a:lstStyle/>
          <a:p>
            <a:pPr algn="just" eaLnBrk="1" hangingPunct="1"/>
            <a:r>
              <a:rPr lang="he-IL" smtClean="0"/>
              <a:t>ע"פ הטבלה ה </a:t>
            </a:r>
            <a:r>
              <a:rPr lang="en-US" smtClean="0"/>
              <a:t>t</a:t>
            </a:r>
            <a:r>
              <a:rPr lang="he-IL" smtClean="0"/>
              <a:t> הגבולי </a:t>
            </a:r>
            <a:r>
              <a:rPr lang="en-US" smtClean="0"/>
              <a:t>t</a:t>
            </a:r>
            <a:r>
              <a:rPr lang="en-US" sz="1800" smtClean="0"/>
              <a:t>0.99 df=9 </a:t>
            </a:r>
            <a:r>
              <a:rPr lang="en-US" sz="3600" smtClean="0"/>
              <a:t>= -2.896</a:t>
            </a:r>
            <a:endParaRPr lang="he-IL" sz="1800" smtClean="0"/>
          </a:p>
          <a:p>
            <a:pPr algn="just" eaLnBrk="1" hangingPunct="1"/>
            <a:r>
              <a:rPr lang="he-IL" smtClean="0"/>
              <a:t>מציאת </a:t>
            </a:r>
            <a:r>
              <a:rPr lang="en-US" smtClean="0"/>
              <a:t>t</a:t>
            </a:r>
            <a:r>
              <a:rPr lang="he-IL" smtClean="0"/>
              <a:t> המבחן.</a:t>
            </a:r>
          </a:p>
          <a:p>
            <a:pPr lvl="1" eaLnBrk="1" hangingPunct="1">
              <a:buFont typeface="Wingdings" pitchFamily="2" charset="2"/>
              <a:buNone/>
            </a:pPr>
            <a:r>
              <a:rPr lang="en-US" smtClean="0"/>
              <a:t>d=-2 S=2.4, n=9</a:t>
            </a:r>
          </a:p>
          <a:p>
            <a:pPr algn="just" eaLnBrk="1" hangingPunct="1"/>
            <a:endParaRPr lang="he-IL" smtClean="0"/>
          </a:p>
        </p:txBody>
      </p:sp>
      <p:sp>
        <p:nvSpPr>
          <p:cNvPr id="422916" name="Line 4"/>
          <p:cNvSpPr>
            <a:spLocks noChangeShapeType="1"/>
          </p:cNvSpPr>
          <p:nvPr/>
        </p:nvSpPr>
        <p:spPr bwMode="auto">
          <a:xfrm>
            <a:off x="6011863" y="3284538"/>
            <a:ext cx="288925" cy="0"/>
          </a:xfrm>
          <a:prstGeom prst="line">
            <a:avLst/>
          </a:prstGeom>
          <a:noFill/>
          <a:ln w="19050">
            <a:solidFill>
              <a:schemeClr val="tx1"/>
            </a:solidFill>
            <a:miter lim="800000"/>
            <a:headEnd/>
            <a:tailEnd/>
          </a:ln>
        </p:spPr>
        <p:txBody>
          <a:bodyPr wrap="none"/>
          <a:lstStyle/>
          <a:p>
            <a:endParaRPr lang="he-IL"/>
          </a:p>
        </p:txBody>
      </p:sp>
      <p:graphicFrame>
        <p:nvGraphicFramePr>
          <p:cNvPr id="422917" name="Object 5"/>
          <p:cNvGraphicFramePr>
            <a:graphicFrameLocks noChangeAspect="1"/>
          </p:cNvGraphicFramePr>
          <p:nvPr/>
        </p:nvGraphicFramePr>
        <p:xfrm>
          <a:off x="468313" y="5589588"/>
          <a:ext cx="1130300" cy="1057275"/>
        </p:xfrm>
        <a:graphic>
          <a:graphicData uri="http://schemas.openxmlformats.org/presentationml/2006/ole">
            <p:oleObj spid="_x0000_s41986" name="משוואה" r:id="rId3" imgW="609480" imgH="571320" progId="Equation.3">
              <p:embed/>
            </p:oleObj>
          </a:graphicData>
        </a:graphic>
      </p:graphicFrame>
      <p:graphicFrame>
        <p:nvGraphicFramePr>
          <p:cNvPr id="422918" name="Object 6"/>
          <p:cNvGraphicFramePr>
            <a:graphicFrameLocks noChangeAspect="1"/>
          </p:cNvGraphicFramePr>
          <p:nvPr/>
        </p:nvGraphicFramePr>
        <p:xfrm>
          <a:off x="942975" y="2924175"/>
          <a:ext cx="2943225" cy="1011238"/>
        </p:xfrm>
        <a:graphic>
          <a:graphicData uri="http://schemas.openxmlformats.org/presentationml/2006/ole">
            <p:oleObj spid="_x0000_s41987" name="משוואה" r:id="rId4" imgW="1587240" imgH="5457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p:cTn id="7" dur="1000" fill="hold"/>
                                        <p:tgtEl>
                                          <p:spTgt spid="422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22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2291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22915">
                                            <p:txEl>
                                              <p:pRg st="1" end="1"/>
                                            </p:txEl>
                                          </p:spTgt>
                                        </p:tgtEl>
                                        <p:attrNameLst>
                                          <p:attrName>style.visibility</p:attrName>
                                        </p:attrNameLst>
                                      </p:cBhvr>
                                      <p:to>
                                        <p:strVal val="visible"/>
                                      </p:to>
                                    </p:set>
                                    <p:anim calcmode="lin" valueType="num">
                                      <p:cBhvr>
                                        <p:cTn id="12" dur="1000" fill="hold"/>
                                        <p:tgtEl>
                                          <p:spTgt spid="42291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2291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22915">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22917"/>
                                        </p:tgtEl>
                                        <p:attrNameLst>
                                          <p:attrName>style.visibility</p:attrName>
                                        </p:attrNameLst>
                                      </p:cBhvr>
                                      <p:to>
                                        <p:strVal val="visible"/>
                                      </p:to>
                                    </p:set>
                                    <p:anim calcmode="lin" valueType="num">
                                      <p:cBhvr>
                                        <p:cTn id="17" dur="1000" fill="hold"/>
                                        <p:tgtEl>
                                          <p:spTgt spid="422917"/>
                                        </p:tgtEl>
                                        <p:attrNameLst>
                                          <p:attrName>ppt_w</p:attrName>
                                        </p:attrNameLst>
                                      </p:cBhvr>
                                      <p:tavLst>
                                        <p:tav tm="0">
                                          <p:val>
                                            <p:strVal val="#ppt_w*0.70"/>
                                          </p:val>
                                        </p:tav>
                                        <p:tav tm="100000">
                                          <p:val>
                                            <p:strVal val="#ppt_w"/>
                                          </p:val>
                                        </p:tav>
                                      </p:tavLst>
                                    </p:anim>
                                    <p:anim calcmode="lin" valueType="num">
                                      <p:cBhvr>
                                        <p:cTn id="18" dur="1000" fill="hold"/>
                                        <p:tgtEl>
                                          <p:spTgt spid="422917"/>
                                        </p:tgtEl>
                                        <p:attrNameLst>
                                          <p:attrName>ppt_h</p:attrName>
                                        </p:attrNameLst>
                                      </p:cBhvr>
                                      <p:tavLst>
                                        <p:tav tm="0">
                                          <p:val>
                                            <p:strVal val="#ppt_h"/>
                                          </p:val>
                                        </p:tav>
                                        <p:tav tm="100000">
                                          <p:val>
                                            <p:strVal val="#ppt_h"/>
                                          </p:val>
                                        </p:tav>
                                      </p:tavLst>
                                    </p:anim>
                                    <p:animEffect transition="in" filter="fade">
                                      <p:cBhvr>
                                        <p:cTn id="19" dur="1000"/>
                                        <p:tgtEl>
                                          <p:spTgt spid="42291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22915">
                                            <p:txEl>
                                              <p:pRg st="2" end="2"/>
                                            </p:txEl>
                                          </p:spTgt>
                                        </p:tgtEl>
                                        <p:attrNameLst>
                                          <p:attrName>style.visibility</p:attrName>
                                        </p:attrNameLst>
                                      </p:cBhvr>
                                      <p:to>
                                        <p:strVal val="visible"/>
                                      </p:to>
                                    </p:set>
                                    <p:anim calcmode="lin" valueType="num">
                                      <p:cBhvr>
                                        <p:cTn id="24" dur="1000" fill="hold"/>
                                        <p:tgtEl>
                                          <p:spTgt spid="422915">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422915">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422915">
                                            <p:txEl>
                                              <p:pRg st="2" end="2"/>
                                            </p:txEl>
                                          </p:spTgt>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422916"/>
                                        </p:tgtEl>
                                        <p:attrNameLst>
                                          <p:attrName>style.visibility</p:attrName>
                                        </p:attrNameLst>
                                      </p:cBhvr>
                                      <p:to>
                                        <p:strVal val="visible"/>
                                      </p:to>
                                    </p:set>
                                  </p:childTnLst>
                                </p:cTn>
                              </p:par>
                              <p:par>
                                <p:cTn id="29" presetID="55" presetClass="entr" presetSubtype="0" fill="hold" nodeType="withEffect">
                                  <p:stCondLst>
                                    <p:cond delay="0"/>
                                  </p:stCondLst>
                                  <p:childTnLst>
                                    <p:set>
                                      <p:cBhvr>
                                        <p:cTn id="30" dur="1" fill="hold">
                                          <p:stCondLst>
                                            <p:cond delay="0"/>
                                          </p:stCondLst>
                                        </p:cTn>
                                        <p:tgtEl>
                                          <p:spTgt spid="422918"/>
                                        </p:tgtEl>
                                        <p:attrNameLst>
                                          <p:attrName>style.visibility</p:attrName>
                                        </p:attrNameLst>
                                      </p:cBhvr>
                                      <p:to>
                                        <p:strVal val="visible"/>
                                      </p:to>
                                    </p:set>
                                    <p:anim calcmode="lin" valueType="num">
                                      <p:cBhvr>
                                        <p:cTn id="31" dur="1000" fill="hold"/>
                                        <p:tgtEl>
                                          <p:spTgt spid="422918"/>
                                        </p:tgtEl>
                                        <p:attrNameLst>
                                          <p:attrName>ppt_w</p:attrName>
                                        </p:attrNameLst>
                                      </p:cBhvr>
                                      <p:tavLst>
                                        <p:tav tm="0">
                                          <p:val>
                                            <p:strVal val="#ppt_w*0.70"/>
                                          </p:val>
                                        </p:tav>
                                        <p:tav tm="100000">
                                          <p:val>
                                            <p:strVal val="#ppt_w"/>
                                          </p:val>
                                        </p:tav>
                                      </p:tavLst>
                                    </p:anim>
                                    <p:anim calcmode="lin" valueType="num">
                                      <p:cBhvr>
                                        <p:cTn id="32" dur="1000" fill="hold"/>
                                        <p:tgtEl>
                                          <p:spTgt spid="422918"/>
                                        </p:tgtEl>
                                        <p:attrNameLst>
                                          <p:attrName>ppt_h</p:attrName>
                                        </p:attrNameLst>
                                      </p:cBhvr>
                                      <p:tavLst>
                                        <p:tav tm="0">
                                          <p:val>
                                            <p:strVal val="#ppt_h"/>
                                          </p:val>
                                        </p:tav>
                                        <p:tav tm="100000">
                                          <p:val>
                                            <p:strVal val="#ppt_h"/>
                                          </p:val>
                                        </p:tav>
                                      </p:tavLst>
                                    </p:anim>
                                    <p:animEffect transition="in" filter="fade">
                                      <p:cBhvr>
                                        <p:cTn id="33" dur="1000"/>
                                        <p:tgtEl>
                                          <p:spTgt spid="422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P spid="42291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2: שלב ד' החלטה</a:t>
            </a:r>
            <a:endParaRPr lang="en-US" sz="3600" smtClean="0">
              <a:solidFill>
                <a:schemeClr val="hlink"/>
              </a:solidFill>
            </a:endParaRPr>
          </a:p>
        </p:txBody>
      </p:sp>
      <p:sp>
        <p:nvSpPr>
          <p:cNvPr id="423939" name="Rectangle 3"/>
          <p:cNvSpPr>
            <a:spLocks noGrp="1" noChangeArrowheads="1"/>
          </p:cNvSpPr>
          <p:nvPr>
            <p:ph type="body" idx="1"/>
          </p:nvPr>
        </p:nvSpPr>
        <p:spPr>
          <a:noFill/>
        </p:spPr>
        <p:txBody>
          <a:bodyPr/>
          <a:lstStyle/>
          <a:p>
            <a:pPr algn="just" eaLnBrk="1" hangingPunct="1"/>
            <a:r>
              <a:rPr lang="he-IL" sz="2400" smtClean="0"/>
              <a:t>חיפשנו </a:t>
            </a:r>
            <a:r>
              <a:rPr lang="en-US" sz="2400" smtClean="0"/>
              <a:t>t</a:t>
            </a:r>
            <a:r>
              <a:rPr lang="he-IL" sz="2400" smtClean="0"/>
              <a:t> קטן מה </a:t>
            </a:r>
            <a:r>
              <a:rPr lang="en-US" sz="2400" smtClean="0"/>
              <a:t>t</a:t>
            </a:r>
            <a:r>
              <a:rPr lang="he-IL" sz="2400" smtClean="0"/>
              <a:t> הגבולי 2.896-, </a:t>
            </a:r>
            <a:r>
              <a:rPr lang="en-US" sz="2400" smtClean="0"/>
              <a:t>t</a:t>
            </a:r>
            <a:r>
              <a:rPr lang="he-IL" sz="2400" smtClean="0"/>
              <a:t> המבחן יצא גדול מה </a:t>
            </a:r>
            <a:r>
              <a:rPr lang="en-US" sz="2400" smtClean="0"/>
              <a:t>t</a:t>
            </a:r>
            <a:r>
              <a:rPr lang="he-IL" sz="2400" smtClean="0"/>
              <a:t> הגבולי </a:t>
            </a:r>
            <a:r>
              <a:rPr lang="he-IL" sz="2400" smtClean="0">
                <a:sym typeface="Symbol" pitchFamily="18" charset="2"/>
              </a:rPr>
              <a:t>ולכן נקבל את השערת ה </a:t>
            </a:r>
            <a:r>
              <a:rPr lang="en-US" sz="2400" smtClean="0">
                <a:sym typeface="Symbol" pitchFamily="18" charset="2"/>
              </a:rPr>
              <a:t>H</a:t>
            </a:r>
            <a:r>
              <a:rPr lang="en-US" sz="1400" smtClean="0">
                <a:sym typeface="Symbol" pitchFamily="18" charset="2"/>
              </a:rPr>
              <a:t>0</a:t>
            </a:r>
            <a:r>
              <a:rPr lang="he-IL" sz="1400" smtClean="0">
                <a:sym typeface="Symbol" pitchFamily="18" charset="2"/>
              </a:rPr>
              <a:t> </a:t>
            </a:r>
            <a:r>
              <a:rPr lang="he-IL" sz="2400" smtClean="0">
                <a:sym typeface="Symbol" pitchFamily="18" charset="2"/>
              </a:rPr>
              <a:t>(נדחה את השערת החוקר)</a:t>
            </a:r>
            <a:r>
              <a:rPr lang="he-IL" sz="2000" smtClean="0">
                <a:sym typeface="Symbol" pitchFamily="18" charset="2"/>
              </a:rPr>
              <a:t>.</a:t>
            </a:r>
            <a:r>
              <a:rPr lang="he-IL" sz="2000" smtClean="0"/>
              <a:t> </a:t>
            </a:r>
          </a:p>
          <a:p>
            <a:pPr algn="just" eaLnBrk="1" hangingPunct="1">
              <a:buFont typeface="Wingdings" pitchFamily="2" charset="2"/>
              <a:buNone/>
            </a:pPr>
            <a:endParaRPr lang="en-US" sz="2400" smtClean="0"/>
          </a:p>
        </p:txBody>
      </p:sp>
      <p:grpSp>
        <p:nvGrpSpPr>
          <p:cNvPr id="2" name="Group 21"/>
          <p:cNvGrpSpPr>
            <a:grpSpLocks/>
          </p:cNvGrpSpPr>
          <p:nvPr/>
        </p:nvGrpSpPr>
        <p:grpSpPr bwMode="auto">
          <a:xfrm>
            <a:off x="827088" y="3573463"/>
            <a:ext cx="7151687" cy="3095625"/>
            <a:chOff x="521" y="2251"/>
            <a:chExt cx="4505" cy="1950"/>
          </a:xfrm>
        </p:grpSpPr>
        <p:sp>
          <p:nvSpPr>
            <p:cNvPr id="162821" name="Line 4"/>
            <p:cNvSpPr>
              <a:spLocks noChangeShapeType="1"/>
            </p:cNvSpPr>
            <p:nvPr/>
          </p:nvSpPr>
          <p:spPr bwMode="auto">
            <a:xfrm flipH="1">
              <a:off x="2381" y="2478"/>
              <a:ext cx="0" cy="1270"/>
            </a:xfrm>
            <a:prstGeom prst="line">
              <a:avLst/>
            </a:prstGeom>
            <a:noFill/>
            <a:ln w="9525">
              <a:solidFill>
                <a:schemeClr val="tx1"/>
              </a:solidFill>
              <a:miter lim="800000"/>
              <a:headEnd type="diamond" w="med" len="med"/>
              <a:tailEnd/>
            </a:ln>
          </p:spPr>
          <p:txBody>
            <a:bodyPr wrap="none"/>
            <a:lstStyle/>
            <a:p>
              <a:endParaRPr lang="he-IL"/>
            </a:p>
          </p:txBody>
        </p:sp>
        <p:sp>
          <p:nvSpPr>
            <p:cNvPr id="162822" name="Rectangle 5"/>
            <p:cNvSpPr>
              <a:spLocks noChangeArrowheads="1"/>
            </p:cNvSpPr>
            <p:nvPr/>
          </p:nvSpPr>
          <p:spPr bwMode="auto">
            <a:xfrm flipH="1">
              <a:off x="2381" y="2251"/>
              <a:ext cx="544" cy="211"/>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המבחן</a:t>
              </a:r>
              <a:endParaRPr lang="en-US" sz="1000" b="1">
                <a:sym typeface="Symbol" pitchFamily="18" charset="2"/>
              </a:endParaRPr>
            </a:p>
          </p:txBody>
        </p:sp>
        <p:sp>
          <p:nvSpPr>
            <p:cNvPr id="162823" name="Rectangle 6"/>
            <p:cNvSpPr>
              <a:spLocks noChangeArrowheads="1"/>
            </p:cNvSpPr>
            <p:nvPr/>
          </p:nvSpPr>
          <p:spPr bwMode="auto">
            <a:xfrm flipH="1">
              <a:off x="2110" y="3793"/>
              <a:ext cx="453" cy="136"/>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62824" name="Rectangle 7"/>
            <p:cNvSpPr>
              <a:spLocks noChangeArrowheads="1"/>
            </p:cNvSpPr>
            <p:nvPr/>
          </p:nvSpPr>
          <p:spPr bwMode="auto">
            <a:xfrm flipH="1">
              <a:off x="2109" y="4065"/>
              <a:ext cx="453" cy="136"/>
            </a:xfrm>
            <a:prstGeom prst="rect">
              <a:avLst/>
            </a:prstGeom>
            <a:noFill/>
            <a:ln w="9525">
              <a:noFill/>
              <a:miter lim="800000"/>
              <a:headEnd/>
              <a:tailEnd/>
            </a:ln>
          </p:spPr>
          <p:txBody>
            <a:bodyPr wrap="none" anchor="ctr"/>
            <a:lstStyle/>
            <a:p>
              <a:pPr algn="ctr"/>
              <a:r>
                <a:rPr lang="en-US" sz="1400" b="1">
                  <a:sym typeface="Symbol" pitchFamily="18" charset="2"/>
                </a:rPr>
                <a:t>t=-2.896</a:t>
              </a:r>
            </a:p>
          </p:txBody>
        </p:sp>
        <p:sp>
          <p:nvSpPr>
            <p:cNvPr id="162825" name="Rectangle 8"/>
            <p:cNvSpPr>
              <a:spLocks noChangeArrowheads="1"/>
            </p:cNvSpPr>
            <p:nvPr/>
          </p:nvSpPr>
          <p:spPr bwMode="auto">
            <a:xfrm>
              <a:off x="2109" y="3929"/>
              <a:ext cx="453" cy="136"/>
            </a:xfrm>
            <a:prstGeom prst="rect">
              <a:avLst/>
            </a:prstGeom>
            <a:noFill/>
            <a:ln w="9525">
              <a:noFill/>
              <a:miter lim="800000"/>
              <a:headEnd/>
              <a:tailEnd/>
            </a:ln>
          </p:spPr>
          <p:txBody>
            <a:bodyPr wrap="none" anchor="ctr"/>
            <a:lstStyle/>
            <a:p>
              <a:pPr algn="ctr"/>
              <a:r>
                <a:rPr lang="en-US" sz="1400" b="1">
                  <a:sym typeface="Symbol" pitchFamily="18" charset="2"/>
                </a:rPr>
                <a:t>df=8</a:t>
              </a:r>
            </a:p>
          </p:txBody>
        </p:sp>
        <p:sp>
          <p:nvSpPr>
            <p:cNvPr id="162826" name="Line 9"/>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grpSp>
          <p:nvGrpSpPr>
            <p:cNvPr id="162827" name="Group 10"/>
            <p:cNvGrpSpPr>
              <a:grpSpLocks/>
            </p:cNvGrpSpPr>
            <p:nvPr/>
          </p:nvGrpSpPr>
          <p:grpSpPr bwMode="auto">
            <a:xfrm flipH="1">
              <a:off x="930" y="2568"/>
              <a:ext cx="2721" cy="1146"/>
              <a:chOff x="3360" y="3072"/>
              <a:chExt cx="1872" cy="720"/>
            </a:xfrm>
          </p:grpSpPr>
          <p:sp>
            <p:nvSpPr>
              <p:cNvPr id="162836" name="Freeform 11"/>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62837" name="Freeform 12"/>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62828" name="Line 13"/>
            <p:cNvSpPr>
              <a:spLocks noChangeShapeType="1"/>
            </p:cNvSpPr>
            <p:nvPr/>
          </p:nvSpPr>
          <p:spPr bwMode="auto">
            <a:xfrm>
              <a:off x="2653" y="2478"/>
              <a:ext cx="1" cy="1270"/>
            </a:xfrm>
            <a:prstGeom prst="line">
              <a:avLst/>
            </a:prstGeom>
            <a:noFill/>
            <a:ln w="9525">
              <a:solidFill>
                <a:schemeClr val="tx1"/>
              </a:solidFill>
              <a:miter lim="800000"/>
              <a:headEnd type="diamond" w="med" len="med"/>
              <a:tailEnd/>
            </a:ln>
          </p:spPr>
          <p:txBody>
            <a:bodyPr wrap="none"/>
            <a:lstStyle/>
            <a:p>
              <a:endParaRPr lang="he-IL"/>
            </a:p>
          </p:txBody>
        </p:sp>
        <p:sp>
          <p:nvSpPr>
            <p:cNvPr id="162829" name="Rectangle 14"/>
            <p:cNvSpPr>
              <a:spLocks noChangeArrowheads="1"/>
            </p:cNvSpPr>
            <p:nvPr/>
          </p:nvSpPr>
          <p:spPr bwMode="auto">
            <a:xfrm flipH="1">
              <a:off x="2109"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62830" name="Rectangle 15"/>
            <p:cNvSpPr>
              <a:spLocks noChangeArrowheads="1"/>
            </p:cNvSpPr>
            <p:nvPr/>
          </p:nvSpPr>
          <p:spPr bwMode="auto">
            <a:xfrm flipH="1">
              <a:off x="2381"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62831" name="Rectangle 16"/>
            <p:cNvSpPr>
              <a:spLocks noChangeArrowheads="1"/>
            </p:cNvSpPr>
            <p:nvPr/>
          </p:nvSpPr>
          <p:spPr bwMode="auto">
            <a:xfrm flipH="1">
              <a:off x="2064" y="2296"/>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62832" name="Group 17"/>
            <p:cNvGrpSpPr>
              <a:grpSpLocks/>
            </p:cNvGrpSpPr>
            <p:nvPr/>
          </p:nvGrpSpPr>
          <p:grpSpPr bwMode="auto">
            <a:xfrm flipH="1">
              <a:off x="1701" y="2613"/>
              <a:ext cx="2721" cy="1146"/>
              <a:chOff x="3360" y="3072"/>
              <a:chExt cx="1872" cy="720"/>
            </a:xfrm>
          </p:grpSpPr>
          <p:sp>
            <p:nvSpPr>
              <p:cNvPr id="162834" name="Freeform 18"/>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62835" name="Freeform 19"/>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62833" name="Rectangle 20"/>
            <p:cNvSpPr>
              <a:spLocks noChangeArrowheads="1"/>
            </p:cNvSpPr>
            <p:nvPr/>
          </p:nvSpPr>
          <p:spPr bwMode="auto">
            <a:xfrm flipH="1">
              <a:off x="2563" y="3793"/>
              <a:ext cx="453" cy="136"/>
            </a:xfrm>
            <a:prstGeom prst="rect">
              <a:avLst/>
            </a:prstGeom>
            <a:noFill/>
            <a:ln w="9525">
              <a:noFill/>
              <a:miter lim="800000"/>
              <a:headEnd/>
              <a:tailEnd/>
            </a:ln>
          </p:spPr>
          <p:txBody>
            <a:bodyPr wrap="none" anchor="ctr"/>
            <a:lstStyle/>
            <a:p>
              <a:pPr algn="ctr"/>
              <a:r>
                <a:rPr lang="en-US" sz="1400" b="1">
                  <a:sym typeface="Symbol" pitchFamily="18" charset="2"/>
                </a:rPr>
                <a:t>t=-2.5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Effect transition="in" filter="fade">
                                      <p:cBhvr>
                                        <p:cTn id="7" dur="2000"/>
                                        <p:tgtEl>
                                          <p:spTgt spid="423939">
                                            <p:txEl>
                                              <p:pRg st="0" end="0"/>
                                            </p:txEl>
                                          </p:spTgt>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63843" name="Rectangle 3"/>
          <p:cNvSpPr>
            <a:spLocks noGrp="1" noChangeArrowheads="1"/>
          </p:cNvSpPr>
          <p:nvPr>
            <p:ph type="subTitle" idx="1"/>
          </p:nvPr>
        </p:nvSpPr>
        <p:spPr>
          <a:xfrm>
            <a:off x="0" y="3357563"/>
            <a:ext cx="8640763" cy="935037"/>
          </a:xfrm>
        </p:spPr>
        <p:txBody>
          <a:bodyPr/>
          <a:lstStyle/>
          <a:p>
            <a:pPr algn="r" eaLnBrk="1" hangingPunct="1">
              <a:lnSpc>
                <a:spcPct val="90000"/>
              </a:lnSpc>
            </a:pPr>
            <a:r>
              <a:rPr lang="he-IL" sz="2000" smtClean="0">
                <a:solidFill>
                  <a:schemeClr val="tx2"/>
                </a:solidFill>
              </a:rPr>
              <a:t>שיעור 6: בדיקת השערות על השונות </a:t>
            </a:r>
            <a:r>
              <a:rPr lang="el-GR" sz="2000" smtClean="0">
                <a:solidFill>
                  <a:schemeClr val="tx2"/>
                </a:solidFill>
              </a:rPr>
              <a:t>σ</a:t>
            </a:r>
            <a:r>
              <a:rPr lang="en-US" sz="2000" baseline="30000" smtClean="0">
                <a:solidFill>
                  <a:schemeClr val="tx2"/>
                </a:solidFill>
              </a:rPr>
              <a:t>2</a:t>
            </a:r>
            <a:r>
              <a:rPr lang="he-IL" sz="2000" smtClean="0">
                <a:solidFill>
                  <a:schemeClr val="tx2"/>
                </a:solidFill>
              </a:rPr>
              <a:t>. רווח בר סמך לשונות.</a:t>
            </a:r>
            <a:endParaRPr lang="en-US" sz="2000" smtClean="0">
              <a:solidFill>
                <a:schemeClr val="tx2"/>
              </a:solidFill>
            </a:endParaRPr>
          </a:p>
        </p:txBody>
      </p:sp>
      <p:sp>
        <p:nvSpPr>
          <p:cNvPr id="163844" name="Text Box 4"/>
          <p:cNvSpPr txBox="1">
            <a:spLocks noChangeArrowheads="1"/>
          </p:cNvSpPr>
          <p:nvPr/>
        </p:nvSpPr>
        <p:spPr bwMode="auto">
          <a:xfrm>
            <a:off x="539750" y="4365625"/>
            <a:ext cx="8064500" cy="1025525"/>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363-366. </a:t>
            </a:r>
          </a:p>
          <a:p>
            <a:pPr>
              <a:lnSpc>
                <a:spcPct val="80000"/>
              </a:lnSpc>
              <a:spcBef>
                <a:spcPct val="50000"/>
              </a:spcBef>
              <a:buFont typeface="Wingdings" pitchFamily="2" charset="2"/>
              <a:buChar char="&amp;"/>
            </a:pPr>
            <a:endParaRPr lang="en-US" sz="1800">
              <a:latin typeface="Times New Roman" pitchFamily="18" charset="0"/>
            </a:endParaRPr>
          </a:p>
        </p:txBody>
      </p:sp>
      <p:sp>
        <p:nvSpPr>
          <p:cNvPr id="163845" name="Rectangle 5"/>
          <p:cNvSpPr>
            <a:spLocks noChangeArrowheads="1"/>
          </p:cNvSpPr>
          <p:nvPr/>
        </p:nvSpPr>
        <p:spPr bwMode="auto">
          <a:xfrm>
            <a:off x="7164388" y="476250"/>
            <a:ext cx="1655762" cy="360363"/>
          </a:xfrm>
          <a:prstGeom prst="rect">
            <a:avLst/>
          </a:prstGeom>
          <a:noFill/>
          <a:ln w="19050">
            <a:solidFill>
              <a:schemeClr val="tx1"/>
            </a:solidFill>
            <a:miter lim="800000"/>
            <a:headEnd/>
            <a:tailEnd/>
          </a:ln>
        </p:spPr>
        <p:txBody>
          <a:bodyPr wrap="none" anchor="ctr"/>
          <a:lstStyle/>
          <a:p>
            <a:pPr algn="ctr"/>
            <a:r>
              <a:rPr lang="he-IL" b="1">
                <a:solidFill>
                  <a:schemeClr val="hlink"/>
                </a:solidFill>
              </a:rPr>
              <a:t>לא רלוונטי למבחן</a:t>
            </a:r>
            <a:endParaRPr lang="en-US" b="1">
              <a:solidFill>
                <a:schemeClr val="hlink"/>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algn="r" eaLnBrk="1" hangingPunct="1"/>
            <a:r>
              <a:rPr lang="he-IL" sz="4000" smtClean="0"/>
              <a:t>בדיקת השערות על</a:t>
            </a:r>
            <a:r>
              <a:rPr lang="he-IL" sz="2800" smtClean="0"/>
              <a:t> </a:t>
            </a:r>
            <a:r>
              <a:rPr lang="he-IL" sz="4000" smtClean="0"/>
              <a:t>השונות </a:t>
            </a:r>
            <a:r>
              <a:rPr lang="el-GR" sz="4000" smtClean="0"/>
              <a:t>σ</a:t>
            </a:r>
            <a:r>
              <a:rPr lang="en-US" sz="4000" baseline="30000" smtClean="0"/>
              <a:t>2</a:t>
            </a:r>
            <a:endParaRPr lang="en-US" sz="2800" smtClean="0"/>
          </a:p>
        </p:txBody>
      </p:sp>
      <p:sp>
        <p:nvSpPr>
          <p:cNvPr id="425987" name="Rectangle 3"/>
          <p:cNvSpPr>
            <a:spLocks noGrp="1" noChangeArrowheads="1"/>
          </p:cNvSpPr>
          <p:nvPr>
            <p:ph type="body" idx="1"/>
          </p:nvPr>
        </p:nvSpPr>
        <p:spPr>
          <a:xfrm>
            <a:off x="684213" y="2017713"/>
            <a:ext cx="8270875" cy="4114800"/>
          </a:xfrm>
        </p:spPr>
        <p:txBody>
          <a:bodyPr/>
          <a:lstStyle/>
          <a:p>
            <a:pPr eaLnBrk="1" hangingPunct="1"/>
            <a:r>
              <a:rPr lang="he-IL" sz="2800" smtClean="0">
                <a:sym typeface="Symbol" pitchFamily="18" charset="2"/>
              </a:rPr>
              <a:t>לעיתים השערת החוקר היא לא על הממוצע או הפרש הממוצעים אלא על השונות (מידת הפיזור). האם השונות במדגם שונה מהשונות באוכלוסייה.</a:t>
            </a:r>
          </a:p>
          <a:p>
            <a:pPr eaLnBrk="1" hangingPunct="1"/>
            <a:r>
              <a:rPr lang="he-IL" sz="2800" smtClean="0">
                <a:sym typeface="Symbol" pitchFamily="18" charset="2"/>
              </a:rPr>
              <a:t>בדיקת השערות על השונות דומה מבחינת השלבים לבדיקת השערות על הממוצע. </a:t>
            </a:r>
            <a:endParaRPr lang="en-US" sz="2800" smtClean="0">
              <a:sym typeface="Symbol" pitchFamily="18" charset="2"/>
            </a:endParaRPr>
          </a:p>
        </p:txBody>
      </p:sp>
      <p:graphicFrame>
        <p:nvGraphicFramePr>
          <p:cNvPr id="425989" name="Object 5"/>
          <p:cNvGraphicFramePr>
            <a:graphicFrameLocks noChangeAspect="1"/>
          </p:cNvGraphicFramePr>
          <p:nvPr/>
        </p:nvGraphicFramePr>
        <p:xfrm>
          <a:off x="1476375" y="4292600"/>
          <a:ext cx="2024063" cy="774700"/>
        </p:xfrm>
        <a:graphic>
          <a:graphicData uri="http://schemas.openxmlformats.org/presentationml/2006/ole">
            <p:oleObj spid="_x0000_s43010" name="משוואה" r:id="rId3" imgW="1091880" imgH="419040" progId="Equation.3">
              <p:embed/>
            </p:oleObj>
          </a:graphicData>
        </a:graphic>
      </p:graphicFrame>
      <p:sp>
        <p:nvSpPr>
          <p:cNvPr id="425991" name="AutoShape 7">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43014" name="Rectangle 8"/>
          <p:cNvSpPr>
            <a:spLocks noChangeArrowheads="1"/>
          </p:cNvSpPr>
          <p:nvPr/>
        </p:nvSpPr>
        <p:spPr bwMode="auto">
          <a:xfrm>
            <a:off x="7164388" y="476250"/>
            <a:ext cx="1655762" cy="360363"/>
          </a:xfrm>
          <a:prstGeom prst="rect">
            <a:avLst/>
          </a:prstGeom>
          <a:noFill/>
          <a:ln w="19050">
            <a:solidFill>
              <a:schemeClr val="tx1"/>
            </a:solidFill>
            <a:miter lim="800000"/>
            <a:headEnd/>
            <a:tailEnd/>
          </a:ln>
        </p:spPr>
        <p:txBody>
          <a:bodyPr wrap="none" anchor="ctr"/>
          <a:lstStyle/>
          <a:p>
            <a:pPr algn="ctr"/>
            <a:r>
              <a:rPr lang="he-IL" b="1">
                <a:solidFill>
                  <a:schemeClr val="hlink"/>
                </a:solidFill>
              </a:rPr>
              <a:t>לא רלוונטי למבחן</a:t>
            </a:r>
            <a:endParaRPr lang="en-US" b="1">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animEffect transition="in" filter="fade">
                                      <p:cBhvr>
                                        <p:cTn id="7" dur="2000"/>
                                        <p:tgtEl>
                                          <p:spTgt spid="42598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25987">
                                            <p:txEl>
                                              <p:pRg st="1" end="1"/>
                                            </p:txEl>
                                          </p:spTgt>
                                        </p:tgtEl>
                                        <p:attrNameLst>
                                          <p:attrName>style.visibility</p:attrName>
                                        </p:attrNameLst>
                                      </p:cBhvr>
                                      <p:to>
                                        <p:strVal val="visible"/>
                                      </p:to>
                                    </p:set>
                                    <p:animEffect transition="in" filter="fade">
                                      <p:cBhvr>
                                        <p:cTn id="11" dur="2000"/>
                                        <p:tgtEl>
                                          <p:spTgt spid="425987">
                                            <p:txEl>
                                              <p:pRg st="1" end="1"/>
                                            </p:txEl>
                                          </p:spTgt>
                                        </p:tgtEl>
                                      </p:cBhvr>
                                    </p:animEffect>
                                  </p:childTnLst>
                                </p:cTn>
                              </p:par>
                              <p:par>
                                <p:cTn id="12" presetID="55" presetClass="entr" presetSubtype="0" fill="hold" nodeType="withEffect">
                                  <p:stCondLst>
                                    <p:cond delay="0"/>
                                  </p:stCondLst>
                                  <p:childTnLst>
                                    <p:set>
                                      <p:cBhvr>
                                        <p:cTn id="13" dur="1" fill="hold">
                                          <p:stCondLst>
                                            <p:cond delay="0"/>
                                          </p:stCondLst>
                                        </p:cTn>
                                        <p:tgtEl>
                                          <p:spTgt spid="425989"/>
                                        </p:tgtEl>
                                        <p:attrNameLst>
                                          <p:attrName>style.visibility</p:attrName>
                                        </p:attrNameLst>
                                      </p:cBhvr>
                                      <p:to>
                                        <p:strVal val="visible"/>
                                      </p:to>
                                    </p:set>
                                    <p:anim calcmode="lin" valueType="num">
                                      <p:cBhvr>
                                        <p:cTn id="14" dur="1000" fill="hold"/>
                                        <p:tgtEl>
                                          <p:spTgt spid="425989"/>
                                        </p:tgtEl>
                                        <p:attrNameLst>
                                          <p:attrName>ppt_w</p:attrName>
                                        </p:attrNameLst>
                                      </p:cBhvr>
                                      <p:tavLst>
                                        <p:tav tm="0">
                                          <p:val>
                                            <p:strVal val="#ppt_w*0.70"/>
                                          </p:val>
                                        </p:tav>
                                        <p:tav tm="100000">
                                          <p:val>
                                            <p:strVal val="#ppt_w"/>
                                          </p:val>
                                        </p:tav>
                                      </p:tavLst>
                                    </p:anim>
                                    <p:anim calcmode="lin" valueType="num">
                                      <p:cBhvr>
                                        <p:cTn id="15" dur="1000" fill="hold"/>
                                        <p:tgtEl>
                                          <p:spTgt spid="425989"/>
                                        </p:tgtEl>
                                        <p:attrNameLst>
                                          <p:attrName>ppt_h</p:attrName>
                                        </p:attrNameLst>
                                      </p:cBhvr>
                                      <p:tavLst>
                                        <p:tav tm="0">
                                          <p:val>
                                            <p:strVal val="#ppt_h"/>
                                          </p:val>
                                        </p:tav>
                                        <p:tav tm="100000">
                                          <p:val>
                                            <p:strVal val="#ppt_h"/>
                                          </p:val>
                                        </p:tav>
                                      </p:tavLst>
                                    </p:anim>
                                    <p:animEffect transition="in" filter="fade">
                                      <p:cBhvr>
                                        <p:cTn id="16" dur="1000"/>
                                        <p:tgtEl>
                                          <p:spTgt spid="425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900113" y="549275"/>
            <a:ext cx="7993062" cy="1143000"/>
          </a:xfrm>
        </p:spPr>
        <p:txBody>
          <a:bodyPr/>
          <a:lstStyle/>
          <a:p>
            <a:pPr algn="r" eaLnBrk="1" hangingPunct="1"/>
            <a:r>
              <a:rPr lang="he-IL" sz="3600" smtClean="0"/>
              <a:t>התפלגות </a:t>
            </a:r>
            <a:r>
              <a:rPr lang="el-GR" sz="3600" smtClean="0"/>
              <a:t>χ</a:t>
            </a:r>
            <a:r>
              <a:rPr lang="en-US" sz="3600" baseline="30000" smtClean="0"/>
              <a:t>2</a:t>
            </a:r>
            <a:endParaRPr lang="en-US" sz="3600" smtClean="0"/>
          </a:p>
        </p:txBody>
      </p:sp>
      <p:sp>
        <p:nvSpPr>
          <p:cNvPr id="433155" name="Rectangle 3"/>
          <p:cNvSpPr>
            <a:spLocks noGrp="1" noChangeArrowheads="1"/>
          </p:cNvSpPr>
          <p:nvPr>
            <p:ph type="body" idx="1"/>
          </p:nvPr>
        </p:nvSpPr>
        <p:spPr>
          <a:xfrm>
            <a:off x="1403350" y="1844675"/>
            <a:ext cx="7556500" cy="2235200"/>
          </a:xfrm>
          <a:noFill/>
        </p:spPr>
        <p:txBody>
          <a:bodyPr>
            <a:spAutoFit/>
          </a:bodyPr>
          <a:lstStyle/>
          <a:p>
            <a:pPr algn="justLow" eaLnBrk="1" hangingPunct="1"/>
            <a:r>
              <a:rPr lang="he-IL" sz="2000" smtClean="0">
                <a:sym typeface="Symbol" pitchFamily="18" charset="2"/>
              </a:rPr>
              <a:t>בשונה מהתפלגות </a:t>
            </a:r>
            <a:r>
              <a:rPr lang="en-US" sz="2000" smtClean="0">
                <a:sym typeface="Symbol" pitchFamily="18" charset="2"/>
              </a:rPr>
              <a:t>Z</a:t>
            </a:r>
            <a:r>
              <a:rPr lang="he-IL" sz="2000" smtClean="0">
                <a:sym typeface="Symbol" pitchFamily="18" charset="2"/>
              </a:rPr>
              <a:t> ישנן מספר אין סופי של התפלגויות </a:t>
            </a:r>
            <a:r>
              <a:rPr lang="el-GR" sz="2000" smtClean="0">
                <a:sym typeface="Symbol" pitchFamily="18" charset="2"/>
              </a:rPr>
              <a:t>χ</a:t>
            </a:r>
            <a:r>
              <a:rPr lang="en-US" sz="2000" baseline="30000" smtClean="0">
                <a:sym typeface="Symbol" pitchFamily="18" charset="2"/>
              </a:rPr>
              <a:t>2</a:t>
            </a:r>
            <a:r>
              <a:rPr lang="he-IL" sz="2000" smtClean="0">
                <a:sym typeface="Symbol" pitchFamily="18" charset="2"/>
              </a:rPr>
              <a:t> ככל שה </a:t>
            </a:r>
            <a:r>
              <a:rPr lang="en-US" sz="2000" smtClean="0">
                <a:sym typeface="Symbol" pitchFamily="18" charset="2"/>
              </a:rPr>
              <a:t>n</a:t>
            </a:r>
            <a:r>
              <a:rPr lang="he-IL" sz="2000" smtClean="0">
                <a:sym typeface="Symbol" pitchFamily="18" charset="2"/>
              </a:rPr>
              <a:t> יותר גדול התפלגות ה </a:t>
            </a:r>
            <a:r>
              <a:rPr lang="el-GR" sz="2000" smtClean="0">
                <a:sym typeface="Symbol" pitchFamily="18" charset="2"/>
              </a:rPr>
              <a:t>χ</a:t>
            </a:r>
            <a:r>
              <a:rPr lang="en-US" sz="2000" baseline="30000" smtClean="0">
                <a:sym typeface="Symbol" pitchFamily="18" charset="2"/>
              </a:rPr>
              <a:t>2</a:t>
            </a:r>
            <a:r>
              <a:rPr lang="he-IL" sz="2000" smtClean="0">
                <a:sym typeface="Symbol" pitchFamily="18" charset="2"/>
              </a:rPr>
              <a:t> שואפת להתפלגות סימטרית.</a:t>
            </a:r>
          </a:p>
          <a:p>
            <a:pPr algn="justLow" eaLnBrk="1" hangingPunct="1"/>
            <a:r>
              <a:rPr lang="he-IL" sz="2000" smtClean="0">
                <a:sym typeface="Symbol" pitchFamily="18" charset="2"/>
              </a:rPr>
              <a:t>בשונה מהתפלגות </a:t>
            </a:r>
            <a:r>
              <a:rPr lang="en-US" sz="2000" smtClean="0">
                <a:sym typeface="Symbol" pitchFamily="18" charset="2"/>
              </a:rPr>
              <a:t>Z</a:t>
            </a:r>
            <a:r>
              <a:rPr lang="he-IL" sz="2000" smtClean="0">
                <a:sym typeface="Symbol" pitchFamily="18" charset="2"/>
              </a:rPr>
              <a:t> ו – </a:t>
            </a:r>
            <a:r>
              <a:rPr lang="en-US" sz="2000" smtClean="0">
                <a:sym typeface="Symbol" pitchFamily="18" charset="2"/>
              </a:rPr>
              <a:t>t</a:t>
            </a:r>
            <a:r>
              <a:rPr lang="he-IL" sz="2000" smtClean="0">
                <a:sym typeface="Symbol" pitchFamily="18" charset="2"/>
              </a:rPr>
              <a:t> ישנם רק ערכים חיובים (</a:t>
            </a:r>
            <a:r>
              <a:rPr lang="el-GR" sz="2000" smtClean="0">
                <a:sym typeface="Symbol" pitchFamily="18" charset="2"/>
              </a:rPr>
              <a:t>χ</a:t>
            </a:r>
            <a:r>
              <a:rPr lang="en-US" sz="2000" b="1" baseline="30000" smtClean="0">
                <a:solidFill>
                  <a:schemeClr val="hlink"/>
                </a:solidFill>
                <a:sym typeface="Symbol" pitchFamily="18" charset="2"/>
              </a:rPr>
              <a:t>2</a:t>
            </a:r>
            <a:r>
              <a:rPr lang="he-IL" sz="2000" b="1" baseline="30000" smtClean="0">
                <a:solidFill>
                  <a:schemeClr val="hlink"/>
                </a:solidFill>
                <a:sym typeface="Symbol" pitchFamily="18" charset="2"/>
              </a:rPr>
              <a:t> </a:t>
            </a:r>
            <a:r>
              <a:rPr lang="he-IL" sz="1600" b="1" smtClean="0">
                <a:sym typeface="Symbol" pitchFamily="18" charset="2"/>
              </a:rPr>
              <a:t>פיזור לא יכול להיות שלילי</a:t>
            </a:r>
            <a:r>
              <a:rPr lang="he-IL" sz="2000" smtClean="0">
                <a:sym typeface="Symbol" pitchFamily="18" charset="2"/>
              </a:rPr>
              <a:t>). </a:t>
            </a:r>
            <a:endParaRPr lang="en-US" sz="2000" smtClean="0">
              <a:sym typeface="Symbol" pitchFamily="18" charset="2"/>
            </a:endParaRPr>
          </a:p>
          <a:p>
            <a:pPr algn="justLow" eaLnBrk="1" hangingPunct="1"/>
            <a:r>
              <a:rPr lang="he-IL" sz="2000" smtClean="0">
                <a:sym typeface="Symbol" pitchFamily="18" charset="2"/>
              </a:rPr>
              <a:t>דרגות החופש מוגדרות </a:t>
            </a:r>
            <a:r>
              <a:rPr lang="en-US" sz="2000" smtClean="0">
                <a:sym typeface="Symbol" pitchFamily="18" charset="2"/>
              </a:rPr>
              <a:t>df=n-1</a:t>
            </a:r>
            <a:r>
              <a:rPr lang="he-IL" sz="2000" smtClean="0">
                <a:sym typeface="Symbol" pitchFamily="18" charset="2"/>
              </a:rPr>
              <a:t>.</a:t>
            </a:r>
          </a:p>
          <a:p>
            <a:pPr algn="justLow" eaLnBrk="1" hangingPunct="1"/>
            <a:endParaRPr lang="he-IL" sz="2000" smtClean="0">
              <a:sym typeface="Symbol" pitchFamily="18" charset="2"/>
            </a:endParaRPr>
          </a:p>
          <a:p>
            <a:pPr algn="justLow" eaLnBrk="1" hangingPunct="1">
              <a:buFont typeface="Wingdings" pitchFamily="2" charset="2"/>
              <a:buNone/>
            </a:pPr>
            <a:endParaRPr lang="en-US" sz="2400" smtClean="0"/>
          </a:p>
        </p:txBody>
      </p:sp>
      <p:grpSp>
        <p:nvGrpSpPr>
          <p:cNvPr id="2" name="Group 30"/>
          <p:cNvGrpSpPr>
            <a:grpSpLocks/>
          </p:cNvGrpSpPr>
          <p:nvPr/>
        </p:nvGrpSpPr>
        <p:grpSpPr bwMode="auto">
          <a:xfrm>
            <a:off x="468313" y="4221163"/>
            <a:ext cx="8350250" cy="2636837"/>
            <a:chOff x="295" y="2659"/>
            <a:chExt cx="5260" cy="1661"/>
          </a:xfrm>
        </p:grpSpPr>
        <p:sp>
          <p:nvSpPr>
            <p:cNvPr id="164872" name="Line 8"/>
            <p:cNvSpPr>
              <a:spLocks noChangeShapeType="1"/>
            </p:cNvSpPr>
            <p:nvPr/>
          </p:nvSpPr>
          <p:spPr bwMode="auto">
            <a:xfrm flipH="1">
              <a:off x="295" y="4020"/>
              <a:ext cx="5260" cy="1"/>
            </a:xfrm>
            <a:prstGeom prst="line">
              <a:avLst/>
            </a:prstGeom>
            <a:noFill/>
            <a:ln w="9525">
              <a:solidFill>
                <a:schemeClr val="tx1"/>
              </a:solidFill>
              <a:miter lim="800000"/>
              <a:headEnd/>
              <a:tailEnd/>
            </a:ln>
          </p:spPr>
          <p:txBody>
            <a:bodyPr wrap="none"/>
            <a:lstStyle/>
            <a:p>
              <a:endParaRPr lang="he-IL"/>
            </a:p>
          </p:txBody>
        </p:sp>
        <p:grpSp>
          <p:nvGrpSpPr>
            <p:cNvPr id="164873" name="Group 28"/>
            <p:cNvGrpSpPr>
              <a:grpSpLocks/>
            </p:cNvGrpSpPr>
            <p:nvPr/>
          </p:nvGrpSpPr>
          <p:grpSpPr bwMode="auto">
            <a:xfrm>
              <a:off x="476" y="2659"/>
              <a:ext cx="4364" cy="1661"/>
              <a:chOff x="476" y="2659"/>
              <a:chExt cx="4364" cy="1661"/>
            </a:xfrm>
          </p:grpSpPr>
          <p:grpSp>
            <p:nvGrpSpPr>
              <p:cNvPr id="164874" name="Group 19"/>
              <p:cNvGrpSpPr>
                <a:grpSpLocks/>
              </p:cNvGrpSpPr>
              <p:nvPr/>
            </p:nvGrpSpPr>
            <p:grpSpPr bwMode="auto">
              <a:xfrm>
                <a:off x="748" y="2840"/>
                <a:ext cx="3765" cy="1171"/>
                <a:chOff x="808" y="3064"/>
                <a:chExt cx="2661" cy="944"/>
              </a:xfrm>
            </p:grpSpPr>
            <p:sp>
              <p:nvSpPr>
                <p:cNvPr id="164884" name="Freeform 10"/>
                <p:cNvSpPr>
                  <a:spLocks/>
                </p:cNvSpPr>
                <p:nvPr/>
              </p:nvSpPr>
              <p:spPr bwMode="auto">
                <a:xfrm>
                  <a:off x="1512" y="3064"/>
                  <a:ext cx="1957" cy="939"/>
                </a:xfrm>
                <a:custGeom>
                  <a:avLst/>
                  <a:gdLst>
                    <a:gd name="T0" fmla="*/ 1957 w 1957"/>
                    <a:gd name="T1" fmla="*/ 939 h 939"/>
                    <a:gd name="T2" fmla="*/ 877 w 1957"/>
                    <a:gd name="T3" fmla="*/ 643 h 939"/>
                    <a:gd name="T4" fmla="*/ 261 w 1957"/>
                    <a:gd name="T5" fmla="*/ 147 h 939"/>
                    <a:gd name="T6" fmla="*/ 0 w 1957"/>
                    <a:gd name="T7" fmla="*/ 0 h 939"/>
                    <a:gd name="T8" fmla="*/ 0 60000 65536"/>
                    <a:gd name="T9" fmla="*/ 0 60000 65536"/>
                    <a:gd name="T10" fmla="*/ 0 60000 65536"/>
                    <a:gd name="T11" fmla="*/ 0 60000 65536"/>
                    <a:gd name="T12" fmla="*/ 0 w 1957"/>
                    <a:gd name="T13" fmla="*/ 0 h 939"/>
                    <a:gd name="T14" fmla="*/ 1957 w 1957"/>
                    <a:gd name="T15" fmla="*/ 939 h 939"/>
                  </a:gdLst>
                  <a:ahLst/>
                  <a:cxnLst>
                    <a:cxn ang="T8">
                      <a:pos x="T0" y="T1"/>
                    </a:cxn>
                    <a:cxn ang="T9">
                      <a:pos x="T2" y="T3"/>
                    </a:cxn>
                    <a:cxn ang="T10">
                      <a:pos x="T4" y="T5"/>
                    </a:cxn>
                    <a:cxn ang="T11">
                      <a:pos x="T6" y="T7"/>
                    </a:cxn>
                  </a:cxnLst>
                  <a:rect l="T12" t="T13" r="T14" b="T15"/>
                  <a:pathLst>
                    <a:path w="1957" h="939">
                      <a:moveTo>
                        <a:pt x="1957" y="939"/>
                      </a:moveTo>
                      <a:cubicBezTo>
                        <a:pt x="1778" y="890"/>
                        <a:pt x="1159" y="775"/>
                        <a:pt x="877" y="643"/>
                      </a:cubicBezTo>
                      <a:cubicBezTo>
                        <a:pt x="595" y="511"/>
                        <a:pt x="407" y="254"/>
                        <a:pt x="261" y="147"/>
                      </a:cubicBezTo>
                      <a:cubicBezTo>
                        <a:pt x="115" y="40"/>
                        <a:pt x="55" y="31"/>
                        <a:pt x="0" y="0"/>
                      </a:cubicBezTo>
                    </a:path>
                  </a:pathLst>
                </a:custGeom>
                <a:noFill/>
                <a:ln w="38100" cap="rnd">
                  <a:solidFill>
                    <a:srgbClr val="FF0000"/>
                  </a:solidFill>
                  <a:prstDash val="sysDot"/>
                  <a:miter lim="800000"/>
                  <a:headEnd/>
                  <a:tailEnd/>
                </a:ln>
              </p:spPr>
              <p:txBody>
                <a:bodyPr wrap="none"/>
                <a:lstStyle/>
                <a:p>
                  <a:endParaRPr lang="he-IL"/>
                </a:p>
              </p:txBody>
            </p:sp>
            <p:sp>
              <p:nvSpPr>
                <p:cNvPr id="164885" name="Freeform 11"/>
                <p:cNvSpPr>
                  <a:spLocks/>
                </p:cNvSpPr>
                <p:nvPr/>
              </p:nvSpPr>
              <p:spPr bwMode="auto">
                <a:xfrm>
                  <a:off x="808" y="3067"/>
                  <a:ext cx="711" cy="941"/>
                </a:xfrm>
                <a:custGeom>
                  <a:avLst/>
                  <a:gdLst>
                    <a:gd name="T0" fmla="*/ 0 w 711"/>
                    <a:gd name="T1" fmla="*/ 941 h 941"/>
                    <a:gd name="T2" fmla="*/ 308 w 711"/>
                    <a:gd name="T3" fmla="*/ 599 h 941"/>
                    <a:gd name="T4" fmla="*/ 454 w 711"/>
                    <a:gd name="T5" fmla="*/ 113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32" y="737"/>
                        <a:pt x="308" y="599"/>
                      </a:cubicBezTo>
                      <a:cubicBezTo>
                        <a:pt x="384" y="461"/>
                        <a:pt x="387" y="213"/>
                        <a:pt x="454" y="113"/>
                      </a:cubicBezTo>
                      <a:cubicBezTo>
                        <a:pt x="521" y="13"/>
                        <a:pt x="658" y="23"/>
                        <a:pt x="711" y="0"/>
                      </a:cubicBezTo>
                    </a:path>
                  </a:pathLst>
                </a:custGeom>
                <a:noFill/>
                <a:ln w="38100" cap="rnd">
                  <a:solidFill>
                    <a:srgbClr val="FF0000"/>
                  </a:solidFill>
                  <a:prstDash val="sysDot"/>
                  <a:miter lim="800000"/>
                  <a:headEnd/>
                  <a:tailEnd/>
                </a:ln>
              </p:spPr>
              <p:txBody>
                <a:bodyPr wrap="none"/>
                <a:lstStyle/>
                <a:p>
                  <a:endParaRPr lang="he-IL"/>
                </a:p>
              </p:txBody>
            </p:sp>
          </p:grpSp>
          <p:sp>
            <p:nvSpPr>
              <p:cNvPr id="164875" name="Rectangle 15"/>
              <p:cNvSpPr>
                <a:spLocks noChangeArrowheads="1"/>
              </p:cNvSpPr>
              <p:nvPr/>
            </p:nvSpPr>
            <p:spPr bwMode="auto">
              <a:xfrm>
                <a:off x="4422" y="4093"/>
                <a:ext cx="418" cy="227"/>
              </a:xfrm>
              <a:prstGeom prst="rect">
                <a:avLst/>
              </a:prstGeom>
              <a:noFill/>
              <a:ln w="9525">
                <a:noFill/>
                <a:miter lim="800000"/>
                <a:headEnd/>
                <a:tailEnd/>
              </a:ln>
            </p:spPr>
            <p:txBody>
              <a:bodyPr wrap="none" anchor="ctr"/>
              <a:lstStyle/>
              <a:p>
                <a:pPr algn="ctr"/>
                <a:r>
                  <a:rPr lang="en-US" sz="1600" b="1">
                    <a:solidFill>
                      <a:schemeClr val="hlink"/>
                    </a:solidFill>
                  </a:rPr>
                  <a:t>df=5</a:t>
                </a:r>
              </a:p>
            </p:txBody>
          </p:sp>
          <p:sp>
            <p:nvSpPr>
              <p:cNvPr id="164876" name="Rectangle 16"/>
              <p:cNvSpPr>
                <a:spLocks noChangeArrowheads="1"/>
              </p:cNvSpPr>
              <p:nvPr/>
            </p:nvSpPr>
            <p:spPr bwMode="auto">
              <a:xfrm>
                <a:off x="3969" y="4093"/>
                <a:ext cx="418" cy="227"/>
              </a:xfrm>
              <a:prstGeom prst="rect">
                <a:avLst/>
              </a:prstGeom>
              <a:noFill/>
              <a:ln w="9525">
                <a:noFill/>
                <a:miter lim="800000"/>
                <a:headEnd/>
                <a:tailEnd/>
              </a:ln>
            </p:spPr>
            <p:txBody>
              <a:bodyPr wrap="none" anchor="ctr"/>
              <a:lstStyle/>
              <a:p>
                <a:pPr algn="ctr"/>
                <a:r>
                  <a:rPr lang="en-US" sz="1600" b="1">
                    <a:solidFill>
                      <a:srgbClr val="008000"/>
                    </a:solidFill>
                  </a:rPr>
                  <a:t>df=20</a:t>
                </a:r>
              </a:p>
            </p:txBody>
          </p:sp>
          <p:sp>
            <p:nvSpPr>
              <p:cNvPr id="164877" name="Rectangle 17"/>
              <p:cNvSpPr>
                <a:spLocks noChangeArrowheads="1"/>
              </p:cNvSpPr>
              <p:nvPr/>
            </p:nvSpPr>
            <p:spPr bwMode="auto">
              <a:xfrm>
                <a:off x="2472" y="4093"/>
                <a:ext cx="1044" cy="227"/>
              </a:xfrm>
              <a:prstGeom prst="rect">
                <a:avLst/>
              </a:prstGeom>
              <a:noFill/>
              <a:ln w="9525">
                <a:noFill/>
                <a:miter lim="800000"/>
                <a:headEnd/>
                <a:tailEnd/>
              </a:ln>
            </p:spPr>
            <p:txBody>
              <a:bodyPr wrap="none" anchor="ctr"/>
              <a:lstStyle/>
              <a:p>
                <a:pPr algn="ctr"/>
                <a:r>
                  <a:rPr lang="en-US" sz="1600" b="1"/>
                  <a:t>df&gt;30</a:t>
                </a:r>
              </a:p>
            </p:txBody>
          </p:sp>
          <p:grpSp>
            <p:nvGrpSpPr>
              <p:cNvPr id="164878" name="Group 23"/>
              <p:cNvGrpSpPr>
                <a:grpSpLocks/>
              </p:cNvGrpSpPr>
              <p:nvPr/>
            </p:nvGrpSpPr>
            <p:grpSpPr bwMode="auto">
              <a:xfrm>
                <a:off x="703" y="2750"/>
                <a:ext cx="3583" cy="1261"/>
                <a:chOff x="703" y="3047"/>
                <a:chExt cx="2661" cy="964"/>
              </a:xfrm>
            </p:grpSpPr>
            <p:sp>
              <p:nvSpPr>
                <p:cNvPr id="164882" name="Freeform 21"/>
                <p:cNvSpPr>
                  <a:spLocks/>
                </p:cNvSpPr>
                <p:nvPr/>
              </p:nvSpPr>
              <p:spPr bwMode="auto">
                <a:xfrm>
                  <a:off x="1407" y="3047"/>
                  <a:ext cx="1957" cy="959"/>
                </a:xfrm>
                <a:custGeom>
                  <a:avLst/>
                  <a:gdLst>
                    <a:gd name="T0" fmla="*/ 1957 w 1957"/>
                    <a:gd name="T1" fmla="*/ 959 h 959"/>
                    <a:gd name="T2" fmla="*/ 717 w 1957"/>
                    <a:gd name="T3" fmla="*/ 673 h 959"/>
                    <a:gd name="T4" fmla="*/ 297 w 1957"/>
                    <a:gd name="T5" fmla="*/ 109 h 959"/>
                    <a:gd name="T6" fmla="*/ 0 w 1957"/>
                    <a:gd name="T7" fmla="*/ 20 h 959"/>
                    <a:gd name="T8" fmla="*/ 0 60000 65536"/>
                    <a:gd name="T9" fmla="*/ 0 60000 65536"/>
                    <a:gd name="T10" fmla="*/ 0 60000 65536"/>
                    <a:gd name="T11" fmla="*/ 0 60000 65536"/>
                    <a:gd name="T12" fmla="*/ 0 w 1957"/>
                    <a:gd name="T13" fmla="*/ 0 h 959"/>
                    <a:gd name="T14" fmla="*/ 1957 w 1957"/>
                    <a:gd name="T15" fmla="*/ 959 h 959"/>
                  </a:gdLst>
                  <a:ahLst/>
                  <a:cxnLst>
                    <a:cxn ang="T8">
                      <a:pos x="T0" y="T1"/>
                    </a:cxn>
                    <a:cxn ang="T9">
                      <a:pos x="T2" y="T3"/>
                    </a:cxn>
                    <a:cxn ang="T10">
                      <a:pos x="T4" y="T5"/>
                    </a:cxn>
                    <a:cxn ang="T11">
                      <a:pos x="T6" y="T7"/>
                    </a:cxn>
                  </a:cxnLst>
                  <a:rect l="T12" t="T13" r="T14" b="T15"/>
                  <a:pathLst>
                    <a:path w="1957" h="959">
                      <a:moveTo>
                        <a:pt x="1957" y="959"/>
                      </a:moveTo>
                      <a:cubicBezTo>
                        <a:pt x="1750" y="911"/>
                        <a:pt x="994" y="815"/>
                        <a:pt x="717" y="673"/>
                      </a:cubicBezTo>
                      <a:cubicBezTo>
                        <a:pt x="440" y="531"/>
                        <a:pt x="416" y="218"/>
                        <a:pt x="297" y="109"/>
                      </a:cubicBezTo>
                      <a:cubicBezTo>
                        <a:pt x="178" y="0"/>
                        <a:pt x="62" y="39"/>
                        <a:pt x="0" y="20"/>
                      </a:cubicBezTo>
                    </a:path>
                  </a:pathLst>
                </a:custGeom>
                <a:noFill/>
                <a:ln w="38100" cap="rnd">
                  <a:solidFill>
                    <a:srgbClr val="339966"/>
                  </a:solidFill>
                  <a:prstDash val="sysDot"/>
                  <a:miter lim="800000"/>
                  <a:headEnd/>
                  <a:tailEnd/>
                </a:ln>
              </p:spPr>
              <p:txBody>
                <a:bodyPr wrap="none"/>
                <a:lstStyle/>
                <a:p>
                  <a:endParaRPr lang="he-IL"/>
                </a:p>
              </p:txBody>
            </p:sp>
            <p:sp>
              <p:nvSpPr>
                <p:cNvPr id="164883" name="Freeform 22"/>
                <p:cNvSpPr>
                  <a:spLocks/>
                </p:cNvSpPr>
                <p:nvPr/>
              </p:nvSpPr>
              <p:spPr bwMode="auto">
                <a:xfrm>
                  <a:off x="703" y="3070"/>
                  <a:ext cx="711" cy="941"/>
                </a:xfrm>
                <a:custGeom>
                  <a:avLst/>
                  <a:gdLst>
                    <a:gd name="T0" fmla="*/ 0 w 711"/>
                    <a:gd name="T1" fmla="*/ 941 h 941"/>
                    <a:gd name="T2" fmla="*/ 308 w 711"/>
                    <a:gd name="T3" fmla="*/ 599 h 941"/>
                    <a:gd name="T4" fmla="*/ 477 w 711"/>
                    <a:gd name="T5" fmla="*/ 134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29" y="733"/>
                        <a:pt x="308" y="599"/>
                      </a:cubicBezTo>
                      <a:cubicBezTo>
                        <a:pt x="387" y="465"/>
                        <a:pt x="410" y="234"/>
                        <a:pt x="477" y="134"/>
                      </a:cubicBezTo>
                      <a:cubicBezTo>
                        <a:pt x="544" y="34"/>
                        <a:pt x="662" y="28"/>
                        <a:pt x="711" y="0"/>
                      </a:cubicBezTo>
                    </a:path>
                  </a:pathLst>
                </a:custGeom>
                <a:noFill/>
                <a:ln w="38100" cap="rnd">
                  <a:solidFill>
                    <a:srgbClr val="339966"/>
                  </a:solidFill>
                  <a:prstDash val="sysDot"/>
                  <a:miter lim="800000"/>
                  <a:headEnd/>
                  <a:tailEnd/>
                </a:ln>
              </p:spPr>
              <p:txBody>
                <a:bodyPr wrap="none"/>
                <a:lstStyle/>
                <a:p>
                  <a:endParaRPr lang="he-IL"/>
                </a:p>
              </p:txBody>
            </p:sp>
          </p:grpSp>
          <p:grpSp>
            <p:nvGrpSpPr>
              <p:cNvPr id="164879" name="Group 24"/>
              <p:cNvGrpSpPr>
                <a:grpSpLocks/>
              </p:cNvGrpSpPr>
              <p:nvPr/>
            </p:nvGrpSpPr>
            <p:grpSpPr bwMode="auto">
              <a:xfrm flipH="1">
                <a:off x="476" y="2659"/>
                <a:ext cx="2585" cy="1373"/>
                <a:chOff x="3360" y="3072"/>
                <a:chExt cx="1872" cy="720"/>
              </a:xfrm>
            </p:grpSpPr>
            <p:sp>
              <p:nvSpPr>
                <p:cNvPr id="164880" name="Freeform 25"/>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tx1"/>
                  </a:solidFill>
                  <a:prstDash val="sysDot"/>
                  <a:miter lim="800000"/>
                  <a:headEnd/>
                  <a:tailEnd/>
                </a:ln>
              </p:spPr>
              <p:txBody>
                <a:bodyPr wrap="none"/>
                <a:lstStyle/>
                <a:p>
                  <a:endParaRPr lang="he-IL"/>
                </a:p>
              </p:txBody>
            </p:sp>
            <p:sp>
              <p:nvSpPr>
                <p:cNvPr id="164881" name="Freeform 26"/>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tx1"/>
                  </a:solidFill>
                  <a:prstDash val="sysDot"/>
                  <a:miter lim="800000"/>
                  <a:headEnd/>
                  <a:tailEnd/>
                </a:ln>
              </p:spPr>
              <p:txBody>
                <a:bodyPr wrap="none"/>
                <a:lstStyle/>
                <a:p>
                  <a:endParaRPr lang="he-IL"/>
                </a:p>
              </p:txBody>
            </p:sp>
          </p:grpSp>
        </p:grpSp>
      </p:grpSp>
      <p:sp>
        <p:nvSpPr>
          <p:cNvPr id="433179" name="Rectangle 27"/>
          <p:cNvSpPr>
            <a:spLocks noChangeArrowheads="1"/>
          </p:cNvSpPr>
          <p:nvPr/>
        </p:nvSpPr>
        <p:spPr bwMode="auto">
          <a:xfrm>
            <a:off x="468313" y="6381750"/>
            <a:ext cx="431800" cy="215900"/>
          </a:xfrm>
          <a:prstGeom prst="rect">
            <a:avLst/>
          </a:prstGeom>
          <a:noFill/>
          <a:ln w="9525">
            <a:noFill/>
            <a:miter lim="800000"/>
            <a:headEnd/>
            <a:tailEnd/>
          </a:ln>
        </p:spPr>
        <p:txBody>
          <a:bodyPr wrap="none" anchor="ctr"/>
          <a:lstStyle/>
          <a:p>
            <a:pPr algn="ctr"/>
            <a:r>
              <a:rPr lang="en-US" sz="1600" b="1"/>
              <a:t>0</a:t>
            </a:r>
          </a:p>
        </p:txBody>
      </p:sp>
      <p:sp>
        <p:nvSpPr>
          <p:cNvPr id="433181" name="AutoShape 29">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64871" name="Rectangle 31"/>
          <p:cNvSpPr>
            <a:spLocks noChangeArrowheads="1"/>
          </p:cNvSpPr>
          <p:nvPr/>
        </p:nvSpPr>
        <p:spPr bwMode="auto">
          <a:xfrm>
            <a:off x="7164388" y="476250"/>
            <a:ext cx="1655762" cy="360363"/>
          </a:xfrm>
          <a:prstGeom prst="rect">
            <a:avLst/>
          </a:prstGeom>
          <a:noFill/>
          <a:ln w="19050">
            <a:solidFill>
              <a:schemeClr val="tx1"/>
            </a:solidFill>
            <a:miter lim="800000"/>
            <a:headEnd/>
            <a:tailEnd/>
          </a:ln>
        </p:spPr>
        <p:txBody>
          <a:bodyPr wrap="none" anchor="ctr"/>
          <a:lstStyle/>
          <a:p>
            <a:pPr algn="ctr"/>
            <a:r>
              <a:rPr lang="he-IL" b="1">
                <a:solidFill>
                  <a:schemeClr val="hlink"/>
                </a:solidFill>
              </a:rPr>
              <a:t>לא רלוונטי למבחן</a:t>
            </a:r>
            <a:endParaRPr lang="en-US" b="1">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fade">
                                      <p:cBhvr>
                                        <p:cTn id="7" dur="2000"/>
                                        <p:tgtEl>
                                          <p:spTgt spid="43315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33155">
                                            <p:txEl>
                                              <p:pRg st="1" end="1"/>
                                            </p:txEl>
                                          </p:spTgt>
                                        </p:tgtEl>
                                        <p:attrNameLst>
                                          <p:attrName>style.visibility</p:attrName>
                                        </p:attrNameLst>
                                      </p:cBhvr>
                                      <p:to>
                                        <p:strVal val="visible"/>
                                      </p:to>
                                    </p:set>
                                    <p:animEffect transition="in" filter="fade">
                                      <p:cBhvr>
                                        <p:cTn id="11" dur="2000"/>
                                        <p:tgtEl>
                                          <p:spTgt spid="43315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33155">
                                            <p:txEl>
                                              <p:pRg st="2" end="2"/>
                                            </p:txEl>
                                          </p:spTgt>
                                        </p:tgtEl>
                                        <p:attrNameLst>
                                          <p:attrName>style.visibility</p:attrName>
                                        </p:attrNameLst>
                                      </p:cBhvr>
                                      <p:to>
                                        <p:strVal val="visible"/>
                                      </p:to>
                                    </p:set>
                                    <p:animEffect transition="in" filter="fade">
                                      <p:cBhvr>
                                        <p:cTn id="15" dur="2000"/>
                                        <p:tgtEl>
                                          <p:spTgt spid="433155">
                                            <p:txEl>
                                              <p:pRg st="2" end="2"/>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2000"/>
                                        <p:tgtEl>
                                          <p:spTgt spid="2"/>
                                        </p:tgtEl>
                                      </p:cBhvr>
                                    </p:animEffect>
                                  </p:childTnLst>
                                </p:cTn>
                              </p:par>
                            </p:childTnLst>
                          </p:cTn>
                        </p:par>
                        <p:par>
                          <p:cTn id="20" fill="hold">
                            <p:stCondLst>
                              <p:cond delay="8000"/>
                            </p:stCondLst>
                            <p:childTnLst>
                              <p:par>
                                <p:cTn id="21" presetID="6" presetClass="emph" presetSubtype="0" repeatCount="5000" autoRev="1" fill="hold" grpId="0" nodeType="afterEffect">
                                  <p:stCondLst>
                                    <p:cond delay="0"/>
                                  </p:stCondLst>
                                  <p:childTnLst>
                                    <p:animScale>
                                      <p:cBhvr>
                                        <p:cTn id="22" dur="2000" fill="hold"/>
                                        <p:tgtEl>
                                          <p:spTgt spid="433179"/>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p:bldP spid="433179"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979613" y="620713"/>
            <a:ext cx="6661150" cy="1143000"/>
          </a:xfrm>
        </p:spPr>
        <p:txBody>
          <a:bodyPr/>
          <a:lstStyle/>
          <a:p>
            <a:pPr algn="r" eaLnBrk="1" hangingPunct="1"/>
            <a:r>
              <a:rPr lang="he-IL" smtClean="0"/>
              <a:t>טבלת ערכים גבוליים </a:t>
            </a:r>
            <a:r>
              <a:rPr lang="el-GR" sz="4800" smtClean="0">
                <a:sym typeface="Symbol" pitchFamily="18" charset="2"/>
              </a:rPr>
              <a:t>χ</a:t>
            </a:r>
            <a:r>
              <a:rPr lang="en-US" sz="4800" baseline="30000" smtClean="0">
                <a:sym typeface="Symbol" pitchFamily="18" charset="2"/>
              </a:rPr>
              <a:t>2</a:t>
            </a:r>
            <a:r>
              <a:rPr lang="he-IL" sz="4800" smtClean="0">
                <a:sym typeface="Symbol" pitchFamily="18" charset="2"/>
              </a:rPr>
              <a:t> </a:t>
            </a:r>
            <a:endParaRPr lang="en-US" sz="4800" smtClean="0">
              <a:sym typeface="Symbol" pitchFamily="18" charset="2"/>
            </a:endParaRPr>
          </a:p>
        </p:txBody>
      </p:sp>
      <p:sp>
        <p:nvSpPr>
          <p:cNvPr id="434179" name="Rectangle 3"/>
          <p:cNvSpPr>
            <a:spLocks noGrp="1" noChangeArrowheads="1"/>
          </p:cNvSpPr>
          <p:nvPr>
            <p:ph type="body" idx="1"/>
          </p:nvPr>
        </p:nvSpPr>
        <p:spPr>
          <a:xfrm>
            <a:off x="1042988" y="2017713"/>
            <a:ext cx="7948612" cy="4383087"/>
          </a:xfrm>
        </p:spPr>
        <p:txBody>
          <a:bodyPr/>
          <a:lstStyle/>
          <a:p>
            <a:pPr algn="just" eaLnBrk="1" hangingPunct="1"/>
            <a:r>
              <a:rPr lang="he-IL" sz="2400" smtClean="0"/>
              <a:t>טבלת ה </a:t>
            </a:r>
            <a:r>
              <a:rPr lang="el-GR" sz="2800" smtClean="0">
                <a:sym typeface="Symbol" pitchFamily="18" charset="2"/>
              </a:rPr>
              <a:t>χ</a:t>
            </a:r>
            <a:r>
              <a:rPr lang="en-US" sz="2800" baseline="30000" smtClean="0">
                <a:sym typeface="Symbol" pitchFamily="18" charset="2"/>
              </a:rPr>
              <a:t>2</a:t>
            </a:r>
            <a:r>
              <a:rPr lang="he-IL" sz="2400" smtClean="0"/>
              <a:t> מציגה את ערכי ה </a:t>
            </a:r>
            <a:r>
              <a:rPr lang="el-GR" sz="2800" smtClean="0">
                <a:sym typeface="Symbol" pitchFamily="18" charset="2"/>
              </a:rPr>
              <a:t>χ</a:t>
            </a:r>
            <a:r>
              <a:rPr lang="en-US" sz="2800" baseline="30000" smtClean="0">
                <a:sym typeface="Symbol" pitchFamily="18" charset="2"/>
              </a:rPr>
              <a:t>2</a:t>
            </a:r>
            <a:r>
              <a:rPr lang="he-IL" sz="2400" smtClean="0"/>
              <a:t> הגבוליים בהתאם לדרגת החופש.</a:t>
            </a:r>
          </a:p>
          <a:p>
            <a:pPr algn="just" eaLnBrk="1" hangingPunct="1"/>
            <a:r>
              <a:rPr lang="he-IL" sz="2400" smtClean="0"/>
              <a:t>במרכז הטבלה הערכים הגבוליים.</a:t>
            </a:r>
          </a:p>
          <a:p>
            <a:pPr algn="just" eaLnBrk="1" hangingPunct="1"/>
            <a:r>
              <a:rPr lang="he-IL" sz="2400" smtClean="0"/>
              <a:t>בעמודה השמאלית הראשונה: דרגות החופש.</a:t>
            </a:r>
          </a:p>
          <a:p>
            <a:pPr algn="just" eaLnBrk="1" hangingPunct="1"/>
            <a:r>
              <a:rPr lang="he-IL" sz="2400" smtClean="0"/>
              <a:t>בשורה הראשונה: </a:t>
            </a:r>
            <a:r>
              <a:rPr lang="en-US" sz="2400" smtClean="0"/>
              <a:t>1-</a:t>
            </a:r>
            <a:r>
              <a:rPr lang="el-GR" sz="2400" smtClean="0"/>
              <a:t>α</a:t>
            </a:r>
            <a:r>
              <a:rPr lang="he-IL" sz="2400" smtClean="0"/>
              <a:t>, </a:t>
            </a:r>
            <a:r>
              <a:rPr lang="he-IL" sz="2000" smtClean="0"/>
              <a:t>(להשערה ברמת מובהקות של  </a:t>
            </a:r>
            <a:r>
              <a:rPr lang="el-GR" sz="2000" smtClean="0"/>
              <a:t>α</a:t>
            </a:r>
            <a:r>
              <a:rPr lang="en-US" sz="2000" smtClean="0"/>
              <a:t>=0.05</a:t>
            </a:r>
            <a:r>
              <a:rPr lang="he-IL" sz="2000" smtClean="0"/>
              <a:t> חד כיוונית חיובית נתייחס לעמודה של 0.95 וחד כיוונית שלילית לעמודה של 0.05)</a:t>
            </a:r>
          </a:p>
          <a:p>
            <a:pPr algn="just" eaLnBrk="1" hangingPunct="1"/>
            <a:r>
              <a:rPr lang="he-IL" sz="2400" smtClean="0"/>
              <a:t>שימו לב שאין סימטריה ו- </a:t>
            </a:r>
            <a:r>
              <a:rPr lang="el-GR" sz="2800" smtClean="0">
                <a:sym typeface="Symbol" pitchFamily="18" charset="2"/>
              </a:rPr>
              <a:t>χ</a:t>
            </a:r>
            <a:r>
              <a:rPr lang="en-US" sz="2800" baseline="30000" smtClean="0">
                <a:sym typeface="Symbol" pitchFamily="18" charset="2"/>
              </a:rPr>
              <a:t>2</a:t>
            </a:r>
            <a:r>
              <a:rPr lang="he-IL" sz="2800" smtClean="0">
                <a:sym typeface="Symbol" pitchFamily="18" charset="2"/>
              </a:rPr>
              <a:t> </a:t>
            </a:r>
            <a:r>
              <a:rPr lang="he-IL" sz="2400" smtClean="0">
                <a:sym typeface="Symbol" pitchFamily="18" charset="2"/>
              </a:rPr>
              <a:t>מקבל רק</a:t>
            </a:r>
            <a:r>
              <a:rPr lang="he-IL" sz="2800" smtClean="0">
                <a:sym typeface="Symbol" pitchFamily="18" charset="2"/>
              </a:rPr>
              <a:t> </a:t>
            </a:r>
            <a:r>
              <a:rPr lang="he-IL" sz="2400" smtClean="0"/>
              <a:t>ערכיים חיוביים. </a:t>
            </a:r>
            <a:endParaRPr lang="en-US" sz="2400" smtClean="0"/>
          </a:p>
        </p:txBody>
      </p:sp>
      <p:sp>
        <p:nvSpPr>
          <p:cNvPr id="434181" name="AutoShape 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animEffect transition="in" filter="fade">
                                      <p:cBhvr>
                                        <p:cTn id="7" dur="2000"/>
                                        <p:tgtEl>
                                          <p:spTgt spid="43417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34179">
                                            <p:txEl>
                                              <p:pRg st="1" end="1"/>
                                            </p:txEl>
                                          </p:spTgt>
                                        </p:tgtEl>
                                        <p:attrNameLst>
                                          <p:attrName>style.visibility</p:attrName>
                                        </p:attrNameLst>
                                      </p:cBhvr>
                                      <p:to>
                                        <p:strVal val="visible"/>
                                      </p:to>
                                    </p:set>
                                    <p:animEffect transition="in" filter="fade">
                                      <p:cBhvr>
                                        <p:cTn id="11" dur="2000"/>
                                        <p:tgtEl>
                                          <p:spTgt spid="43417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34179">
                                            <p:txEl>
                                              <p:pRg st="2" end="2"/>
                                            </p:txEl>
                                          </p:spTgt>
                                        </p:tgtEl>
                                        <p:attrNameLst>
                                          <p:attrName>style.visibility</p:attrName>
                                        </p:attrNameLst>
                                      </p:cBhvr>
                                      <p:to>
                                        <p:strVal val="visible"/>
                                      </p:to>
                                    </p:set>
                                    <p:animEffect transition="in" filter="fade">
                                      <p:cBhvr>
                                        <p:cTn id="15" dur="2000"/>
                                        <p:tgtEl>
                                          <p:spTgt spid="434179">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34179">
                                            <p:txEl>
                                              <p:pRg st="3" end="3"/>
                                            </p:txEl>
                                          </p:spTgt>
                                        </p:tgtEl>
                                        <p:attrNameLst>
                                          <p:attrName>style.visibility</p:attrName>
                                        </p:attrNameLst>
                                      </p:cBhvr>
                                      <p:to>
                                        <p:strVal val="visible"/>
                                      </p:to>
                                    </p:set>
                                    <p:animEffect transition="in" filter="fade">
                                      <p:cBhvr>
                                        <p:cTn id="19" dur="2000"/>
                                        <p:tgtEl>
                                          <p:spTgt spid="434179">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34179">
                                            <p:txEl>
                                              <p:pRg st="4" end="4"/>
                                            </p:txEl>
                                          </p:spTgt>
                                        </p:tgtEl>
                                        <p:attrNameLst>
                                          <p:attrName>style.visibility</p:attrName>
                                        </p:attrNameLst>
                                      </p:cBhvr>
                                      <p:to>
                                        <p:strVal val="visible"/>
                                      </p:to>
                                    </p:set>
                                    <p:animEffect transition="in" filter="fade">
                                      <p:cBhvr>
                                        <p:cTn id="23" dur="2000"/>
                                        <p:tgtEl>
                                          <p:spTgt spid="434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60" name="Rectangle 52"/>
          <p:cNvSpPr>
            <a:spLocks noGrp="1" noChangeArrowheads="1"/>
          </p:cNvSpPr>
          <p:nvPr>
            <p:ph type="body" idx="1"/>
          </p:nvPr>
        </p:nvSpPr>
        <p:spPr>
          <a:xfrm>
            <a:off x="755650" y="2017713"/>
            <a:ext cx="8199438" cy="4114800"/>
          </a:xfrm>
        </p:spPr>
        <p:txBody>
          <a:bodyPr/>
          <a:lstStyle/>
          <a:p>
            <a:pPr eaLnBrk="1" hangingPunct="1">
              <a:buFont typeface="Wingdings" pitchFamily="2" charset="2"/>
              <a:buNone/>
            </a:pPr>
            <a:r>
              <a:rPr lang="he-IL" sz="2400" smtClean="0"/>
              <a:t>הועלתה טענה כי השונות במשכורות במדינת ישראל גדולה מהשונות במשכורות בעולם המערבי. במדגם של 101 עובדים במדינת ישראל נמצאה שונות 270400 ₪, השונות בשכר בעולם המערבי היא 230400 ₪.</a:t>
            </a:r>
            <a:endParaRPr lang="en-US" sz="2400" smtClean="0"/>
          </a:p>
          <a:p>
            <a:pPr eaLnBrk="1" hangingPunct="1"/>
            <a:r>
              <a:rPr lang="he-IL" sz="2400" smtClean="0"/>
              <a:t>האם השונות במשכורות במדינת ישראל גדולה מהשונות במשכורות בעולם המערבי, בדוק לרמה של </a:t>
            </a:r>
            <a:r>
              <a:rPr lang="el-GR" sz="2400" smtClean="0"/>
              <a:t>α</a:t>
            </a:r>
            <a:r>
              <a:rPr lang="en-US" sz="2400" smtClean="0"/>
              <a:t>=0.05</a:t>
            </a:r>
            <a:r>
              <a:rPr lang="he-IL" sz="2400" smtClean="0"/>
              <a:t>. </a:t>
            </a:r>
            <a:endParaRPr lang="en-US" sz="2400" smtClean="0"/>
          </a:p>
        </p:txBody>
      </p:sp>
      <p:sp>
        <p:nvSpPr>
          <p:cNvPr id="166915" name="Rectangle 53"/>
          <p:cNvSpPr>
            <a:spLocks noChangeArrowheads="1"/>
          </p:cNvSpPr>
          <p:nvPr/>
        </p:nvSpPr>
        <p:spPr bwMode="auto">
          <a:xfrm>
            <a:off x="1116013" y="620713"/>
            <a:ext cx="7561262" cy="1143000"/>
          </a:xfrm>
          <a:prstGeom prst="rect">
            <a:avLst/>
          </a:prstGeom>
          <a:noFill/>
          <a:ln w="9525">
            <a:noFill/>
            <a:miter lim="800000"/>
            <a:headEnd/>
            <a:tailEnd/>
          </a:ln>
        </p:spPr>
        <p:txBody>
          <a:bodyPr anchor="b"/>
          <a:lstStyle/>
          <a:p>
            <a:r>
              <a:rPr lang="he-IL" sz="3600">
                <a:solidFill>
                  <a:schemeClr val="tx2"/>
                </a:solidFill>
                <a:latin typeface="Times New Roman" pitchFamily="18" charset="0"/>
              </a:rPr>
              <a:t>בדיקת השערות על</a:t>
            </a:r>
            <a:r>
              <a:rPr lang="he-IL" sz="2400">
                <a:solidFill>
                  <a:schemeClr val="tx2"/>
                </a:solidFill>
                <a:latin typeface="Times New Roman" pitchFamily="18" charset="0"/>
              </a:rPr>
              <a:t> </a:t>
            </a:r>
            <a:r>
              <a:rPr lang="he-IL" sz="3600">
                <a:solidFill>
                  <a:schemeClr val="tx2"/>
                </a:solidFill>
                <a:latin typeface="Times New Roman" pitchFamily="18" charset="0"/>
              </a:rPr>
              <a:t>השונות </a:t>
            </a:r>
            <a:r>
              <a:rPr lang="el-GR" sz="3600">
                <a:solidFill>
                  <a:schemeClr val="tx2"/>
                </a:solidFill>
                <a:latin typeface="Times New Roman" pitchFamily="18" charset="0"/>
              </a:rPr>
              <a:t>σ</a:t>
            </a:r>
            <a:r>
              <a:rPr lang="en-US" sz="3600" baseline="30000">
                <a:solidFill>
                  <a:schemeClr val="tx2"/>
                </a:solidFill>
                <a:latin typeface="Times New Roman" pitchFamily="18" charset="0"/>
              </a:rPr>
              <a:t>2</a:t>
            </a:r>
            <a:r>
              <a:rPr lang="he-IL" sz="3600">
                <a:solidFill>
                  <a:schemeClr val="tx2"/>
                </a:solidFill>
                <a:latin typeface="Times New Roman" pitchFamily="18" charset="0"/>
              </a:rPr>
              <a:t>:</a:t>
            </a:r>
            <a:r>
              <a:rPr lang="en-US" sz="3600">
                <a:solidFill>
                  <a:schemeClr val="tx2"/>
                </a:solidFill>
                <a:latin typeface="Times New Roman" pitchFamily="18" charset="0"/>
              </a:rPr>
              <a:t> </a:t>
            </a:r>
            <a:r>
              <a:rPr lang="he-IL" sz="3600">
                <a:solidFill>
                  <a:schemeClr val="tx2"/>
                </a:solidFill>
                <a:latin typeface="Times New Roman" pitchFamily="18" charset="0"/>
              </a:rPr>
              <a:t> דוגמא 1</a:t>
            </a:r>
            <a:endParaRPr lang="en-US" sz="3600">
              <a:solidFill>
                <a:schemeClr val="tx2"/>
              </a:solidFill>
              <a:latin typeface="Times New Roman" pitchFamily="18" charset="0"/>
            </a:endParaRPr>
          </a:p>
        </p:txBody>
      </p:sp>
      <p:sp>
        <p:nvSpPr>
          <p:cNvPr id="427063" name="AutoShape 5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27060">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270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60" grpId="0" build="p" autoUpdateAnimBg="0" advAuto="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11188" y="549275"/>
            <a:ext cx="7793037" cy="1143000"/>
          </a:xfrm>
        </p:spPr>
        <p:txBody>
          <a:bodyPr/>
          <a:lstStyle/>
          <a:p>
            <a:pPr algn="r" eaLnBrk="1" hangingPunct="1"/>
            <a:r>
              <a:rPr lang="he-IL" sz="3200" smtClean="0"/>
              <a:t>שלב א' ניסוח השערות</a:t>
            </a:r>
            <a:endParaRPr lang="en-US" sz="3200" smtClean="0"/>
          </a:p>
        </p:txBody>
      </p:sp>
      <p:sp>
        <p:nvSpPr>
          <p:cNvPr id="428035" name="Rectangle 3"/>
          <p:cNvSpPr>
            <a:spLocks noGrp="1" noChangeArrowheads="1"/>
          </p:cNvSpPr>
          <p:nvPr>
            <p:ph type="body" idx="1"/>
          </p:nvPr>
        </p:nvSpPr>
        <p:spPr>
          <a:xfrm>
            <a:off x="611188" y="2017713"/>
            <a:ext cx="8343900" cy="4114800"/>
          </a:xfrm>
          <a:noFill/>
        </p:spPr>
        <p:txBody>
          <a:bodyPr/>
          <a:lstStyle/>
          <a:p>
            <a:pPr algn="just" eaLnBrk="1" hangingPunct="1">
              <a:lnSpc>
                <a:spcPct val="90000"/>
              </a:lnSpc>
            </a:pPr>
            <a:r>
              <a:rPr lang="he-IL" sz="2000" smtClean="0"/>
              <a:t>השערת האפס </a:t>
            </a:r>
            <a:r>
              <a:rPr lang="en-US" sz="2000" smtClean="0"/>
              <a:t>(H</a:t>
            </a:r>
            <a:r>
              <a:rPr lang="en-US" sz="1400" smtClean="0"/>
              <a:t>0</a:t>
            </a:r>
            <a:r>
              <a:rPr lang="en-US" sz="2000" smtClean="0"/>
              <a:t>)</a:t>
            </a:r>
            <a:r>
              <a:rPr lang="he-IL" sz="2000" smtClean="0"/>
              <a:t>: אין הבדל בשונות השכר או אף קטנה יותר בישראל.</a:t>
            </a:r>
          </a:p>
          <a:p>
            <a:pPr algn="just" eaLnBrk="1" hangingPunct="1">
              <a:lnSpc>
                <a:spcPct val="90000"/>
              </a:lnSpc>
            </a:pPr>
            <a:r>
              <a:rPr lang="he-IL" sz="2000" smtClean="0"/>
              <a:t>השערה אלטרנטיבית </a:t>
            </a:r>
            <a:r>
              <a:rPr lang="en-US" sz="2000" smtClean="0"/>
              <a:t>(H</a:t>
            </a:r>
            <a:r>
              <a:rPr lang="en-US" sz="1400" smtClean="0"/>
              <a:t>1</a:t>
            </a:r>
            <a:r>
              <a:rPr lang="en-US" sz="2000" smtClean="0"/>
              <a:t>)</a:t>
            </a:r>
            <a:r>
              <a:rPr lang="he-IL" sz="2000" smtClean="0"/>
              <a:t>: שונות השכר גדולה יותר במדינת ישראל. (השערת החוקר).</a:t>
            </a:r>
          </a:p>
          <a:p>
            <a:pPr algn="just" eaLnBrk="1" hangingPunct="1">
              <a:lnSpc>
                <a:spcPct val="90000"/>
              </a:lnSpc>
            </a:pPr>
            <a:endParaRPr lang="he-IL" sz="2000" smtClean="0"/>
          </a:p>
          <a:p>
            <a:pPr algn="just" eaLnBrk="1" hangingPunct="1">
              <a:lnSpc>
                <a:spcPct val="90000"/>
              </a:lnSpc>
            </a:pPr>
            <a:r>
              <a:rPr lang="en-US" sz="2400" smtClean="0"/>
              <a:t>H</a:t>
            </a:r>
            <a:r>
              <a:rPr lang="en-US" sz="1600" smtClean="0"/>
              <a:t>0</a:t>
            </a:r>
            <a:r>
              <a:rPr lang="en-US" sz="2400" smtClean="0"/>
              <a:t>: </a:t>
            </a:r>
            <a:r>
              <a:rPr lang="el-GR" sz="2400" smtClean="0"/>
              <a:t>σ</a:t>
            </a:r>
            <a:r>
              <a:rPr lang="en-US" sz="2400" baseline="30000" smtClean="0"/>
              <a:t>2</a:t>
            </a:r>
            <a:r>
              <a:rPr lang="en-US" sz="2400" smtClean="0"/>
              <a:t> ≤ 230400 </a:t>
            </a:r>
          </a:p>
          <a:p>
            <a:pPr algn="just" eaLnBrk="1" hangingPunct="1">
              <a:lnSpc>
                <a:spcPct val="90000"/>
              </a:lnSpc>
            </a:pPr>
            <a:r>
              <a:rPr lang="en-US" sz="2400" smtClean="0"/>
              <a:t>H</a:t>
            </a:r>
            <a:r>
              <a:rPr lang="en-US" sz="1600" smtClean="0"/>
              <a:t>1</a:t>
            </a:r>
            <a:r>
              <a:rPr lang="en-US" sz="2400" smtClean="0"/>
              <a:t>: </a:t>
            </a:r>
            <a:r>
              <a:rPr lang="el-GR" sz="2400" smtClean="0"/>
              <a:t>σ</a:t>
            </a:r>
            <a:r>
              <a:rPr lang="en-US" sz="2400" baseline="30000" smtClean="0"/>
              <a:t>2</a:t>
            </a:r>
            <a:r>
              <a:rPr lang="en-US" sz="2400" smtClean="0"/>
              <a:t> &gt; 230400 </a:t>
            </a:r>
          </a:p>
          <a:p>
            <a:pPr algn="just" eaLnBrk="1" hangingPunct="1">
              <a:lnSpc>
                <a:spcPct val="90000"/>
              </a:lnSpc>
            </a:pPr>
            <a:endParaRPr lang="en-US" sz="2400" smtClean="0"/>
          </a:p>
          <a:p>
            <a:pPr algn="just" eaLnBrk="1" hangingPunct="1">
              <a:lnSpc>
                <a:spcPct val="90000"/>
              </a:lnSpc>
              <a:buFont typeface="Wingdings" pitchFamily="2" charset="2"/>
              <a:buNone/>
            </a:pPr>
            <a:endParaRPr lang="en-US" sz="2400" baseline="-25000" smtClean="0"/>
          </a:p>
        </p:txBody>
      </p:sp>
      <p:sp>
        <p:nvSpPr>
          <p:cNvPr id="428087" name="AutoShape 5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28035">
                                            <p:txEl>
                                              <p:pRg st="0" end="0"/>
                                            </p:txEl>
                                          </p:spTgt>
                                        </p:tgtEl>
                                        <p:attrNameLst>
                                          <p:attrName>style.visibility</p:attrName>
                                        </p:attrNameLst>
                                      </p:cBhvr>
                                      <p:to>
                                        <p:strVal val="visible"/>
                                      </p:to>
                                    </p:set>
                                    <p:anim calcmode="lin" valueType="num">
                                      <p:cBhvr>
                                        <p:cTn id="7" dur="1000" fill="hold"/>
                                        <p:tgtEl>
                                          <p:spTgt spid="42803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280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2803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28035">
                                            <p:txEl>
                                              <p:pRg st="1" end="1"/>
                                            </p:txEl>
                                          </p:spTgt>
                                        </p:tgtEl>
                                        <p:attrNameLst>
                                          <p:attrName>style.visibility</p:attrName>
                                        </p:attrNameLst>
                                      </p:cBhvr>
                                      <p:to>
                                        <p:strVal val="visible"/>
                                      </p:to>
                                    </p:set>
                                    <p:anim calcmode="lin" valueType="num">
                                      <p:cBhvr>
                                        <p:cTn id="13" dur="1000" fill="hold"/>
                                        <p:tgtEl>
                                          <p:spTgt spid="42803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42803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428035">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28035">
                                            <p:txEl>
                                              <p:pRg st="3" end="3"/>
                                            </p:txEl>
                                          </p:spTgt>
                                        </p:tgtEl>
                                        <p:attrNameLst>
                                          <p:attrName>style.visibility</p:attrName>
                                        </p:attrNameLst>
                                      </p:cBhvr>
                                      <p:to>
                                        <p:strVal val="visible"/>
                                      </p:to>
                                    </p:set>
                                    <p:anim calcmode="lin" valueType="num">
                                      <p:cBhvr>
                                        <p:cTn id="19" dur="1000" fill="hold"/>
                                        <p:tgtEl>
                                          <p:spTgt spid="428035">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428035">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428035">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428035">
                                            <p:txEl>
                                              <p:pRg st="4" end="4"/>
                                            </p:txEl>
                                          </p:spTgt>
                                        </p:tgtEl>
                                        <p:attrNameLst>
                                          <p:attrName>style.visibility</p:attrName>
                                        </p:attrNameLst>
                                      </p:cBhvr>
                                      <p:to>
                                        <p:strVal val="visible"/>
                                      </p:to>
                                    </p:set>
                                    <p:anim calcmode="lin" valueType="num">
                                      <p:cBhvr>
                                        <p:cTn id="25" dur="1000" fill="hold"/>
                                        <p:tgtEl>
                                          <p:spTgt spid="428035">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428035">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428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00113" y="549275"/>
            <a:ext cx="7993062" cy="1143000"/>
          </a:xfrm>
        </p:spPr>
        <p:txBody>
          <a:bodyPr/>
          <a:lstStyle/>
          <a:p>
            <a:pPr algn="r" eaLnBrk="1" hangingPunct="1"/>
            <a:r>
              <a:rPr lang="he-IL" sz="3600" smtClean="0"/>
              <a:t>שלב ב' קביעת רמת מובהקות </a:t>
            </a:r>
            <a:r>
              <a:rPr lang="en-US" sz="3600" smtClean="0">
                <a:sym typeface="Symbol" pitchFamily="18" charset="2"/>
              </a:rPr>
              <a:t></a:t>
            </a:r>
          </a:p>
        </p:txBody>
      </p:sp>
      <p:sp>
        <p:nvSpPr>
          <p:cNvPr id="429059" name="Rectangle 3"/>
          <p:cNvSpPr>
            <a:spLocks noGrp="1" noChangeArrowheads="1"/>
          </p:cNvSpPr>
          <p:nvPr>
            <p:ph type="body" idx="1"/>
          </p:nvPr>
        </p:nvSpPr>
        <p:spPr>
          <a:xfrm>
            <a:off x="323850" y="2017713"/>
            <a:ext cx="8631238" cy="4114800"/>
          </a:xfrm>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&lt;0.05</a:t>
            </a:r>
            <a:r>
              <a:rPr lang="he-IL" sz="2000" smtClean="0">
                <a:sym typeface="Symbol" pitchFamily="18" charset="2"/>
              </a:rPr>
              <a:t>, </a:t>
            </a:r>
            <a:r>
              <a:rPr lang="en-US" sz="2000" smtClean="0">
                <a:sym typeface="Symbol" pitchFamily="18" charset="2"/>
              </a:rPr>
              <a:t>n=101</a:t>
            </a:r>
            <a:r>
              <a:rPr lang="he-IL" sz="2000" smtClean="0">
                <a:sym typeface="Symbol" pitchFamily="18" charset="2"/>
              </a:rPr>
              <a:t> ולכן ה </a:t>
            </a:r>
            <a:r>
              <a:rPr lang="en-US" sz="2000" smtClean="0">
                <a:sym typeface="Symbol" pitchFamily="18" charset="2"/>
              </a:rPr>
              <a:t>df=100</a:t>
            </a:r>
            <a:r>
              <a:rPr lang="he-IL" sz="2000" smtClean="0">
                <a:sym typeface="Symbol" pitchFamily="18" charset="2"/>
              </a:rPr>
              <a:t> בכיוון החיובי, כלומר ה </a:t>
            </a:r>
            <a:r>
              <a:rPr lang="el-GR" sz="1800" smtClean="0">
                <a:sym typeface="Symbol" pitchFamily="18" charset="2"/>
              </a:rPr>
              <a:t>χ</a:t>
            </a:r>
            <a:r>
              <a:rPr lang="en-US" sz="1800" baseline="30000" smtClean="0">
                <a:sym typeface="Symbol" pitchFamily="18" charset="2"/>
              </a:rPr>
              <a:t>2</a:t>
            </a:r>
            <a:r>
              <a:rPr lang="he-IL" sz="2000" smtClean="0">
                <a:sym typeface="Symbol" pitchFamily="18" charset="2"/>
              </a:rPr>
              <a:t> הגבולי (על פי הטבלה) 124.34 </a:t>
            </a:r>
            <a:endParaRPr lang="he-IL" sz="2000" smtClean="0"/>
          </a:p>
          <a:p>
            <a:pPr algn="just" eaLnBrk="1" hangingPunct="1">
              <a:lnSpc>
                <a:spcPct val="90000"/>
              </a:lnSpc>
              <a:buFont typeface="Wingdings" pitchFamily="2" charset="2"/>
              <a:buNone/>
            </a:pPr>
            <a:endParaRPr lang="en-US" sz="2000" smtClean="0"/>
          </a:p>
        </p:txBody>
      </p:sp>
      <p:grpSp>
        <p:nvGrpSpPr>
          <p:cNvPr id="2" name="Group 26"/>
          <p:cNvGrpSpPr>
            <a:grpSpLocks/>
          </p:cNvGrpSpPr>
          <p:nvPr/>
        </p:nvGrpSpPr>
        <p:grpSpPr bwMode="auto">
          <a:xfrm>
            <a:off x="827088" y="3933825"/>
            <a:ext cx="7151687" cy="2735263"/>
            <a:chOff x="521" y="2478"/>
            <a:chExt cx="4505" cy="1723"/>
          </a:xfrm>
        </p:grpSpPr>
        <p:grpSp>
          <p:nvGrpSpPr>
            <p:cNvPr id="168966" name="Group 4"/>
            <p:cNvGrpSpPr>
              <a:grpSpLocks/>
            </p:cNvGrpSpPr>
            <p:nvPr/>
          </p:nvGrpSpPr>
          <p:grpSpPr bwMode="auto">
            <a:xfrm>
              <a:off x="2608" y="3793"/>
              <a:ext cx="454" cy="408"/>
              <a:chOff x="2970" y="3793"/>
              <a:chExt cx="454" cy="408"/>
            </a:xfrm>
          </p:grpSpPr>
          <p:sp>
            <p:nvSpPr>
              <p:cNvPr id="168976" name="Rectangle 5"/>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=0.05</a:t>
                </a:r>
              </a:p>
            </p:txBody>
          </p:sp>
          <p:sp>
            <p:nvSpPr>
              <p:cNvPr id="168977" name="Rectangle 6"/>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68978" name="Rectangle 7"/>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df=100</a:t>
                </a:r>
              </a:p>
            </p:txBody>
          </p:sp>
        </p:grpSp>
        <p:sp>
          <p:nvSpPr>
            <p:cNvPr id="168967" name="Line 9"/>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sp>
          <p:nvSpPr>
            <p:cNvPr id="168968" name="Line 13"/>
            <p:cNvSpPr>
              <a:spLocks noChangeShapeType="1"/>
            </p:cNvSpPr>
            <p:nvPr/>
          </p:nvSpPr>
          <p:spPr bwMode="auto">
            <a:xfrm flipH="1">
              <a:off x="2835"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68969" name="Rectangle 14"/>
            <p:cNvSpPr>
              <a:spLocks noChangeArrowheads="1"/>
            </p:cNvSpPr>
            <p:nvPr/>
          </p:nvSpPr>
          <p:spPr bwMode="auto">
            <a:xfrm flipH="1">
              <a:off x="2925"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68970" name="Rectangle 15"/>
            <p:cNvSpPr>
              <a:spLocks noChangeArrowheads="1"/>
            </p:cNvSpPr>
            <p:nvPr/>
          </p:nvSpPr>
          <p:spPr bwMode="auto">
            <a:xfrm flipH="1">
              <a:off x="2517"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68971" name="Rectangle 16"/>
            <p:cNvSpPr>
              <a:spLocks noChangeArrowheads="1"/>
            </p:cNvSpPr>
            <p:nvPr/>
          </p:nvSpPr>
          <p:spPr bwMode="auto">
            <a:xfrm flipH="1">
              <a:off x="2608" y="2795"/>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גבולי</a:t>
              </a:r>
              <a:endParaRPr lang="en-US" b="1">
                <a:latin typeface="Times New Roman" pitchFamily="18" charset="0"/>
                <a:sym typeface="Symbol" pitchFamily="18" charset="2"/>
              </a:endParaRPr>
            </a:p>
          </p:txBody>
        </p:sp>
        <p:sp>
          <p:nvSpPr>
            <p:cNvPr id="168972" name="Rectangle 21"/>
            <p:cNvSpPr>
              <a:spLocks noChangeArrowheads="1"/>
            </p:cNvSpPr>
            <p:nvPr/>
          </p:nvSpPr>
          <p:spPr bwMode="auto">
            <a:xfrm>
              <a:off x="2472" y="4020"/>
              <a:ext cx="657" cy="173"/>
            </a:xfrm>
            <a:prstGeom prst="rect">
              <a:avLst/>
            </a:prstGeom>
            <a:noFill/>
            <a:ln w="9525">
              <a:noFill/>
              <a:miter lim="800000"/>
              <a:headEnd/>
              <a:tailEnd/>
            </a:ln>
          </p:spPr>
          <p:txBody>
            <a:bodyPr wrap="none">
              <a:spAutoFit/>
            </a:bodyPr>
            <a:lstStyle/>
            <a:p>
              <a:r>
                <a:rPr lang="el-GR" b="1">
                  <a:sym typeface="Symbol" pitchFamily="18" charset="2"/>
                </a:rPr>
                <a:t>Χ</a:t>
              </a:r>
              <a:r>
                <a:rPr lang="en-US" b="1">
                  <a:sym typeface="Symbol" pitchFamily="18" charset="2"/>
                </a:rPr>
                <a:t>2=124.34</a:t>
              </a:r>
            </a:p>
          </p:txBody>
        </p:sp>
        <p:grpSp>
          <p:nvGrpSpPr>
            <p:cNvPr id="168973" name="Group 22"/>
            <p:cNvGrpSpPr>
              <a:grpSpLocks/>
            </p:cNvGrpSpPr>
            <p:nvPr/>
          </p:nvGrpSpPr>
          <p:grpSpPr bwMode="auto">
            <a:xfrm>
              <a:off x="793" y="2478"/>
              <a:ext cx="3583" cy="1261"/>
              <a:chOff x="703" y="3047"/>
              <a:chExt cx="2661" cy="964"/>
            </a:xfrm>
          </p:grpSpPr>
          <p:sp>
            <p:nvSpPr>
              <p:cNvPr id="168974" name="Freeform 23"/>
              <p:cNvSpPr>
                <a:spLocks/>
              </p:cNvSpPr>
              <p:nvPr/>
            </p:nvSpPr>
            <p:spPr bwMode="auto">
              <a:xfrm>
                <a:off x="1407" y="3047"/>
                <a:ext cx="1957" cy="959"/>
              </a:xfrm>
              <a:custGeom>
                <a:avLst/>
                <a:gdLst>
                  <a:gd name="T0" fmla="*/ 1957 w 1957"/>
                  <a:gd name="T1" fmla="*/ 959 h 959"/>
                  <a:gd name="T2" fmla="*/ 717 w 1957"/>
                  <a:gd name="T3" fmla="*/ 673 h 959"/>
                  <a:gd name="T4" fmla="*/ 297 w 1957"/>
                  <a:gd name="T5" fmla="*/ 109 h 959"/>
                  <a:gd name="T6" fmla="*/ 0 w 1957"/>
                  <a:gd name="T7" fmla="*/ 20 h 959"/>
                  <a:gd name="T8" fmla="*/ 0 60000 65536"/>
                  <a:gd name="T9" fmla="*/ 0 60000 65536"/>
                  <a:gd name="T10" fmla="*/ 0 60000 65536"/>
                  <a:gd name="T11" fmla="*/ 0 60000 65536"/>
                  <a:gd name="T12" fmla="*/ 0 w 1957"/>
                  <a:gd name="T13" fmla="*/ 0 h 959"/>
                  <a:gd name="T14" fmla="*/ 1957 w 1957"/>
                  <a:gd name="T15" fmla="*/ 959 h 959"/>
                </a:gdLst>
                <a:ahLst/>
                <a:cxnLst>
                  <a:cxn ang="T8">
                    <a:pos x="T0" y="T1"/>
                  </a:cxn>
                  <a:cxn ang="T9">
                    <a:pos x="T2" y="T3"/>
                  </a:cxn>
                  <a:cxn ang="T10">
                    <a:pos x="T4" y="T5"/>
                  </a:cxn>
                  <a:cxn ang="T11">
                    <a:pos x="T6" y="T7"/>
                  </a:cxn>
                </a:cxnLst>
                <a:rect l="T12" t="T13" r="T14" b="T15"/>
                <a:pathLst>
                  <a:path w="1957" h="959">
                    <a:moveTo>
                      <a:pt x="1957" y="959"/>
                    </a:moveTo>
                    <a:cubicBezTo>
                      <a:pt x="1750" y="911"/>
                      <a:pt x="994" y="815"/>
                      <a:pt x="717" y="673"/>
                    </a:cubicBezTo>
                    <a:cubicBezTo>
                      <a:pt x="440" y="531"/>
                      <a:pt x="416" y="218"/>
                      <a:pt x="297" y="109"/>
                    </a:cubicBezTo>
                    <a:cubicBezTo>
                      <a:pt x="178" y="0"/>
                      <a:pt x="62" y="39"/>
                      <a:pt x="0" y="20"/>
                    </a:cubicBezTo>
                  </a:path>
                </a:pathLst>
              </a:custGeom>
              <a:noFill/>
              <a:ln w="38100" cap="rnd">
                <a:solidFill>
                  <a:srgbClr val="339966"/>
                </a:solidFill>
                <a:prstDash val="sysDot"/>
                <a:miter lim="800000"/>
                <a:headEnd/>
                <a:tailEnd/>
              </a:ln>
            </p:spPr>
            <p:txBody>
              <a:bodyPr wrap="none"/>
              <a:lstStyle/>
              <a:p>
                <a:endParaRPr lang="he-IL"/>
              </a:p>
            </p:txBody>
          </p:sp>
          <p:sp>
            <p:nvSpPr>
              <p:cNvPr id="168975" name="Freeform 24"/>
              <p:cNvSpPr>
                <a:spLocks/>
              </p:cNvSpPr>
              <p:nvPr/>
            </p:nvSpPr>
            <p:spPr bwMode="auto">
              <a:xfrm>
                <a:off x="703" y="3070"/>
                <a:ext cx="711" cy="941"/>
              </a:xfrm>
              <a:custGeom>
                <a:avLst/>
                <a:gdLst>
                  <a:gd name="T0" fmla="*/ 0 w 711"/>
                  <a:gd name="T1" fmla="*/ 941 h 941"/>
                  <a:gd name="T2" fmla="*/ 308 w 711"/>
                  <a:gd name="T3" fmla="*/ 599 h 941"/>
                  <a:gd name="T4" fmla="*/ 477 w 711"/>
                  <a:gd name="T5" fmla="*/ 134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29" y="733"/>
                      <a:pt x="308" y="599"/>
                    </a:cubicBezTo>
                    <a:cubicBezTo>
                      <a:pt x="387" y="465"/>
                      <a:pt x="410" y="234"/>
                      <a:pt x="477" y="134"/>
                    </a:cubicBezTo>
                    <a:cubicBezTo>
                      <a:pt x="544" y="34"/>
                      <a:pt x="662" y="28"/>
                      <a:pt x="711" y="0"/>
                    </a:cubicBezTo>
                  </a:path>
                </a:pathLst>
              </a:custGeom>
              <a:noFill/>
              <a:ln w="38100" cap="rnd">
                <a:solidFill>
                  <a:srgbClr val="339966"/>
                </a:solidFill>
                <a:prstDash val="sysDot"/>
                <a:miter lim="800000"/>
                <a:headEnd/>
                <a:tailEnd/>
              </a:ln>
            </p:spPr>
            <p:txBody>
              <a:bodyPr wrap="none"/>
              <a:lstStyle/>
              <a:p>
                <a:endParaRPr lang="he-IL"/>
              </a:p>
            </p:txBody>
          </p:sp>
        </p:grpSp>
      </p:grpSp>
      <p:sp>
        <p:nvSpPr>
          <p:cNvPr id="429081" name="AutoShape 2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Effect transition="in" filter="fade">
                                      <p:cBhvr>
                                        <p:cTn id="7" dur="2000"/>
                                        <p:tgtEl>
                                          <p:spTgt spid="429059">
                                            <p:txEl>
                                              <p:pRg st="0" end="0"/>
                                            </p:txEl>
                                          </p:spTgt>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algn="r" eaLnBrk="1" hangingPunct="1"/>
            <a:r>
              <a:rPr lang="he-IL" sz="3600" smtClean="0"/>
              <a:t>שלב ג' חישוב (קבלה או דחייה)</a:t>
            </a:r>
            <a:endParaRPr lang="en-US" sz="3600" smtClean="0"/>
          </a:p>
        </p:txBody>
      </p:sp>
      <p:sp>
        <p:nvSpPr>
          <p:cNvPr id="431107" name="Rectangle 3"/>
          <p:cNvSpPr>
            <a:spLocks noGrp="1" noChangeArrowheads="1"/>
          </p:cNvSpPr>
          <p:nvPr>
            <p:ph type="body" idx="1"/>
          </p:nvPr>
        </p:nvSpPr>
        <p:spPr>
          <a:xfrm>
            <a:off x="1187450" y="1989138"/>
            <a:ext cx="7772400" cy="4114800"/>
          </a:xfrm>
        </p:spPr>
        <p:txBody>
          <a:bodyPr/>
          <a:lstStyle/>
          <a:p>
            <a:pPr algn="just" eaLnBrk="1" hangingPunct="1"/>
            <a:r>
              <a:rPr lang="he-IL" smtClean="0"/>
              <a:t>ע"פ הטבלה ה </a:t>
            </a:r>
            <a:r>
              <a:rPr lang="el-GR" sz="2800" smtClean="0">
                <a:sym typeface="Symbol" pitchFamily="18" charset="2"/>
              </a:rPr>
              <a:t>χ</a:t>
            </a:r>
            <a:r>
              <a:rPr lang="en-US" sz="2800" baseline="30000" smtClean="0">
                <a:sym typeface="Symbol" pitchFamily="18" charset="2"/>
              </a:rPr>
              <a:t>2</a:t>
            </a:r>
            <a:r>
              <a:rPr lang="he-IL" smtClean="0"/>
              <a:t> הגבולי </a:t>
            </a:r>
            <a:r>
              <a:rPr lang="el-GR" sz="2800" smtClean="0">
                <a:sym typeface="Symbol" pitchFamily="18" charset="2"/>
              </a:rPr>
              <a:t>χ</a:t>
            </a:r>
            <a:r>
              <a:rPr lang="en-US" sz="2800" baseline="30000" smtClean="0">
                <a:sym typeface="Symbol" pitchFamily="18" charset="2"/>
              </a:rPr>
              <a:t>2</a:t>
            </a:r>
            <a:r>
              <a:rPr lang="en-US" sz="2000" baseline="-25000" smtClean="0">
                <a:sym typeface="Symbol" pitchFamily="18" charset="2"/>
              </a:rPr>
              <a:t>0.95, df=100</a:t>
            </a:r>
            <a:r>
              <a:rPr lang="en-US" sz="2800" smtClean="0">
                <a:sym typeface="Symbol" pitchFamily="18" charset="2"/>
              </a:rPr>
              <a:t>=124.34</a:t>
            </a:r>
            <a:r>
              <a:rPr lang="he-IL" smtClean="0">
                <a:sym typeface="Symbol" pitchFamily="18" charset="2"/>
              </a:rPr>
              <a:t> </a:t>
            </a:r>
            <a:endParaRPr lang="he-IL" sz="1800" smtClean="0"/>
          </a:p>
          <a:p>
            <a:pPr algn="just" eaLnBrk="1" hangingPunct="1"/>
            <a:r>
              <a:rPr lang="he-IL" smtClean="0"/>
              <a:t>מציאת </a:t>
            </a:r>
            <a:r>
              <a:rPr lang="el-GR" sz="2800" smtClean="0">
                <a:sym typeface="Symbol" pitchFamily="18" charset="2"/>
              </a:rPr>
              <a:t>χ</a:t>
            </a:r>
            <a:r>
              <a:rPr lang="en-US" sz="2800" baseline="30000" smtClean="0">
                <a:sym typeface="Symbol" pitchFamily="18" charset="2"/>
              </a:rPr>
              <a:t>2</a:t>
            </a:r>
            <a:r>
              <a:rPr lang="he-IL" smtClean="0"/>
              <a:t> המבחן.</a:t>
            </a:r>
          </a:p>
          <a:p>
            <a:pPr lvl="1" eaLnBrk="1" hangingPunct="1">
              <a:buFont typeface="Wingdings" pitchFamily="2" charset="2"/>
              <a:buNone/>
            </a:pPr>
            <a:r>
              <a:rPr lang="el-GR" sz="3200" smtClean="0"/>
              <a:t>σ</a:t>
            </a:r>
            <a:r>
              <a:rPr lang="en-US" sz="3200" baseline="30000" smtClean="0"/>
              <a:t>2</a:t>
            </a:r>
            <a:r>
              <a:rPr lang="en-US" sz="3200" smtClean="0"/>
              <a:t> </a:t>
            </a:r>
            <a:r>
              <a:rPr lang="en-US" smtClean="0"/>
              <a:t>=230400 S</a:t>
            </a:r>
            <a:r>
              <a:rPr lang="en-US" baseline="30000" smtClean="0"/>
              <a:t>2</a:t>
            </a:r>
            <a:r>
              <a:rPr lang="en-US" smtClean="0"/>
              <a:t>=270400, n=101</a:t>
            </a:r>
          </a:p>
          <a:p>
            <a:pPr algn="just" eaLnBrk="1" hangingPunct="1"/>
            <a:endParaRPr lang="he-IL" smtClean="0"/>
          </a:p>
        </p:txBody>
      </p:sp>
      <p:graphicFrame>
        <p:nvGraphicFramePr>
          <p:cNvPr id="431112" name="Object 8"/>
          <p:cNvGraphicFramePr>
            <a:graphicFrameLocks noChangeAspect="1"/>
          </p:cNvGraphicFramePr>
          <p:nvPr/>
        </p:nvGraphicFramePr>
        <p:xfrm>
          <a:off x="539750" y="5229225"/>
          <a:ext cx="2024063" cy="774700"/>
        </p:xfrm>
        <a:graphic>
          <a:graphicData uri="http://schemas.openxmlformats.org/presentationml/2006/ole">
            <p:oleObj spid="_x0000_s44034" name="משוואה" r:id="rId3" imgW="1091880" imgH="419040" progId="Equation.3">
              <p:embed/>
            </p:oleObj>
          </a:graphicData>
        </a:graphic>
      </p:graphicFrame>
      <p:graphicFrame>
        <p:nvGraphicFramePr>
          <p:cNvPr id="431113" name="Object 9"/>
          <p:cNvGraphicFramePr>
            <a:graphicFrameLocks noChangeAspect="1"/>
          </p:cNvGraphicFramePr>
          <p:nvPr/>
        </p:nvGraphicFramePr>
        <p:xfrm>
          <a:off x="323850" y="3860800"/>
          <a:ext cx="3294063" cy="728663"/>
        </p:xfrm>
        <a:graphic>
          <a:graphicData uri="http://schemas.openxmlformats.org/presentationml/2006/ole">
            <p:oleObj spid="_x0000_s44035" name="משוואה" r:id="rId4" imgW="1777680" imgH="393480" progId="Equation.3">
              <p:embed/>
            </p:oleObj>
          </a:graphicData>
        </a:graphic>
      </p:graphicFrame>
      <p:sp>
        <p:nvSpPr>
          <p:cNvPr id="431114" name="AutoShape 10">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31107">
                                            <p:txEl>
                                              <p:pRg st="0" end="0"/>
                                            </p:txEl>
                                          </p:spTgt>
                                        </p:tgtEl>
                                        <p:attrNameLst>
                                          <p:attrName>style.visibility</p:attrName>
                                        </p:attrNameLst>
                                      </p:cBhvr>
                                      <p:to>
                                        <p:strVal val="visible"/>
                                      </p:to>
                                    </p:set>
                                    <p:anim calcmode="lin" valueType="num">
                                      <p:cBhvr>
                                        <p:cTn id="7" dur="1000" fill="hold"/>
                                        <p:tgtEl>
                                          <p:spTgt spid="4311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311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1107">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31107">
                                            <p:txEl>
                                              <p:pRg st="1" end="1"/>
                                            </p:txEl>
                                          </p:spTgt>
                                        </p:tgtEl>
                                        <p:attrNameLst>
                                          <p:attrName>style.visibility</p:attrName>
                                        </p:attrNameLst>
                                      </p:cBhvr>
                                      <p:to>
                                        <p:strVal val="visible"/>
                                      </p:to>
                                    </p:set>
                                    <p:anim calcmode="lin" valueType="num">
                                      <p:cBhvr>
                                        <p:cTn id="12" dur="1000" fill="hold"/>
                                        <p:tgtEl>
                                          <p:spTgt spid="431107">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31107">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3110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31107">
                                            <p:txEl>
                                              <p:pRg st="2" end="2"/>
                                            </p:txEl>
                                          </p:spTgt>
                                        </p:tgtEl>
                                        <p:attrNameLst>
                                          <p:attrName>style.visibility</p:attrName>
                                        </p:attrNameLst>
                                      </p:cBhvr>
                                      <p:to>
                                        <p:strVal val="visible"/>
                                      </p:to>
                                    </p:set>
                                    <p:anim calcmode="lin" valueType="num">
                                      <p:cBhvr>
                                        <p:cTn id="19" dur="1000" fill="hold"/>
                                        <p:tgtEl>
                                          <p:spTgt spid="43110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43110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31107">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431112"/>
                                        </p:tgtEl>
                                        <p:attrNameLst>
                                          <p:attrName>style.visibility</p:attrName>
                                        </p:attrNameLst>
                                      </p:cBhvr>
                                      <p:to>
                                        <p:strVal val="visible"/>
                                      </p:to>
                                    </p:set>
                                    <p:anim calcmode="lin" valueType="num">
                                      <p:cBhvr>
                                        <p:cTn id="24" dur="1000" fill="hold"/>
                                        <p:tgtEl>
                                          <p:spTgt spid="431112"/>
                                        </p:tgtEl>
                                        <p:attrNameLst>
                                          <p:attrName>ppt_w</p:attrName>
                                        </p:attrNameLst>
                                      </p:cBhvr>
                                      <p:tavLst>
                                        <p:tav tm="0">
                                          <p:val>
                                            <p:strVal val="#ppt_w*0.70"/>
                                          </p:val>
                                        </p:tav>
                                        <p:tav tm="100000">
                                          <p:val>
                                            <p:strVal val="#ppt_w"/>
                                          </p:val>
                                        </p:tav>
                                      </p:tavLst>
                                    </p:anim>
                                    <p:anim calcmode="lin" valueType="num">
                                      <p:cBhvr>
                                        <p:cTn id="25" dur="1000" fill="hold"/>
                                        <p:tgtEl>
                                          <p:spTgt spid="431112"/>
                                        </p:tgtEl>
                                        <p:attrNameLst>
                                          <p:attrName>ppt_h</p:attrName>
                                        </p:attrNameLst>
                                      </p:cBhvr>
                                      <p:tavLst>
                                        <p:tav tm="0">
                                          <p:val>
                                            <p:strVal val="#ppt_h"/>
                                          </p:val>
                                        </p:tav>
                                        <p:tav tm="100000">
                                          <p:val>
                                            <p:strVal val="#ppt_h"/>
                                          </p:val>
                                        </p:tav>
                                      </p:tavLst>
                                    </p:anim>
                                    <p:animEffect transition="in" filter="fade">
                                      <p:cBhvr>
                                        <p:cTn id="26" dur="1000"/>
                                        <p:tgtEl>
                                          <p:spTgt spid="431112"/>
                                        </p:tgtEl>
                                      </p:cBhvr>
                                    </p:animEffect>
                                  </p:childTnLst>
                                </p:cTn>
                              </p:par>
                              <p:par>
                                <p:cTn id="27" presetID="55" presetClass="entr" presetSubtype="0" fill="hold" nodeType="withEffect">
                                  <p:stCondLst>
                                    <p:cond delay="0"/>
                                  </p:stCondLst>
                                  <p:childTnLst>
                                    <p:set>
                                      <p:cBhvr>
                                        <p:cTn id="28" dur="1" fill="hold">
                                          <p:stCondLst>
                                            <p:cond delay="0"/>
                                          </p:stCondLst>
                                        </p:cTn>
                                        <p:tgtEl>
                                          <p:spTgt spid="431113"/>
                                        </p:tgtEl>
                                        <p:attrNameLst>
                                          <p:attrName>style.visibility</p:attrName>
                                        </p:attrNameLst>
                                      </p:cBhvr>
                                      <p:to>
                                        <p:strVal val="visible"/>
                                      </p:to>
                                    </p:set>
                                    <p:anim calcmode="lin" valueType="num">
                                      <p:cBhvr>
                                        <p:cTn id="29" dur="1000" fill="hold"/>
                                        <p:tgtEl>
                                          <p:spTgt spid="431113"/>
                                        </p:tgtEl>
                                        <p:attrNameLst>
                                          <p:attrName>ppt_w</p:attrName>
                                        </p:attrNameLst>
                                      </p:cBhvr>
                                      <p:tavLst>
                                        <p:tav tm="0">
                                          <p:val>
                                            <p:strVal val="#ppt_w*0.70"/>
                                          </p:val>
                                        </p:tav>
                                        <p:tav tm="100000">
                                          <p:val>
                                            <p:strVal val="#ppt_w"/>
                                          </p:val>
                                        </p:tav>
                                      </p:tavLst>
                                    </p:anim>
                                    <p:anim calcmode="lin" valueType="num">
                                      <p:cBhvr>
                                        <p:cTn id="30" dur="1000" fill="hold"/>
                                        <p:tgtEl>
                                          <p:spTgt spid="431113"/>
                                        </p:tgtEl>
                                        <p:attrNameLst>
                                          <p:attrName>ppt_h</p:attrName>
                                        </p:attrNameLst>
                                      </p:cBhvr>
                                      <p:tavLst>
                                        <p:tav tm="0">
                                          <p:val>
                                            <p:strVal val="#ppt_h"/>
                                          </p:val>
                                        </p:tav>
                                        <p:tav tm="100000">
                                          <p:val>
                                            <p:strVal val="#ppt_h"/>
                                          </p:val>
                                        </p:tav>
                                      </p:tavLst>
                                    </p:anim>
                                    <p:animEffect transition="in" filter="fade">
                                      <p:cBhvr>
                                        <p:cTn id="31" dur="1000"/>
                                        <p:tgtEl>
                                          <p:spTgt spid="431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body" idx="1"/>
          </p:nvPr>
        </p:nvSpPr>
        <p:spPr/>
        <p:txBody>
          <a:bodyPr/>
          <a:lstStyle/>
          <a:p>
            <a:pPr eaLnBrk="1" hangingPunct="1">
              <a:buFont typeface="Wingdings" pitchFamily="2" charset="2"/>
              <a:buNone/>
            </a:pPr>
            <a:r>
              <a:rPr lang="he-IL" sz="2800" smtClean="0">
                <a:sym typeface="Symbol" pitchFamily="18" charset="2"/>
              </a:rPr>
              <a:t>חוקר פרסם את הרווח בר סמך לפרמטר </a:t>
            </a:r>
            <a:r>
              <a:rPr lang="el-GR" sz="2800" smtClean="0"/>
              <a:t>μ</a:t>
            </a:r>
            <a:r>
              <a:rPr lang="he-IL" sz="2800" smtClean="0"/>
              <a:t>, אך שכח לציין את רמת הסמך. רווח הסמך הוא </a:t>
            </a:r>
            <a:r>
              <a:rPr lang="en-US" sz="2800" smtClean="0"/>
              <a:t>{196 </a:t>
            </a:r>
            <a:r>
              <a:rPr lang="en-US" sz="2800" smtClean="0">
                <a:sym typeface="Symbol" pitchFamily="18" charset="2"/>
              </a:rPr>
              <a:t>≤ </a:t>
            </a:r>
            <a:r>
              <a:rPr lang="el-GR" sz="2800" smtClean="0"/>
              <a:t>μ</a:t>
            </a:r>
            <a:r>
              <a:rPr lang="en-US" sz="2800" smtClean="0"/>
              <a:t> ≤ 206}</a:t>
            </a:r>
            <a:r>
              <a:rPr lang="he-IL" sz="2800" smtClean="0"/>
              <a:t>. גודל המדגם </a:t>
            </a:r>
            <a:r>
              <a:rPr lang="en-US" sz="2800" smtClean="0"/>
              <a:t>n=144</a:t>
            </a:r>
            <a:r>
              <a:rPr lang="he-IL" sz="2800" smtClean="0"/>
              <a:t>, וסטיית התקן </a:t>
            </a:r>
            <a:r>
              <a:rPr lang="en-US" sz="2800" smtClean="0">
                <a:sym typeface="Symbol" pitchFamily="18" charset="2"/>
              </a:rPr>
              <a:t>=30</a:t>
            </a:r>
            <a:r>
              <a:rPr lang="he-IL" sz="2800" smtClean="0">
                <a:sym typeface="Symbol" pitchFamily="18" charset="2"/>
              </a:rPr>
              <a:t>. מהי רמת הסמך.</a:t>
            </a:r>
          </a:p>
          <a:p>
            <a:pPr eaLnBrk="1" hangingPunct="1"/>
            <a:r>
              <a:rPr lang="en-US" sz="2800" smtClean="0">
                <a:sym typeface="Symbol" pitchFamily="18" charset="2"/>
              </a:rPr>
              <a:t>Z</a:t>
            </a:r>
            <a:r>
              <a:rPr lang="en-US" sz="2800" baseline="-25000" smtClean="0">
                <a:sym typeface="Symbol" pitchFamily="18" charset="2"/>
              </a:rPr>
              <a:t>1-</a:t>
            </a:r>
            <a:r>
              <a:rPr lang="el-GR" sz="2800" baseline="-25000" smtClean="0">
                <a:sym typeface="Symbol" pitchFamily="18" charset="2"/>
              </a:rPr>
              <a:t>α</a:t>
            </a:r>
            <a:r>
              <a:rPr lang="en-US" sz="2800" baseline="-25000" smtClean="0">
                <a:sym typeface="Symbol" pitchFamily="18" charset="2"/>
              </a:rPr>
              <a:t>/2</a:t>
            </a:r>
            <a:r>
              <a:rPr lang="en-US" sz="2800" smtClean="0">
                <a:sym typeface="Symbol" pitchFamily="18" charset="2"/>
              </a:rPr>
              <a:t>=(5*12)/30=2 » 97.72%</a:t>
            </a:r>
          </a:p>
          <a:p>
            <a:pPr eaLnBrk="1" hangingPunct="1"/>
            <a:r>
              <a:rPr lang="el-GR" sz="2800" smtClean="0">
                <a:sym typeface="Symbol" pitchFamily="18" charset="2"/>
              </a:rPr>
              <a:t>α</a:t>
            </a:r>
            <a:r>
              <a:rPr lang="en-US" sz="2800" smtClean="0">
                <a:sym typeface="Symbol" pitchFamily="18" charset="2"/>
              </a:rPr>
              <a:t>/2=2.28%, </a:t>
            </a:r>
            <a:r>
              <a:rPr lang="el-GR" sz="2800" smtClean="0">
                <a:sym typeface="Symbol" pitchFamily="18" charset="2"/>
              </a:rPr>
              <a:t>α</a:t>
            </a:r>
            <a:r>
              <a:rPr lang="en-US" sz="2800" smtClean="0">
                <a:sym typeface="Symbol" pitchFamily="18" charset="2"/>
              </a:rPr>
              <a:t>=4.56%</a:t>
            </a:r>
          </a:p>
          <a:p>
            <a:pPr eaLnBrk="1" hangingPunct="1"/>
            <a:r>
              <a:rPr lang="en-US" sz="2800" smtClean="0">
                <a:sym typeface="Symbol" pitchFamily="18" charset="2"/>
              </a:rPr>
              <a:t>1- </a:t>
            </a:r>
            <a:r>
              <a:rPr lang="el-GR" sz="2800" smtClean="0">
                <a:sym typeface="Symbol" pitchFamily="18" charset="2"/>
              </a:rPr>
              <a:t>α</a:t>
            </a:r>
            <a:r>
              <a:rPr lang="en-US" sz="2800" smtClean="0">
                <a:sym typeface="Symbol" pitchFamily="18" charset="2"/>
              </a:rPr>
              <a:t>=95.54%</a:t>
            </a:r>
          </a:p>
        </p:txBody>
      </p:sp>
      <p:graphicFrame>
        <p:nvGraphicFramePr>
          <p:cNvPr id="320516" name="Object 4"/>
          <p:cNvGraphicFramePr>
            <a:graphicFrameLocks noChangeAspect="1"/>
          </p:cNvGraphicFramePr>
          <p:nvPr/>
        </p:nvGraphicFramePr>
        <p:xfrm>
          <a:off x="323850" y="3500438"/>
          <a:ext cx="1655763" cy="606425"/>
        </p:xfrm>
        <a:graphic>
          <a:graphicData uri="http://schemas.openxmlformats.org/presentationml/2006/ole">
            <p:oleObj spid="_x0000_s11266" name="משוואה" r:id="rId3" imgW="1180800" imgH="431640" progId="Equation.3">
              <p:embed/>
            </p:oleObj>
          </a:graphicData>
        </a:graphic>
      </p:graphicFrame>
      <p:sp>
        <p:nvSpPr>
          <p:cNvPr id="11268" name="Rectangle 5"/>
          <p:cNvSpPr>
            <a:spLocks noChangeArrowheads="1"/>
          </p:cNvSpPr>
          <p:nvPr/>
        </p:nvSpPr>
        <p:spPr bwMode="auto">
          <a:xfrm>
            <a:off x="1116013" y="549275"/>
            <a:ext cx="7704137" cy="1143000"/>
          </a:xfrm>
          <a:prstGeom prst="rect">
            <a:avLst/>
          </a:prstGeom>
          <a:noFill/>
          <a:ln w="9525">
            <a:noFill/>
            <a:miter lim="800000"/>
            <a:headEnd/>
            <a:tailEnd/>
          </a:ln>
        </p:spPr>
        <p:txBody>
          <a:bodyPr anchor="b"/>
          <a:lstStyle/>
          <a:p>
            <a:r>
              <a:rPr lang="he-IL" sz="3200">
                <a:solidFill>
                  <a:schemeClr val="tx2"/>
                </a:solidFill>
                <a:latin typeface="Times New Roman" pitchFamily="18" charset="0"/>
              </a:rPr>
              <a:t>רווח בר סמך לפרמטר </a:t>
            </a:r>
            <a:r>
              <a:rPr lang="el-GR" sz="3600">
                <a:solidFill>
                  <a:schemeClr val="tx2"/>
                </a:solidFill>
                <a:latin typeface="Times New Roman" pitchFamily="18" charset="0"/>
              </a:rPr>
              <a:t>μ</a:t>
            </a:r>
            <a:r>
              <a:rPr lang="he-IL" sz="3200">
                <a:solidFill>
                  <a:schemeClr val="tx2"/>
                </a:solidFill>
                <a:latin typeface="Times New Roman" pitchFamily="18" charset="0"/>
              </a:rPr>
              <a:t> (</a:t>
            </a:r>
            <a:r>
              <a:rPr lang="en-US" sz="3200">
                <a:solidFill>
                  <a:schemeClr val="tx2"/>
                </a:solidFill>
                <a:latin typeface="Times New Roman" pitchFamily="18" charset="0"/>
                <a:sym typeface="Symbol" pitchFamily="18" charset="2"/>
              </a:rPr>
              <a:t></a:t>
            </a:r>
            <a:r>
              <a:rPr lang="he-IL" sz="3200">
                <a:solidFill>
                  <a:schemeClr val="tx2"/>
                </a:solidFill>
                <a:latin typeface="Times New Roman" pitchFamily="18" charset="0"/>
                <a:sym typeface="Symbol" pitchFamily="18" charset="2"/>
              </a:rPr>
              <a:t> נתונה</a:t>
            </a:r>
            <a:r>
              <a:rPr lang="he-IL" sz="3200">
                <a:solidFill>
                  <a:schemeClr val="tx2"/>
                </a:solidFill>
                <a:latin typeface="Times New Roman" pitchFamily="18" charset="0"/>
              </a:rPr>
              <a:t>): מציאת רמת הסמך</a:t>
            </a:r>
            <a:endParaRPr lang="en-US" sz="3200">
              <a:solidFill>
                <a:schemeClr val="tx2"/>
              </a:solidFill>
              <a:latin typeface="Times New Roman" pitchFamily="18" charset="0"/>
            </a:endParaRPr>
          </a:p>
        </p:txBody>
      </p:sp>
      <p:sp>
        <p:nvSpPr>
          <p:cNvPr id="320518" name="AutoShape 6">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pSp>
        <p:nvGrpSpPr>
          <p:cNvPr id="2" name="Group 27"/>
          <p:cNvGrpSpPr>
            <a:grpSpLocks/>
          </p:cNvGrpSpPr>
          <p:nvPr/>
        </p:nvGrpSpPr>
        <p:grpSpPr bwMode="auto">
          <a:xfrm>
            <a:off x="250825" y="4652963"/>
            <a:ext cx="5400675" cy="1889125"/>
            <a:chOff x="703" y="1298"/>
            <a:chExt cx="4560" cy="2188"/>
          </a:xfrm>
        </p:grpSpPr>
        <p:grpSp>
          <p:nvGrpSpPr>
            <p:cNvPr id="11288" name="Group 28"/>
            <p:cNvGrpSpPr>
              <a:grpSpLocks/>
            </p:cNvGrpSpPr>
            <p:nvPr/>
          </p:nvGrpSpPr>
          <p:grpSpPr bwMode="auto">
            <a:xfrm>
              <a:off x="703" y="1298"/>
              <a:ext cx="4560" cy="2188"/>
              <a:chOff x="703" y="1298"/>
              <a:chExt cx="4560" cy="2188"/>
            </a:xfrm>
          </p:grpSpPr>
          <p:sp>
            <p:nvSpPr>
              <p:cNvPr id="11295" name="Rectangle 29"/>
              <p:cNvSpPr>
                <a:spLocks noChangeArrowheads="1"/>
              </p:cNvSpPr>
              <p:nvPr/>
            </p:nvSpPr>
            <p:spPr bwMode="auto">
              <a:xfrm>
                <a:off x="2863" y="3136"/>
                <a:ext cx="335" cy="158"/>
              </a:xfrm>
              <a:prstGeom prst="rect">
                <a:avLst/>
              </a:prstGeom>
              <a:noFill/>
              <a:ln w="9525">
                <a:noFill/>
                <a:miter lim="800000"/>
                <a:headEnd/>
                <a:tailEnd/>
              </a:ln>
            </p:spPr>
            <p:txBody>
              <a:bodyPr wrap="none" anchor="ctr"/>
              <a:lstStyle/>
              <a:p>
                <a:pPr algn="ctr"/>
                <a:r>
                  <a:rPr lang="en-US" sz="1400" b="1">
                    <a:solidFill>
                      <a:srgbClr val="0000FF"/>
                    </a:solidFill>
                  </a:rPr>
                  <a:t>Z=0</a:t>
                </a:r>
              </a:p>
            </p:txBody>
          </p:sp>
          <p:grpSp>
            <p:nvGrpSpPr>
              <p:cNvPr id="11296" name="Group 30"/>
              <p:cNvGrpSpPr>
                <a:grpSpLocks/>
              </p:cNvGrpSpPr>
              <p:nvPr/>
            </p:nvGrpSpPr>
            <p:grpSpPr bwMode="auto">
              <a:xfrm>
                <a:off x="703" y="1298"/>
                <a:ext cx="4560" cy="2188"/>
                <a:chOff x="703" y="1298"/>
                <a:chExt cx="4560" cy="2188"/>
              </a:xfrm>
            </p:grpSpPr>
            <p:sp>
              <p:nvSpPr>
                <p:cNvPr id="11297" name="Line 31"/>
                <p:cNvSpPr>
                  <a:spLocks noChangeShapeType="1"/>
                </p:cNvSpPr>
                <p:nvPr/>
              </p:nvSpPr>
              <p:spPr bwMode="auto">
                <a:xfrm>
                  <a:off x="703" y="3040"/>
                  <a:ext cx="4560" cy="0"/>
                </a:xfrm>
                <a:prstGeom prst="line">
                  <a:avLst/>
                </a:prstGeom>
                <a:noFill/>
                <a:ln w="25400">
                  <a:solidFill>
                    <a:schemeClr val="tx1"/>
                  </a:solidFill>
                  <a:miter lim="800000"/>
                  <a:headEnd/>
                  <a:tailEnd/>
                </a:ln>
              </p:spPr>
              <p:txBody>
                <a:bodyPr wrap="none"/>
                <a:lstStyle/>
                <a:p>
                  <a:endParaRPr lang="he-IL"/>
                </a:p>
              </p:txBody>
            </p:sp>
            <p:grpSp>
              <p:nvGrpSpPr>
                <p:cNvPr id="11298" name="Group 32"/>
                <p:cNvGrpSpPr>
                  <a:grpSpLocks/>
                </p:cNvGrpSpPr>
                <p:nvPr/>
              </p:nvGrpSpPr>
              <p:grpSpPr bwMode="auto">
                <a:xfrm>
                  <a:off x="943" y="1984"/>
                  <a:ext cx="4234" cy="1008"/>
                  <a:chOff x="3360" y="3072"/>
                  <a:chExt cx="1872" cy="720"/>
                </a:xfrm>
              </p:grpSpPr>
              <p:sp>
                <p:nvSpPr>
                  <p:cNvPr id="11305" name="Freeform 33"/>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1306" name="Freeform 34"/>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1299" name="Line 35"/>
                <p:cNvSpPr>
                  <a:spLocks noChangeShapeType="1"/>
                </p:cNvSpPr>
                <p:nvPr/>
              </p:nvSpPr>
              <p:spPr bwMode="auto">
                <a:xfrm>
                  <a:off x="3055" y="1888"/>
                  <a:ext cx="0" cy="1248"/>
                </a:xfrm>
                <a:prstGeom prst="line">
                  <a:avLst/>
                </a:prstGeom>
                <a:noFill/>
                <a:ln w="25400">
                  <a:solidFill>
                    <a:srgbClr val="0000FF"/>
                  </a:solidFill>
                  <a:miter lim="800000"/>
                  <a:headEnd/>
                  <a:tailEnd/>
                </a:ln>
              </p:spPr>
              <p:txBody>
                <a:bodyPr wrap="none"/>
                <a:lstStyle/>
                <a:p>
                  <a:endParaRPr lang="he-IL"/>
                </a:p>
              </p:txBody>
            </p:sp>
            <p:grpSp>
              <p:nvGrpSpPr>
                <p:cNvPr id="11300" name="Group 36"/>
                <p:cNvGrpSpPr>
                  <a:grpSpLocks/>
                </p:cNvGrpSpPr>
                <p:nvPr/>
              </p:nvGrpSpPr>
              <p:grpSpPr bwMode="auto">
                <a:xfrm>
                  <a:off x="2835" y="3294"/>
                  <a:ext cx="432" cy="192"/>
                  <a:chOff x="2835" y="3294"/>
                  <a:chExt cx="432" cy="192"/>
                </a:xfrm>
              </p:grpSpPr>
              <p:sp>
                <p:nvSpPr>
                  <p:cNvPr id="11303" name="Rectangle 37"/>
                  <p:cNvSpPr>
                    <a:spLocks noChangeArrowheads="1"/>
                  </p:cNvSpPr>
                  <p:nvPr/>
                </p:nvSpPr>
                <p:spPr bwMode="auto">
                  <a:xfrm>
                    <a:off x="2835" y="3294"/>
                    <a:ext cx="432" cy="192"/>
                  </a:xfrm>
                  <a:prstGeom prst="rect">
                    <a:avLst/>
                  </a:prstGeom>
                  <a:noFill/>
                  <a:ln w="9525">
                    <a:noFill/>
                    <a:miter lim="800000"/>
                    <a:headEnd/>
                    <a:tailEnd/>
                  </a:ln>
                </p:spPr>
                <p:txBody>
                  <a:bodyPr wrap="none" anchor="ctr"/>
                  <a:lstStyle/>
                  <a:p>
                    <a:pPr algn="ctr"/>
                    <a:r>
                      <a:rPr lang="en-US" sz="1000" b="1"/>
                      <a:t>X, </a:t>
                    </a:r>
                    <a:r>
                      <a:rPr lang="el-GR" sz="1000" b="1"/>
                      <a:t>μ</a:t>
                    </a:r>
                    <a:endParaRPr lang="en-US" sz="1000" b="1"/>
                  </a:p>
                </p:txBody>
              </p:sp>
              <p:sp>
                <p:nvSpPr>
                  <p:cNvPr id="11304" name="Line 38"/>
                  <p:cNvSpPr>
                    <a:spLocks noChangeShapeType="1"/>
                  </p:cNvSpPr>
                  <p:nvPr/>
                </p:nvSpPr>
                <p:spPr bwMode="auto">
                  <a:xfrm>
                    <a:off x="2906" y="3294"/>
                    <a:ext cx="144" cy="0"/>
                  </a:xfrm>
                  <a:prstGeom prst="line">
                    <a:avLst/>
                  </a:prstGeom>
                  <a:noFill/>
                  <a:ln w="25400">
                    <a:solidFill>
                      <a:schemeClr val="tx1"/>
                    </a:solidFill>
                    <a:miter lim="800000"/>
                    <a:headEnd/>
                    <a:tailEnd/>
                  </a:ln>
                </p:spPr>
                <p:txBody>
                  <a:bodyPr wrap="none"/>
                  <a:lstStyle/>
                  <a:p>
                    <a:endParaRPr lang="he-IL"/>
                  </a:p>
                </p:txBody>
              </p:sp>
            </p:grpSp>
            <p:sp>
              <p:nvSpPr>
                <p:cNvPr id="11301" name="AutoShape 39"/>
                <p:cNvSpPr>
                  <a:spLocks/>
                </p:cNvSpPr>
                <p:nvPr/>
              </p:nvSpPr>
              <p:spPr bwMode="auto">
                <a:xfrm rot="-5400000">
                  <a:off x="2925" y="-17"/>
                  <a:ext cx="181" cy="3266"/>
                </a:xfrm>
                <a:prstGeom prst="rightBrace">
                  <a:avLst>
                    <a:gd name="adj1" fmla="val 150368"/>
                    <a:gd name="adj2" fmla="val 50000"/>
                  </a:avLst>
                </a:prstGeom>
                <a:noFill/>
                <a:ln w="25400">
                  <a:solidFill>
                    <a:srgbClr val="0000FF"/>
                  </a:solidFill>
                  <a:miter lim="800000"/>
                  <a:headEnd/>
                  <a:tailEnd/>
                </a:ln>
              </p:spPr>
              <p:txBody>
                <a:bodyPr vert="eaVert" wrap="none" anchor="ctr"/>
                <a:lstStyle/>
                <a:p>
                  <a:pPr algn="ctr"/>
                  <a:endParaRPr lang="he-IL">
                    <a:solidFill>
                      <a:srgbClr val="0000FF"/>
                    </a:solidFill>
                  </a:endParaRPr>
                </a:p>
              </p:txBody>
            </p:sp>
            <p:sp>
              <p:nvSpPr>
                <p:cNvPr id="11302" name="Rectangle 40"/>
                <p:cNvSpPr>
                  <a:spLocks noChangeArrowheads="1"/>
                </p:cNvSpPr>
                <p:nvPr/>
              </p:nvSpPr>
              <p:spPr bwMode="auto">
                <a:xfrm>
                  <a:off x="2245" y="1298"/>
                  <a:ext cx="1497" cy="136"/>
                </a:xfrm>
                <a:prstGeom prst="rect">
                  <a:avLst/>
                </a:prstGeom>
                <a:noFill/>
                <a:ln w="9525">
                  <a:noFill/>
                  <a:miter lim="800000"/>
                  <a:headEnd/>
                  <a:tailEnd/>
                </a:ln>
              </p:spPr>
              <p:txBody>
                <a:bodyPr wrap="none" anchor="ctr"/>
                <a:lstStyle/>
                <a:p>
                  <a:pPr algn="ctr"/>
                  <a:r>
                    <a:rPr lang="he-IL" sz="1400" b="1">
                      <a:solidFill>
                        <a:srgbClr val="0000FF"/>
                      </a:solidFill>
                    </a:rPr>
                    <a:t>רווח בר סמך של  95.54% </a:t>
                  </a:r>
                  <a:r>
                    <a:rPr lang="en-US" sz="1400" b="1">
                      <a:solidFill>
                        <a:srgbClr val="0000FF"/>
                      </a:solidFill>
                    </a:rPr>
                    <a:t>(</a:t>
                  </a:r>
                  <a:r>
                    <a:rPr lang="en-US" sz="1400" b="1">
                      <a:solidFill>
                        <a:srgbClr val="0000FF"/>
                      </a:solidFill>
                      <a:sym typeface="Symbol" pitchFamily="18" charset="2"/>
                    </a:rPr>
                    <a:t>=4.56%)</a:t>
                  </a:r>
                </a:p>
              </p:txBody>
            </p:sp>
          </p:grpSp>
        </p:grpSp>
        <p:sp>
          <p:nvSpPr>
            <p:cNvPr id="11289" name="Line 41"/>
            <p:cNvSpPr>
              <a:spLocks noChangeShapeType="1"/>
            </p:cNvSpPr>
            <p:nvPr/>
          </p:nvSpPr>
          <p:spPr bwMode="auto">
            <a:xfrm>
              <a:off x="2653" y="2205"/>
              <a:ext cx="817" cy="0"/>
            </a:xfrm>
            <a:prstGeom prst="line">
              <a:avLst/>
            </a:prstGeom>
            <a:noFill/>
            <a:ln w="25400" cap="rnd">
              <a:solidFill>
                <a:srgbClr val="0000FF"/>
              </a:solidFill>
              <a:prstDash val="sysDot"/>
              <a:miter lim="800000"/>
              <a:headEnd/>
              <a:tailEnd/>
            </a:ln>
          </p:spPr>
          <p:txBody>
            <a:bodyPr wrap="none"/>
            <a:lstStyle/>
            <a:p>
              <a:endParaRPr lang="he-IL"/>
            </a:p>
          </p:txBody>
        </p:sp>
        <p:sp>
          <p:nvSpPr>
            <p:cNvPr id="11290" name="Line 42"/>
            <p:cNvSpPr>
              <a:spLocks noChangeShapeType="1"/>
            </p:cNvSpPr>
            <p:nvPr/>
          </p:nvSpPr>
          <p:spPr bwMode="auto">
            <a:xfrm>
              <a:off x="2517" y="2341"/>
              <a:ext cx="1043" cy="0"/>
            </a:xfrm>
            <a:prstGeom prst="line">
              <a:avLst/>
            </a:prstGeom>
            <a:noFill/>
            <a:ln w="25400" cap="rnd">
              <a:solidFill>
                <a:srgbClr val="0000FF"/>
              </a:solidFill>
              <a:prstDash val="sysDot"/>
              <a:miter lim="800000"/>
              <a:headEnd/>
              <a:tailEnd/>
            </a:ln>
          </p:spPr>
          <p:txBody>
            <a:bodyPr wrap="none"/>
            <a:lstStyle/>
            <a:p>
              <a:endParaRPr lang="he-IL"/>
            </a:p>
          </p:txBody>
        </p:sp>
        <p:sp>
          <p:nvSpPr>
            <p:cNvPr id="11291" name="Line 43"/>
            <p:cNvSpPr>
              <a:spLocks noChangeShapeType="1"/>
            </p:cNvSpPr>
            <p:nvPr/>
          </p:nvSpPr>
          <p:spPr bwMode="auto">
            <a:xfrm>
              <a:off x="2472" y="2478"/>
              <a:ext cx="1179" cy="0"/>
            </a:xfrm>
            <a:prstGeom prst="line">
              <a:avLst/>
            </a:prstGeom>
            <a:noFill/>
            <a:ln w="25400" cap="rnd">
              <a:solidFill>
                <a:srgbClr val="0000FF"/>
              </a:solidFill>
              <a:prstDash val="sysDot"/>
              <a:miter lim="800000"/>
              <a:headEnd/>
              <a:tailEnd/>
            </a:ln>
          </p:spPr>
          <p:txBody>
            <a:bodyPr wrap="none"/>
            <a:lstStyle/>
            <a:p>
              <a:endParaRPr lang="he-IL"/>
            </a:p>
          </p:txBody>
        </p:sp>
        <p:sp>
          <p:nvSpPr>
            <p:cNvPr id="11292" name="Line 44"/>
            <p:cNvSpPr>
              <a:spLocks noChangeShapeType="1"/>
            </p:cNvSpPr>
            <p:nvPr/>
          </p:nvSpPr>
          <p:spPr bwMode="auto">
            <a:xfrm>
              <a:off x="2336" y="2614"/>
              <a:ext cx="1406" cy="0"/>
            </a:xfrm>
            <a:prstGeom prst="line">
              <a:avLst/>
            </a:prstGeom>
            <a:noFill/>
            <a:ln w="25400" cap="rnd">
              <a:solidFill>
                <a:srgbClr val="0000FF"/>
              </a:solidFill>
              <a:prstDash val="sysDot"/>
              <a:miter lim="800000"/>
              <a:headEnd/>
              <a:tailEnd/>
            </a:ln>
          </p:spPr>
          <p:txBody>
            <a:bodyPr wrap="none"/>
            <a:lstStyle/>
            <a:p>
              <a:endParaRPr lang="he-IL"/>
            </a:p>
          </p:txBody>
        </p:sp>
        <p:sp>
          <p:nvSpPr>
            <p:cNvPr id="11293" name="Line 45"/>
            <p:cNvSpPr>
              <a:spLocks noChangeShapeType="1"/>
            </p:cNvSpPr>
            <p:nvPr/>
          </p:nvSpPr>
          <p:spPr bwMode="auto">
            <a:xfrm>
              <a:off x="2154" y="2750"/>
              <a:ext cx="1769" cy="0"/>
            </a:xfrm>
            <a:prstGeom prst="line">
              <a:avLst/>
            </a:prstGeom>
            <a:noFill/>
            <a:ln w="25400" cap="rnd">
              <a:solidFill>
                <a:srgbClr val="0000FF"/>
              </a:solidFill>
              <a:prstDash val="sysDot"/>
              <a:miter lim="800000"/>
              <a:headEnd/>
              <a:tailEnd/>
            </a:ln>
          </p:spPr>
          <p:txBody>
            <a:bodyPr wrap="none"/>
            <a:lstStyle/>
            <a:p>
              <a:endParaRPr lang="he-IL"/>
            </a:p>
          </p:txBody>
        </p:sp>
        <p:sp>
          <p:nvSpPr>
            <p:cNvPr id="11294" name="Line 46"/>
            <p:cNvSpPr>
              <a:spLocks noChangeShapeType="1"/>
            </p:cNvSpPr>
            <p:nvPr/>
          </p:nvSpPr>
          <p:spPr bwMode="auto">
            <a:xfrm>
              <a:off x="1791" y="2886"/>
              <a:ext cx="2541" cy="0"/>
            </a:xfrm>
            <a:prstGeom prst="line">
              <a:avLst/>
            </a:prstGeom>
            <a:noFill/>
            <a:ln w="25400" cap="rnd">
              <a:solidFill>
                <a:srgbClr val="0000FF"/>
              </a:solidFill>
              <a:prstDash val="sysDot"/>
              <a:miter lim="800000"/>
              <a:headEnd/>
              <a:tailEnd/>
            </a:ln>
          </p:spPr>
          <p:txBody>
            <a:bodyPr wrap="none"/>
            <a:lstStyle/>
            <a:p>
              <a:endParaRPr lang="he-IL"/>
            </a:p>
          </p:txBody>
        </p:sp>
      </p:grpSp>
      <p:grpSp>
        <p:nvGrpSpPr>
          <p:cNvPr id="7" name="Group 47"/>
          <p:cNvGrpSpPr>
            <a:grpSpLocks/>
          </p:cNvGrpSpPr>
          <p:nvPr/>
        </p:nvGrpSpPr>
        <p:grpSpPr bwMode="auto">
          <a:xfrm>
            <a:off x="468313" y="5300663"/>
            <a:ext cx="5113337" cy="1096962"/>
            <a:chOff x="703" y="2069"/>
            <a:chExt cx="4626" cy="1270"/>
          </a:xfrm>
        </p:grpSpPr>
        <p:grpSp>
          <p:nvGrpSpPr>
            <p:cNvPr id="11273" name="Group 48"/>
            <p:cNvGrpSpPr>
              <a:grpSpLocks/>
            </p:cNvGrpSpPr>
            <p:nvPr/>
          </p:nvGrpSpPr>
          <p:grpSpPr bwMode="auto">
            <a:xfrm>
              <a:off x="703" y="2069"/>
              <a:ext cx="4626" cy="1270"/>
              <a:chOff x="703" y="2069"/>
              <a:chExt cx="4626" cy="1270"/>
            </a:xfrm>
          </p:grpSpPr>
          <p:sp>
            <p:nvSpPr>
              <p:cNvPr id="11280" name="Line 49"/>
              <p:cNvSpPr>
                <a:spLocks noChangeShapeType="1"/>
              </p:cNvSpPr>
              <p:nvPr/>
            </p:nvSpPr>
            <p:spPr bwMode="auto">
              <a:xfrm>
                <a:off x="4649" y="2069"/>
                <a:ext cx="0" cy="1056"/>
              </a:xfrm>
              <a:prstGeom prst="line">
                <a:avLst/>
              </a:prstGeom>
              <a:noFill/>
              <a:ln w="38100" cap="rnd">
                <a:solidFill>
                  <a:schemeClr val="hlink"/>
                </a:solidFill>
                <a:prstDash val="sysDot"/>
                <a:miter lim="800000"/>
                <a:headEnd/>
                <a:tailEnd/>
              </a:ln>
            </p:spPr>
            <p:txBody>
              <a:bodyPr wrap="none"/>
              <a:lstStyle/>
              <a:p>
                <a:endParaRPr lang="he-IL"/>
              </a:p>
            </p:txBody>
          </p:sp>
          <p:sp>
            <p:nvSpPr>
              <p:cNvPr id="11281" name="Line 50"/>
              <p:cNvSpPr>
                <a:spLocks noChangeShapeType="1"/>
              </p:cNvSpPr>
              <p:nvPr/>
            </p:nvSpPr>
            <p:spPr bwMode="auto">
              <a:xfrm>
                <a:off x="1383" y="2069"/>
                <a:ext cx="0" cy="1056"/>
              </a:xfrm>
              <a:prstGeom prst="line">
                <a:avLst/>
              </a:prstGeom>
              <a:noFill/>
              <a:ln w="38100" cap="rnd">
                <a:solidFill>
                  <a:srgbClr val="FF0000"/>
                </a:solidFill>
                <a:prstDash val="sysDot"/>
                <a:miter lim="800000"/>
                <a:headEnd/>
                <a:tailEnd/>
              </a:ln>
            </p:spPr>
            <p:txBody>
              <a:bodyPr wrap="none"/>
              <a:lstStyle/>
              <a:p>
                <a:endParaRPr lang="he-IL"/>
              </a:p>
            </p:txBody>
          </p:sp>
          <p:sp>
            <p:nvSpPr>
              <p:cNvPr id="11282" name="Rectangle 51"/>
              <p:cNvSpPr>
                <a:spLocks noChangeArrowheads="1"/>
              </p:cNvSpPr>
              <p:nvPr/>
            </p:nvSpPr>
            <p:spPr bwMode="auto">
              <a:xfrm>
                <a:off x="1156" y="3113"/>
                <a:ext cx="408" cy="181"/>
              </a:xfrm>
              <a:prstGeom prst="rect">
                <a:avLst/>
              </a:prstGeom>
              <a:noFill/>
              <a:ln w="9525">
                <a:noFill/>
                <a:miter lim="800000"/>
                <a:headEnd/>
                <a:tailEnd/>
              </a:ln>
            </p:spPr>
            <p:txBody>
              <a:bodyPr wrap="none" anchor="ctr"/>
              <a:lstStyle/>
              <a:p>
                <a:pPr algn="ctr"/>
                <a:r>
                  <a:rPr lang="en-US" sz="1600" b="1">
                    <a:solidFill>
                      <a:schemeClr val="hlink"/>
                    </a:solidFill>
                  </a:rPr>
                  <a:t>-Z</a:t>
                </a:r>
                <a:r>
                  <a:rPr lang="en-US" sz="1600" b="1" baseline="-25000">
                    <a:solidFill>
                      <a:schemeClr val="hlink"/>
                    </a:solidFill>
                  </a:rPr>
                  <a:t>1- </a:t>
                </a:r>
                <a:r>
                  <a:rPr lang="en-US" sz="1600" b="1" baseline="-25000">
                    <a:solidFill>
                      <a:schemeClr val="hlink"/>
                    </a:solidFill>
                    <a:sym typeface="Symbol" pitchFamily="18" charset="2"/>
                  </a:rPr>
                  <a:t>/2</a:t>
                </a:r>
              </a:p>
            </p:txBody>
          </p:sp>
          <p:sp>
            <p:nvSpPr>
              <p:cNvPr id="11283" name="Rectangle 52"/>
              <p:cNvSpPr>
                <a:spLocks noChangeArrowheads="1"/>
              </p:cNvSpPr>
              <p:nvPr/>
            </p:nvSpPr>
            <p:spPr bwMode="auto">
              <a:xfrm>
                <a:off x="4422" y="3158"/>
                <a:ext cx="408" cy="181"/>
              </a:xfrm>
              <a:prstGeom prst="rect">
                <a:avLst/>
              </a:prstGeom>
              <a:noFill/>
              <a:ln w="9525">
                <a:noFill/>
                <a:miter lim="800000"/>
                <a:headEnd/>
                <a:tailEnd/>
              </a:ln>
            </p:spPr>
            <p:txBody>
              <a:bodyPr wrap="none" anchor="ctr"/>
              <a:lstStyle/>
              <a:p>
                <a:pPr algn="ctr"/>
                <a:r>
                  <a:rPr lang="en-US" sz="1600" b="1">
                    <a:solidFill>
                      <a:schemeClr val="hlink"/>
                    </a:solidFill>
                  </a:rPr>
                  <a:t>+Z</a:t>
                </a:r>
                <a:r>
                  <a:rPr lang="en-US" sz="1600" b="1" baseline="-25000">
                    <a:solidFill>
                      <a:schemeClr val="hlink"/>
                    </a:solidFill>
                  </a:rPr>
                  <a:t>1- </a:t>
                </a:r>
                <a:r>
                  <a:rPr lang="en-US" sz="1600" b="1" baseline="-25000">
                    <a:solidFill>
                      <a:schemeClr val="hlink"/>
                    </a:solidFill>
                    <a:sym typeface="Symbol" pitchFamily="18" charset="2"/>
                  </a:rPr>
                  <a:t>/2</a:t>
                </a:r>
              </a:p>
            </p:txBody>
          </p:sp>
          <p:sp>
            <p:nvSpPr>
              <p:cNvPr id="11284" name="AutoShape 53"/>
              <p:cNvSpPr>
                <a:spLocks/>
              </p:cNvSpPr>
              <p:nvPr/>
            </p:nvSpPr>
            <p:spPr bwMode="auto">
              <a:xfrm rot="-5400000">
                <a:off x="929" y="2433"/>
                <a:ext cx="181" cy="544"/>
              </a:xfrm>
              <a:prstGeom prst="rightBrace">
                <a:avLst>
                  <a:gd name="adj1" fmla="val 25046"/>
                  <a:gd name="adj2" fmla="val 50000"/>
                </a:avLst>
              </a:prstGeom>
              <a:noFill/>
              <a:ln w="25400">
                <a:solidFill>
                  <a:schemeClr val="hlink"/>
                </a:solidFill>
                <a:miter lim="800000"/>
                <a:headEnd/>
                <a:tailEnd/>
              </a:ln>
            </p:spPr>
            <p:txBody>
              <a:bodyPr wrap="none" anchor="ctr"/>
              <a:lstStyle/>
              <a:p>
                <a:endParaRPr lang="he-IL"/>
              </a:p>
            </p:txBody>
          </p:sp>
          <p:sp>
            <p:nvSpPr>
              <p:cNvPr id="11285" name="AutoShape 54"/>
              <p:cNvSpPr>
                <a:spLocks/>
              </p:cNvSpPr>
              <p:nvPr/>
            </p:nvSpPr>
            <p:spPr bwMode="auto">
              <a:xfrm rot="-5400000">
                <a:off x="4921" y="2387"/>
                <a:ext cx="181" cy="544"/>
              </a:xfrm>
              <a:prstGeom prst="rightBrace">
                <a:avLst>
                  <a:gd name="adj1" fmla="val 25046"/>
                  <a:gd name="adj2" fmla="val 50000"/>
                </a:avLst>
              </a:prstGeom>
              <a:noFill/>
              <a:ln w="25400">
                <a:solidFill>
                  <a:schemeClr val="hlink"/>
                </a:solidFill>
                <a:miter lim="800000"/>
                <a:headEnd/>
                <a:tailEnd/>
              </a:ln>
            </p:spPr>
            <p:txBody>
              <a:bodyPr wrap="none" anchor="ctr"/>
              <a:lstStyle/>
              <a:p>
                <a:endParaRPr lang="he-IL"/>
              </a:p>
            </p:txBody>
          </p:sp>
          <p:sp>
            <p:nvSpPr>
              <p:cNvPr id="11286" name="Rectangle 55"/>
              <p:cNvSpPr>
                <a:spLocks noChangeArrowheads="1"/>
              </p:cNvSpPr>
              <p:nvPr/>
            </p:nvSpPr>
            <p:spPr bwMode="auto">
              <a:xfrm>
                <a:off x="4694" y="2251"/>
                <a:ext cx="635" cy="181"/>
              </a:xfrm>
              <a:prstGeom prst="rect">
                <a:avLst/>
              </a:prstGeom>
              <a:noFill/>
              <a:ln w="9525">
                <a:noFill/>
                <a:miter lim="800000"/>
                <a:headEnd/>
                <a:tailEnd/>
              </a:ln>
            </p:spPr>
            <p:txBody>
              <a:bodyPr wrap="none" anchor="ctr"/>
              <a:lstStyle/>
              <a:p>
                <a:pPr algn="ctr"/>
                <a:r>
                  <a:rPr lang="en-US" sz="1600" b="1" baseline="30000">
                    <a:solidFill>
                      <a:schemeClr val="hlink"/>
                    </a:solidFill>
                    <a:sym typeface="Symbol" pitchFamily="18" charset="2"/>
                  </a:rPr>
                  <a:t></a:t>
                </a:r>
                <a:r>
                  <a:rPr lang="en-US" sz="1600" b="1">
                    <a:solidFill>
                      <a:schemeClr val="hlink"/>
                    </a:solidFill>
                    <a:sym typeface="Symbol" pitchFamily="18" charset="2"/>
                  </a:rPr>
                  <a:t>/</a:t>
                </a:r>
                <a:r>
                  <a:rPr lang="en-US" sz="1600" b="1" baseline="-25000">
                    <a:solidFill>
                      <a:schemeClr val="hlink"/>
                    </a:solidFill>
                    <a:sym typeface="Symbol" pitchFamily="18" charset="2"/>
                  </a:rPr>
                  <a:t>2</a:t>
                </a:r>
                <a:r>
                  <a:rPr lang="en-US" b="1">
                    <a:solidFill>
                      <a:schemeClr val="hlink"/>
                    </a:solidFill>
                    <a:sym typeface="Symbol" pitchFamily="18" charset="2"/>
                  </a:rPr>
                  <a:t>=2.28%</a:t>
                </a:r>
              </a:p>
            </p:txBody>
          </p:sp>
          <p:sp>
            <p:nvSpPr>
              <p:cNvPr id="11287" name="Rectangle 56"/>
              <p:cNvSpPr>
                <a:spLocks noChangeArrowheads="1"/>
              </p:cNvSpPr>
              <p:nvPr/>
            </p:nvSpPr>
            <p:spPr bwMode="auto">
              <a:xfrm>
                <a:off x="703" y="2296"/>
                <a:ext cx="635" cy="181"/>
              </a:xfrm>
              <a:prstGeom prst="rect">
                <a:avLst/>
              </a:prstGeom>
              <a:noFill/>
              <a:ln w="9525">
                <a:noFill/>
                <a:miter lim="800000"/>
                <a:headEnd/>
                <a:tailEnd/>
              </a:ln>
            </p:spPr>
            <p:txBody>
              <a:bodyPr wrap="none" anchor="ctr"/>
              <a:lstStyle/>
              <a:p>
                <a:pPr algn="ctr"/>
                <a:r>
                  <a:rPr lang="en-US" sz="1600" b="1" baseline="30000">
                    <a:solidFill>
                      <a:schemeClr val="hlink"/>
                    </a:solidFill>
                    <a:sym typeface="Symbol" pitchFamily="18" charset="2"/>
                  </a:rPr>
                  <a:t></a:t>
                </a:r>
                <a:r>
                  <a:rPr lang="en-US" sz="1600" b="1">
                    <a:solidFill>
                      <a:schemeClr val="hlink"/>
                    </a:solidFill>
                    <a:sym typeface="Symbol" pitchFamily="18" charset="2"/>
                  </a:rPr>
                  <a:t>/</a:t>
                </a:r>
                <a:r>
                  <a:rPr lang="en-US" sz="1600" b="1" baseline="-25000">
                    <a:solidFill>
                      <a:schemeClr val="hlink"/>
                    </a:solidFill>
                    <a:sym typeface="Symbol" pitchFamily="18" charset="2"/>
                  </a:rPr>
                  <a:t>2</a:t>
                </a:r>
                <a:r>
                  <a:rPr lang="en-US" b="1">
                    <a:solidFill>
                      <a:schemeClr val="hlink"/>
                    </a:solidFill>
                    <a:sym typeface="Symbol" pitchFamily="18" charset="2"/>
                  </a:rPr>
                  <a:t>=2.28%</a:t>
                </a:r>
              </a:p>
            </p:txBody>
          </p:sp>
        </p:grpSp>
        <p:sp>
          <p:nvSpPr>
            <p:cNvPr id="11274" name="Line 57"/>
            <p:cNvSpPr>
              <a:spLocks noChangeShapeType="1"/>
            </p:cNvSpPr>
            <p:nvPr/>
          </p:nvSpPr>
          <p:spPr bwMode="auto">
            <a:xfrm flipH="1" flipV="1">
              <a:off x="1292" y="2931"/>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11275" name="Line 58"/>
            <p:cNvSpPr>
              <a:spLocks noChangeShapeType="1"/>
            </p:cNvSpPr>
            <p:nvPr/>
          </p:nvSpPr>
          <p:spPr bwMode="auto">
            <a:xfrm flipH="1" flipV="1">
              <a:off x="4740" y="2931"/>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11276" name="Line 59"/>
            <p:cNvSpPr>
              <a:spLocks noChangeShapeType="1"/>
            </p:cNvSpPr>
            <p:nvPr/>
          </p:nvSpPr>
          <p:spPr bwMode="auto">
            <a:xfrm flipH="1" flipV="1">
              <a:off x="1202" y="2931"/>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11277" name="Line 60"/>
            <p:cNvSpPr>
              <a:spLocks noChangeShapeType="1"/>
            </p:cNvSpPr>
            <p:nvPr/>
          </p:nvSpPr>
          <p:spPr bwMode="auto">
            <a:xfrm>
              <a:off x="4830" y="2976"/>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11278" name="Line 61"/>
            <p:cNvSpPr>
              <a:spLocks noChangeShapeType="1"/>
            </p:cNvSpPr>
            <p:nvPr/>
          </p:nvSpPr>
          <p:spPr bwMode="auto">
            <a:xfrm>
              <a:off x="4921" y="2976"/>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11279" name="Line 62"/>
            <p:cNvSpPr>
              <a:spLocks noChangeShapeType="1"/>
            </p:cNvSpPr>
            <p:nvPr/>
          </p:nvSpPr>
          <p:spPr bwMode="auto">
            <a:xfrm>
              <a:off x="1111" y="2976"/>
              <a:ext cx="0" cy="91"/>
            </a:xfrm>
            <a:prstGeom prst="line">
              <a:avLst/>
            </a:prstGeom>
            <a:noFill/>
            <a:ln w="25400" cap="rnd">
              <a:solidFill>
                <a:schemeClr val="hlink"/>
              </a:solidFill>
              <a:prstDash val="sysDot"/>
              <a:miter lim="800000"/>
              <a:headEnd/>
              <a:tailEnd/>
            </a:ln>
          </p:spPr>
          <p:txBody>
            <a:bodyPr wrap="none"/>
            <a:lstStyle/>
            <a:p>
              <a:endParaRPr lang="he-IL"/>
            </a:p>
          </p:txBody>
        </p:sp>
      </p:grpSp>
      <p:sp>
        <p:nvSpPr>
          <p:cNvPr id="11272" name="Rectangle 63"/>
          <p:cNvSpPr>
            <a:spLocks noChangeArrowheads="1"/>
          </p:cNvSpPr>
          <p:nvPr/>
        </p:nvSpPr>
        <p:spPr bwMode="auto">
          <a:xfrm>
            <a:off x="7164388" y="115888"/>
            <a:ext cx="1655762" cy="360362"/>
          </a:xfrm>
          <a:prstGeom prst="rect">
            <a:avLst/>
          </a:prstGeom>
          <a:noFill/>
          <a:ln w="19050">
            <a:solidFill>
              <a:schemeClr val="tx1"/>
            </a:solidFill>
            <a:miter lim="800000"/>
            <a:headEnd/>
            <a:tailEnd/>
          </a:ln>
        </p:spPr>
        <p:txBody>
          <a:bodyPr wrap="none" anchor="ctr"/>
          <a:lstStyle/>
          <a:p>
            <a:pPr algn="ctr"/>
            <a:r>
              <a:rPr lang="he-IL" b="1">
                <a:solidFill>
                  <a:schemeClr val="hlink"/>
                </a:solidFill>
              </a:rPr>
              <a:t>לא רלוונטי למבחן</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0514">
                                            <p:txEl>
                                              <p:pRg st="0" end="0"/>
                                            </p:txEl>
                                          </p:spTgt>
                                        </p:tgtEl>
                                        <p:attrNameLst>
                                          <p:attrName>style.visibility</p:attrName>
                                        </p:attrNameLst>
                                      </p:cBhvr>
                                      <p:to>
                                        <p:strVal val="visible"/>
                                      </p:to>
                                    </p:set>
                                    <p:animEffect transition="in" filter="fade">
                                      <p:cBhvr>
                                        <p:cTn id="7" dur="2000"/>
                                        <p:tgtEl>
                                          <p:spTgt spid="3205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0516"/>
                                        </p:tgtEl>
                                        <p:attrNameLst>
                                          <p:attrName>style.visibility</p:attrName>
                                        </p:attrNameLst>
                                      </p:cBhvr>
                                      <p:to>
                                        <p:strVal val="visible"/>
                                      </p:to>
                                    </p:set>
                                    <p:animEffect transition="in" filter="fade">
                                      <p:cBhvr>
                                        <p:cTn id="10" dur="2000"/>
                                        <p:tgtEl>
                                          <p:spTgt spid="320516"/>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20514">
                                            <p:txEl>
                                              <p:pRg st="1" end="1"/>
                                            </p:txEl>
                                          </p:spTgt>
                                        </p:tgtEl>
                                        <p:attrNameLst>
                                          <p:attrName>style.visibility</p:attrName>
                                        </p:attrNameLst>
                                      </p:cBhvr>
                                      <p:to>
                                        <p:strVal val="visible"/>
                                      </p:to>
                                    </p:set>
                                    <p:animEffect transition="in" filter="fade">
                                      <p:cBhvr>
                                        <p:cTn id="14" dur="2000"/>
                                        <p:tgtEl>
                                          <p:spTgt spid="320514">
                                            <p:txEl>
                                              <p:pRg st="1" end="1"/>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320514">
                                            <p:txEl>
                                              <p:pRg st="2" end="2"/>
                                            </p:txEl>
                                          </p:spTgt>
                                        </p:tgtEl>
                                        <p:attrNameLst>
                                          <p:attrName>style.visibility</p:attrName>
                                        </p:attrNameLst>
                                      </p:cBhvr>
                                      <p:to>
                                        <p:strVal val="visible"/>
                                      </p:to>
                                    </p:set>
                                    <p:animEffect transition="in" filter="fade">
                                      <p:cBhvr>
                                        <p:cTn id="18" dur="2000"/>
                                        <p:tgtEl>
                                          <p:spTgt spid="320514">
                                            <p:txEl>
                                              <p:pRg st="2" end="2"/>
                                            </p:txEl>
                                          </p:spTgt>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320514">
                                            <p:txEl>
                                              <p:pRg st="3" end="3"/>
                                            </p:txEl>
                                          </p:spTgt>
                                        </p:tgtEl>
                                        <p:attrNameLst>
                                          <p:attrName>style.visibility</p:attrName>
                                        </p:attrNameLst>
                                      </p:cBhvr>
                                      <p:to>
                                        <p:strVal val="visible"/>
                                      </p:to>
                                    </p:set>
                                    <p:animEffect transition="in" filter="fade">
                                      <p:cBhvr>
                                        <p:cTn id="22" dur="2000"/>
                                        <p:tgtEl>
                                          <p:spTgt spid="320514">
                                            <p:txEl>
                                              <p:pRg st="3" end="3"/>
                                            </p:txEl>
                                          </p:spTgt>
                                        </p:tgtEl>
                                      </p:cBhvr>
                                    </p:animEffect>
                                  </p:childTnLst>
                                </p:cTn>
                              </p:par>
                              <p:par>
                                <p:cTn id="23" presetID="29"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par>
                                <p:cTn id="28" presetID="29"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ppt_x</p:attrName>
                                        </p:attrNameLst>
                                      </p:cBhvr>
                                      <p:tavLst>
                                        <p:tav tm="0">
                                          <p:val>
                                            <p:strVal val="#ppt_x-.2"/>
                                          </p:val>
                                        </p:tav>
                                        <p:tav tm="100000">
                                          <p:val>
                                            <p:strVal val="#ppt_x"/>
                                          </p:val>
                                        </p:tav>
                                      </p:tavLst>
                                    </p:anim>
                                    <p:anim calcmode="lin" valueType="num">
                                      <p:cBhvr>
                                        <p:cTn id="3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900113" y="549275"/>
            <a:ext cx="7993062" cy="1143000"/>
          </a:xfrm>
        </p:spPr>
        <p:txBody>
          <a:bodyPr/>
          <a:lstStyle/>
          <a:p>
            <a:pPr algn="r" eaLnBrk="1" hangingPunct="1"/>
            <a:r>
              <a:rPr lang="he-IL" sz="3600" smtClean="0"/>
              <a:t>שלב ד' החלטה</a:t>
            </a:r>
            <a:endParaRPr lang="en-US" sz="3600" smtClean="0"/>
          </a:p>
        </p:txBody>
      </p:sp>
      <p:sp>
        <p:nvSpPr>
          <p:cNvPr id="432131" name="Rectangle 3"/>
          <p:cNvSpPr>
            <a:spLocks noGrp="1" noChangeArrowheads="1"/>
          </p:cNvSpPr>
          <p:nvPr>
            <p:ph type="body" idx="1"/>
          </p:nvPr>
        </p:nvSpPr>
        <p:spPr>
          <a:noFill/>
        </p:spPr>
        <p:txBody>
          <a:bodyPr/>
          <a:lstStyle/>
          <a:p>
            <a:pPr algn="just" eaLnBrk="1" hangingPunct="1"/>
            <a:r>
              <a:rPr lang="he-IL" sz="2400" smtClean="0"/>
              <a:t>חיפשנו </a:t>
            </a:r>
            <a:r>
              <a:rPr lang="el-GR" sz="2000" smtClean="0">
                <a:sym typeface="Symbol" pitchFamily="18" charset="2"/>
              </a:rPr>
              <a:t>χ</a:t>
            </a:r>
            <a:r>
              <a:rPr lang="en-US" sz="2000" baseline="30000" smtClean="0">
                <a:sym typeface="Symbol" pitchFamily="18" charset="2"/>
              </a:rPr>
              <a:t>2</a:t>
            </a:r>
            <a:r>
              <a:rPr lang="he-IL" sz="2400" smtClean="0"/>
              <a:t> גדול מה </a:t>
            </a:r>
            <a:r>
              <a:rPr lang="el-GR" sz="2000" smtClean="0">
                <a:sym typeface="Symbol" pitchFamily="18" charset="2"/>
              </a:rPr>
              <a:t>χ</a:t>
            </a:r>
            <a:r>
              <a:rPr lang="en-US" sz="2000" baseline="30000" smtClean="0">
                <a:sym typeface="Symbol" pitchFamily="18" charset="2"/>
              </a:rPr>
              <a:t>2</a:t>
            </a:r>
            <a:r>
              <a:rPr lang="he-IL" sz="2400" smtClean="0"/>
              <a:t> הגבולי 124.34, </a:t>
            </a:r>
            <a:r>
              <a:rPr lang="el-GR" sz="2000" smtClean="0">
                <a:sym typeface="Symbol" pitchFamily="18" charset="2"/>
              </a:rPr>
              <a:t>χ</a:t>
            </a:r>
            <a:r>
              <a:rPr lang="en-US" sz="2000" baseline="30000" smtClean="0">
                <a:sym typeface="Symbol" pitchFamily="18" charset="2"/>
              </a:rPr>
              <a:t>2</a:t>
            </a:r>
            <a:r>
              <a:rPr lang="he-IL" sz="2400" smtClean="0"/>
              <a:t> המבחן יצא קטן מה </a:t>
            </a:r>
            <a:r>
              <a:rPr lang="el-GR" sz="2000" smtClean="0">
                <a:sym typeface="Symbol" pitchFamily="18" charset="2"/>
              </a:rPr>
              <a:t>χ</a:t>
            </a:r>
            <a:r>
              <a:rPr lang="en-US" sz="2000" baseline="30000" smtClean="0">
                <a:sym typeface="Symbol" pitchFamily="18" charset="2"/>
              </a:rPr>
              <a:t>2</a:t>
            </a:r>
            <a:r>
              <a:rPr lang="he-IL" sz="2400" smtClean="0"/>
              <a:t> הגבולי </a:t>
            </a:r>
            <a:r>
              <a:rPr lang="he-IL" sz="2400" smtClean="0">
                <a:sym typeface="Symbol" pitchFamily="18" charset="2"/>
              </a:rPr>
              <a:t>ולכן נקבל את השערת ה </a:t>
            </a:r>
            <a:r>
              <a:rPr lang="en-US" sz="2400" smtClean="0">
                <a:sym typeface="Symbol" pitchFamily="18" charset="2"/>
              </a:rPr>
              <a:t>H</a:t>
            </a:r>
            <a:r>
              <a:rPr lang="en-US" sz="1400" smtClean="0">
                <a:sym typeface="Symbol" pitchFamily="18" charset="2"/>
              </a:rPr>
              <a:t>0</a:t>
            </a:r>
            <a:r>
              <a:rPr lang="he-IL" sz="1400" smtClean="0">
                <a:sym typeface="Symbol" pitchFamily="18" charset="2"/>
              </a:rPr>
              <a:t> </a:t>
            </a:r>
            <a:r>
              <a:rPr lang="he-IL" sz="2400" smtClean="0">
                <a:sym typeface="Symbol" pitchFamily="18" charset="2"/>
              </a:rPr>
              <a:t>(נדחה את השערת החוקר)</a:t>
            </a:r>
            <a:r>
              <a:rPr lang="he-IL" sz="2000" smtClean="0">
                <a:sym typeface="Symbol" pitchFamily="18" charset="2"/>
              </a:rPr>
              <a:t>.</a:t>
            </a:r>
            <a:r>
              <a:rPr lang="he-IL" sz="2000" smtClean="0"/>
              <a:t> </a:t>
            </a:r>
          </a:p>
          <a:p>
            <a:pPr algn="just" eaLnBrk="1" hangingPunct="1">
              <a:buFont typeface="Wingdings" pitchFamily="2" charset="2"/>
              <a:buNone/>
            </a:pPr>
            <a:endParaRPr lang="en-US" sz="2400" smtClean="0"/>
          </a:p>
        </p:txBody>
      </p:sp>
      <p:grpSp>
        <p:nvGrpSpPr>
          <p:cNvPr id="2" name="Group 41"/>
          <p:cNvGrpSpPr>
            <a:grpSpLocks/>
          </p:cNvGrpSpPr>
          <p:nvPr/>
        </p:nvGrpSpPr>
        <p:grpSpPr bwMode="auto">
          <a:xfrm>
            <a:off x="827088" y="3933825"/>
            <a:ext cx="7151687" cy="2735263"/>
            <a:chOff x="521" y="2478"/>
            <a:chExt cx="4505" cy="1723"/>
          </a:xfrm>
        </p:grpSpPr>
        <p:grpSp>
          <p:nvGrpSpPr>
            <p:cNvPr id="169990" name="Group 24"/>
            <p:cNvGrpSpPr>
              <a:grpSpLocks/>
            </p:cNvGrpSpPr>
            <p:nvPr/>
          </p:nvGrpSpPr>
          <p:grpSpPr bwMode="auto">
            <a:xfrm>
              <a:off x="2835" y="3793"/>
              <a:ext cx="454" cy="408"/>
              <a:chOff x="2970" y="3793"/>
              <a:chExt cx="454" cy="408"/>
            </a:xfrm>
          </p:grpSpPr>
          <p:sp>
            <p:nvSpPr>
              <p:cNvPr id="170003" name="Rectangle 25"/>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=0.05</a:t>
                </a:r>
              </a:p>
            </p:txBody>
          </p:sp>
          <p:sp>
            <p:nvSpPr>
              <p:cNvPr id="170004" name="Rectangle 26"/>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70005" name="Rectangle 27"/>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df=100</a:t>
                </a:r>
              </a:p>
            </p:txBody>
          </p:sp>
        </p:grpSp>
        <p:sp>
          <p:nvSpPr>
            <p:cNvPr id="169991" name="Line 28"/>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sp>
          <p:nvSpPr>
            <p:cNvPr id="169992" name="Line 29"/>
            <p:cNvSpPr>
              <a:spLocks noChangeShapeType="1"/>
            </p:cNvSpPr>
            <p:nvPr/>
          </p:nvSpPr>
          <p:spPr bwMode="auto">
            <a:xfrm flipH="1">
              <a:off x="3017"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69993" name="Rectangle 30"/>
            <p:cNvSpPr>
              <a:spLocks noChangeArrowheads="1"/>
            </p:cNvSpPr>
            <p:nvPr/>
          </p:nvSpPr>
          <p:spPr bwMode="auto">
            <a:xfrm flipH="1">
              <a:off x="3107"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69994" name="Rectangle 31"/>
            <p:cNvSpPr>
              <a:spLocks noChangeArrowheads="1"/>
            </p:cNvSpPr>
            <p:nvPr/>
          </p:nvSpPr>
          <p:spPr bwMode="auto">
            <a:xfrm flipH="1">
              <a:off x="2699"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69995" name="Rectangle 32"/>
            <p:cNvSpPr>
              <a:spLocks noChangeArrowheads="1"/>
            </p:cNvSpPr>
            <p:nvPr/>
          </p:nvSpPr>
          <p:spPr bwMode="auto">
            <a:xfrm flipH="1">
              <a:off x="2790" y="2795"/>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גבולי</a:t>
              </a:r>
              <a:endParaRPr lang="en-US" b="1">
                <a:latin typeface="Times New Roman" pitchFamily="18" charset="0"/>
                <a:sym typeface="Symbol" pitchFamily="18" charset="2"/>
              </a:endParaRPr>
            </a:p>
          </p:txBody>
        </p:sp>
        <p:sp>
          <p:nvSpPr>
            <p:cNvPr id="169996" name="Rectangle 33"/>
            <p:cNvSpPr>
              <a:spLocks noChangeArrowheads="1"/>
            </p:cNvSpPr>
            <p:nvPr/>
          </p:nvSpPr>
          <p:spPr bwMode="auto">
            <a:xfrm>
              <a:off x="2674" y="4020"/>
              <a:ext cx="637"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=124.34</a:t>
              </a:r>
            </a:p>
          </p:txBody>
        </p:sp>
        <p:grpSp>
          <p:nvGrpSpPr>
            <p:cNvPr id="169997" name="Group 34"/>
            <p:cNvGrpSpPr>
              <a:grpSpLocks/>
            </p:cNvGrpSpPr>
            <p:nvPr/>
          </p:nvGrpSpPr>
          <p:grpSpPr bwMode="auto">
            <a:xfrm>
              <a:off x="793" y="2478"/>
              <a:ext cx="3583" cy="1261"/>
              <a:chOff x="703" y="3047"/>
              <a:chExt cx="2661" cy="964"/>
            </a:xfrm>
          </p:grpSpPr>
          <p:sp>
            <p:nvSpPr>
              <p:cNvPr id="170001" name="Freeform 35"/>
              <p:cNvSpPr>
                <a:spLocks/>
              </p:cNvSpPr>
              <p:nvPr/>
            </p:nvSpPr>
            <p:spPr bwMode="auto">
              <a:xfrm>
                <a:off x="1407" y="3047"/>
                <a:ext cx="1957" cy="959"/>
              </a:xfrm>
              <a:custGeom>
                <a:avLst/>
                <a:gdLst>
                  <a:gd name="T0" fmla="*/ 1957 w 1957"/>
                  <a:gd name="T1" fmla="*/ 959 h 959"/>
                  <a:gd name="T2" fmla="*/ 717 w 1957"/>
                  <a:gd name="T3" fmla="*/ 673 h 959"/>
                  <a:gd name="T4" fmla="*/ 297 w 1957"/>
                  <a:gd name="T5" fmla="*/ 109 h 959"/>
                  <a:gd name="T6" fmla="*/ 0 w 1957"/>
                  <a:gd name="T7" fmla="*/ 20 h 959"/>
                  <a:gd name="T8" fmla="*/ 0 60000 65536"/>
                  <a:gd name="T9" fmla="*/ 0 60000 65536"/>
                  <a:gd name="T10" fmla="*/ 0 60000 65536"/>
                  <a:gd name="T11" fmla="*/ 0 60000 65536"/>
                  <a:gd name="T12" fmla="*/ 0 w 1957"/>
                  <a:gd name="T13" fmla="*/ 0 h 959"/>
                  <a:gd name="T14" fmla="*/ 1957 w 1957"/>
                  <a:gd name="T15" fmla="*/ 959 h 959"/>
                </a:gdLst>
                <a:ahLst/>
                <a:cxnLst>
                  <a:cxn ang="T8">
                    <a:pos x="T0" y="T1"/>
                  </a:cxn>
                  <a:cxn ang="T9">
                    <a:pos x="T2" y="T3"/>
                  </a:cxn>
                  <a:cxn ang="T10">
                    <a:pos x="T4" y="T5"/>
                  </a:cxn>
                  <a:cxn ang="T11">
                    <a:pos x="T6" y="T7"/>
                  </a:cxn>
                </a:cxnLst>
                <a:rect l="T12" t="T13" r="T14" b="T15"/>
                <a:pathLst>
                  <a:path w="1957" h="959">
                    <a:moveTo>
                      <a:pt x="1957" y="959"/>
                    </a:moveTo>
                    <a:cubicBezTo>
                      <a:pt x="1750" y="911"/>
                      <a:pt x="994" y="815"/>
                      <a:pt x="717" y="673"/>
                    </a:cubicBezTo>
                    <a:cubicBezTo>
                      <a:pt x="440" y="531"/>
                      <a:pt x="416" y="218"/>
                      <a:pt x="297" y="109"/>
                    </a:cubicBezTo>
                    <a:cubicBezTo>
                      <a:pt x="178" y="0"/>
                      <a:pt x="62" y="39"/>
                      <a:pt x="0" y="20"/>
                    </a:cubicBezTo>
                  </a:path>
                </a:pathLst>
              </a:custGeom>
              <a:noFill/>
              <a:ln w="38100" cap="rnd">
                <a:solidFill>
                  <a:srgbClr val="339966"/>
                </a:solidFill>
                <a:prstDash val="sysDot"/>
                <a:miter lim="800000"/>
                <a:headEnd/>
                <a:tailEnd/>
              </a:ln>
            </p:spPr>
            <p:txBody>
              <a:bodyPr wrap="none"/>
              <a:lstStyle/>
              <a:p>
                <a:endParaRPr lang="he-IL"/>
              </a:p>
            </p:txBody>
          </p:sp>
          <p:sp>
            <p:nvSpPr>
              <p:cNvPr id="170002" name="Freeform 36"/>
              <p:cNvSpPr>
                <a:spLocks/>
              </p:cNvSpPr>
              <p:nvPr/>
            </p:nvSpPr>
            <p:spPr bwMode="auto">
              <a:xfrm>
                <a:off x="703" y="3070"/>
                <a:ext cx="711" cy="941"/>
              </a:xfrm>
              <a:custGeom>
                <a:avLst/>
                <a:gdLst>
                  <a:gd name="T0" fmla="*/ 0 w 711"/>
                  <a:gd name="T1" fmla="*/ 941 h 941"/>
                  <a:gd name="T2" fmla="*/ 308 w 711"/>
                  <a:gd name="T3" fmla="*/ 599 h 941"/>
                  <a:gd name="T4" fmla="*/ 477 w 711"/>
                  <a:gd name="T5" fmla="*/ 134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29" y="733"/>
                      <a:pt x="308" y="599"/>
                    </a:cubicBezTo>
                    <a:cubicBezTo>
                      <a:pt x="387" y="465"/>
                      <a:pt x="410" y="234"/>
                      <a:pt x="477" y="134"/>
                    </a:cubicBezTo>
                    <a:cubicBezTo>
                      <a:pt x="544" y="34"/>
                      <a:pt x="662" y="28"/>
                      <a:pt x="711" y="0"/>
                    </a:cubicBezTo>
                  </a:path>
                </a:pathLst>
              </a:custGeom>
              <a:noFill/>
              <a:ln w="38100" cap="rnd">
                <a:solidFill>
                  <a:srgbClr val="339966"/>
                </a:solidFill>
                <a:prstDash val="sysDot"/>
                <a:miter lim="800000"/>
                <a:headEnd/>
                <a:tailEnd/>
              </a:ln>
            </p:spPr>
            <p:txBody>
              <a:bodyPr wrap="none"/>
              <a:lstStyle/>
              <a:p>
                <a:endParaRPr lang="he-IL"/>
              </a:p>
            </p:txBody>
          </p:sp>
        </p:grpSp>
        <p:sp>
          <p:nvSpPr>
            <p:cNvPr id="169998" name="Line 37"/>
            <p:cNvSpPr>
              <a:spLocks noChangeShapeType="1"/>
            </p:cNvSpPr>
            <p:nvPr/>
          </p:nvSpPr>
          <p:spPr bwMode="auto">
            <a:xfrm flipH="1">
              <a:off x="2608"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69999" name="Rectangle 38"/>
            <p:cNvSpPr>
              <a:spLocks noChangeArrowheads="1"/>
            </p:cNvSpPr>
            <p:nvPr/>
          </p:nvSpPr>
          <p:spPr bwMode="auto">
            <a:xfrm flipH="1">
              <a:off x="2381" y="2795"/>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המבחן</a:t>
              </a:r>
              <a:endParaRPr lang="en-US" b="1">
                <a:latin typeface="Times New Roman" pitchFamily="18" charset="0"/>
                <a:sym typeface="Symbol" pitchFamily="18" charset="2"/>
              </a:endParaRPr>
            </a:p>
          </p:txBody>
        </p:sp>
        <p:sp>
          <p:nvSpPr>
            <p:cNvPr id="170000" name="Rectangle 39"/>
            <p:cNvSpPr>
              <a:spLocks noChangeArrowheads="1"/>
            </p:cNvSpPr>
            <p:nvPr/>
          </p:nvSpPr>
          <p:spPr bwMode="auto">
            <a:xfrm>
              <a:off x="2290" y="3793"/>
              <a:ext cx="485"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=117</a:t>
              </a:r>
            </a:p>
          </p:txBody>
        </p:sp>
      </p:grpSp>
      <p:sp>
        <p:nvSpPr>
          <p:cNvPr id="432168" name="AutoShape 40">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2131">
                                            <p:txEl>
                                              <p:pRg st="0" end="0"/>
                                            </p:txEl>
                                          </p:spTgt>
                                        </p:tgtEl>
                                        <p:attrNameLst>
                                          <p:attrName>style.visibility</p:attrName>
                                        </p:attrNameLst>
                                      </p:cBhvr>
                                      <p:to>
                                        <p:strVal val="visible"/>
                                      </p:to>
                                    </p:set>
                                    <p:animEffect transition="in" filter="fade">
                                      <p:cBhvr>
                                        <p:cTn id="7" dur="2000"/>
                                        <p:tgtEl>
                                          <p:spTgt spid="432131">
                                            <p:txEl>
                                              <p:pRg st="0" end="0"/>
                                            </p:txEl>
                                          </p:spTgt>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971550" y="617538"/>
            <a:ext cx="7561263" cy="1143000"/>
          </a:xfrm>
        </p:spPr>
        <p:txBody>
          <a:bodyPr/>
          <a:lstStyle/>
          <a:p>
            <a:pPr algn="r" eaLnBrk="1" hangingPunct="1"/>
            <a:r>
              <a:rPr lang="he-IL" sz="2800" smtClean="0"/>
              <a:t>רווח בר סמך לשונות האוכלוסייה </a:t>
            </a:r>
            <a:r>
              <a:rPr lang="en-US" sz="2800" smtClean="0">
                <a:sym typeface="Symbol" pitchFamily="18" charset="2"/>
              </a:rPr>
              <a:t></a:t>
            </a:r>
            <a:r>
              <a:rPr lang="en-US" sz="2800" baseline="30000" smtClean="0">
                <a:sym typeface="Symbol" pitchFamily="18" charset="2"/>
              </a:rPr>
              <a:t>2</a:t>
            </a:r>
            <a:r>
              <a:rPr lang="he-IL" sz="2800" baseline="30000" smtClean="0">
                <a:sym typeface="Symbol" pitchFamily="18" charset="2"/>
              </a:rPr>
              <a:t> </a:t>
            </a:r>
            <a:r>
              <a:rPr lang="he-IL" sz="2800" smtClean="0">
                <a:sym typeface="Symbol" pitchFamily="18" charset="2"/>
              </a:rPr>
              <a:t>לפי מדגם</a:t>
            </a:r>
            <a:r>
              <a:rPr lang="he-IL" sz="2800" smtClean="0"/>
              <a:t>: דוגמא</a:t>
            </a:r>
            <a:endParaRPr lang="en-US" sz="2800" smtClean="0"/>
          </a:p>
        </p:txBody>
      </p:sp>
      <p:sp>
        <p:nvSpPr>
          <p:cNvPr id="435203" name="Rectangle 3"/>
          <p:cNvSpPr>
            <a:spLocks noGrp="1" noChangeArrowheads="1"/>
          </p:cNvSpPr>
          <p:nvPr>
            <p:ph type="body" idx="1"/>
          </p:nvPr>
        </p:nvSpPr>
        <p:spPr>
          <a:xfrm>
            <a:off x="755650" y="2017713"/>
            <a:ext cx="8199438" cy="4114800"/>
          </a:xfrm>
        </p:spPr>
        <p:txBody>
          <a:bodyPr/>
          <a:lstStyle/>
          <a:p>
            <a:pPr eaLnBrk="1" hangingPunct="1">
              <a:buFont typeface="Wingdings" pitchFamily="2" charset="2"/>
              <a:buNone/>
            </a:pPr>
            <a:r>
              <a:rPr lang="he-IL" sz="2800" smtClean="0">
                <a:sym typeface="Symbol" pitchFamily="18" charset="2"/>
              </a:rPr>
              <a:t>חוקר בדק את השכר במדגם מקרי של 25 עובדים על מנת לאמוד את השונות בשכר של כלל העובדים. השונות בשכר שנמצאה במדגם </a:t>
            </a:r>
            <a:r>
              <a:rPr lang="en-US" sz="2800" smtClean="0">
                <a:sym typeface="Symbol" pitchFamily="18" charset="2"/>
              </a:rPr>
              <a:t>S</a:t>
            </a:r>
            <a:r>
              <a:rPr lang="en-US" sz="2800" baseline="30000" smtClean="0">
                <a:sym typeface="Symbol" pitchFamily="18" charset="2"/>
              </a:rPr>
              <a:t>2</a:t>
            </a:r>
            <a:r>
              <a:rPr lang="en-US" sz="2800" smtClean="0">
                <a:sym typeface="Symbol" pitchFamily="18" charset="2"/>
              </a:rPr>
              <a:t>=225</a:t>
            </a:r>
            <a:r>
              <a:rPr lang="he-IL" sz="2800" smtClean="0">
                <a:sym typeface="Symbol" pitchFamily="18" charset="2"/>
              </a:rPr>
              <a:t>. בנה רווח בר סמך ברמה של 0.95. </a:t>
            </a:r>
          </a:p>
          <a:p>
            <a:pPr lvl="1" eaLnBrk="1" hangingPunct="1"/>
            <a:r>
              <a:rPr lang="en-US" sz="2400" smtClean="0">
                <a:sym typeface="Symbol" pitchFamily="18" charset="2"/>
              </a:rPr>
              <a:t>S</a:t>
            </a:r>
            <a:r>
              <a:rPr lang="en-US" sz="2400" baseline="30000" smtClean="0">
                <a:sym typeface="Symbol" pitchFamily="18" charset="2"/>
              </a:rPr>
              <a:t>2</a:t>
            </a:r>
            <a:r>
              <a:rPr lang="en-US" sz="2400" smtClean="0">
                <a:sym typeface="Symbol" pitchFamily="18" charset="2"/>
              </a:rPr>
              <a:t>=225, n=25 (df=24), </a:t>
            </a:r>
            <a:r>
              <a:rPr lang="el-GR" sz="2400" smtClean="0">
                <a:sym typeface="Symbol" pitchFamily="18" charset="2"/>
              </a:rPr>
              <a:t>χ</a:t>
            </a:r>
            <a:r>
              <a:rPr lang="en-US" sz="2400" baseline="30000" smtClean="0">
                <a:sym typeface="Symbol" pitchFamily="18" charset="2"/>
              </a:rPr>
              <a:t>2</a:t>
            </a:r>
            <a:r>
              <a:rPr lang="en-US" sz="2400" baseline="-25000" smtClean="0">
                <a:sym typeface="Symbol" pitchFamily="18" charset="2"/>
              </a:rPr>
              <a:t>24,0.975</a:t>
            </a:r>
            <a:r>
              <a:rPr lang="en-US" sz="2400" smtClean="0">
                <a:sym typeface="Symbol" pitchFamily="18" charset="2"/>
              </a:rPr>
              <a:t>=39.36, </a:t>
            </a:r>
            <a:r>
              <a:rPr lang="el-GR" sz="2400" smtClean="0">
                <a:sym typeface="Symbol" pitchFamily="18" charset="2"/>
              </a:rPr>
              <a:t>χ</a:t>
            </a:r>
            <a:r>
              <a:rPr lang="en-US" sz="2400" baseline="30000" smtClean="0">
                <a:sym typeface="Symbol" pitchFamily="18" charset="2"/>
              </a:rPr>
              <a:t>2</a:t>
            </a:r>
            <a:r>
              <a:rPr lang="en-US" sz="2400" baseline="-25000" smtClean="0">
                <a:sym typeface="Symbol" pitchFamily="18" charset="2"/>
              </a:rPr>
              <a:t>24,0.025</a:t>
            </a:r>
            <a:r>
              <a:rPr lang="en-US" sz="2400" smtClean="0">
                <a:sym typeface="Symbol" pitchFamily="18" charset="2"/>
              </a:rPr>
              <a:t>=12.40</a:t>
            </a:r>
          </a:p>
          <a:p>
            <a:pPr lvl="1" eaLnBrk="1" hangingPunct="1"/>
            <a:r>
              <a:rPr lang="en-US" sz="2400" smtClean="0">
                <a:sym typeface="Symbol" pitchFamily="18" charset="2"/>
              </a:rPr>
              <a:t>24*225/39.36 ≤ </a:t>
            </a:r>
            <a:r>
              <a:rPr lang="en-US" sz="2400" baseline="30000" smtClean="0">
                <a:sym typeface="Symbol" pitchFamily="18" charset="2"/>
              </a:rPr>
              <a:t>2</a:t>
            </a:r>
            <a:r>
              <a:rPr lang="en-US" sz="2400" smtClean="0"/>
              <a:t> ≤ </a:t>
            </a:r>
            <a:r>
              <a:rPr lang="en-US" sz="2400" smtClean="0">
                <a:sym typeface="Symbol" pitchFamily="18" charset="2"/>
              </a:rPr>
              <a:t>24*225/12.40</a:t>
            </a:r>
          </a:p>
          <a:p>
            <a:pPr lvl="1" eaLnBrk="1" hangingPunct="1"/>
            <a:r>
              <a:rPr lang="en-US" sz="2400" b="1" smtClean="0">
                <a:sym typeface="Symbol" pitchFamily="18" charset="2"/>
              </a:rPr>
              <a:t>137.2 ≤ </a:t>
            </a:r>
            <a:r>
              <a:rPr lang="en-US" sz="2400" b="1" baseline="30000" smtClean="0">
                <a:sym typeface="Symbol" pitchFamily="18" charset="2"/>
              </a:rPr>
              <a:t>2</a:t>
            </a:r>
            <a:r>
              <a:rPr lang="en-US" sz="2400" b="1" smtClean="0"/>
              <a:t> ≤ 435.5</a:t>
            </a:r>
          </a:p>
        </p:txBody>
      </p:sp>
      <p:graphicFrame>
        <p:nvGraphicFramePr>
          <p:cNvPr id="435205" name="Object 5"/>
          <p:cNvGraphicFramePr>
            <a:graphicFrameLocks noChangeAspect="1"/>
          </p:cNvGraphicFramePr>
          <p:nvPr/>
        </p:nvGraphicFramePr>
        <p:xfrm>
          <a:off x="539750" y="6092825"/>
          <a:ext cx="5591175" cy="387350"/>
        </p:xfrm>
        <a:graphic>
          <a:graphicData uri="http://schemas.openxmlformats.org/presentationml/2006/ole">
            <p:oleObj spid="_x0000_s45058" name="משוואה" r:id="rId3" imgW="3314520" imgH="228600" progId="Equation.3">
              <p:embed/>
            </p:oleObj>
          </a:graphicData>
        </a:graphic>
      </p:graphicFrame>
      <p:sp>
        <p:nvSpPr>
          <p:cNvPr id="435206" name="AutoShape 6">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Effect transition="in" filter="fade">
                                      <p:cBhvr>
                                        <p:cTn id="7" dur="2000"/>
                                        <p:tgtEl>
                                          <p:spTgt spid="43520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35205"/>
                                        </p:tgtEl>
                                        <p:attrNameLst>
                                          <p:attrName>style.visibility</p:attrName>
                                        </p:attrNameLst>
                                      </p:cBhvr>
                                      <p:to>
                                        <p:strVal val="visible"/>
                                      </p:to>
                                    </p:set>
                                    <p:animEffect transition="in" filter="fade">
                                      <p:cBhvr>
                                        <p:cTn id="11" dur="2000"/>
                                        <p:tgtEl>
                                          <p:spTgt spid="43520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35203">
                                            <p:txEl>
                                              <p:pRg st="1" end="1"/>
                                            </p:txEl>
                                          </p:spTgt>
                                        </p:tgtEl>
                                        <p:attrNameLst>
                                          <p:attrName>style.visibility</p:attrName>
                                        </p:attrNameLst>
                                      </p:cBhvr>
                                      <p:to>
                                        <p:strVal val="visible"/>
                                      </p:to>
                                    </p:set>
                                    <p:animEffect transition="in" filter="fade">
                                      <p:cBhvr>
                                        <p:cTn id="15" dur="2000"/>
                                        <p:tgtEl>
                                          <p:spTgt spid="435203">
                                            <p:txEl>
                                              <p:pRg st="1" end="1"/>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35203">
                                            <p:txEl>
                                              <p:pRg st="2" end="2"/>
                                            </p:txEl>
                                          </p:spTgt>
                                        </p:tgtEl>
                                        <p:attrNameLst>
                                          <p:attrName>style.visibility</p:attrName>
                                        </p:attrNameLst>
                                      </p:cBhvr>
                                      <p:to>
                                        <p:strVal val="visible"/>
                                      </p:to>
                                    </p:set>
                                    <p:animEffect transition="in" filter="fade">
                                      <p:cBhvr>
                                        <p:cTn id="19" dur="2000"/>
                                        <p:tgtEl>
                                          <p:spTgt spid="435203">
                                            <p:txEl>
                                              <p:pRg st="2" end="2"/>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35203">
                                            <p:txEl>
                                              <p:pRg st="3" end="3"/>
                                            </p:txEl>
                                          </p:spTgt>
                                        </p:tgtEl>
                                        <p:attrNameLst>
                                          <p:attrName>style.visibility</p:attrName>
                                        </p:attrNameLst>
                                      </p:cBhvr>
                                      <p:to>
                                        <p:strVal val="visible"/>
                                      </p:to>
                                    </p:set>
                                    <p:animEffect transition="in" filter="fade">
                                      <p:cBhvr>
                                        <p:cTn id="23" dur="2000"/>
                                        <p:tgtEl>
                                          <p:spTgt spid="435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0" name="Rectangle 2"/>
          <p:cNvSpPr>
            <a:spLocks noGrp="1" noChangeArrowheads="1"/>
          </p:cNvSpPr>
          <p:nvPr>
            <p:ph type="body" idx="1"/>
          </p:nvPr>
        </p:nvSpPr>
        <p:spPr>
          <a:xfrm>
            <a:off x="755650" y="2017713"/>
            <a:ext cx="8199438" cy="4114800"/>
          </a:xfrm>
        </p:spPr>
        <p:txBody>
          <a:bodyPr/>
          <a:lstStyle/>
          <a:p>
            <a:pPr eaLnBrk="1" hangingPunct="1">
              <a:buFont typeface="Wingdings" pitchFamily="2" charset="2"/>
              <a:buNone/>
            </a:pPr>
            <a:r>
              <a:rPr lang="he-IL" sz="2400" smtClean="0"/>
              <a:t>חוקר העלה טענה כי השונות בידע במתמטיקה (כפי שהיא נמדדת ע"י המבחן הארצי למתמטיקה) תפחת אם ההוראה תתבצע באמצעות הקבצות. במדגם של  81 תלמידים הלומדים בהקבצות נמצאה סטיית תקן של 4 בעוד שידוע כי סטיית התקן הכללית באוכלוסייה היא 5.5.</a:t>
            </a:r>
          </a:p>
          <a:p>
            <a:pPr eaLnBrk="1" hangingPunct="1"/>
            <a:r>
              <a:rPr lang="he-IL" sz="2400" smtClean="0"/>
              <a:t>בדוק את השערת החוקר לרמה של </a:t>
            </a:r>
            <a:r>
              <a:rPr lang="el-GR" sz="2400" smtClean="0"/>
              <a:t>α</a:t>
            </a:r>
            <a:r>
              <a:rPr lang="en-US" sz="2400" smtClean="0"/>
              <a:t>=0.01</a:t>
            </a:r>
            <a:r>
              <a:rPr lang="he-IL" sz="2400" smtClean="0"/>
              <a:t>. </a:t>
            </a:r>
          </a:p>
          <a:p>
            <a:pPr eaLnBrk="1" hangingPunct="1"/>
            <a:r>
              <a:rPr lang="he-IL" sz="2400" smtClean="0"/>
              <a:t>בנה רווח בר סמך לשונות המדגם ברמה של </a:t>
            </a:r>
            <a:r>
              <a:rPr lang="el-GR" sz="2400" smtClean="0"/>
              <a:t>α</a:t>
            </a:r>
            <a:r>
              <a:rPr lang="en-US" sz="2400" smtClean="0"/>
              <a:t>=0.01</a:t>
            </a:r>
            <a:r>
              <a:rPr lang="he-IL" sz="2400" smtClean="0"/>
              <a:t>.</a:t>
            </a:r>
            <a:endParaRPr lang="en-US" sz="2400" smtClean="0"/>
          </a:p>
        </p:txBody>
      </p:sp>
      <p:sp>
        <p:nvSpPr>
          <p:cNvPr id="171011" name="Rectangle 3"/>
          <p:cNvSpPr>
            <a:spLocks noChangeArrowheads="1"/>
          </p:cNvSpPr>
          <p:nvPr/>
        </p:nvSpPr>
        <p:spPr bwMode="auto">
          <a:xfrm>
            <a:off x="1116013" y="620713"/>
            <a:ext cx="7561262" cy="1143000"/>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 1</a:t>
            </a:r>
            <a:endParaRPr lang="en-US" sz="3600">
              <a:solidFill>
                <a:schemeClr val="hlink"/>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37250">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37250">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372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build="p" autoUpdateAnimBg="0" advAuto="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11188" y="549275"/>
            <a:ext cx="7793037" cy="1143000"/>
          </a:xfrm>
        </p:spPr>
        <p:txBody>
          <a:bodyPr/>
          <a:lstStyle/>
          <a:p>
            <a:pPr algn="r" eaLnBrk="1" hangingPunct="1"/>
            <a:r>
              <a:rPr lang="he-IL" sz="3200" smtClean="0">
                <a:solidFill>
                  <a:schemeClr val="hlink"/>
                </a:solidFill>
              </a:rPr>
              <a:t>תרגיל 1:</a:t>
            </a:r>
            <a:r>
              <a:rPr lang="en-US" sz="3200" smtClean="0">
                <a:solidFill>
                  <a:schemeClr val="hlink"/>
                </a:solidFill>
              </a:rPr>
              <a:t> </a:t>
            </a:r>
            <a:r>
              <a:rPr lang="he-IL" sz="3200" smtClean="0">
                <a:solidFill>
                  <a:schemeClr val="hlink"/>
                </a:solidFill>
              </a:rPr>
              <a:t>שלב א' ניסוח השערות</a:t>
            </a:r>
            <a:endParaRPr lang="en-US" sz="3200" smtClean="0">
              <a:solidFill>
                <a:schemeClr val="hlink"/>
              </a:solidFill>
            </a:endParaRPr>
          </a:p>
        </p:txBody>
      </p:sp>
      <p:sp>
        <p:nvSpPr>
          <p:cNvPr id="438275" name="Rectangle 3"/>
          <p:cNvSpPr>
            <a:spLocks noGrp="1" noChangeArrowheads="1"/>
          </p:cNvSpPr>
          <p:nvPr>
            <p:ph type="body" idx="1"/>
          </p:nvPr>
        </p:nvSpPr>
        <p:spPr>
          <a:xfrm>
            <a:off x="611188" y="2017713"/>
            <a:ext cx="8343900" cy="4114800"/>
          </a:xfrm>
          <a:noFill/>
        </p:spPr>
        <p:txBody>
          <a:bodyPr/>
          <a:lstStyle/>
          <a:p>
            <a:pPr algn="just" eaLnBrk="1" hangingPunct="1">
              <a:lnSpc>
                <a:spcPct val="90000"/>
              </a:lnSpc>
            </a:pPr>
            <a:r>
              <a:rPr lang="he-IL" sz="2000" smtClean="0"/>
              <a:t>השערת האפס </a:t>
            </a:r>
            <a:r>
              <a:rPr lang="en-US" sz="2000" smtClean="0"/>
              <a:t>(H</a:t>
            </a:r>
            <a:r>
              <a:rPr lang="en-US" sz="1400" smtClean="0"/>
              <a:t>0</a:t>
            </a:r>
            <a:r>
              <a:rPr lang="en-US" sz="2000" smtClean="0"/>
              <a:t>)</a:t>
            </a:r>
            <a:r>
              <a:rPr lang="he-IL" sz="2000" smtClean="0"/>
              <a:t>: אין הבדל בשונות הידע במתמטיקה או אף גדולה יותר בהקבצות.</a:t>
            </a:r>
          </a:p>
          <a:p>
            <a:pPr algn="just" eaLnBrk="1" hangingPunct="1">
              <a:lnSpc>
                <a:spcPct val="90000"/>
              </a:lnSpc>
            </a:pPr>
            <a:r>
              <a:rPr lang="he-IL" sz="2000" smtClean="0"/>
              <a:t>השערה אלטרנטיבית </a:t>
            </a:r>
            <a:r>
              <a:rPr lang="en-US" sz="2000" smtClean="0"/>
              <a:t>(H</a:t>
            </a:r>
            <a:r>
              <a:rPr lang="en-US" sz="1400" smtClean="0"/>
              <a:t>1</a:t>
            </a:r>
            <a:r>
              <a:rPr lang="en-US" sz="2000" smtClean="0"/>
              <a:t>)</a:t>
            </a:r>
            <a:r>
              <a:rPr lang="he-IL" sz="2000" smtClean="0"/>
              <a:t>: שונות הידע במתמטיקה קטנה יותר בהקבצות. (השערת החוקר).</a:t>
            </a:r>
          </a:p>
          <a:p>
            <a:pPr algn="just" eaLnBrk="1" hangingPunct="1">
              <a:lnSpc>
                <a:spcPct val="90000"/>
              </a:lnSpc>
            </a:pPr>
            <a:endParaRPr lang="he-IL" sz="2000" smtClean="0"/>
          </a:p>
          <a:p>
            <a:pPr algn="just" eaLnBrk="1" hangingPunct="1">
              <a:lnSpc>
                <a:spcPct val="90000"/>
              </a:lnSpc>
            </a:pPr>
            <a:r>
              <a:rPr lang="en-US" sz="2400" smtClean="0"/>
              <a:t>H</a:t>
            </a:r>
            <a:r>
              <a:rPr lang="en-US" sz="1600" smtClean="0"/>
              <a:t>0</a:t>
            </a:r>
            <a:r>
              <a:rPr lang="en-US" sz="2400" smtClean="0"/>
              <a:t>: </a:t>
            </a:r>
            <a:r>
              <a:rPr lang="el-GR" sz="2400" smtClean="0"/>
              <a:t>σ</a:t>
            </a:r>
            <a:r>
              <a:rPr lang="en-US" sz="2400" baseline="30000" smtClean="0"/>
              <a:t>2</a:t>
            </a:r>
            <a:r>
              <a:rPr lang="en-US" sz="2400" smtClean="0"/>
              <a:t> ≥ 30.25 </a:t>
            </a:r>
          </a:p>
          <a:p>
            <a:pPr algn="just" eaLnBrk="1" hangingPunct="1">
              <a:lnSpc>
                <a:spcPct val="90000"/>
              </a:lnSpc>
            </a:pPr>
            <a:r>
              <a:rPr lang="en-US" sz="2400" smtClean="0"/>
              <a:t>H</a:t>
            </a:r>
            <a:r>
              <a:rPr lang="en-US" sz="1600" smtClean="0"/>
              <a:t>1</a:t>
            </a:r>
            <a:r>
              <a:rPr lang="en-US" sz="2400" smtClean="0"/>
              <a:t>: </a:t>
            </a:r>
            <a:r>
              <a:rPr lang="el-GR" sz="2400" smtClean="0"/>
              <a:t>σ</a:t>
            </a:r>
            <a:r>
              <a:rPr lang="en-US" sz="2400" baseline="30000" smtClean="0"/>
              <a:t>2</a:t>
            </a:r>
            <a:r>
              <a:rPr lang="en-US" sz="2400" smtClean="0"/>
              <a:t> &lt; 30.25 </a:t>
            </a:r>
          </a:p>
          <a:p>
            <a:pPr algn="just" eaLnBrk="1" hangingPunct="1">
              <a:lnSpc>
                <a:spcPct val="90000"/>
              </a:lnSpc>
            </a:pPr>
            <a:endParaRPr lang="en-US" sz="2400" smtClean="0"/>
          </a:p>
          <a:p>
            <a:pPr algn="just" eaLnBrk="1" hangingPunct="1">
              <a:lnSpc>
                <a:spcPct val="90000"/>
              </a:lnSpc>
              <a:buFont typeface="Wingdings" pitchFamily="2" charset="2"/>
              <a:buNone/>
            </a:pPr>
            <a:endParaRPr lang="en-US" sz="2400" baseline="-25000" smtClean="0"/>
          </a:p>
        </p:txBody>
      </p:sp>
      <p:sp>
        <p:nvSpPr>
          <p:cNvPr id="438276" name="AutoShape 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8275">
                                            <p:txEl>
                                              <p:pRg st="0" end="0"/>
                                            </p:txEl>
                                          </p:spTgt>
                                        </p:tgtEl>
                                        <p:attrNameLst>
                                          <p:attrName>style.visibility</p:attrName>
                                        </p:attrNameLst>
                                      </p:cBhvr>
                                      <p:to>
                                        <p:strVal val="visible"/>
                                      </p:to>
                                    </p:set>
                                    <p:anim calcmode="lin" valueType="num">
                                      <p:cBhvr>
                                        <p:cTn id="7" dur="1000" fill="hold"/>
                                        <p:tgtEl>
                                          <p:spTgt spid="4382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382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827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38275">
                                            <p:txEl>
                                              <p:pRg st="1" end="1"/>
                                            </p:txEl>
                                          </p:spTgt>
                                        </p:tgtEl>
                                        <p:attrNameLst>
                                          <p:attrName>style.visibility</p:attrName>
                                        </p:attrNameLst>
                                      </p:cBhvr>
                                      <p:to>
                                        <p:strVal val="visible"/>
                                      </p:to>
                                    </p:set>
                                    <p:anim calcmode="lin" valueType="num">
                                      <p:cBhvr>
                                        <p:cTn id="13" dur="1000" fill="hold"/>
                                        <p:tgtEl>
                                          <p:spTgt spid="43827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43827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438275">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38275">
                                            <p:txEl>
                                              <p:pRg st="3" end="3"/>
                                            </p:txEl>
                                          </p:spTgt>
                                        </p:tgtEl>
                                        <p:attrNameLst>
                                          <p:attrName>style.visibility</p:attrName>
                                        </p:attrNameLst>
                                      </p:cBhvr>
                                      <p:to>
                                        <p:strVal val="visible"/>
                                      </p:to>
                                    </p:set>
                                    <p:anim calcmode="lin" valueType="num">
                                      <p:cBhvr>
                                        <p:cTn id="19" dur="1000" fill="hold"/>
                                        <p:tgtEl>
                                          <p:spTgt spid="438275">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438275">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438275">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438275">
                                            <p:txEl>
                                              <p:pRg st="4" end="4"/>
                                            </p:txEl>
                                          </p:spTgt>
                                        </p:tgtEl>
                                        <p:attrNameLst>
                                          <p:attrName>style.visibility</p:attrName>
                                        </p:attrNameLst>
                                      </p:cBhvr>
                                      <p:to>
                                        <p:strVal val="visible"/>
                                      </p:to>
                                    </p:set>
                                    <p:anim calcmode="lin" valueType="num">
                                      <p:cBhvr>
                                        <p:cTn id="25" dur="1000" fill="hold"/>
                                        <p:tgtEl>
                                          <p:spTgt spid="438275">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438275">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438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 שלב ב' קביעת רמת מובהקות </a:t>
            </a:r>
            <a:r>
              <a:rPr lang="en-US" sz="3600" smtClean="0">
                <a:solidFill>
                  <a:schemeClr val="hlink"/>
                </a:solidFill>
                <a:sym typeface="Symbol" pitchFamily="18" charset="2"/>
              </a:rPr>
              <a:t></a:t>
            </a:r>
          </a:p>
        </p:txBody>
      </p:sp>
      <p:sp>
        <p:nvSpPr>
          <p:cNvPr id="439299" name="Rectangle 3"/>
          <p:cNvSpPr>
            <a:spLocks noGrp="1" noChangeArrowheads="1"/>
          </p:cNvSpPr>
          <p:nvPr>
            <p:ph type="body" idx="1"/>
          </p:nvPr>
        </p:nvSpPr>
        <p:spPr>
          <a:xfrm>
            <a:off x="323850" y="2017713"/>
            <a:ext cx="8631238" cy="4114800"/>
          </a:xfrm>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&lt;0.01</a:t>
            </a:r>
            <a:r>
              <a:rPr lang="he-IL" sz="2000" smtClean="0">
                <a:sym typeface="Symbol" pitchFamily="18" charset="2"/>
              </a:rPr>
              <a:t>, </a:t>
            </a:r>
            <a:r>
              <a:rPr lang="en-US" sz="2000" smtClean="0">
                <a:sym typeface="Symbol" pitchFamily="18" charset="2"/>
              </a:rPr>
              <a:t>n=81</a:t>
            </a:r>
            <a:r>
              <a:rPr lang="he-IL" sz="2000" smtClean="0">
                <a:sym typeface="Symbol" pitchFamily="18" charset="2"/>
              </a:rPr>
              <a:t> ולכן ה </a:t>
            </a:r>
            <a:r>
              <a:rPr lang="en-US" sz="2000" smtClean="0">
                <a:sym typeface="Symbol" pitchFamily="18" charset="2"/>
              </a:rPr>
              <a:t>df=80</a:t>
            </a:r>
            <a:r>
              <a:rPr lang="he-IL" sz="2000" smtClean="0">
                <a:sym typeface="Symbol" pitchFamily="18" charset="2"/>
              </a:rPr>
              <a:t> בכיוון השלילי, כלומר ה </a:t>
            </a:r>
            <a:r>
              <a:rPr lang="el-GR" sz="1800" smtClean="0">
                <a:sym typeface="Symbol" pitchFamily="18" charset="2"/>
              </a:rPr>
              <a:t>χ</a:t>
            </a:r>
            <a:r>
              <a:rPr lang="en-US" sz="1800" baseline="30000" smtClean="0">
                <a:sym typeface="Symbol" pitchFamily="18" charset="2"/>
              </a:rPr>
              <a:t>2</a:t>
            </a:r>
            <a:r>
              <a:rPr lang="he-IL" sz="2000" smtClean="0">
                <a:sym typeface="Symbol" pitchFamily="18" charset="2"/>
              </a:rPr>
              <a:t> הגבולי (על פי הטבלה) 53.54 </a:t>
            </a:r>
            <a:endParaRPr lang="he-IL" sz="2000" smtClean="0"/>
          </a:p>
          <a:p>
            <a:pPr algn="just" eaLnBrk="1" hangingPunct="1">
              <a:lnSpc>
                <a:spcPct val="90000"/>
              </a:lnSpc>
              <a:buFont typeface="Wingdings" pitchFamily="2" charset="2"/>
              <a:buNone/>
            </a:pPr>
            <a:endParaRPr lang="en-US" sz="2000" smtClean="0"/>
          </a:p>
        </p:txBody>
      </p:sp>
      <p:grpSp>
        <p:nvGrpSpPr>
          <p:cNvPr id="2" name="Group 18"/>
          <p:cNvGrpSpPr>
            <a:grpSpLocks/>
          </p:cNvGrpSpPr>
          <p:nvPr/>
        </p:nvGrpSpPr>
        <p:grpSpPr bwMode="auto">
          <a:xfrm>
            <a:off x="827088" y="3933825"/>
            <a:ext cx="7151687" cy="2662238"/>
            <a:chOff x="521" y="2478"/>
            <a:chExt cx="4505" cy="1677"/>
          </a:xfrm>
        </p:grpSpPr>
        <p:grpSp>
          <p:nvGrpSpPr>
            <p:cNvPr id="173061" name="Group 4"/>
            <p:cNvGrpSpPr>
              <a:grpSpLocks/>
            </p:cNvGrpSpPr>
            <p:nvPr/>
          </p:nvGrpSpPr>
          <p:grpSpPr bwMode="auto">
            <a:xfrm>
              <a:off x="929" y="3747"/>
              <a:ext cx="454" cy="408"/>
              <a:chOff x="2970" y="3793"/>
              <a:chExt cx="454" cy="408"/>
            </a:xfrm>
          </p:grpSpPr>
          <p:sp>
            <p:nvSpPr>
              <p:cNvPr id="173071" name="Rectangle 5"/>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73072" name="Rectangle 6"/>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73073" name="Rectangle 7"/>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df=80</a:t>
                </a:r>
              </a:p>
            </p:txBody>
          </p:sp>
        </p:grpSp>
        <p:sp>
          <p:nvSpPr>
            <p:cNvPr id="173062" name="Line 8"/>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sp>
          <p:nvSpPr>
            <p:cNvPr id="173063" name="Line 9"/>
            <p:cNvSpPr>
              <a:spLocks noChangeShapeType="1"/>
            </p:cNvSpPr>
            <p:nvPr/>
          </p:nvSpPr>
          <p:spPr bwMode="auto">
            <a:xfrm flipH="1">
              <a:off x="1156"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73064" name="Rectangle 10"/>
            <p:cNvSpPr>
              <a:spLocks noChangeArrowheads="1"/>
            </p:cNvSpPr>
            <p:nvPr/>
          </p:nvSpPr>
          <p:spPr bwMode="auto">
            <a:xfrm flipH="1">
              <a:off x="930" y="3566"/>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73065" name="Rectangle 11"/>
            <p:cNvSpPr>
              <a:spLocks noChangeArrowheads="1"/>
            </p:cNvSpPr>
            <p:nvPr/>
          </p:nvSpPr>
          <p:spPr bwMode="auto">
            <a:xfrm flipH="1">
              <a:off x="1202" y="3566"/>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73066" name="Rectangle 12"/>
            <p:cNvSpPr>
              <a:spLocks noChangeArrowheads="1"/>
            </p:cNvSpPr>
            <p:nvPr/>
          </p:nvSpPr>
          <p:spPr bwMode="auto">
            <a:xfrm flipH="1">
              <a:off x="884"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גבולי</a:t>
              </a:r>
              <a:endParaRPr lang="en-US" b="1">
                <a:latin typeface="Times New Roman" pitchFamily="18" charset="0"/>
                <a:sym typeface="Symbol" pitchFamily="18" charset="2"/>
              </a:endParaRPr>
            </a:p>
          </p:txBody>
        </p:sp>
        <p:sp>
          <p:nvSpPr>
            <p:cNvPr id="173067" name="Rectangle 14"/>
            <p:cNvSpPr>
              <a:spLocks noChangeArrowheads="1"/>
            </p:cNvSpPr>
            <p:nvPr/>
          </p:nvSpPr>
          <p:spPr bwMode="auto">
            <a:xfrm>
              <a:off x="874" y="3974"/>
              <a:ext cx="576"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=53.54</a:t>
              </a:r>
            </a:p>
          </p:txBody>
        </p:sp>
        <p:grpSp>
          <p:nvGrpSpPr>
            <p:cNvPr id="173068" name="Group 15"/>
            <p:cNvGrpSpPr>
              <a:grpSpLocks/>
            </p:cNvGrpSpPr>
            <p:nvPr/>
          </p:nvGrpSpPr>
          <p:grpSpPr bwMode="auto">
            <a:xfrm>
              <a:off x="793" y="2478"/>
              <a:ext cx="3583" cy="1261"/>
              <a:chOff x="703" y="3047"/>
              <a:chExt cx="2661" cy="964"/>
            </a:xfrm>
          </p:grpSpPr>
          <p:sp>
            <p:nvSpPr>
              <p:cNvPr id="173069" name="Freeform 16"/>
              <p:cNvSpPr>
                <a:spLocks/>
              </p:cNvSpPr>
              <p:nvPr/>
            </p:nvSpPr>
            <p:spPr bwMode="auto">
              <a:xfrm>
                <a:off x="1407" y="3047"/>
                <a:ext cx="1957" cy="959"/>
              </a:xfrm>
              <a:custGeom>
                <a:avLst/>
                <a:gdLst>
                  <a:gd name="T0" fmla="*/ 1957 w 1957"/>
                  <a:gd name="T1" fmla="*/ 959 h 959"/>
                  <a:gd name="T2" fmla="*/ 717 w 1957"/>
                  <a:gd name="T3" fmla="*/ 673 h 959"/>
                  <a:gd name="T4" fmla="*/ 297 w 1957"/>
                  <a:gd name="T5" fmla="*/ 109 h 959"/>
                  <a:gd name="T6" fmla="*/ 0 w 1957"/>
                  <a:gd name="T7" fmla="*/ 20 h 959"/>
                  <a:gd name="T8" fmla="*/ 0 60000 65536"/>
                  <a:gd name="T9" fmla="*/ 0 60000 65536"/>
                  <a:gd name="T10" fmla="*/ 0 60000 65536"/>
                  <a:gd name="T11" fmla="*/ 0 60000 65536"/>
                  <a:gd name="T12" fmla="*/ 0 w 1957"/>
                  <a:gd name="T13" fmla="*/ 0 h 959"/>
                  <a:gd name="T14" fmla="*/ 1957 w 1957"/>
                  <a:gd name="T15" fmla="*/ 959 h 959"/>
                </a:gdLst>
                <a:ahLst/>
                <a:cxnLst>
                  <a:cxn ang="T8">
                    <a:pos x="T0" y="T1"/>
                  </a:cxn>
                  <a:cxn ang="T9">
                    <a:pos x="T2" y="T3"/>
                  </a:cxn>
                  <a:cxn ang="T10">
                    <a:pos x="T4" y="T5"/>
                  </a:cxn>
                  <a:cxn ang="T11">
                    <a:pos x="T6" y="T7"/>
                  </a:cxn>
                </a:cxnLst>
                <a:rect l="T12" t="T13" r="T14" b="T15"/>
                <a:pathLst>
                  <a:path w="1957" h="959">
                    <a:moveTo>
                      <a:pt x="1957" y="959"/>
                    </a:moveTo>
                    <a:cubicBezTo>
                      <a:pt x="1750" y="911"/>
                      <a:pt x="994" y="815"/>
                      <a:pt x="717" y="673"/>
                    </a:cubicBezTo>
                    <a:cubicBezTo>
                      <a:pt x="440" y="531"/>
                      <a:pt x="416" y="218"/>
                      <a:pt x="297" y="109"/>
                    </a:cubicBezTo>
                    <a:cubicBezTo>
                      <a:pt x="178" y="0"/>
                      <a:pt x="62" y="39"/>
                      <a:pt x="0" y="20"/>
                    </a:cubicBezTo>
                  </a:path>
                </a:pathLst>
              </a:custGeom>
              <a:noFill/>
              <a:ln w="38100" cap="rnd">
                <a:solidFill>
                  <a:srgbClr val="339966"/>
                </a:solidFill>
                <a:prstDash val="sysDot"/>
                <a:miter lim="800000"/>
                <a:headEnd/>
                <a:tailEnd/>
              </a:ln>
            </p:spPr>
            <p:txBody>
              <a:bodyPr wrap="none"/>
              <a:lstStyle/>
              <a:p>
                <a:endParaRPr lang="he-IL"/>
              </a:p>
            </p:txBody>
          </p:sp>
          <p:sp>
            <p:nvSpPr>
              <p:cNvPr id="173070" name="Freeform 17"/>
              <p:cNvSpPr>
                <a:spLocks/>
              </p:cNvSpPr>
              <p:nvPr/>
            </p:nvSpPr>
            <p:spPr bwMode="auto">
              <a:xfrm>
                <a:off x="703" y="3070"/>
                <a:ext cx="711" cy="941"/>
              </a:xfrm>
              <a:custGeom>
                <a:avLst/>
                <a:gdLst>
                  <a:gd name="T0" fmla="*/ 0 w 711"/>
                  <a:gd name="T1" fmla="*/ 941 h 941"/>
                  <a:gd name="T2" fmla="*/ 308 w 711"/>
                  <a:gd name="T3" fmla="*/ 599 h 941"/>
                  <a:gd name="T4" fmla="*/ 477 w 711"/>
                  <a:gd name="T5" fmla="*/ 134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29" y="733"/>
                      <a:pt x="308" y="599"/>
                    </a:cubicBezTo>
                    <a:cubicBezTo>
                      <a:pt x="387" y="465"/>
                      <a:pt x="410" y="234"/>
                      <a:pt x="477" y="134"/>
                    </a:cubicBezTo>
                    <a:cubicBezTo>
                      <a:pt x="544" y="34"/>
                      <a:pt x="662" y="28"/>
                      <a:pt x="711" y="0"/>
                    </a:cubicBezTo>
                  </a:path>
                </a:pathLst>
              </a:custGeom>
              <a:noFill/>
              <a:ln w="38100" cap="rnd">
                <a:solidFill>
                  <a:srgbClr val="339966"/>
                </a:solidFill>
                <a:prstDash val="sysDot"/>
                <a:miter lim="800000"/>
                <a:headEnd/>
                <a:tailEnd/>
              </a:ln>
            </p:spPr>
            <p:txBody>
              <a:bodyPr wrap="none"/>
              <a:lstStyle/>
              <a:p>
                <a:endParaRPr lang="he-I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9299">
                                            <p:txEl>
                                              <p:pRg st="0" end="0"/>
                                            </p:txEl>
                                          </p:spTgt>
                                        </p:tgtEl>
                                        <p:attrNameLst>
                                          <p:attrName>style.visibility</p:attrName>
                                        </p:attrNameLst>
                                      </p:cBhvr>
                                      <p:to>
                                        <p:strVal val="visible"/>
                                      </p:to>
                                    </p:set>
                                    <p:animEffect transition="in" filter="fade">
                                      <p:cBhvr>
                                        <p:cTn id="7" dur="2000"/>
                                        <p:tgtEl>
                                          <p:spTgt spid="439299">
                                            <p:txEl>
                                              <p:pRg st="0" end="0"/>
                                            </p:txEl>
                                          </p:spTgt>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algn="r" eaLnBrk="1" hangingPunct="1"/>
            <a:r>
              <a:rPr lang="he-IL" sz="3600" smtClean="0">
                <a:solidFill>
                  <a:schemeClr val="hlink"/>
                </a:solidFill>
              </a:rPr>
              <a:t>תרגיל 1: שלב ג' חישוב (קבלה או דחייה)</a:t>
            </a:r>
            <a:endParaRPr lang="en-US" sz="3600" smtClean="0">
              <a:solidFill>
                <a:schemeClr val="hlink"/>
              </a:solidFill>
            </a:endParaRPr>
          </a:p>
        </p:txBody>
      </p:sp>
      <p:sp>
        <p:nvSpPr>
          <p:cNvPr id="440323" name="Rectangle 3"/>
          <p:cNvSpPr>
            <a:spLocks noGrp="1" noChangeArrowheads="1"/>
          </p:cNvSpPr>
          <p:nvPr>
            <p:ph type="body" idx="1"/>
          </p:nvPr>
        </p:nvSpPr>
        <p:spPr>
          <a:xfrm>
            <a:off x="1187450" y="1989138"/>
            <a:ext cx="7772400" cy="4114800"/>
          </a:xfrm>
        </p:spPr>
        <p:txBody>
          <a:bodyPr/>
          <a:lstStyle/>
          <a:p>
            <a:pPr algn="just" eaLnBrk="1" hangingPunct="1"/>
            <a:r>
              <a:rPr lang="he-IL" smtClean="0"/>
              <a:t>ע"פ הטבלה ה </a:t>
            </a:r>
            <a:r>
              <a:rPr lang="el-GR" sz="2800" smtClean="0">
                <a:sym typeface="Symbol" pitchFamily="18" charset="2"/>
              </a:rPr>
              <a:t>χ</a:t>
            </a:r>
            <a:r>
              <a:rPr lang="en-US" sz="2800" baseline="30000" smtClean="0">
                <a:sym typeface="Symbol" pitchFamily="18" charset="2"/>
              </a:rPr>
              <a:t>2</a:t>
            </a:r>
            <a:r>
              <a:rPr lang="he-IL" smtClean="0"/>
              <a:t> הגבולי </a:t>
            </a:r>
            <a:r>
              <a:rPr lang="el-GR" sz="2800" smtClean="0">
                <a:sym typeface="Symbol" pitchFamily="18" charset="2"/>
              </a:rPr>
              <a:t>χ</a:t>
            </a:r>
            <a:r>
              <a:rPr lang="en-US" sz="2800" baseline="30000" smtClean="0">
                <a:sym typeface="Symbol" pitchFamily="18" charset="2"/>
              </a:rPr>
              <a:t>2</a:t>
            </a:r>
            <a:r>
              <a:rPr lang="en-US" sz="2000" baseline="-25000" smtClean="0">
                <a:sym typeface="Symbol" pitchFamily="18" charset="2"/>
              </a:rPr>
              <a:t>0.99, df=80</a:t>
            </a:r>
            <a:r>
              <a:rPr lang="en-US" sz="2800" smtClean="0">
                <a:sym typeface="Symbol" pitchFamily="18" charset="2"/>
              </a:rPr>
              <a:t>=53.54</a:t>
            </a:r>
            <a:r>
              <a:rPr lang="he-IL" smtClean="0">
                <a:sym typeface="Symbol" pitchFamily="18" charset="2"/>
              </a:rPr>
              <a:t> </a:t>
            </a:r>
            <a:endParaRPr lang="he-IL" sz="1800" smtClean="0"/>
          </a:p>
          <a:p>
            <a:pPr algn="just" eaLnBrk="1" hangingPunct="1"/>
            <a:r>
              <a:rPr lang="he-IL" smtClean="0"/>
              <a:t>מציאת </a:t>
            </a:r>
            <a:r>
              <a:rPr lang="el-GR" sz="2800" smtClean="0">
                <a:sym typeface="Symbol" pitchFamily="18" charset="2"/>
              </a:rPr>
              <a:t>χ</a:t>
            </a:r>
            <a:r>
              <a:rPr lang="en-US" sz="2800" baseline="30000" smtClean="0">
                <a:sym typeface="Symbol" pitchFamily="18" charset="2"/>
              </a:rPr>
              <a:t>2</a:t>
            </a:r>
            <a:r>
              <a:rPr lang="he-IL" smtClean="0"/>
              <a:t> המבחן.</a:t>
            </a:r>
          </a:p>
          <a:p>
            <a:pPr lvl="1" eaLnBrk="1" hangingPunct="1">
              <a:buFont typeface="Wingdings" pitchFamily="2" charset="2"/>
              <a:buNone/>
            </a:pPr>
            <a:r>
              <a:rPr lang="el-GR" sz="3200" smtClean="0"/>
              <a:t>σ</a:t>
            </a:r>
            <a:r>
              <a:rPr lang="en-US" sz="3200" baseline="30000" smtClean="0"/>
              <a:t>2</a:t>
            </a:r>
            <a:r>
              <a:rPr lang="en-US" sz="3200" smtClean="0"/>
              <a:t> </a:t>
            </a:r>
            <a:r>
              <a:rPr lang="en-US" smtClean="0"/>
              <a:t>=30.25 S</a:t>
            </a:r>
            <a:r>
              <a:rPr lang="en-US" baseline="30000" smtClean="0"/>
              <a:t>2</a:t>
            </a:r>
            <a:r>
              <a:rPr lang="en-US" smtClean="0"/>
              <a:t>=16, n=81</a:t>
            </a:r>
          </a:p>
          <a:p>
            <a:pPr algn="just" eaLnBrk="1" hangingPunct="1"/>
            <a:endParaRPr lang="he-IL" smtClean="0"/>
          </a:p>
        </p:txBody>
      </p:sp>
      <p:graphicFrame>
        <p:nvGraphicFramePr>
          <p:cNvPr id="440325" name="Object 5"/>
          <p:cNvGraphicFramePr>
            <a:graphicFrameLocks noChangeAspect="1"/>
          </p:cNvGraphicFramePr>
          <p:nvPr/>
        </p:nvGraphicFramePr>
        <p:xfrm>
          <a:off x="539750" y="5229225"/>
          <a:ext cx="2024063" cy="774700"/>
        </p:xfrm>
        <a:graphic>
          <a:graphicData uri="http://schemas.openxmlformats.org/presentationml/2006/ole">
            <p:oleObj spid="_x0000_s46082" name="משוואה" r:id="rId3" imgW="1091880" imgH="419040" progId="Equation.3">
              <p:embed/>
            </p:oleObj>
          </a:graphicData>
        </a:graphic>
      </p:graphicFrame>
      <p:graphicFrame>
        <p:nvGraphicFramePr>
          <p:cNvPr id="440326" name="Object 6"/>
          <p:cNvGraphicFramePr>
            <a:graphicFrameLocks noChangeAspect="1"/>
          </p:cNvGraphicFramePr>
          <p:nvPr/>
        </p:nvGraphicFramePr>
        <p:xfrm>
          <a:off x="746125" y="3860800"/>
          <a:ext cx="2446338" cy="728663"/>
        </p:xfrm>
        <a:graphic>
          <a:graphicData uri="http://schemas.openxmlformats.org/presentationml/2006/ole">
            <p:oleObj spid="_x0000_s46083" name="משוואה" r:id="rId4" imgW="132048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40323">
                                            <p:txEl>
                                              <p:pRg st="0" end="0"/>
                                            </p:txEl>
                                          </p:spTgt>
                                        </p:tgtEl>
                                        <p:attrNameLst>
                                          <p:attrName>style.visibility</p:attrName>
                                        </p:attrNameLst>
                                      </p:cBhvr>
                                      <p:to>
                                        <p:strVal val="visible"/>
                                      </p:to>
                                    </p:set>
                                    <p:anim calcmode="lin" valueType="num">
                                      <p:cBhvr>
                                        <p:cTn id="7" dur="1000" fill="hold"/>
                                        <p:tgtEl>
                                          <p:spTgt spid="4403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403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4032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40323">
                                            <p:txEl>
                                              <p:pRg st="1" end="1"/>
                                            </p:txEl>
                                          </p:spTgt>
                                        </p:tgtEl>
                                        <p:attrNameLst>
                                          <p:attrName>style.visibility</p:attrName>
                                        </p:attrNameLst>
                                      </p:cBhvr>
                                      <p:to>
                                        <p:strVal val="visible"/>
                                      </p:to>
                                    </p:set>
                                    <p:anim calcmode="lin" valueType="num">
                                      <p:cBhvr>
                                        <p:cTn id="12" dur="1000" fill="hold"/>
                                        <p:tgtEl>
                                          <p:spTgt spid="44032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4032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4032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40325"/>
                                        </p:tgtEl>
                                        <p:attrNameLst>
                                          <p:attrName>style.visibility</p:attrName>
                                        </p:attrNameLst>
                                      </p:cBhvr>
                                      <p:to>
                                        <p:strVal val="visible"/>
                                      </p:to>
                                    </p:set>
                                    <p:anim calcmode="lin" valueType="num">
                                      <p:cBhvr>
                                        <p:cTn id="17" dur="1000" fill="hold"/>
                                        <p:tgtEl>
                                          <p:spTgt spid="440325"/>
                                        </p:tgtEl>
                                        <p:attrNameLst>
                                          <p:attrName>ppt_w</p:attrName>
                                        </p:attrNameLst>
                                      </p:cBhvr>
                                      <p:tavLst>
                                        <p:tav tm="0">
                                          <p:val>
                                            <p:strVal val="#ppt_w*0.70"/>
                                          </p:val>
                                        </p:tav>
                                        <p:tav tm="100000">
                                          <p:val>
                                            <p:strVal val="#ppt_w"/>
                                          </p:val>
                                        </p:tav>
                                      </p:tavLst>
                                    </p:anim>
                                    <p:anim calcmode="lin" valueType="num">
                                      <p:cBhvr>
                                        <p:cTn id="18" dur="1000" fill="hold"/>
                                        <p:tgtEl>
                                          <p:spTgt spid="440325"/>
                                        </p:tgtEl>
                                        <p:attrNameLst>
                                          <p:attrName>ppt_h</p:attrName>
                                        </p:attrNameLst>
                                      </p:cBhvr>
                                      <p:tavLst>
                                        <p:tav tm="0">
                                          <p:val>
                                            <p:strVal val="#ppt_h"/>
                                          </p:val>
                                        </p:tav>
                                        <p:tav tm="100000">
                                          <p:val>
                                            <p:strVal val="#ppt_h"/>
                                          </p:val>
                                        </p:tav>
                                      </p:tavLst>
                                    </p:anim>
                                    <p:animEffect transition="in" filter="fade">
                                      <p:cBhvr>
                                        <p:cTn id="19" dur="1000"/>
                                        <p:tgtEl>
                                          <p:spTgt spid="44032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40323">
                                            <p:txEl>
                                              <p:pRg st="2" end="2"/>
                                            </p:txEl>
                                          </p:spTgt>
                                        </p:tgtEl>
                                        <p:attrNameLst>
                                          <p:attrName>style.visibility</p:attrName>
                                        </p:attrNameLst>
                                      </p:cBhvr>
                                      <p:to>
                                        <p:strVal val="visible"/>
                                      </p:to>
                                    </p:set>
                                    <p:anim calcmode="lin" valueType="num">
                                      <p:cBhvr>
                                        <p:cTn id="24" dur="1000" fill="hold"/>
                                        <p:tgtEl>
                                          <p:spTgt spid="44032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44032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440323">
                                            <p:txEl>
                                              <p:pRg st="2" end="2"/>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440326"/>
                                        </p:tgtEl>
                                        <p:attrNameLst>
                                          <p:attrName>style.visibility</p:attrName>
                                        </p:attrNameLst>
                                      </p:cBhvr>
                                      <p:to>
                                        <p:strVal val="visible"/>
                                      </p:to>
                                    </p:set>
                                    <p:anim calcmode="lin" valueType="num">
                                      <p:cBhvr>
                                        <p:cTn id="29" dur="1000" fill="hold"/>
                                        <p:tgtEl>
                                          <p:spTgt spid="440326"/>
                                        </p:tgtEl>
                                        <p:attrNameLst>
                                          <p:attrName>ppt_w</p:attrName>
                                        </p:attrNameLst>
                                      </p:cBhvr>
                                      <p:tavLst>
                                        <p:tav tm="0">
                                          <p:val>
                                            <p:strVal val="#ppt_w*0.70"/>
                                          </p:val>
                                        </p:tav>
                                        <p:tav tm="100000">
                                          <p:val>
                                            <p:strVal val="#ppt_w"/>
                                          </p:val>
                                        </p:tav>
                                      </p:tavLst>
                                    </p:anim>
                                    <p:anim calcmode="lin" valueType="num">
                                      <p:cBhvr>
                                        <p:cTn id="30" dur="1000" fill="hold"/>
                                        <p:tgtEl>
                                          <p:spTgt spid="440326"/>
                                        </p:tgtEl>
                                        <p:attrNameLst>
                                          <p:attrName>ppt_h</p:attrName>
                                        </p:attrNameLst>
                                      </p:cBhvr>
                                      <p:tavLst>
                                        <p:tav tm="0">
                                          <p:val>
                                            <p:strVal val="#ppt_h"/>
                                          </p:val>
                                        </p:tav>
                                        <p:tav tm="100000">
                                          <p:val>
                                            <p:strVal val="#ppt_h"/>
                                          </p:val>
                                        </p:tav>
                                      </p:tavLst>
                                    </p:anim>
                                    <p:animEffect transition="in" filter="fade">
                                      <p:cBhvr>
                                        <p:cTn id="31" dur="1000"/>
                                        <p:tgtEl>
                                          <p:spTgt spid="440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 שלב ד' החלטה</a:t>
            </a:r>
            <a:endParaRPr lang="en-US" sz="3600" smtClean="0">
              <a:solidFill>
                <a:schemeClr val="hlink"/>
              </a:solidFill>
            </a:endParaRPr>
          </a:p>
        </p:txBody>
      </p:sp>
      <p:sp>
        <p:nvSpPr>
          <p:cNvPr id="441347" name="Rectangle 3"/>
          <p:cNvSpPr>
            <a:spLocks noGrp="1" noChangeArrowheads="1"/>
          </p:cNvSpPr>
          <p:nvPr>
            <p:ph type="body" idx="1"/>
          </p:nvPr>
        </p:nvSpPr>
        <p:spPr>
          <a:noFill/>
        </p:spPr>
        <p:txBody>
          <a:bodyPr/>
          <a:lstStyle/>
          <a:p>
            <a:pPr algn="just" eaLnBrk="1" hangingPunct="1"/>
            <a:r>
              <a:rPr lang="he-IL" sz="2400" smtClean="0"/>
              <a:t>חיפשנו </a:t>
            </a:r>
            <a:r>
              <a:rPr lang="el-GR" sz="2000" smtClean="0">
                <a:sym typeface="Symbol" pitchFamily="18" charset="2"/>
              </a:rPr>
              <a:t>χ</a:t>
            </a:r>
            <a:r>
              <a:rPr lang="en-US" sz="2000" baseline="30000" smtClean="0">
                <a:sym typeface="Symbol" pitchFamily="18" charset="2"/>
              </a:rPr>
              <a:t>2</a:t>
            </a:r>
            <a:r>
              <a:rPr lang="he-IL" sz="2400" smtClean="0"/>
              <a:t> קטן מה </a:t>
            </a:r>
            <a:r>
              <a:rPr lang="el-GR" sz="2000" smtClean="0">
                <a:sym typeface="Symbol" pitchFamily="18" charset="2"/>
              </a:rPr>
              <a:t>χ</a:t>
            </a:r>
            <a:r>
              <a:rPr lang="en-US" sz="2000" baseline="30000" smtClean="0">
                <a:sym typeface="Symbol" pitchFamily="18" charset="2"/>
              </a:rPr>
              <a:t>2</a:t>
            </a:r>
            <a:r>
              <a:rPr lang="he-IL" sz="2400" smtClean="0"/>
              <a:t> הגבולי 53.54, </a:t>
            </a:r>
            <a:r>
              <a:rPr lang="el-GR" sz="2000" smtClean="0">
                <a:sym typeface="Symbol" pitchFamily="18" charset="2"/>
              </a:rPr>
              <a:t>χ</a:t>
            </a:r>
            <a:r>
              <a:rPr lang="en-US" sz="2000" baseline="30000" smtClean="0">
                <a:sym typeface="Symbol" pitchFamily="18" charset="2"/>
              </a:rPr>
              <a:t>2</a:t>
            </a:r>
            <a:r>
              <a:rPr lang="he-IL" sz="2400" smtClean="0"/>
              <a:t> המבחן יצא קטן מה </a:t>
            </a:r>
            <a:r>
              <a:rPr lang="el-GR" sz="2000" smtClean="0">
                <a:sym typeface="Symbol" pitchFamily="18" charset="2"/>
              </a:rPr>
              <a:t>χ</a:t>
            </a:r>
            <a:r>
              <a:rPr lang="en-US" sz="2000" baseline="30000" smtClean="0">
                <a:sym typeface="Symbol" pitchFamily="18" charset="2"/>
              </a:rPr>
              <a:t>2</a:t>
            </a:r>
            <a:r>
              <a:rPr lang="he-IL" sz="2400" smtClean="0"/>
              <a:t> הגבולי </a:t>
            </a:r>
            <a:r>
              <a:rPr lang="he-IL" sz="2400" smtClean="0">
                <a:sym typeface="Symbol" pitchFamily="18" charset="2"/>
              </a:rPr>
              <a:t>ולכן נקבל את השערת ה </a:t>
            </a:r>
            <a:r>
              <a:rPr lang="en-US" sz="2400" smtClean="0">
                <a:sym typeface="Symbol" pitchFamily="18" charset="2"/>
              </a:rPr>
              <a:t>H</a:t>
            </a:r>
            <a:r>
              <a:rPr lang="en-US" sz="1400" smtClean="0">
                <a:sym typeface="Symbol" pitchFamily="18" charset="2"/>
              </a:rPr>
              <a:t>1</a:t>
            </a:r>
            <a:r>
              <a:rPr lang="he-IL" sz="1400" smtClean="0">
                <a:sym typeface="Symbol" pitchFamily="18" charset="2"/>
              </a:rPr>
              <a:t> </a:t>
            </a:r>
            <a:r>
              <a:rPr lang="he-IL" sz="2400" smtClean="0">
                <a:sym typeface="Symbol" pitchFamily="18" charset="2"/>
              </a:rPr>
              <a:t>(נקבל את השערת החוקר)</a:t>
            </a:r>
            <a:r>
              <a:rPr lang="he-IL" sz="2000" smtClean="0">
                <a:sym typeface="Symbol" pitchFamily="18" charset="2"/>
              </a:rPr>
              <a:t>.</a:t>
            </a:r>
            <a:r>
              <a:rPr lang="he-IL" sz="2000" smtClean="0"/>
              <a:t> </a:t>
            </a:r>
          </a:p>
          <a:p>
            <a:pPr algn="just" eaLnBrk="1" hangingPunct="1">
              <a:buFont typeface="Wingdings" pitchFamily="2" charset="2"/>
              <a:buNone/>
            </a:pPr>
            <a:endParaRPr lang="en-US" sz="2400" smtClean="0"/>
          </a:p>
        </p:txBody>
      </p:sp>
      <p:grpSp>
        <p:nvGrpSpPr>
          <p:cNvPr id="2" name="Group 21"/>
          <p:cNvGrpSpPr>
            <a:grpSpLocks/>
          </p:cNvGrpSpPr>
          <p:nvPr/>
        </p:nvGrpSpPr>
        <p:grpSpPr bwMode="auto">
          <a:xfrm>
            <a:off x="827088" y="3933825"/>
            <a:ext cx="7151687" cy="2794000"/>
            <a:chOff x="521" y="2478"/>
            <a:chExt cx="4505" cy="1760"/>
          </a:xfrm>
        </p:grpSpPr>
        <p:grpSp>
          <p:nvGrpSpPr>
            <p:cNvPr id="174085" name="Group 5"/>
            <p:cNvGrpSpPr>
              <a:grpSpLocks/>
            </p:cNvGrpSpPr>
            <p:nvPr/>
          </p:nvGrpSpPr>
          <p:grpSpPr bwMode="auto">
            <a:xfrm>
              <a:off x="1066" y="3793"/>
              <a:ext cx="454" cy="408"/>
              <a:chOff x="2970" y="3793"/>
              <a:chExt cx="454" cy="408"/>
            </a:xfrm>
          </p:grpSpPr>
          <p:sp>
            <p:nvSpPr>
              <p:cNvPr id="174098" name="Rectangle 6"/>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74099" name="Rectangle 7"/>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74100" name="Rectangle 8"/>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df=80</a:t>
                </a:r>
              </a:p>
            </p:txBody>
          </p:sp>
        </p:grpSp>
        <p:sp>
          <p:nvSpPr>
            <p:cNvPr id="174086" name="Line 9"/>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sp>
          <p:nvSpPr>
            <p:cNvPr id="174087" name="Line 10"/>
            <p:cNvSpPr>
              <a:spLocks noChangeShapeType="1"/>
            </p:cNvSpPr>
            <p:nvPr/>
          </p:nvSpPr>
          <p:spPr bwMode="auto">
            <a:xfrm flipH="1">
              <a:off x="1202" y="2840"/>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74088" name="Rectangle 11"/>
            <p:cNvSpPr>
              <a:spLocks noChangeArrowheads="1"/>
            </p:cNvSpPr>
            <p:nvPr/>
          </p:nvSpPr>
          <p:spPr bwMode="auto">
            <a:xfrm flipH="1">
              <a:off x="975"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74089" name="Rectangle 12"/>
            <p:cNvSpPr>
              <a:spLocks noChangeArrowheads="1"/>
            </p:cNvSpPr>
            <p:nvPr/>
          </p:nvSpPr>
          <p:spPr bwMode="auto">
            <a:xfrm flipH="1">
              <a:off x="1247"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74090" name="Rectangle 13"/>
            <p:cNvSpPr>
              <a:spLocks noChangeArrowheads="1"/>
            </p:cNvSpPr>
            <p:nvPr/>
          </p:nvSpPr>
          <p:spPr bwMode="auto">
            <a:xfrm flipH="1">
              <a:off x="930" y="2659"/>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גבולי</a:t>
              </a:r>
              <a:endParaRPr lang="en-US" b="1">
                <a:latin typeface="Times New Roman" pitchFamily="18" charset="0"/>
                <a:sym typeface="Symbol" pitchFamily="18" charset="2"/>
              </a:endParaRPr>
            </a:p>
          </p:txBody>
        </p:sp>
        <p:sp>
          <p:nvSpPr>
            <p:cNvPr id="174091" name="Rectangle 14"/>
            <p:cNvSpPr>
              <a:spLocks noChangeArrowheads="1"/>
            </p:cNvSpPr>
            <p:nvPr/>
          </p:nvSpPr>
          <p:spPr bwMode="auto">
            <a:xfrm>
              <a:off x="991" y="4065"/>
              <a:ext cx="576"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=53.54</a:t>
              </a:r>
            </a:p>
          </p:txBody>
        </p:sp>
        <p:grpSp>
          <p:nvGrpSpPr>
            <p:cNvPr id="174092" name="Group 15"/>
            <p:cNvGrpSpPr>
              <a:grpSpLocks/>
            </p:cNvGrpSpPr>
            <p:nvPr/>
          </p:nvGrpSpPr>
          <p:grpSpPr bwMode="auto">
            <a:xfrm>
              <a:off x="793" y="2478"/>
              <a:ext cx="3583" cy="1261"/>
              <a:chOff x="703" y="3047"/>
              <a:chExt cx="2661" cy="964"/>
            </a:xfrm>
          </p:grpSpPr>
          <p:sp>
            <p:nvSpPr>
              <p:cNvPr id="174096" name="Freeform 16"/>
              <p:cNvSpPr>
                <a:spLocks/>
              </p:cNvSpPr>
              <p:nvPr/>
            </p:nvSpPr>
            <p:spPr bwMode="auto">
              <a:xfrm>
                <a:off x="1407" y="3047"/>
                <a:ext cx="1957" cy="959"/>
              </a:xfrm>
              <a:custGeom>
                <a:avLst/>
                <a:gdLst>
                  <a:gd name="T0" fmla="*/ 1957 w 1957"/>
                  <a:gd name="T1" fmla="*/ 959 h 959"/>
                  <a:gd name="T2" fmla="*/ 717 w 1957"/>
                  <a:gd name="T3" fmla="*/ 673 h 959"/>
                  <a:gd name="T4" fmla="*/ 297 w 1957"/>
                  <a:gd name="T5" fmla="*/ 109 h 959"/>
                  <a:gd name="T6" fmla="*/ 0 w 1957"/>
                  <a:gd name="T7" fmla="*/ 20 h 959"/>
                  <a:gd name="T8" fmla="*/ 0 60000 65536"/>
                  <a:gd name="T9" fmla="*/ 0 60000 65536"/>
                  <a:gd name="T10" fmla="*/ 0 60000 65536"/>
                  <a:gd name="T11" fmla="*/ 0 60000 65536"/>
                  <a:gd name="T12" fmla="*/ 0 w 1957"/>
                  <a:gd name="T13" fmla="*/ 0 h 959"/>
                  <a:gd name="T14" fmla="*/ 1957 w 1957"/>
                  <a:gd name="T15" fmla="*/ 959 h 959"/>
                </a:gdLst>
                <a:ahLst/>
                <a:cxnLst>
                  <a:cxn ang="T8">
                    <a:pos x="T0" y="T1"/>
                  </a:cxn>
                  <a:cxn ang="T9">
                    <a:pos x="T2" y="T3"/>
                  </a:cxn>
                  <a:cxn ang="T10">
                    <a:pos x="T4" y="T5"/>
                  </a:cxn>
                  <a:cxn ang="T11">
                    <a:pos x="T6" y="T7"/>
                  </a:cxn>
                </a:cxnLst>
                <a:rect l="T12" t="T13" r="T14" b="T15"/>
                <a:pathLst>
                  <a:path w="1957" h="959">
                    <a:moveTo>
                      <a:pt x="1957" y="959"/>
                    </a:moveTo>
                    <a:cubicBezTo>
                      <a:pt x="1750" y="911"/>
                      <a:pt x="994" y="815"/>
                      <a:pt x="717" y="673"/>
                    </a:cubicBezTo>
                    <a:cubicBezTo>
                      <a:pt x="440" y="531"/>
                      <a:pt x="416" y="218"/>
                      <a:pt x="297" y="109"/>
                    </a:cubicBezTo>
                    <a:cubicBezTo>
                      <a:pt x="178" y="0"/>
                      <a:pt x="62" y="39"/>
                      <a:pt x="0" y="20"/>
                    </a:cubicBezTo>
                  </a:path>
                </a:pathLst>
              </a:custGeom>
              <a:noFill/>
              <a:ln w="38100" cap="rnd">
                <a:solidFill>
                  <a:srgbClr val="339966"/>
                </a:solidFill>
                <a:prstDash val="sysDot"/>
                <a:miter lim="800000"/>
                <a:headEnd/>
                <a:tailEnd/>
              </a:ln>
            </p:spPr>
            <p:txBody>
              <a:bodyPr wrap="none"/>
              <a:lstStyle/>
              <a:p>
                <a:endParaRPr lang="he-IL"/>
              </a:p>
            </p:txBody>
          </p:sp>
          <p:sp>
            <p:nvSpPr>
              <p:cNvPr id="174097" name="Freeform 17"/>
              <p:cNvSpPr>
                <a:spLocks/>
              </p:cNvSpPr>
              <p:nvPr/>
            </p:nvSpPr>
            <p:spPr bwMode="auto">
              <a:xfrm>
                <a:off x="703" y="3070"/>
                <a:ext cx="711" cy="941"/>
              </a:xfrm>
              <a:custGeom>
                <a:avLst/>
                <a:gdLst>
                  <a:gd name="T0" fmla="*/ 0 w 711"/>
                  <a:gd name="T1" fmla="*/ 941 h 941"/>
                  <a:gd name="T2" fmla="*/ 308 w 711"/>
                  <a:gd name="T3" fmla="*/ 599 h 941"/>
                  <a:gd name="T4" fmla="*/ 477 w 711"/>
                  <a:gd name="T5" fmla="*/ 134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29" y="733"/>
                      <a:pt x="308" y="599"/>
                    </a:cubicBezTo>
                    <a:cubicBezTo>
                      <a:pt x="387" y="465"/>
                      <a:pt x="410" y="234"/>
                      <a:pt x="477" y="134"/>
                    </a:cubicBezTo>
                    <a:cubicBezTo>
                      <a:pt x="544" y="34"/>
                      <a:pt x="662" y="28"/>
                      <a:pt x="711" y="0"/>
                    </a:cubicBezTo>
                  </a:path>
                </a:pathLst>
              </a:custGeom>
              <a:noFill/>
              <a:ln w="38100" cap="rnd">
                <a:solidFill>
                  <a:srgbClr val="339966"/>
                </a:solidFill>
                <a:prstDash val="sysDot"/>
                <a:miter lim="800000"/>
                <a:headEnd/>
                <a:tailEnd/>
              </a:ln>
            </p:spPr>
            <p:txBody>
              <a:bodyPr wrap="none"/>
              <a:lstStyle/>
              <a:p>
                <a:endParaRPr lang="he-IL"/>
              </a:p>
            </p:txBody>
          </p:sp>
        </p:grpSp>
        <p:sp>
          <p:nvSpPr>
            <p:cNvPr id="174093" name="Line 18"/>
            <p:cNvSpPr>
              <a:spLocks noChangeShapeType="1"/>
            </p:cNvSpPr>
            <p:nvPr/>
          </p:nvSpPr>
          <p:spPr bwMode="auto">
            <a:xfrm flipH="1">
              <a:off x="930"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74094" name="Rectangle 19"/>
            <p:cNvSpPr>
              <a:spLocks noChangeArrowheads="1"/>
            </p:cNvSpPr>
            <p:nvPr/>
          </p:nvSpPr>
          <p:spPr bwMode="auto">
            <a:xfrm flipH="1">
              <a:off x="657" y="2795"/>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המבחן</a:t>
              </a:r>
              <a:endParaRPr lang="en-US" b="1">
                <a:latin typeface="Times New Roman" pitchFamily="18" charset="0"/>
                <a:sym typeface="Symbol" pitchFamily="18" charset="2"/>
              </a:endParaRPr>
            </a:p>
          </p:txBody>
        </p:sp>
        <p:sp>
          <p:nvSpPr>
            <p:cNvPr id="174095" name="Rectangle 20"/>
            <p:cNvSpPr>
              <a:spLocks noChangeArrowheads="1"/>
            </p:cNvSpPr>
            <p:nvPr/>
          </p:nvSpPr>
          <p:spPr bwMode="auto">
            <a:xfrm>
              <a:off x="521" y="3793"/>
              <a:ext cx="576"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=42.31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1347">
                                            <p:txEl>
                                              <p:pRg st="0" end="0"/>
                                            </p:txEl>
                                          </p:spTgt>
                                        </p:tgtEl>
                                        <p:attrNameLst>
                                          <p:attrName>style.visibility</p:attrName>
                                        </p:attrNameLst>
                                      </p:cBhvr>
                                      <p:to>
                                        <p:strVal val="visible"/>
                                      </p:to>
                                    </p:set>
                                    <p:animEffect transition="in" filter="fade">
                                      <p:cBhvr>
                                        <p:cTn id="7" dur="2000"/>
                                        <p:tgtEl>
                                          <p:spTgt spid="441347">
                                            <p:txEl>
                                              <p:pRg st="0" end="0"/>
                                            </p:txEl>
                                          </p:spTgt>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971550" y="617538"/>
            <a:ext cx="7561263" cy="1143000"/>
          </a:xfrm>
        </p:spPr>
        <p:txBody>
          <a:bodyPr/>
          <a:lstStyle/>
          <a:p>
            <a:pPr algn="r" eaLnBrk="1" hangingPunct="1"/>
            <a:r>
              <a:rPr lang="he-IL" sz="4000" smtClean="0">
                <a:solidFill>
                  <a:schemeClr val="hlink"/>
                </a:solidFill>
              </a:rPr>
              <a:t>תרגיל 1: רווח בר סמך לשונות </a:t>
            </a:r>
            <a:r>
              <a:rPr lang="en-US" sz="4000" smtClean="0">
                <a:solidFill>
                  <a:schemeClr val="hlink"/>
                </a:solidFill>
                <a:sym typeface="Symbol" pitchFamily="18" charset="2"/>
              </a:rPr>
              <a:t></a:t>
            </a:r>
            <a:r>
              <a:rPr lang="en-US" sz="4000" baseline="30000" smtClean="0">
                <a:solidFill>
                  <a:schemeClr val="hlink"/>
                </a:solidFill>
                <a:sym typeface="Symbol" pitchFamily="18" charset="2"/>
              </a:rPr>
              <a:t>2</a:t>
            </a:r>
            <a:endParaRPr lang="en-US" sz="4000" smtClean="0">
              <a:solidFill>
                <a:schemeClr val="hlink"/>
              </a:solidFill>
            </a:endParaRPr>
          </a:p>
        </p:txBody>
      </p:sp>
      <p:sp>
        <p:nvSpPr>
          <p:cNvPr id="442371" name="Rectangle 3"/>
          <p:cNvSpPr>
            <a:spLocks noGrp="1" noChangeArrowheads="1"/>
          </p:cNvSpPr>
          <p:nvPr>
            <p:ph type="body" idx="1"/>
          </p:nvPr>
        </p:nvSpPr>
        <p:spPr>
          <a:xfrm>
            <a:off x="755650" y="2017713"/>
            <a:ext cx="8199438" cy="4114800"/>
          </a:xfrm>
        </p:spPr>
        <p:txBody>
          <a:bodyPr/>
          <a:lstStyle/>
          <a:p>
            <a:pPr eaLnBrk="1" hangingPunct="1"/>
            <a:r>
              <a:rPr lang="en-US" sz="2400" smtClean="0">
                <a:sym typeface="Symbol" pitchFamily="18" charset="2"/>
              </a:rPr>
              <a:t></a:t>
            </a:r>
            <a:r>
              <a:rPr lang="en-US" sz="2400" baseline="30000" smtClean="0">
                <a:sym typeface="Symbol" pitchFamily="18" charset="2"/>
              </a:rPr>
              <a:t>2</a:t>
            </a:r>
            <a:r>
              <a:rPr lang="en-US" sz="2400" smtClean="0">
                <a:sym typeface="Symbol" pitchFamily="18" charset="2"/>
              </a:rPr>
              <a:t>=16, n=81 (df=80), </a:t>
            </a:r>
            <a:r>
              <a:rPr lang="el-GR" sz="2400" smtClean="0">
                <a:sym typeface="Symbol" pitchFamily="18" charset="2"/>
              </a:rPr>
              <a:t>χ</a:t>
            </a:r>
            <a:r>
              <a:rPr lang="en-US" sz="2400" baseline="30000" smtClean="0">
                <a:sym typeface="Symbol" pitchFamily="18" charset="2"/>
              </a:rPr>
              <a:t>2</a:t>
            </a:r>
            <a:r>
              <a:rPr lang="en-US" sz="2400" baseline="-25000" smtClean="0">
                <a:sym typeface="Symbol" pitchFamily="18" charset="2"/>
              </a:rPr>
              <a:t>80,0.995</a:t>
            </a:r>
            <a:r>
              <a:rPr lang="en-US" sz="2400" smtClean="0">
                <a:sym typeface="Symbol" pitchFamily="18" charset="2"/>
              </a:rPr>
              <a:t>=116.32, </a:t>
            </a:r>
            <a:r>
              <a:rPr lang="el-GR" sz="2400" smtClean="0">
                <a:sym typeface="Symbol" pitchFamily="18" charset="2"/>
              </a:rPr>
              <a:t>χ</a:t>
            </a:r>
            <a:r>
              <a:rPr lang="en-US" sz="2400" baseline="30000" smtClean="0">
                <a:sym typeface="Symbol" pitchFamily="18" charset="2"/>
              </a:rPr>
              <a:t>2</a:t>
            </a:r>
            <a:r>
              <a:rPr lang="en-US" sz="2400" baseline="-25000" smtClean="0">
                <a:sym typeface="Symbol" pitchFamily="18" charset="2"/>
              </a:rPr>
              <a:t>80,0.005</a:t>
            </a:r>
            <a:r>
              <a:rPr lang="en-US" sz="2400" smtClean="0">
                <a:sym typeface="Symbol" pitchFamily="18" charset="2"/>
              </a:rPr>
              <a:t>=51.17</a:t>
            </a:r>
          </a:p>
          <a:p>
            <a:pPr eaLnBrk="1" hangingPunct="1"/>
            <a:r>
              <a:rPr lang="en-US" sz="2400" smtClean="0">
                <a:sym typeface="Symbol" pitchFamily="18" charset="2"/>
              </a:rPr>
              <a:t>80*16/116.32 ≤ </a:t>
            </a:r>
            <a:r>
              <a:rPr lang="en-US" sz="2400" baseline="30000" smtClean="0">
                <a:sym typeface="Symbol" pitchFamily="18" charset="2"/>
              </a:rPr>
              <a:t>2</a:t>
            </a:r>
            <a:r>
              <a:rPr lang="en-US" sz="2400" smtClean="0"/>
              <a:t> ≤ </a:t>
            </a:r>
            <a:r>
              <a:rPr lang="en-US" sz="2400" smtClean="0">
                <a:sym typeface="Symbol" pitchFamily="18" charset="2"/>
              </a:rPr>
              <a:t>80*16/51.17</a:t>
            </a:r>
          </a:p>
          <a:p>
            <a:pPr eaLnBrk="1" hangingPunct="1"/>
            <a:r>
              <a:rPr lang="en-US" sz="2400" b="1" smtClean="0">
                <a:sym typeface="Symbol" pitchFamily="18" charset="2"/>
              </a:rPr>
              <a:t>11.0 ≤ </a:t>
            </a:r>
            <a:r>
              <a:rPr lang="en-US" sz="2400" b="1" baseline="30000" smtClean="0">
                <a:sym typeface="Symbol" pitchFamily="18" charset="2"/>
              </a:rPr>
              <a:t>2</a:t>
            </a:r>
            <a:r>
              <a:rPr lang="en-US" sz="2400" b="1" smtClean="0"/>
              <a:t> ≤ 25.0</a:t>
            </a:r>
          </a:p>
        </p:txBody>
      </p:sp>
      <p:graphicFrame>
        <p:nvGraphicFramePr>
          <p:cNvPr id="442372" name="Object 4"/>
          <p:cNvGraphicFramePr>
            <a:graphicFrameLocks noChangeAspect="1"/>
          </p:cNvGraphicFramePr>
          <p:nvPr/>
        </p:nvGraphicFramePr>
        <p:xfrm>
          <a:off x="539750" y="6092825"/>
          <a:ext cx="5591175" cy="387350"/>
        </p:xfrm>
        <a:graphic>
          <a:graphicData uri="http://schemas.openxmlformats.org/presentationml/2006/ole">
            <p:oleObj spid="_x0000_s47106" name="משוואה" r:id="rId3" imgW="331452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2372"/>
                                        </p:tgtEl>
                                        <p:attrNameLst>
                                          <p:attrName>style.visibility</p:attrName>
                                        </p:attrNameLst>
                                      </p:cBhvr>
                                      <p:to>
                                        <p:strVal val="visible"/>
                                      </p:to>
                                    </p:set>
                                    <p:animEffect transition="in" filter="fade">
                                      <p:cBhvr>
                                        <p:cTn id="7" dur="2000"/>
                                        <p:tgtEl>
                                          <p:spTgt spid="44237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42371">
                                            <p:txEl>
                                              <p:pRg st="0" end="0"/>
                                            </p:txEl>
                                          </p:spTgt>
                                        </p:tgtEl>
                                        <p:attrNameLst>
                                          <p:attrName>style.visibility</p:attrName>
                                        </p:attrNameLst>
                                      </p:cBhvr>
                                      <p:to>
                                        <p:strVal val="visible"/>
                                      </p:to>
                                    </p:set>
                                    <p:animEffect transition="in" filter="fade">
                                      <p:cBhvr>
                                        <p:cTn id="11" dur="2000"/>
                                        <p:tgtEl>
                                          <p:spTgt spid="44237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42371">
                                            <p:txEl>
                                              <p:pRg st="1" end="1"/>
                                            </p:txEl>
                                          </p:spTgt>
                                        </p:tgtEl>
                                        <p:attrNameLst>
                                          <p:attrName>style.visibility</p:attrName>
                                        </p:attrNameLst>
                                      </p:cBhvr>
                                      <p:to>
                                        <p:strVal val="visible"/>
                                      </p:to>
                                    </p:set>
                                    <p:animEffect transition="in" filter="fade">
                                      <p:cBhvr>
                                        <p:cTn id="16" dur="2000"/>
                                        <p:tgtEl>
                                          <p:spTgt spid="4423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42371">
                                            <p:txEl>
                                              <p:pRg st="2" end="2"/>
                                            </p:txEl>
                                          </p:spTgt>
                                        </p:tgtEl>
                                        <p:attrNameLst>
                                          <p:attrName>style.visibility</p:attrName>
                                        </p:attrNameLst>
                                      </p:cBhvr>
                                      <p:to>
                                        <p:strVal val="visible"/>
                                      </p:to>
                                    </p:set>
                                    <p:animEffect transition="in" filter="fade">
                                      <p:cBhvr>
                                        <p:cTn id="21" dur="2000"/>
                                        <p:tgtEl>
                                          <p:spTgt spid="442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75107" name="Rectangle 3"/>
          <p:cNvSpPr>
            <a:spLocks noGrp="1" noChangeArrowheads="1"/>
          </p:cNvSpPr>
          <p:nvPr>
            <p:ph type="subTitle" idx="1"/>
          </p:nvPr>
        </p:nvSpPr>
        <p:spPr>
          <a:xfrm>
            <a:off x="0" y="3357563"/>
            <a:ext cx="8640763" cy="935037"/>
          </a:xfrm>
        </p:spPr>
        <p:txBody>
          <a:bodyPr/>
          <a:lstStyle/>
          <a:p>
            <a:pPr algn="r" eaLnBrk="1" hangingPunct="1">
              <a:lnSpc>
                <a:spcPct val="90000"/>
              </a:lnSpc>
            </a:pPr>
            <a:r>
              <a:rPr lang="he-IL" sz="2000" smtClean="0">
                <a:solidFill>
                  <a:schemeClr val="tx2"/>
                </a:solidFill>
              </a:rPr>
              <a:t>שיעור 7: מבחנים לא פרמטריים, מבחן </a:t>
            </a:r>
            <a:r>
              <a:rPr lang="el-GR" sz="2000" smtClean="0">
                <a:solidFill>
                  <a:schemeClr val="tx2"/>
                </a:solidFill>
                <a:sym typeface="Symbol" pitchFamily="18" charset="2"/>
              </a:rPr>
              <a:t>χ</a:t>
            </a:r>
            <a:r>
              <a:rPr lang="en-US" sz="2000" baseline="30000" smtClean="0">
                <a:solidFill>
                  <a:schemeClr val="tx2"/>
                </a:solidFill>
                <a:sym typeface="Symbol" pitchFamily="18" charset="2"/>
              </a:rPr>
              <a:t>2</a:t>
            </a:r>
            <a:r>
              <a:rPr lang="he-IL" sz="2000" smtClean="0">
                <a:solidFill>
                  <a:schemeClr val="tx2"/>
                </a:solidFill>
              </a:rPr>
              <a:t> ל 'אי תלות' ונוסחת </a:t>
            </a:r>
            <a:r>
              <a:rPr lang="en-US" sz="2000" smtClean="0">
                <a:solidFill>
                  <a:schemeClr val="tx2"/>
                </a:solidFill>
              </a:rPr>
              <a:t>Yates</a:t>
            </a:r>
          </a:p>
        </p:txBody>
      </p:sp>
      <p:sp>
        <p:nvSpPr>
          <p:cNvPr id="175108" name="Text Box 4"/>
          <p:cNvSpPr txBox="1">
            <a:spLocks noChangeArrowheads="1"/>
          </p:cNvSpPr>
          <p:nvPr/>
        </p:nvSpPr>
        <p:spPr bwMode="auto">
          <a:xfrm>
            <a:off x="539750" y="4365625"/>
            <a:ext cx="8064500" cy="1025525"/>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a:t>
            </a:r>
            <a:r>
              <a:rPr lang="he-IL" sz="1800"/>
              <a:t>אלחנן מאיר, יסודות הסטטיסטיקה למדעי ההתנהגות: ע"מ 164-172.</a:t>
            </a:r>
            <a:endParaRPr lang="he-IL" sz="1800">
              <a:latin typeface="Times New Roman" pitchFamily="18" charset="0"/>
            </a:endParaRPr>
          </a:p>
          <a:p>
            <a:pPr>
              <a:lnSpc>
                <a:spcPct val="80000"/>
              </a:lnSpc>
              <a:spcBef>
                <a:spcPct val="50000"/>
              </a:spcBef>
              <a:buFont typeface="Wingdings" pitchFamily="2" charset="2"/>
              <a:buChar char="&amp;"/>
            </a:pP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gn="r" eaLnBrk="1" hangingPunct="1"/>
            <a:r>
              <a:rPr lang="he-IL" sz="4000" smtClean="0"/>
              <a:t>מבחנים לא פרמטריים</a:t>
            </a:r>
            <a:endParaRPr lang="en-US" sz="2800" smtClean="0"/>
          </a:p>
        </p:txBody>
      </p:sp>
      <p:sp>
        <p:nvSpPr>
          <p:cNvPr id="450563" name="Rectangle 3"/>
          <p:cNvSpPr>
            <a:spLocks noGrp="1" noChangeArrowheads="1"/>
          </p:cNvSpPr>
          <p:nvPr>
            <p:ph type="body" idx="1"/>
          </p:nvPr>
        </p:nvSpPr>
        <p:spPr>
          <a:xfrm>
            <a:off x="539750" y="2017713"/>
            <a:ext cx="8415338" cy="4114800"/>
          </a:xfrm>
        </p:spPr>
        <p:txBody>
          <a:bodyPr/>
          <a:lstStyle/>
          <a:p>
            <a:pPr eaLnBrk="1" hangingPunct="1"/>
            <a:r>
              <a:rPr lang="he-IL" sz="2800" smtClean="0">
                <a:sym typeface="Symbol" pitchFamily="18" charset="2"/>
              </a:rPr>
              <a:t>כאשר המשתנה אינו מסולם אינטרוולי או יחסי (אין ממוצע ואין סטיית תקן... אין התפלגות נורמאלית).</a:t>
            </a:r>
          </a:p>
          <a:p>
            <a:pPr eaLnBrk="1" hangingPunct="1"/>
            <a:r>
              <a:rPr lang="he-IL" sz="2800" smtClean="0">
                <a:sym typeface="Symbol" pitchFamily="18" charset="2"/>
              </a:rPr>
              <a:t>כאשר ההנחות למבחנים פרמטריים </a:t>
            </a:r>
            <a:r>
              <a:rPr lang="he-IL" sz="2800" u="sng" smtClean="0">
                <a:sym typeface="Symbol" pitchFamily="18" charset="2"/>
              </a:rPr>
              <a:t>אינן</a:t>
            </a:r>
            <a:r>
              <a:rPr lang="he-IL" sz="2800" smtClean="0">
                <a:sym typeface="Symbol" pitchFamily="18" charset="2"/>
              </a:rPr>
              <a:t> מתקיימות:</a:t>
            </a:r>
          </a:p>
          <a:p>
            <a:pPr lvl="1" algn="justLow" eaLnBrk="1" hangingPunct="1"/>
            <a:r>
              <a:rPr lang="he-IL" sz="2000" smtClean="0">
                <a:sym typeface="Symbol" pitchFamily="18" charset="2"/>
              </a:rPr>
              <a:t>עבור </a:t>
            </a:r>
            <a:r>
              <a:rPr lang="en-US" sz="2000" smtClean="0">
                <a:sym typeface="Symbol" pitchFamily="18" charset="2"/>
              </a:rPr>
              <a:t>n&lt;30</a:t>
            </a:r>
            <a:r>
              <a:rPr lang="he-IL" sz="2000" smtClean="0">
                <a:sym typeface="Symbol" pitchFamily="18" charset="2"/>
              </a:rPr>
              <a:t> יש להניח התפלגות נורמאלית של האוכלוסייה ממנה לקוח המדגם.</a:t>
            </a:r>
          </a:p>
          <a:p>
            <a:pPr lvl="1" algn="justLow" eaLnBrk="1" hangingPunct="1"/>
            <a:r>
              <a:rPr lang="he-IL" sz="2000" smtClean="0">
                <a:sym typeface="Symbol" pitchFamily="18" charset="2"/>
              </a:rPr>
              <a:t>עבור </a:t>
            </a:r>
            <a:r>
              <a:rPr lang="en-US" sz="2000" smtClean="0">
                <a:sym typeface="Symbol" pitchFamily="18" charset="2"/>
              </a:rPr>
              <a:t>30&lt;n&lt;100</a:t>
            </a:r>
            <a:r>
              <a:rPr lang="he-IL" sz="2000" smtClean="0">
                <a:sym typeface="Symbol" pitchFamily="18" charset="2"/>
              </a:rPr>
              <a:t> יש להניח התפלגות אוכלוסייה ממנה לקוח המדגם כנוטה לסימטרית.</a:t>
            </a:r>
          </a:p>
          <a:p>
            <a:pPr lvl="1" algn="justLow" eaLnBrk="1" hangingPunct="1"/>
            <a:r>
              <a:rPr lang="he-IL" sz="2000" smtClean="0">
                <a:sym typeface="Symbol" pitchFamily="18" charset="2"/>
              </a:rPr>
              <a:t>עבור </a:t>
            </a:r>
            <a:r>
              <a:rPr lang="en-US" sz="2000" smtClean="0">
                <a:sym typeface="Symbol" pitchFamily="18" charset="2"/>
              </a:rPr>
              <a:t>n&gt;100</a:t>
            </a:r>
            <a:r>
              <a:rPr lang="he-IL" sz="2000" smtClean="0">
                <a:sym typeface="Symbol" pitchFamily="18" charset="2"/>
              </a:rPr>
              <a:t> אין צורך להתייחס להתפלגות האוכלוסייה ממנה לקוח המדגם.</a:t>
            </a:r>
          </a:p>
          <a:p>
            <a:pPr lvl="1" algn="justLow" eaLnBrk="1" hangingPunct="1"/>
            <a:endParaRPr lang="he-IL" sz="2000" smtClean="0">
              <a:sym typeface="Symbol" pitchFamily="18" charset="2"/>
            </a:endParaRPr>
          </a:p>
          <a:p>
            <a:pPr algn="justLow" eaLnBrk="1" hangingPunct="1"/>
            <a:r>
              <a:rPr lang="he-IL" sz="2800" smtClean="0">
                <a:sym typeface="Symbol" pitchFamily="18" charset="2"/>
              </a:rPr>
              <a:t>יש מספר גדול של מבחנים לא פרמטריים, מבחן </a:t>
            </a:r>
            <a:r>
              <a:rPr lang="el-GR" sz="2800" smtClean="0">
                <a:sym typeface="Symbol" pitchFamily="18" charset="2"/>
              </a:rPr>
              <a:t>χ</a:t>
            </a:r>
            <a:r>
              <a:rPr lang="en-US" sz="2800" baseline="30000" smtClean="0">
                <a:sym typeface="Symbol" pitchFamily="18" charset="2"/>
              </a:rPr>
              <a:t>2</a:t>
            </a:r>
            <a:r>
              <a:rPr lang="he-IL" sz="2800" smtClean="0">
                <a:solidFill>
                  <a:schemeClr val="tx2"/>
                </a:solidFill>
              </a:rPr>
              <a:t> </a:t>
            </a:r>
            <a:r>
              <a:rPr lang="he-IL" sz="2800" smtClean="0"/>
              <a:t>'לאי תלות'</a:t>
            </a:r>
            <a:r>
              <a:rPr lang="he-IL" sz="2800" smtClean="0">
                <a:solidFill>
                  <a:schemeClr val="tx2"/>
                </a:solidFill>
              </a:rPr>
              <a:t> </a:t>
            </a:r>
            <a:r>
              <a:rPr lang="he-IL" sz="2800" smtClean="0"/>
              <a:t>הוא אחד מהם</a:t>
            </a:r>
            <a:r>
              <a:rPr lang="he-IL" sz="2800" smtClean="0">
                <a:sym typeface="Symbol" pitchFamily="18" charset="2"/>
              </a:rPr>
              <a:t>.</a:t>
            </a:r>
            <a:endParaRPr lang="en-US" sz="2800" smtClean="0">
              <a:sym typeface="Symbol" pitchFamily="18" charset="2"/>
            </a:endParaRPr>
          </a:p>
        </p:txBody>
      </p:sp>
      <p:sp>
        <p:nvSpPr>
          <p:cNvPr id="450567" name="AutoShape 7">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0563">
                                            <p:txEl>
                                              <p:pRg st="0" end="0"/>
                                            </p:txEl>
                                          </p:spTgt>
                                        </p:tgtEl>
                                        <p:attrNameLst>
                                          <p:attrName>style.visibility</p:attrName>
                                        </p:attrNameLst>
                                      </p:cBhvr>
                                      <p:to>
                                        <p:strVal val="visible"/>
                                      </p:to>
                                    </p:set>
                                    <p:animEffect transition="in" filter="fade">
                                      <p:cBhvr>
                                        <p:cTn id="7" dur="2000"/>
                                        <p:tgtEl>
                                          <p:spTgt spid="45056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50563">
                                            <p:txEl>
                                              <p:pRg st="1" end="1"/>
                                            </p:txEl>
                                          </p:spTgt>
                                        </p:tgtEl>
                                        <p:attrNameLst>
                                          <p:attrName>style.visibility</p:attrName>
                                        </p:attrNameLst>
                                      </p:cBhvr>
                                      <p:to>
                                        <p:strVal val="visible"/>
                                      </p:to>
                                    </p:set>
                                    <p:animEffect transition="in" filter="fade">
                                      <p:cBhvr>
                                        <p:cTn id="11" dur="2000"/>
                                        <p:tgtEl>
                                          <p:spTgt spid="45056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50563">
                                            <p:txEl>
                                              <p:pRg st="2" end="2"/>
                                            </p:txEl>
                                          </p:spTgt>
                                        </p:tgtEl>
                                        <p:attrNameLst>
                                          <p:attrName>style.visibility</p:attrName>
                                        </p:attrNameLst>
                                      </p:cBhvr>
                                      <p:to>
                                        <p:strVal val="visible"/>
                                      </p:to>
                                    </p:set>
                                    <p:animEffect transition="in" filter="fade">
                                      <p:cBhvr>
                                        <p:cTn id="14" dur="2000"/>
                                        <p:tgtEl>
                                          <p:spTgt spid="45056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50563">
                                            <p:txEl>
                                              <p:pRg st="3" end="3"/>
                                            </p:txEl>
                                          </p:spTgt>
                                        </p:tgtEl>
                                        <p:attrNameLst>
                                          <p:attrName>style.visibility</p:attrName>
                                        </p:attrNameLst>
                                      </p:cBhvr>
                                      <p:to>
                                        <p:strVal val="visible"/>
                                      </p:to>
                                    </p:set>
                                    <p:animEffect transition="in" filter="fade">
                                      <p:cBhvr>
                                        <p:cTn id="17" dur="2000"/>
                                        <p:tgtEl>
                                          <p:spTgt spid="45056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50563">
                                            <p:txEl>
                                              <p:pRg st="4" end="4"/>
                                            </p:txEl>
                                          </p:spTgt>
                                        </p:tgtEl>
                                        <p:attrNameLst>
                                          <p:attrName>style.visibility</p:attrName>
                                        </p:attrNameLst>
                                      </p:cBhvr>
                                      <p:to>
                                        <p:strVal val="visible"/>
                                      </p:to>
                                    </p:set>
                                    <p:animEffect transition="in" filter="fade">
                                      <p:cBhvr>
                                        <p:cTn id="20" dur="2000"/>
                                        <p:tgtEl>
                                          <p:spTgt spid="450563">
                                            <p:txEl>
                                              <p:pRg st="4" end="4"/>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450563">
                                            <p:txEl>
                                              <p:pRg st="6" end="6"/>
                                            </p:txEl>
                                          </p:spTgt>
                                        </p:tgtEl>
                                        <p:attrNameLst>
                                          <p:attrName>style.visibility</p:attrName>
                                        </p:attrNameLst>
                                      </p:cBhvr>
                                      <p:to>
                                        <p:strVal val="visible"/>
                                      </p:to>
                                    </p:set>
                                    <p:animEffect transition="in" filter="fade">
                                      <p:cBhvr>
                                        <p:cTn id="24" dur="2000"/>
                                        <p:tgtEl>
                                          <p:spTgt spid="450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body" idx="1"/>
          </p:nvPr>
        </p:nvSpPr>
        <p:spPr>
          <a:xfrm>
            <a:off x="971550" y="2017713"/>
            <a:ext cx="7983538" cy="4651375"/>
          </a:xfrm>
        </p:spPr>
        <p:txBody>
          <a:bodyPr/>
          <a:lstStyle/>
          <a:p>
            <a:pPr eaLnBrk="1" hangingPunct="1">
              <a:lnSpc>
                <a:spcPct val="80000"/>
              </a:lnSpc>
              <a:buFont typeface="Wingdings" pitchFamily="2" charset="2"/>
              <a:buNone/>
            </a:pPr>
            <a:r>
              <a:rPr lang="he-IL" sz="2800" smtClean="0">
                <a:sym typeface="Symbol" pitchFamily="18" charset="2"/>
              </a:rPr>
              <a:t>חוקר רוצה לאמוד את ההוצאה החודשית הממוצעת של אוכלוסיית הסטודנטים. ידוע כי סטיית התקן באוכלוסייה היא 225 ₪. </a:t>
            </a:r>
          </a:p>
          <a:p>
            <a:pPr eaLnBrk="1" hangingPunct="1">
              <a:lnSpc>
                <a:spcPct val="80000"/>
              </a:lnSpc>
            </a:pPr>
            <a:r>
              <a:rPr lang="he-IL" sz="2800" smtClean="0">
                <a:sym typeface="Symbol" pitchFamily="18" charset="2"/>
              </a:rPr>
              <a:t>מהו גודל המדגם </a:t>
            </a:r>
            <a:r>
              <a:rPr lang="en-US" sz="2800" smtClean="0">
                <a:sym typeface="Symbol" pitchFamily="18" charset="2"/>
              </a:rPr>
              <a:t>(n)</a:t>
            </a:r>
            <a:r>
              <a:rPr lang="he-IL" sz="2800" smtClean="0">
                <a:sym typeface="Symbol" pitchFamily="18" charset="2"/>
              </a:rPr>
              <a:t> שעליו לחקור כדי לקבל רווח בר סמך של 0.98 </a:t>
            </a:r>
            <a:r>
              <a:rPr lang="en-US" sz="1400" smtClean="0">
                <a:sym typeface="Symbol" pitchFamily="18" charset="2"/>
              </a:rPr>
              <a:t>(</a:t>
            </a:r>
            <a:r>
              <a:rPr lang="el-GR" sz="1400" smtClean="0">
                <a:sym typeface="Symbol" pitchFamily="18" charset="2"/>
              </a:rPr>
              <a:t>α</a:t>
            </a:r>
            <a:r>
              <a:rPr lang="en-US" sz="1400" smtClean="0">
                <a:sym typeface="Symbol" pitchFamily="18" charset="2"/>
              </a:rPr>
              <a:t>=2%)</a:t>
            </a:r>
            <a:r>
              <a:rPr lang="he-IL" sz="2800" smtClean="0">
                <a:sym typeface="Symbol" pitchFamily="18" charset="2"/>
              </a:rPr>
              <a:t> עם סטייה מקסימאלית של 100 ₪. </a:t>
            </a:r>
          </a:p>
          <a:p>
            <a:pPr lvl="1" eaLnBrk="1" hangingPunct="1">
              <a:lnSpc>
                <a:spcPct val="80000"/>
              </a:lnSpc>
            </a:pPr>
            <a:r>
              <a:rPr lang="en-US" sz="2400" smtClean="0">
                <a:sym typeface="Symbol" pitchFamily="18" charset="2"/>
              </a:rPr>
              <a:t> n=?, =225, Z</a:t>
            </a:r>
            <a:r>
              <a:rPr lang="en-US" sz="2400" baseline="-25000" smtClean="0">
                <a:sym typeface="Symbol" pitchFamily="18" charset="2"/>
              </a:rPr>
              <a:t>99</a:t>
            </a:r>
            <a:r>
              <a:rPr lang="en-US" sz="2400" smtClean="0">
                <a:sym typeface="Symbol" pitchFamily="18" charset="2"/>
              </a:rPr>
              <a:t>=2.33, L=100 </a:t>
            </a:r>
          </a:p>
          <a:p>
            <a:pPr lvl="1" eaLnBrk="1" hangingPunct="1">
              <a:lnSpc>
                <a:spcPct val="80000"/>
              </a:lnSpc>
            </a:pPr>
            <a:r>
              <a:rPr lang="en-US" sz="2400" b="1" smtClean="0">
                <a:sym typeface="Symbol" pitchFamily="18" charset="2"/>
              </a:rPr>
              <a:t>n ≥ (2.33*225)</a:t>
            </a:r>
            <a:r>
              <a:rPr lang="en-US" sz="2400" b="1" baseline="30000" smtClean="0">
                <a:sym typeface="Symbol" pitchFamily="18" charset="2"/>
              </a:rPr>
              <a:t>2</a:t>
            </a:r>
            <a:r>
              <a:rPr lang="en-US" sz="2400" b="1" smtClean="0">
                <a:sym typeface="Symbol" pitchFamily="18" charset="2"/>
              </a:rPr>
              <a:t>/50</a:t>
            </a:r>
            <a:r>
              <a:rPr lang="en-US" sz="2400" b="1" baseline="30000" smtClean="0">
                <a:sym typeface="Symbol" pitchFamily="18" charset="2"/>
              </a:rPr>
              <a:t>2=</a:t>
            </a:r>
            <a:r>
              <a:rPr lang="en-US" sz="2400" b="1" smtClean="0">
                <a:sym typeface="Symbol" pitchFamily="18" charset="2"/>
              </a:rPr>
              <a:t>109.9 » 110</a:t>
            </a:r>
          </a:p>
          <a:p>
            <a:pPr eaLnBrk="1" hangingPunct="1">
              <a:lnSpc>
                <a:spcPct val="80000"/>
              </a:lnSpc>
            </a:pPr>
            <a:r>
              <a:rPr lang="he-IL" sz="2800" smtClean="0">
                <a:sym typeface="Symbol" pitchFamily="18" charset="2"/>
              </a:rPr>
              <a:t>נבדק מדגם מקרי של 110 סטודנטים והתקבל ממוצע 3500 ₪. סטיית התקן באוכלוסייה היא 225 ₪. חשב רווח בר סמך לפרמטר </a:t>
            </a:r>
            <a:r>
              <a:rPr lang="el-GR" sz="2800" smtClean="0"/>
              <a:t>μ</a:t>
            </a:r>
            <a:r>
              <a:rPr lang="he-IL" sz="2800" smtClean="0"/>
              <a:t> ברמת סמך של 0.98</a:t>
            </a:r>
          </a:p>
          <a:p>
            <a:pPr lvl="1" eaLnBrk="1" hangingPunct="1">
              <a:lnSpc>
                <a:spcPct val="80000"/>
              </a:lnSpc>
            </a:pPr>
            <a:r>
              <a:rPr lang="he-IL" sz="2400" smtClean="0">
                <a:sym typeface="Symbol" pitchFamily="18" charset="2"/>
              </a:rPr>
              <a:t> </a:t>
            </a:r>
            <a:r>
              <a:rPr lang="en-US" sz="2400" smtClean="0">
                <a:sym typeface="Symbol" pitchFamily="18" charset="2"/>
              </a:rPr>
              <a:t>X=3500, n=110, =225, Z</a:t>
            </a:r>
            <a:r>
              <a:rPr lang="en-US" sz="2400" baseline="-25000" smtClean="0">
                <a:sym typeface="Symbol" pitchFamily="18" charset="2"/>
              </a:rPr>
              <a:t>99</a:t>
            </a:r>
            <a:r>
              <a:rPr lang="en-US" sz="2400" smtClean="0">
                <a:sym typeface="Symbol" pitchFamily="18" charset="2"/>
              </a:rPr>
              <a:t>=2.33</a:t>
            </a:r>
          </a:p>
          <a:p>
            <a:pPr lvl="1" eaLnBrk="1" hangingPunct="1">
              <a:lnSpc>
                <a:spcPct val="80000"/>
              </a:lnSpc>
            </a:pPr>
            <a:r>
              <a:rPr lang="en-US" sz="2400" smtClean="0">
                <a:sym typeface="Symbol" pitchFamily="18" charset="2"/>
              </a:rPr>
              <a:t>3500-2.33*225/10.49 ≤ </a:t>
            </a:r>
            <a:r>
              <a:rPr lang="el-GR" sz="2400" smtClean="0"/>
              <a:t>μ</a:t>
            </a:r>
            <a:r>
              <a:rPr lang="en-US" sz="2400" smtClean="0"/>
              <a:t> ≤ </a:t>
            </a:r>
            <a:r>
              <a:rPr lang="en-US" sz="2400" smtClean="0">
                <a:sym typeface="Symbol" pitchFamily="18" charset="2"/>
              </a:rPr>
              <a:t>3500+2.33*225/10.49</a:t>
            </a:r>
          </a:p>
          <a:p>
            <a:pPr lvl="1" eaLnBrk="1" hangingPunct="1">
              <a:lnSpc>
                <a:spcPct val="80000"/>
              </a:lnSpc>
            </a:pPr>
            <a:r>
              <a:rPr lang="en-US" sz="2400" b="1" smtClean="0">
                <a:sym typeface="Symbol" pitchFamily="18" charset="2"/>
              </a:rPr>
              <a:t>3450 ≤ </a:t>
            </a:r>
            <a:r>
              <a:rPr lang="el-GR" sz="2400" b="1" smtClean="0"/>
              <a:t>μ</a:t>
            </a:r>
            <a:r>
              <a:rPr lang="en-US" sz="2400" b="1" smtClean="0"/>
              <a:t> ≤ </a:t>
            </a:r>
            <a:r>
              <a:rPr lang="en-US" sz="2400" b="1" smtClean="0">
                <a:sym typeface="Symbol" pitchFamily="18" charset="2"/>
              </a:rPr>
              <a:t>3550</a:t>
            </a:r>
          </a:p>
        </p:txBody>
      </p:sp>
      <p:graphicFrame>
        <p:nvGraphicFramePr>
          <p:cNvPr id="312323" name="Object 3"/>
          <p:cNvGraphicFramePr>
            <a:graphicFrameLocks noChangeAspect="1"/>
          </p:cNvGraphicFramePr>
          <p:nvPr/>
        </p:nvGraphicFramePr>
        <p:xfrm>
          <a:off x="468313" y="3716338"/>
          <a:ext cx="1439862" cy="604837"/>
        </p:xfrm>
        <a:graphic>
          <a:graphicData uri="http://schemas.openxmlformats.org/presentationml/2006/ole">
            <p:oleObj spid="_x0000_s12290" name="משוואה" r:id="rId3" imgW="1091880" imgH="457200" progId="Equation.3">
              <p:embed/>
            </p:oleObj>
          </a:graphicData>
        </a:graphic>
      </p:graphicFrame>
      <p:sp>
        <p:nvSpPr>
          <p:cNvPr id="12293" name="Rectangle 4"/>
          <p:cNvSpPr>
            <a:spLocks noChangeArrowheads="1"/>
          </p:cNvSpPr>
          <p:nvPr/>
        </p:nvSpPr>
        <p:spPr bwMode="auto">
          <a:xfrm>
            <a:off x="971550" y="549275"/>
            <a:ext cx="7848600" cy="1143000"/>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 1</a:t>
            </a:r>
            <a:endParaRPr lang="en-US" sz="3600">
              <a:solidFill>
                <a:schemeClr val="hlink"/>
              </a:solidFill>
              <a:latin typeface="Times New Roman" pitchFamily="18" charset="0"/>
            </a:endParaRPr>
          </a:p>
        </p:txBody>
      </p:sp>
      <p:graphicFrame>
        <p:nvGraphicFramePr>
          <p:cNvPr id="312325" name="Object 5"/>
          <p:cNvGraphicFramePr>
            <a:graphicFrameLocks noChangeAspect="1"/>
          </p:cNvGraphicFramePr>
          <p:nvPr/>
        </p:nvGraphicFramePr>
        <p:xfrm>
          <a:off x="179388" y="5300663"/>
          <a:ext cx="3419475" cy="314325"/>
        </p:xfrm>
        <a:graphic>
          <a:graphicData uri="http://schemas.openxmlformats.org/presentationml/2006/ole">
            <p:oleObj spid="_x0000_s12291" name="משוואה" r:id="rId4" imgW="2768400" imgH="253800" progId="Equation.3">
              <p:embed/>
            </p:oleObj>
          </a:graphicData>
        </a:graphic>
      </p:graphicFrame>
      <p:sp>
        <p:nvSpPr>
          <p:cNvPr id="312326" name="Line 6"/>
          <p:cNvSpPr>
            <a:spLocks noChangeShapeType="1"/>
          </p:cNvSpPr>
          <p:nvPr/>
        </p:nvSpPr>
        <p:spPr bwMode="auto">
          <a:xfrm>
            <a:off x="3924300" y="5373688"/>
            <a:ext cx="215900" cy="0"/>
          </a:xfrm>
          <a:prstGeom prst="line">
            <a:avLst/>
          </a:prstGeom>
          <a:noFill/>
          <a:ln w="19050">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2322">
                                            <p:txEl>
                                              <p:pRg st="0" end="0"/>
                                            </p:txEl>
                                          </p:spTgt>
                                        </p:tgtEl>
                                        <p:attrNameLst>
                                          <p:attrName>style.visibility</p:attrName>
                                        </p:attrNameLst>
                                      </p:cBhvr>
                                      <p:to>
                                        <p:strVal val="visible"/>
                                      </p:to>
                                    </p:set>
                                    <p:animEffect transition="in" filter="fade">
                                      <p:cBhvr>
                                        <p:cTn id="7" dur="2000"/>
                                        <p:tgtEl>
                                          <p:spTgt spid="3123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2322">
                                            <p:txEl>
                                              <p:pRg st="1" end="1"/>
                                            </p:txEl>
                                          </p:spTgt>
                                        </p:tgtEl>
                                        <p:attrNameLst>
                                          <p:attrName>style.visibility</p:attrName>
                                        </p:attrNameLst>
                                      </p:cBhvr>
                                      <p:to>
                                        <p:strVal val="visible"/>
                                      </p:to>
                                    </p:set>
                                    <p:animEffect transition="in" filter="fade">
                                      <p:cBhvr>
                                        <p:cTn id="10" dur="2000"/>
                                        <p:tgtEl>
                                          <p:spTgt spid="31232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2323"/>
                                        </p:tgtEl>
                                        <p:attrNameLst>
                                          <p:attrName>style.visibility</p:attrName>
                                        </p:attrNameLst>
                                      </p:cBhvr>
                                      <p:to>
                                        <p:strVal val="visible"/>
                                      </p:to>
                                    </p:set>
                                    <p:animEffect transition="in" filter="fade">
                                      <p:cBhvr>
                                        <p:cTn id="13" dur="2000"/>
                                        <p:tgtEl>
                                          <p:spTgt spid="3123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2322">
                                            <p:txEl>
                                              <p:pRg st="2" end="2"/>
                                            </p:txEl>
                                          </p:spTgt>
                                        </p:tgtEl>
                                        <p:attrNameLst>
                                          <p:attrName>style.visibility</p:attrName>
                                        </p:attrNameLst>
                                      </p:cBhvr>
                                      <p:to>
                                        <p:strVal val="visible"/>
                                      </p:to>
                                    </p:set>
                                    <p:animEffect transition="in" filter="fade">
                                      <p:cBhvr>
                                        <p:cTn id="18" dur="2000"/>
                                        <p:tgtEl>
                                          <p:spTgt spid="31232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2322">
                                            <p:txEl>
                                              <p:pRg st="3" end="3"/>
                                            </p:txEl>
                                          </p:spTgt>
                                        </p:tgtEl>
                                        <p:attrNameLst>
                                          <p:attrName>style.visibility</p:attrName>
                                        </p:attrNameLst>
                                      </p:cBhvr>
                                      <p:to>
                                        <p:strVal val="visible"/>
                                      </p:to>
                                    </p:set>
                                    <p:animEffect transition="in" filter="fade">
                                      <p:cBhvr>
                                        <p:cTn id="23" dur="2000"/>
                                        <p:tgtEl>
                                          <p:spTgt spid="312322">
                                            <p:txEl>
                                              <p:pRg st="3" end="3"/>
                                            </p:tx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12322">
                                            <p:txEl>
                                              <p:pRg st="4" end="4"/>
                                            </p:txEl>
                                          </p:spTgt>
                                        </p:tgtEl>
                                        <p:attrNameLst>
                                          <p:attrName>style.visibility</p:attrName>
                                        </p:attrNameLst>
                                      </p:cBhvr>
                                      <p:to>
                                        <p:strVal val="visible"/>
                                      </p:to>
                                    </p:set>
                                    <p:animEffect transition="in" filter="fade">
                                      <p:cBhvr>
                                        <p:cTn id="27" dur="2000"/>
                                        <p:tgtEl>
                                          <p:spTgt spid="31232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12325"/>
                                        </p:tgtEl>
                                        <p:attrNameLst>
                                          <p:attrName>style.visibility</p:attrName>
                                        </p:attrNameLst>
                                      </p:cBhvr>
                                      <p:to>
                                        <p:strVal val="visible"/>
                                      </p:to>
                                    </p:set>
                                    <p:animEffect transition="in" filter="fade">
                                      <p:cBhvr>
                                        <p:cTn id="30" dur="2000"/>
                                        <p:tgtEl>
                                          <p:spTgt spid="3123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2322">
                                            <p:txEl>
                                              <p:pRg st="5" end="5"/>
                                            </p:txEl>
                                          </p:spTgt>
                                        </p:tgtEl>
                                        <p:attrNameLst>
                                          <p:attrName>style.visibility</p:attrName>
                                        </p:attrNameLst>
                                      </p:cBhvr>
                                      <p:to>
                                        <p:strVal val="visible"/>
                                      </p:to>
                                    </p:set>
                                    <p:animEffect transition="in" filter="fade">
                                      <p:cBhvr>
                                        <p:cTn id="35" dur="2000"/>
                                        <p:tgtEl>
                                          <p:spTgt spid="312322">
                                            <p:txEl>
                                              <p:pRg st="5" end="5"/>
                                            </p:tx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312326"/>
                                        </p:tgtEl>
                                        <p:attrNameLst>
                                          <p:attrName>style.visibility</p:attrName>
                                        </p:attrNameLst>
                                      </p:cBhvr>
                                      <p:to>
                                        <p:strVal val="visible"/>
                                      </p:to>
                                    </p:set>
                                    <p:anim calcmode="lin" valueType="num">
                                      <p:cBhvr>
                                        <p:cTn id="38" dur="1000" fill="hold"/>
                                        <p:tgtEl>
                                          <p:spTgt spid="312326"/>
                                        </p:tgtEl>
                                        <p:attrNameLst>
                                          <p:attrName>ppt_w</p:attrName>
                                        </p:attrNameLst>
                                      </p:cBhvr>
                                      <p:tavLst>
                                        <p:tav tm="0">
                                          <p:val>
                                            <p:strVal val="#ppt_w*0.70"/>
                                          </p:val>
                                        </p:tav>
                                        <p:tav tm="100000">
                                          <p:val>
                                            <p:strVal val="#ppt_w"/>
                                          </p:val>
                                        </p:tav>
                                      </p:tavLst>
                                    </p:anim>
                                    <p:anim calcmode="lin" valueType="num">
                                      <p:cBhvr>
                                        <p:cTn id="39" dur="1000" fill="hold"/>
                                        <p:tgtEl>
                                          <p:spTgt spid="312326"/>
                                        </p:tgtEl>
                                        <p:attrNameLst>
                                          <p:attrName>ppt_h</p:attrName>
                                        </p:attrNameLst>
                                      </p:cBhvr>
                                      <p:tavLst>
                                        <p:tav tm="0">
                                          <p:val>
                                            <p:strVal val="#ppt_h"/>
                                          </p:val>
                                        </p:tav>
                                        <p:tav tm="100000">
                                          <p:val>
                                            <p:strVal val="#ppt_h"/>
                                          </p:val>
                                        </p:tav>
                                      </p:tavLst>
                                    </p:anim>
                                    <p:animEffect transition="in" filter="fade">
                                      <p:cBhvr>
                                        <p:cTn id="40" dur="1000"/>
                                        <p:tgtEl>
                                          <p:spTgt spid="3123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2322">
                                            <p:txEl>
                                              <p:pRg st="6" end="6"/>
                                            </p:txEl>
                                          </p:spTgt>
                                        </p:tgtEl>
                                        <p:attrNameLst>
                                          <p:attrName>style.visibility</p:attrName>
                                        </p:attrNameLst>
                                      </p:cBhvr>
                                      <p:to>
                                        <p:strVal val="visible"/>
                                      </p:to>
                                    </p:set>
                                    <p:animEffect transition="in" filter="fade">
                                      <p:cBhvr>
                                        <p:cTn id="45" dur="2000"/>
                                        <p:tgtEl>
                                          <p:spTgt spid="312322">
                                            <p:txEl>
                                              <p:pRg st="6" end="6"/>
                                            </p:txEl>
                                          </p:spTgt>
                                        </p:tgtEl>
                                      </p:cBhvr>
                                    </p:animEffect>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312322">
                                            <p:txEl>
                                              <p:pRg st="7" end="7"/>
                                            </p:txEl>
                                          </p:spTgt>
                                        </p:tgtEl>
                                        <p:attrNameLst>
                                          <p:attrName>style.visibility</p:attrName>
                                        </p:attrNameLst>
                                      </p:cBhvr>
                                      <p:to>
                                        <p:strVal val="visible"/>
                                      </p:to>
                                    </p:set>
                                    <p:animEffect transition="in" filter="fade">
                                      <p:cBhvr>
                                        <p:cTn id="49" dur="2000"/>
                                        <p:tgtEl>
                                          <p:spTgt spid="3123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build="p"/>
      <p:bldP spid="31232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1"/>
          <p:cNvSpPr>
            <a:spLocks noGrp="1" noChangeArrowheads="1"/>
          </p:cNvSpPr>
          <p:nvPr>
            <p:ph type="title"/>
          </p:nvPr>
        </p:nvSpPr>
        <p:spPr/>
        <p:txBody>
          <a:bodyPr/>
          <a:lstStyle/>
          <a:p>
            <a:pPr eaLnBrk="1" hangingPunct="1"/>
            <a:r>
              <a:rPr lang="he-IL" sz="3600" smtClean="0"/>
              <a:t>מבחן </a:t>
            </a:r>
            <a:r>
              <a:rPr lang="el-GR" sz="3600" smtClean="0"/>
              <a:t>χ</a:t>
            </a:r>
            <a:r>
              <a:rPr lang="en-US" sz="3600" baseline="30000" smtClean="0"/>
              <a:t>2</a:t>
            </a:r>
            <a:r>
              <a:rPr lang="he-IL" sz="3600" smtClean="0"/>
              <a:t> לבדיקת 'אי תלות'</a:t>
            </a:r>
            <a:r>
              <a:rPr lang="he-IL" sz="2800" smtClean="0"/>
              <a:t> </a:t>
            </a:r>
            <a:r>
              <a:rPr lang="he-IL" sz="2000" smtClean="0"/>
              <a:t>(קשר בין שני משתנים)</a:t>
            </a:r>
            <a:r>
              <a:rPr lang="he-IL" sz="2800" smtClean="0"/>
              <a:t>: </a:t>
            </a:r>
            <a:r>
              <a:rPr lang="he-IL" sz="3600" smtClean="0"/>
              <a:t>דוגמא</a:t>
            </a:r>
            <a:endParaRPr lang="en-US" sz="3600" smtClean="0"/>
          </a:p>
        </p:txBody>
      </p:sp>
      <p:sp>
        <p:nvSpPr>
          <p:cNvPr id="177155" name="Rectangle 22"/>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77156" name="Text Box 23"/>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51608" name="Rectangle 24"/>
          <p:cNvSpPr>
            <a:spLocks noChangeArrowheads="1"/>
          </p:cNvSpPr>
          <p:nvPr/>
        </p:nvSpPr>
        <p:spPr bwMode="auto">
          <a:xfrm>
            <a:off x="395288" y="1844675"/>
            <a:ext cx="8559800" cy="4824413"/>
          </a:xfrm>
          <a:prstGeom prst="rect">
            <a:avLst/>
          </a:prstGeom>
          <a:noFill/>
          <a:ln w="9525">
            <a:noFill/>
            <a:miter lim="800000"/>
            <a:headEnd/>
            <a:tailEnd/>
          </a:ln>
        </p:spPr>
        <p:txBody>
          <a:bodyPr/>
          <a:lstStyle/>
          <a:p>
            <a:pPr marL="342900" indent="-342900" algn="justLow">
              <a:lnSpc>
                <a:spcPct val="90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נתון:</a:t>
            </a:r>
          </a:p>
          <a:p>
            <a:pPr marL="342900" indent="-342900" algn="justLow">
              <a:lnSpc>
                <a:spcPct val="90000"/>
              </a:lnSpc>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lnSpc>
                <a:spcPct val="90000"/>
              </a:lnSpc>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lnSpc>
                <a:spcPct val="90000"/>
              </a:lnSpc>
              <a:spcBef>
                <a:spcPct val="20000"/>
              </a:spcBef>
              <a:buClr>
                <a:schemeClr val="folHlink"/>
              </a:buClr>
              <a:buSzPct val="60000"/>
              <a:buFont typeface="Wingdings" pitchFamily="2" charset="2"/>
              <a:buChar char="n"/>
            </a:pPr>
            <a:endParaRPr lang="he-IL" sz="2000">
              <a:latin typeface="Times New Roman" pitchFamily="18" charset="0"/>
              <a:sym typeface="Symbol" pitchFamily="18" charset="2"/>
            </a:endParaRPr>
          </a:p>
          <a:p>
            <a:pPr marL="742950" lvl="1" indent="-285750" algn="justLow">
              <a:lnSpc>
                <a:spcPct val="90000"/>
              </a:lnSpc>
              <a:spcBef>
                <a:spcPct val="20000"/>
              </a:spcBef>
              <a:buClr>
                <a:schemeClr val="hlink"/>
              </a:buClr>
              <a:buSzPct val="55000"/>
              <a:buFont typeface="Wingdings" pitchFamily="2" charset="2"/>
              <a:buChar char="n"/>
            </a:pPr>
            <a:r>
              <a:rPr lang="he-IL" sz="1800">
                <a:latin typeface="Times New Roman" pitchFamily="18" charset="0"/>
                <a:sym typeface="Symbol" pitchFamily="18" charset="2"/>
              </a:rPr>
              <a:t>בדוק לרמת מובהקות של </a:t>
            </a:r>
            <a:r>
              <a:rPr lang="el-GR" sz="1800">
                <a:latin typeface="Times New Roman" pitchFamily="18" charset="0"/>
                <a:sym typeface="Symbol" pitchFamily="18" charset="2"/>
              </a:rPr>
              <a:t>α</a:t>
            </a:r>
            <a:r>
              <a:rPr lang="en-US" sz="1800">
                <a:latin typeface="Times New Roman" pitchFamily="18" charset="0"/>
                <a:sym typeface="Symbol" pitchFamily="18" charset="2"/>
              </a:rPr>
              <a:t>=0.05</a:t>
            </a:r>
            <a:r>
              <a:rPr lang="he-IL" sz="1800">
                <a:latin typeface="Times New Roman" pitchFamily="18" charset="0"/>
                <a:sym typeface="Symbol" pitchFamily="18" charset="2"/>
              </a:rPr>
              <a:t>.</a:t>
            </a:r>
            <a:endParaRPr lang="el-GR" sz="1800">
              <a:latin typeface="Times New Roman" pitchFamily="18" charset="0"/>
              <a:sym typeface="Symbol" pitchFamily="18" charset="2"/>
            </a:endParaRPr>
          </a:p>
          <a:p>
            <a:pPr marL="342900" indent="-342900" algn="justLow">
              <a:lnSpc>
                <a:spcPct val="90000"/>
              </a:lnSpc>
              <a:spcBef>
                <a:spcPct val="20000"/>
              </a:spcBef>
              <a:buClr>
                <a:schemeClr val="hlink"/>
              </a:buClr>
              <a:buSzPct val="80000"/>
              <a:buFont typeface="Symbol" pitchFamily="18" charset="2"/>
              <a:buChar char="!"/>
            </a:pPr>
            <a:r>
              <a:rPr lang="he-IL" sz="2000">
                <a:latin typeface="Times New Roman" pitchFamily="18" charset="0"/>
                <a:sym typeface="Symbol" pitchFamily="18" charset="2"/>
              </a:rPr>
              <a:t>בתוך התאים מופיעים שכיחויות ולא ציונים.</a:t>
            </a:r>
          </a:p>
          <a:p>
            <a:pPr marL="342900" indent="-342900" algn="justLow">
              <a:lnSpc>
                <a:spcPct val="90000"/>
              </a:lnSpc>
              <a:spcBef>
                <a:spcPct val="20000"/>
              </a:spcBef>
              <a:buClr>
                <a:schemeClr val="hlink"/>
              </a:buClr>
              <a:buSzPct val="80000"/>
              <a:buFont typeface="Symbol" pitchFamily="18" charset="2"/>
              <a:buChar char="!"/>
            </a:pPr>
            <a:r>
              <a:rPr lang="he-IL" sz="2000">
                <a:latin typeface="Times New Roman" pitchFamily="18" charset="0"/>
                <a:sym typeface="Symbol" pitchFamily="18" charset="2"/>
              </a:rPr>
              <a:t>הקטגוריות ממצות – הנכללים בקטגוריה אחת אינם נכללים בקטגוריה אחרת.</a:t>
            </a:r>
          </a:p>
          <a:p>
            <a:pPr marL="342900" indent="-342900" algn="justLow">
              <a:lnSpc>
                <a:spcPct val="90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א: ניסוח השערות</a:t>
            </a:r>
          </a:p>
          <a:p>
            <a:pPr marL="742950" lvl="1" indent="-285750" algn="justLow">
              <a:lnSpc>
                <a:spcPct val="90000"/>
              </a:lnSpc>
              <a:spcBef>
                <a:spcPct val="20000"/>
              </a:spcBef>
              <a:buClr>
                <a:schemeClr val="hlink"/>
              </a:buClr>
              <a:buSzPct val="55000"/>
              <a:buFont typeface="Wingdings" pitchFamily="2" charset="2"/>
              <a:buChar char="n"/>
            </a:pPr>
            <a:r>
              <a:rPr lang="he-IL" sz="2000">
                <a:latin typeface="Times New Roman" pitchFamily="18" charset="0"/>
              </a:rPr>
              <a:t>השערת האפס </a:t>
            </a:r>
            <a:r>
              <a:rPr lang="en-US" sz="2000">
                <a:latin typeface="Times New Roman" pitchFamily="18" charset="0"/>
              </a:rPr>
              <a:t>(H</a:t>
            </a:r>
            <a:r>
              <a:rPr lang="en-US" sz="1400">
                <a:latin typeface="Times New Roman" pitchFamily="18" charset="0"/>
              </a:rPr>
              <a:t>0</a:t>
            </a:r>
            <a:r>
              <a:rPr lang="en-US" sz="2000">
                <a:latin typeface="Times New Roman" pitchFamily="18" charset="0"/>
              </a:rPr>
              <a:t>)</a:t>
            </a:r>
            <a:r>
              <a:rPr lang="he-IL" sz="2000">
                <a:latin typeface="Times New Roman" pitchFamily="18" charset="0"/>
              </a:rPr>
              <a:t>: אין תלות (אין קשר) בין המצב המשפחתי לבין ההשקעה המועדפת.</a:t>
            </a:r>
          </a:p>
          <a:p>
            <a:pPr marL="742950" lvl="1" indent="-285750" algn="just">
              <a:lnSpc>
                <a:spcPct val="90000"/>
              </a:lnSpc>
              <a:spcBef>
                <a:spcPct val="20000"/>
              </a:spcBef>
              <a:buClr>
                <a:schemeClr val="hlink"/>
              </a:buClr>
              <a:buSzPct val="55000"/>
              <a:buFont typeface="Wingdings" pitchFamily="2" charset="2"/>
              <a:buChar char="n"/>
            </a:pPr>
            <a:r>
              <a:rPr lang="he-IL" sz="2000">
                <a:latin typeface="Times New Roman" pitchFamily="18" charset="0"/>
              </a:rPr>
              <a:t>השערה אלטרנטיבית </a:t>
            </a:r>
            <a:r>
              <a:rPr lang="en-US" sz="2000">
                <a:latin typeface="Times New Roman" pitchFamily="18" charset="0"/>
              </a:rPr>
              <a:t>(H</a:t>
            </a:r>
            <a:r>
              <a:rPr lang="en-US" sz="1400">
                <a:latin typeface="Times New Roman" pitchFamily="18" charset="0"/>
              </a:rPr>
              <a:t>1</a:t>
            </a:r>
            <a:r>
              <a:rPr lang="en-US" sz="2000">
                <a:latin typeface="Times New Roman" pitchFamily="18" charset="0"/>
              </a:rPr>
              <a:t>)</a:t>
            </a:r>
            <a:r>
              <a:rPr lang="he-IL" sz="2000">
                <a:latin typeface="Times New Roman" pitchFamily="18" charset="0"/>
              </a:rPr>
              <a:t>: יש תלות בין המצב המשפחתי לבין ההשקעה המועדפת (השערת החוקר).</a:t>
            </a:r>
          </a:p>
          <a:p>
            <a:pPr marL="342900" indent="-342900" algn="just">
              <a:lnSpc>
                <a:spcPct val="90000"/>
              </a:lnSpc>
              <a:spcBef>
                <a:spcPct val="20000"/>
              </a:spcBef>
              <a:buClr>
                <a:schemeClr val="hlink"/>
              </a:buClr>
              <a:buSzPct val="80000"/>
              <a:buFont typeface="Symbol" pitchFamily="18" charset="2"/>
              <a:buChar char="!"/>
            </a:pPr>
            <a:r>
              <a:rPr lang="he-IL" sz="2000">
                <a:latin typeface="Times New Roman" pitchFamily="18" charset="0"/>
              </a:rPr>
              <a:t>ההשערה במבחן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000">
                <a:solidFill>
                  <a:schemeClr val="tx2"/>
                </a:solidFill>
                <a:latin typeface="Times New Roman" pitchFamily="18" charset="0"/>
              </a:rPr>
              <a:t> </a:t>
            </a:r>
            <a:r>
              <a:rPr lang="he-IL" sz="2000">
                <a:latin typeface="Times New Roman" pitchFamily="18" charset="0"/>
              </a:rPr>
              <a:t>לאי תלות</a:t>
            </a:r>
            <a:r>
              <a:rPr lang="he-IL" sz="2000">
                <a:solidFill>
                  <a:schemeClr val="tx2"/>
                </a:solidFill>
                <a:latin typeface="Times New Roman" pitchFamily="18" charset="0"/>
              </a:rPr>
              <a:t> </a:t>
            </a:r>
            <a:r>
              <a:rPr lang="he-IL" sz="2000">
                <a:latin typeface="Times New Roman" pitchFamily="18" charset="0"/>
              </a:rPr>
              <a:t>תמיד דו כיוונית (תלות / אי תלות). הסיבה לכך היא שאין בדיקה של מהות הקשר, שלילי או חיובי, רק לקשר. </a:t>
            </a:r>
            <a:endParaRPr lang="en-US" sz="2000">
              <a:latin typeface="Times New Roman" pitchFamily="18" charset="0"/>
              <a:sym typeface="Symbol" pitchFamily="18" charset="2"/>
            </a:endParaRPr>
          </a:p>
        </p:txBody>
      </p:sp>
      <p:graphicFrame>
        <p:nvGraphicFramePr>
          <p:cNvPr id="451670" name="Group 86"/>
          <p:cNvGraphicFramePr>
            <a:graphicFrameLocks noGrp="1"/>
          </p:cNvGraphicFramePr>
          <p:nvPr/>
        </p:nvGraphicFramePr>
        <p:xfrm>
          <a:off x="1116013" y="1844675"/>
          <a:ext cx="6624637" cy="1676400"/>
        </p:xfrm>
        <a:graphic>
          <a:graphicData uri="http://schemas.openxmlformats.org/drawingml/2006/table">
            <a:tbl>
              <a:tblPr rtl="1"/>
              <a:tblGrid>
                <a:gridCol w="2579687"/>
                <a:gridCol w="906463"/>
                <a:gridCol w="976312"/>
                <a:gridCol w="1395413"/>
                <a:gridCol w="766762"/>
              </a:tblGrid>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מצב משפחתי / סוג השקעה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מניות</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קופ"ג</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תוכנית חסכון</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רווקים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נשואים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גרושים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51672" name="AutoShape 88">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1608">
                                            <p:txEl>
                                              <p:pRg st="0" end="0"/>
                                            </p:txEl>
                                          </p:spTgt>
                                        </p:tgtEl>
                                        <p:attrNameLst>
                                          <p:attrName>style.visibility</p:attrName>
                                        </p:attrNameLst>
                                      </p:cBhvr>
                                      <p:to>
                                        <p:strVal val="visible"/>
                                      </p:to>
                                    </p:set>
                                    <p:animEffect transition="in" filter="fade">
                                      <p:cBhvr>
                                        <p:cTn id="7" dur="2000"/>
                                        <p:tgtEl>
                                          <p:spTgt spid="451608">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51670"/>
                                        </p:tgtEl>
                                        <p:attrNameLst>
                                          <p:attrName>style.visibility</p:attrName>
                                        </p:attrNameLst>
                                      </p:cBhvr>
                                      <p:to>
                                        <p:strVal val="visible"/>
                                      </p:to>
                                    </p:set>
                                    <p:anim calcmode="lin" valueType="num">
                                      <p:cBhvr>
                                        <p:cTn id="10" dur="1000" fill="hold"/>
                                        <p:tgtEl>
                                          <p:spTgt spid="451670"/>
                                        </p:tgtEl>
                                        <p:attrNameLst>
                                          <p:attrName>ppt_w</p:attrName>
                                        </p:attrNameLst>
                                      </p:cBhvr>
                                      <p:tavLst>
                                        <p:tav tm="0">
                                          <p:val>
                                            <p:fltVal val="0"/>
                                          </p:val>
                                        </p:tav>
                                        <p:tav tm="100000">
                                          <p:val>
                                            <p:strVal val="#ppt_w"/>
                                          </p:val>
                                        </p:tav>
                                      </p:tavLst>
                                    </p:anim>
                                    <p:anim calcmode="lin" valueType="num">
                                      <p:cBhvr>
                                        <p:cTn id="11" dur="1000" fill="hold"/>
                                        <p:tgtEl>
                                          <p:spTgt spid="451670"/>
                                        </p:tgtEl>
                                        <p:attrNameLst>
                                          <p:attrName>ppt_h</p:attrName>
                                        </p:attrNameLst>
                                      </p:cBhvr>
                                      <p:tavLst>
                                        <p:tav tm="0">
                                          <p:val>
                                            <p:fltVal val="0"/>
                                          </p:val>
                                        </p:tav>
                                        <p:tav tm="100000">
                                          <p:val>
                                            <p:strVal val="#ppt_h"/>
                                          </p:val>
                                        </p:tav>
                                      </p:tavLst>
                                    </p:anim>
                                    <p:anim calcmode="lin" valueType="num">
                                      <p:cBhvr>
                                        <p:cTn id="12" dur="1000" fill="hold"/>
                                        <p:tgtEl>
                                          <p:spTgt spid="451670"/>
                                        </p:tgtEl>
                                        <p:attrNameLst>
                                          <p:attrName>style.rotation</p:attrName>
                                        </p:attrNameLst>
                                      </p:cBhvr>
                                      <p:tavLst>
                                        <p:tav tm="0">
                                          <p:val>
                                            <p:fltVal val="360"/>
                                          </p:val>
                                        </p:tav>
                                        <p:tav tm="100000">
                                          <p:val>
                                            <p:fltVal val="0"/>
                                          </p:val>
                                        </p:tav>
                                      </p:tavLst>
                                    </p:anim>
                                    <p:animEffect transition="in" filter="fade">
                                      <p:cBhvr>
                                        <p:cTn id="13" dur="1000"/>
                                        <p:tgtEl>
                                          <p:spTgt spid="451670"/>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51608">
                                            <p:txEl>
                                              <p:pRg st="4" end="4"/>
                                            </p:txEl>
                                          </p:spTgt>
                                        </p:tgtEl>
                                        <p:attrNameLst>
                                          <p:attrName>style.visibility</p:attrName>
                                        </p:attrNameLst>
                                      </p:cBhvr>
                                      <p:to>
                                        <p:strVal val="visible"/>
                                      </p:to>
                                    </p:set>
                                    <p:animEffect transition="in" filter="fade">
                                      <p:cBhvr>
                                        <p:cTn id="17" dur="2000"/>
                                        <p:tgtEl>
                                          <p:spTgt spid="451608">
                                            <p:txEl>
                                              <p:pRg st="4" end="4"/>
                                            </p:tx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451608">
                                            <p:txEl>
                                              <p:pRg st="5" end="5"/>
                                            </p:txEl>
                                          </p:spTgt>
                                        </p:tgtEl>
                                        <p:attrNameLst>
                                          <p:attrName>style.visibility</p:attrName>
                                        </p:attrNameLst>
                                      </p:cBhvr>
                                      <p:to>
                                        <p:strVal val="visible"/>
                                      </p:to>
                                    </p:set>
                                    <p:animEffect transition="in" filter="fade">
                                      <p:cBhvr>
                                        <p:cTn id="21" dur="2000"/>
                                        <p:tgtEl>
                                          <p:spTgt spid="451608">
                                            <p:txEl>
                                              <p:pRg st="5" end="5"/>
                                            </p:tx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451608">
                                            <p:txEl>
                                              <p:pRg st="6" end="6"/>
                                            </p:txEl>
                                          </p:spTgt>
                                        </p:tgtEl>
                                        <p:attrNameLst>
                                          <p:attrName>style.visibility</p:attrName>
                                        </p:attrNameLst>
                                      </p:cBhvr>
                                      <p:to>
                                        <p:strVal val="visible"/>
                                      </p:to>
                                    </p:set>
                                    <p:animEffect transition="in" filter="fade">
                                      <p:cBhvr>
                                        <p:cTn id="25" dur="2000"/>
                                        <p:tgtEl>
                                          <p:spTgt spid="451608">
                                            <p:txEl>
                                              <p:pRg st="6" end="6"/>
                                            </p:txEl>
                                          </p:spTgt>
                                        </p:tgtEl>
                                      </p:cBhvr>
                                    </p:animEffect>
                                  </p:childTnLst>
                                </p:cTn>
                              </p:par>
                            </p:childTnLst>
                          </p:cTn>
                        </p:par>
                        <p:par>
                          <p:cTn id="26" fill="hold">
                            <p:stCondLst>
                              <p:cond delay="8000"/>
                            </p:stCondLst>
                            <p:childTnLst>
                              <p:par>
                                <p:cTn id="27" presetID="10" presetClass="entr" presetSubtype="0" fill="hold" grpId="0" nodeType="afterEffect">
                                  <p:stCondLst>
                                    <p:cond delay="0"/>
                                  </p:stCondLst>
                                  <p:childTnLst>
                                    <p:set>
                                      <p:cBhvr>
                                        <p:cTn id="28" dur="1" fill="hold">
                                          <p:stCondLst>
                                            <p:cond delay="0"/>
                                          </p:stCondLst>
                                        </p:cTn>
                                        <p:tgtEl>
                                          <p:spTgt spid="451608">
                                            <p:txEl>
                                              <p:pRg st="7" end="7"/>
                                            </p:txEl>
                                          </p:spTgt>
                                        </p:tgtEl>
                                        <p:attrNameLst>
                                          <p:attrName>style.visibility</p:attrName>
                                        </p:attrNameLst>
                                      </p:cBhvr>
                                      <p:to>
                                        <p:strVal val="visible"/>
                                      </p:to>
                                    </p:set>
                                    <p:animEffect transition="in" filter="fade">
                                      <p:cBhvr>
                                        <p:cTn id="29" dur="2000"/>
                                        <p:tgtEl>
                                          <p:spTgt spid="451608">
                                            <p:txEl>
                                              <p:pRg st="7" end="7"/>
                                            </p:txEl>
                                          </p:spTgt>
                                        </p:tgtEl>
                                      </p:cBhvr>
                                    </p:animEffect>
                                  </p:childTnLst>
                                </p:cTn>
                              </p:par>
                            </p:childTnLst>
                          </p:cTn>
                        </p:par>
                        <p:par>
                          <p:cTn id="30" fill="hold">
                            <p:stCondLst>
                              <p:cond delay="10000"/>
                            </p:stCondLst>
                            <p:childTnLst>
                              <p:par>
                                <p:cTn id="31" presetID="10" presetClass="entr" presetSubtype="0" fill="hold" grpId="0" nodeType="afterEffect">
                                  <p:stCondLst>
                                    <p:cond delay="0"/>
                                  </p:stCondLst>
                                  <p:childTnLst>
                                    <p:set>
                                      <p:cBhvr>
                                        <p:cTn id="32" dur="1" fill="hold">
                                          <p:stCondLst>
                                            <p:cond delay="0"/>
                                          </p:stCondLst>
                                        </p:cTn>
                                        <p:tgtEl>
                                          <p:spTgt spid="451608">
                                            <p:txEl>
                                              <p:pRg st="8" end="8"/>
                                            </p:txEl>
                                          </p:spTgt>
                                        </p:tgtEl>
                                        <p:attrNameLst>
                                          <p:attrName>style.visibility</p:attrName>
                                        </p:attrNameLst>
                                      </p:cBhvr>
                                      <p:to>
                                        <p:strVal val="visible"/>
                                      </p:to>
                                    </p:set>
                                    <p:animEffect transition="in" filter="fade">
                                      <p:cBhvr>
                                        <p:cTn id="33" dur="2000"/>
                                        <p:tgtEl>
                                          <p:spTgt spid="451608">
                                            <p:txEl>
                                              <p:pRg st="8" end="8"/>
                                            </p:txEl>
                                          </p:spTgt>
                                        </p:tgtEl>
                                      </p:cBhvr>
                                    </p:animEffect>
                                  </p:childTnLst>
                                </p:cTn>
                              </p:par>
                            </p:childTnLst>
                          </p:cTn>
                        </p:par>
                        <p:par>
                          <p:cTn id="34" fill="hold">
                            <p:stCondLst>
                              <p:cond delay="12000"/>
                            </p:stCondLst>
                            <p:childTnLst>
                              <p:par>
                                <p:cTn id="35" presetID="10" presetClass="entr" presetSubtype="0" fill="hold" grpId="0" nodeType="afterEffect">
                                  <p:stCondLst>
                                    <p:cond delay="0"/>
                                  </p:stCondLst>
                                  <p:childTnLst>
                                    <p:set>
                                      <p:cBhvr>
                                        <p:cTn id="36" dur="1" fill="hold">
                                          <p:stCondLst>
                                            <p:cond delay="0"/>
                                          </p:stCondLst>
                                        </p:cTn>
                                        <p:tgtEl>
                                          <p:spTgt spid="451608">
                                            <p:txEl>
                                              <p:pRg st="9" end="9"/>
                                            </p:txEl>
                                          </p:spTgt>
                                        </p:tgtEl>
                                        <p:attrNameLst>
                                          <p:attrName>style.visibility</p:attrName>
                                        </p:attrNameLst>
                                      </p:cBhvr>
                                      <p:to>
                                        <p:strVal val="visible"/>
                                      </p:to>
                                    </p:set>
                                    <p:animEffect transition="in" filter="fade">
                                      <p:cBhvr>
                                        <p:cTn id="37" dur="2000"/>
                                        <p:tgtEl>
                                          <p:spTgt spid="451608">
                                            <p:txEl>
                                              <p:pRg st="9" end="9"/>
                                            </p:txEl>
                                          </p:spTgt>
                                        </p:tgtEl>
                                      </p:cBhvr>
                                    </p:animEffect>
                                  </p:childTnLst>
                                </p:cTn>
                              </p:par>
                            </p:childTnLst>
                          </p:cTn>
                        </p:par>
                        <p:par>
                          <p:cTn id="38" fill="hold">
                            <p:stCondLst>
                              <p:cond delay="14000"/>
                            </p:stCondLst>
                            <p:childTnLst>
                              <p:par>
                                <p:cTn id="39" presetID="10" presetClass="entr" presetSubtype="0" fill="hold" grpId="0" nodeType="afterEffect">
                                  <p:stCondLst>
                                    <p:cond delay="0"/>
                                  </p:stCondLst>
                                  <p:childTnLst>
                                    <p:set>
                                      <p:cBhvr>
                                        <p:cTn id="40" dur="1" fill="hold">
                                          <p:stCondLst>
                                            <p:cond delay="0"/>
                                          </p:stCondLst>
                                        </p:cTn>
                                        <p:tgtEl>
                                          <p:spTgt spid="451608">
                                            <p:txEl>
                                              <p:pRg st="10" end="10"/>
                                            </p:txEl>
                                          </p:spTgt>
                                        </p:tgtEl>
                                        <p:attrNameLst>
                                          <p:attrName>style.visibility</p:attrName>
                                        </p:attrNameLst>
                                      </p:cBhvr>
                                      <p:to>
                                        <p:strVal val="visible"/>
                                      </p:to>
                                    </p:set>
                                    <p:animEffect transition="in" filter="fade">
                                      <p:cBhvr>
                                        <p:cTn id="41" dur="2000"/>
                                        <p:tgtEl>
                                          <p:spTgt spid="45160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608"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r" eaLnBrk="1" hangingPunct="1"/>
            <a:r>
              <a:rPr lang="he-IL" sz="3600" smtClean="0"/>
              <a:t>מבחן </a:t>
            </a:r>
            <a:r>
              <a:rPr lang="el-GR" sz="3600" smtClean="0"/>
              <a:t>χ</a:t>
            </a:r>
            <a:r>
              <a:rPr lang="en-US" sz="3600" baseline="30000" smtClean="0"/>
              <a:t>2</a:t>
            </a:r>
            <a:r>
              <a:rPr lang="he-IL" sz="3600" smtClean="0"/>
              <a:t> לבדיקת 'אי תלות'</a:t>
            </a:r>
            <a:r>
              <a:rPr lang="he-IL" sz="2800" smtClean="0"/>
              <a:t>: </a:t>
            </a:r>
            <a:r>
              <a:rPr lang="he-IL" sz="3600" smtClean="0"/>
              <a:t>דוגמא המשך</a:t>
            </a:r>
            <a:endParaRPr lang="en-US" sz="3600" smtClean="0"/>
          </a:p>
        </p:txBody>
      </p:sp>
      <p:sp>
        <p:nvSpPr>
          <p:cNvPr id="178179"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78180"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52614" name="Rectangle 6"/>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נתון:</a:t>
            </a: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r>
              <a:rPr lang="he-IL" sz="2000">
                <a:latin typeface="Times New Roman" pitchFamily="18" charset="0"/>
                <a:sym typeface="Symbol" pitchFamily="18" charset="2"/>
              </a:rPr>
              <a:t>אם אין תלות בין המצב המשפחתי לבין סוג ההשקעה היינו מצפים לקבל אותן פרופורציות בכל תא ותא [לדוגמא : רווקים 20% ומניות 20% ולכן רווקים ומניות 4]</a:t>
            </a:r>
            <a:r>
              <a:rPr lang="he-IL" sz="2800">
                <a:latin typeface="Times New Roman" pitchFamily="18" charset="0"/>
                <a:sym typeface="Symbol" pitchFamily="18" charset="2"/>
              </a:rPr>
              <a:t>. </a:t>
            </a:r>
          </a:p>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ב: קביעת רמת המובהקות </a:t>
            </a:r>
          </a:p>
          <a:p>
            <a:pPr marL="742950" lvl="1" indent="-285750" algn="justLow">
              <a:spcBef>
                <a:spcPct val="20000"/>
              </a:spcBef>
              <a:buClr>
                <a:schemeClr val="hlink"/>
              </a:buClr>
              <a:buSzPct val="55000"/>
              <a:buFont typeface="Wingdings" pitchFamily="2" charset="2"/>
              <a:buChar char="n"/>
            </a:pPr>
            <a:r>
              <a:rPr lang="en-US" sz="1800">
                <a:latin typeface="Times New Roman" pitchFamily="18" charset="0"/>
              </a:rPr>
              <a:t>df=(c-1)*(r-1)=(3-1)*(3-1)=4</a:t>
            </a:r>
            <a:r>
              <a:rPr lang="he-IL" sz="1800">
                <a:latin typeface="Times New Roman" pitchFamily="18" charset="0"/>
              </a:rPr>
              <a:t> {</a:t>
            </a:r>
            <a:r>
              <a:rPr lang="en-US" sz="1800">
                <a:latin typeface="Times New Roman" pitchFamily="18" charset="0"/>
              </a:rPr>
              <a:t>c</a:t>
            </a:r>
            <a:r>
              <a:rPr lang="he-IL" sz="1800">
                <a:latin typeface="Times New Roman" pitchFamily="18" charset="0"/>
              </a:rPr>
              <a:t> – עמודות, </a:t>
            </a:r>
            <a:r>
              <a:rPr lang="en-US" sz="1800">
                <a:latin typeface="Times New Roman" pitchFamily="18" charset="0"/>
              </a:rPr>
              <a:t>r</a:t>
            </a:r>
            <a:r>
              <a:rPr lang="he-IL" sz="1800">
                <a:latin typeface="Times New Roman" pitchFamily="18" charset="0"/>
              </a:rPr>
              <a:t> – שורות}.</a:t>
            </a:r>
          </a:p>
          <a:p>
            <a:pPr marL="742950" lvl="1" indent="-285750" algn="justLow">
              <a:spcBef>
                <a:spcPct val="20000"/>
              </a:spcBef>
              <a:buClr>
                <a:schemeClr val="hlink"/>
              </a:buClr>
              <a:buSzPct val="55000"/>
              <a:buFont typeface="Wingdings" pitchFamily="2" charset="2"/>
              <a:buChar char="n"/>
            </a:pPr>
            <a:r>
              <a:rPr lang="el-GR" sz="1800">
                <a:latin typeface="Times New Roman" pitchFamily="18" charset="0"/>
                <a:sym typeface="Symbol" pitchFamily="18" charset="2"/>
              </a:rPr>
              <a:t>α</a:t>
            </a:r>
            <a:r>
              <a:rPr lang="en-US" sz="1800">
                <a:latin typeface="Times New Roman" pitchFamily="18" charset="0"/>
                <a:sym typeface="Symbol" pitchFamily="18" charset="2"/>
              </a:rPr>
              <a:t>=0.05</a:t>
            </a:r>
            <a:r>
              <a:rPr lang="he-IL" sz="1800">
                <a:latin typeface="Times New Roman" pitchFamily="18" charset="0"/>
                <a:sym typeface="Symbol" pitchFamily="18" charset="2"/>
              </a:rPr>
              <a:t> דו כיווני, </a:t>
            </a:r>
            <a:r>
              <a:rPr lang="en-US" sz="1800">
                <a:latin typeface="Times New Roman" pitchFamily="18" charset="0"/>
                <a:sym typeface="Symbol" pitchFamily="18" charset="2"/>
              </a:rPr>
              <a:t>df=4</a:t>
            </a:r>
            <a:r>
              <a:rPr lang="he-IL" sz="1800">
                <a:latin typeface="Times New Roman" pitchFamily="18" charset="0"/>
                <a:sym typeface="Symbol" pitchFamily="18" charset="2"/>
              </a:rPr>
              <a:t>, ולכן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a:solidFill>
                  <a:schemeClr val="tx2"/>
                </a:solidFill>
                <a:latin typeface="Times New Roman" pitchFamily="18" charset="0"/>
              </a:rPr>
              <a:t> </a:t>
            </a:r>
            <a:r>
              <a:rPr lang="he-IL" sz="1800">
                <a:latin typeface="Times New Roman" pitchFamily="18" charset="0"/>
              </a:rPr>
              <a:t>הגבולי 9.49 {אם נקבל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baseline="30000">
                <a:latin typeface="Times New Roman" pitchFamily="18" charset="0"/>
                <a:sym typeface="Symbol" pitchFamily="18" charset="2"/>
              </a:rPr>
              <a:t> </a:t>
            </a:r>
            <a:r>
              <a:rPr lang="he-IL" sz="1800">
                <a:latin typeface="Times New Roman" pitchFamily="18" charset="0"/>
                <a:sym typeface="Symbol" pitchFamily="18" charset="2"/>
              </a:rPr>
              <a:t>מבחן גבוה יותר נדחה את השערת ה 0 ונקבל את השערת החוקר כי יש תלות בין מצב משפחתי לבין סוג השקעה}.</a:t>
            </a:r>
            <a:r>
              <a:rPr lang="he-IL" sz="1800">
                <a:latin typeface="Times New Roman" pitchFamily="18" charset="0"/>
              </a:rPr>
              <a:t> </a:t>
            </a:r>
          </a:p>
          <a:p>
            <a:pPr marL="742950" lvl="1" indent="-285750" algn="justLow">
              <a:spcBef>
                <a:spcPct val="20000"/>
              </a:spcBef>
              <a:buClr>
                <a:schemeClr val="hlink"/>
              </a:buClr>
              <a:buSzPct val="55000"/>
              <a:buFont typeface="Wingdings" pitchFamily="2" charset="2"/>
              <a:buChar char="n"/>
            </a:pPr>
            <a:r>
              <a:rPr lang="he-IL" sz="1800">
                <a:latin typeface="Times New Roman" pitchFamily="18" charset="0"/>
              </a:rPr>
              <a:t>אף שההשערה דו-כיוונית יש רק גבול אחד שמימינו </a:t>
            </a:r>
            <a:r>
              <a:rPr lang="en-US" sz="1800">
                <a:latin typeface="Times New Roman" pitchFamily="18" charset="0"/>
              </a:rPr>
              <a:t>H</a:t>
            </a:r>
            <a:r>
              <a:rPr lang="en-US" sz="1400">
                <a:latin typeface="Times New Roman" pitchFamily="18" charset="0"/>
              </a:rPr>
              <a:t>1</a:t>
            </a:r>
            <a:r>
              <a:rPr lang="he-IL" sz="1800">
                <a:latin typeface="Times New Roman" pitchFamily="18" charset="0"/>
              </a:rPr>
              <a:t> ומשמאלו </a:t>
            </a:r>
            <a:r>
              <a:rPr lang="en-US" sz="1800">
                <a:latin typeface="Times New Roman" pitchFamily="18" charset="0"/>
              </a:rPr>
              <a:t>H</a:t>
            </a:r>
            <a:r>
              <a:rPr lang="en-US" sz="1400">
                <a:latin typeface="Times New Roman" pitchFamily="18" charset="0"/>
              </a:rPr>
              <a:t>0</a:t>
            </a:r>
            <a:r>
              <a:rPr lang="he-IL" sz="1800">
                <a:latin typeface="Times New Roman" pitchFamily="18" charset="0"/>
              </a:rPr>
              <a:t>.</a:t>
            </a:r>
            <a:endParaRPr lang="en-US" sz="1800">
              <a:latin typeface="Times New Roman" pitchFamily="18" charset="0"/>
            </a:endParaRPr>
          </a:p>
        </p:txBody>
      </p:sp>
      <p:graphicFrame>
        <p:nvGraphicFramePr>
          <p:cNvPr id="452615" name="Group 7"/>
          <p:cNvGraphicFramePr>
            <a:graphicFrameLocks noGrp="1"/>
          </p:cNvGraphicFramePr>
          <p:nvPr/>
        </p:nvGraphicFramePr>
        <p:xfrm>
          <a:off x="900113" y="1989138"/>
          <a:ext cx="6840537" cy="1828800"/>
        </p:xfrm>
        <a:graphic>
          <a:graphicData uri="http://schemas.openxmlformats.org/drawingml/2006/table">
            <a:tbl>
              <a:tblPr rtl="1"/>
              <a:tblGrid>
                <a:gridCol w="2663825"/>
                <a:gridCol w="936625"/>
                <a:gridCol w="1008062"/>
                <a:gridCol w="1439863"/>
                <a:gridCol w="792162"/>
              </a:tblGrid>
              <a:tr h="3603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מצב משפחתי / סוג השקעה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מניות</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קופ"ג</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תוכנית חסכון</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03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רווקים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877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נשואים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03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גרושים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03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52654" name="AutoShape 46">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2614">
                                            <p:txEl>
                                              <p:pRg st="0" end="0"/>
                                            </p:txEl>
                                          </p:spTgt>
                                        </p:tgtEl>
                                        <p:attrNameLst>
                                          <p:attrName>style.visibility</p:attrName>
                                        </p:attrNameLst>
                                      </p:cBhvr>
                                      <p:to>
                                        <p:strVal val="visible"/>
                                      </p:to>
                                    </p:set>
                                    <p:animEffect transition="in" filter="fade">
                                      <p:cBhvr>
                                        <p:cTn id="7" dur="2000"/>
                                        <p:tgtEl>
                                          <p:spTgt spid="452614">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52615"/>
                                        </p:tgtEl>
                                        <p:attrNameLst>
                                          <p:attrName>style.visibility</p:attrName>
                                        </p:attrNameLst>
                                      </p:cBhvr>
                                      <p:to>
                                        <p:strVal val="visible"/>
                                      </p:to>
                                    </p:set>
                                    <p:anim calcmode="lin" valueType="num">
                                      <p:cBhvr>
                                        <p:cTn id="10" dur="1000" fill="hold"/>
                                        <p:tgtEl>
                                          <p:spTgt spid="452615"/>
                                        </p:tgtEl>
                                        <p:attrNameLst>
                                          <p:attrName>ppt_w</p:attrName>
                                        </p:attrNameLst>
                                      </p:cBhvr>
                                      <p:tavLst>
                                        <p:tav tm="0">
                                          <p:val>
                                            <p:fltVal val="0"/>
                                          </p:val>
                                        </p:tav>
                                        <p:tav tm="100000">
                                          <p:val>
                                            <p:strVal val="#ppt_w"/>
                                          </p:val>
                                        </p:tav>
                                      </p:tavLst>
                                    </p:anim>
                                    <p:anim calcmode="lin" valueType="num">
                                      <p:cBhvr>
                                        <p:cTn id="11" dur="1000" fill="hold"/>
                                        <p:tgtEl>
                                          <p:spTgt spid="452615"/>
                                        </p:tgtEl>
                                        <p:attrNameLst>
                                          <p:attrName>ppt_h</p:attrName>
                                        </p:attrNameLst>
                                      </p:cBhvr>
                                      <p:tavLst>
                                        <p:tav tm="0">
                                          <p:val>
                                            <p:fltVal val="0"/>
                                          </p:val>
                                        </p:tav>
                                        <p:tav tm="100000">
                                          <p:val>
                                            <p:strVal val="#ppt_h"/>
                                          </p:val>
                                        </p:tav>
                                      </p:tavLst>
                                    </p:anim>
                                    <p:anim calcmode="lin" valueType="num">
                                      <p:cBhvr>
                                        <p:cTn id="12" dur="1000" fill="hold"/>
                                        <p:tgtEl>
                                          <p:spTgt spid="452615"/>
                                        </p:tgtEl>
                                        <p:attrNameLst>
                                          <p:attrName>style.rotation</p:attrName>
                                        </p:attrNameLst>
                                      </p:cBhvr>
                                      <p:tavLst>
                                        <p:tav tm="0">
                                          <p:val>
                                            <p:fltVal val="360"/>
                                          </p:val>
                                        </p:tav>
                                        <p:tav tm="100000">
                                          <p:val>
                                            <p:fltVal val="0"/>
                                          </p:val>
                                        </p:tav>
                                      </p:tavLst>
                                    </p:anim>
                                    <p:animEffect transition="in" filter="fade">
                                      <p:cBhvr>
                                        <p:cTn id="13" dur="1000"/>
                                        <p:tgtEl>
                                          <p:spTgt spid="452615"/>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52614">
                                            <p:txEl>
                                              <p:pRg st="4" end="4"/>
                                            </p:txEl>
                                          </p:spTgt>
                                        </p:tgtEl>
                                        <p:attrNameLst>
                                          <p:attrName>style.visibility</p:attrName>
                                        </p:attrNameLst>
                                      </p:cBhvr>
                                      <p:to>
                                        <p:strVal val="visible"/>
                                      </p:to>
                                    </p:set>
                                    <p:animEffect transition="in" filter="fade">
                                      <p:cBhvr>
                                        <p:cTn id="17" dur="2000"/>
                                        <p:tgtEl>
                                          <p:spTgt spid="452614">
                                            <p:txEl>
                                              <p:pRg st="4" end="4"/>
                                            </p:tx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452614">
                                            <p:txEl>
                                              <p:pRg st="5" end="5"/>
                                            </p:txEl>
                                          </p:spTgt>
                                        </p:tgtEl>
                                        <p:attrNameLst>
                                          <p:attrName>style.visibility</p:attrName>
                                        </p:attrNameLst>
                                      </p:cBhvr>
                                      <p:to>
                                        <p:strVal val="visible"/>
                                      </p:to>
                                    </p:set>
                                    <p:animEffect transition="in" filter="fade">
                                      <p:cBhvr>
                                        <p:cTn id="21" dur="2000"/>
                                        <p:tgtEl>
                                          <p:spTgt spid="452614">
                                            <p:txEl>
                                              <p:pRg st="5" end="5"/>
                                            </p:tx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452614">
                                            <p:txEl>
                                              <p:pRg st="6" end="6"/>
                                            </p:txEl>
                                          </p:spTgt>
                                        </p:tgtEl>
                                        <p:attrNameLst>
                                          <p:attrName>style.visibility</p:attrName>
                                        </p:attrNameLst>
                                      </p:cBhvr>
                                      <p:to>
                                        <p:strVal val="visible"/>
                                      </p:to>
                                    </p:set>
                                    <p:animEffect transition="in" filter="fade">
                                      <p:cBhvr>
                                        <p:cTn id="25" dur="2000"/>
                                        <p:tgtEl>
                                          <p:spTgt spid="452614">
                                            <p:txEl>
                                              <p:pRg st="6" end="6"/>
                                            </p:txEl>
                                          </p:spTgt>
                                        </p:tgtEl>
                                      </p:cBhvr>
                                    </p:animEffect>
                                  </p:childTnLst>
                                </p:cTn>
                              </p:par>
                            </p:childTnLst>
                          </p:cTn>
                        </p:par>
                        <p:par>
                          <p:cTn id="26" fill="hold">
                            <p:stCondLst>
                              <p:cond delay="8000"/>
                            </p:stCondLst>
                            <p:childTnLst>
                              <p:par>
                                <p:cTn id="27" presetID="10" presetClass="entr" presetSubtype="0" fill="hold" grpId="0" nodeType="afterEffect">
                                  <p:stCondLst>
                                    <p:cond delay="0"/>
                                  </p:stCondLst>
                                  <p:childTnLst>
                                    <p:set>
                                      <p:cBhvr>
                                        <p:cTn id="28" dur="1" fill="hold">
                                          <p:stCondLst>
                                            <p:cond delay="0"/>
                                          </p:stCondLst>
                                        </p:cTn>
                                        <p:tgtEl>
                                          <p:spTgt spid="452614">
                                            <p:txEl>
                                              <p:pRg st="7" end="7"/>
                                            </p:txEl>
                                          </p:spTgt>
                                        </p:tgtEl>
                                        <p:attrNameLst>
                                          <p:attrName>style.visibility</p:attrName>
                                        </p:attrNameLst>
                                      </p:cBhvr>
                                      <p:to>
                                        <p:strVal val="visible"/>
                                      </p:to>
                                    </p:set>
                                    <p:animEffect transition="in" filter="fade">
                                      <p:cBhvr>
                                        <p:cTn id="29" dur="2000"/>
                                        <p:tgtEl>
                                          <p:spTgt spid="452614">
                                            <p:txEl>
                                              <p:pRg st="7" end="7"/>
                                            </p:txEl>
                                          </p:spTgt>
                                        </p:tgtEl>
                                      </p:cBhvr>
                                    </p:animEffect>
                                  </p:childTnLst>
                                </p:cTn>
                              </p:par>
                            </p:childTnLst>
                          </p:cTn>
                        </p:par>
                        <p:par>
                          <p:cTn id="30" fill="hold">
                            <p:stCondLst>
                              <p:cond delay="10000"/>
                            </p:stCondLst>
                            <p:childTnLst>
                              <p:par>
                                <p:cTn id="31" presetID="10" presetClass="entr" presetSubtype="0" fill="hold" grpId="0" nodeType="afterEffect">
                                  <p:stCondLst>
                                    <p:cond delay="0"/>
                                  </p:stCondLst>
                                  <p:childTnLst>
                                    <p:set>
                                      <p:cBhvr>
                                        <p:cTn id="32" dur="1" fill="hold">
                                          <p:stCondLst>
                                            <p:cond delay="0"/>
                                          </p:stCondLst>
                                        </p:cTn>
                                        <p:tgtEl>
                                          <p:spTgt spid="452614">
                                            <p:txEl>
                                              <p:pRg st="8" end="8"/>
                                            </p:txEl>
                                          </p:spTgt>
                                        </p:tgtEl>
                                        <p:attrNameLst>
                                          <p:attrName>style.visibility</p:attrName>
                                        </p:attrNameLst>
                                      </p:cBhvr>
                                      <p:to>
                                        <p:strVal val="visible"/>
                                      </p:to>
                                    </p:set>
                                    <p:animEffect transition="in" filter="fade">
                                      <p:cBhvr>
                                        <p:cTn id="33" dur="2000"/>
                                        <p:tgtEl>
                                          <p:spTgt spid="4526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4"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algn="r" eaLnBrk="1" hangingPunct="1"/>
            <a:r>
              <a:rPr lang="he-IL" sz="3600" smtClean="0"/>
              <a:t>מבחן </a:t>
            </a:r>
            <a:r>
              <a:rPr lang="el-GR" sz="3600" smtClean="0"/>
              <a:t>χ</a:t>
            </a:r>
            <a:r>
              <a:rPr lang="en-US" sz="3600" baseline="30000" smtClean="0"/>
              <a:t>2</a:t>
            </a:r>
            <a:r>
              <a:rPr lang="he-IL" sz="3600" smtClean="0"/>
              <a:t> לבדיקת 'אי תלות'</a:t>
            </a:r>
            <a:r>
              <a:rPr lang="he-IL" sz="2800" smtClean="0"/>
              <a:t>: </a:t>
            </a:r>
            <a:r>
              <a:rPr lang="he-IL" sz="3600" smtClean="0"/>
              <a:t>דוגמא המשך</a:t>
            </a:r>
            <a:endParaRPr lang="en-US" sz="3600" smtClean="0"/>
          </a:p>
        </p:txBody>
      </p:sp>
      <p:sp>
        <p:nvSpPr>
          <p:cNvPr id="48132"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48133"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53638" name="Rectangle 6"/>
          <p:cNvSpPr>
            <a:spLocks noChangeArrowheads="1"/>
          </p:cNvSpPr>
          <p:nvPr/>
        </p:nvSpPr>
        <p:spPr bwMode="auto">
          <a:xfrm>
            <a:off x="179388" y="1844675"/>
            <a:ext cx="8704262"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ג: חישוב </a:t>
            </a:r>
            <a:r>
              <a:rPr lang="el-GR" sz="2800">
                <a:latin typeface="Times New Roman" pitchFamily="18" charset="0"/>
              </a:rPr>
              <a:t>χ</a:t>
            </a:r>
            <a:r>
              <a:rPr lang="en-US" sz="2800" baseline="30000">
                <a:latin typeface="Times New Roman" pitchFamily="18" charset="0"/>
              </a:rPr>
              <a:t>2</a:t>
            </a:r>
            <a:r>
              <a:rPr lang="he-IL" sz="2800">
                <a:latin typeface="Times New Roman" pitchFamily="18" charset="0"/>
              </a:rPr>
              <a:t> המבחן </a:t>
            </a:r>
            <a:r>
              <a:rPr lang="he-IL" sz="2800">
                <a:latin typeface="Times New Roman" pitchFamily="18" charset="0"/>
                <a:sym typeface="Symbol" pitchFamily="18" charset="2"/>
              </a:rPr>
              <a:t>(נצפה מול נחזה). </a:t>
            </a:r>
          </a:p>
          <a:p>
            <a:pPr marL="742950" lvl="1" indent="-285750" algn="justLow">
              <a:spcBef>
                <a:spcPct val="20000"/>
              </a:spcBef>
              <a:buClr>
                <a:schemeClr val="hlink"/>
              </a:buClr>
              <a:buSzPct val="55000"/>
              <a:buFont typeface="Wingdings" pitchFamily="2" charset="2"/>
              <a:buChar char="n"/>
            </a:pPr>
            <a:r>
              <a:rPr lang="he-IL" sz="2400">
                <a:latin typeface="Times New Roman" pitchFamily="18" charset="0"/>
                <a:sym typeface="Symbol" pitchFamily="18" charset="2"/>
              </a:rPr>
              <a:t>חישוב הנחזה: </a:t>
            </a:r>
            <a:r>
              <a:rPr lang="he-IL" sz="2400">
                <a:latin typeface="Times New Roman" pitchFamily="18" charset="0"/>
              </a:rPr>
              <a:t>עבור כל תא, סה"כ שורה * סה"כ עמודה לחלק בסה"כ הכללי.</a:t>
            </a:r>
          </a:p>
          <a:p>
            <a:pPr marL="1143000" lvl="2" indent="-228600" algn="justLow">
              <a:spcBef>
                <a:spcPct val="20000"/>
              </a:spcBef>
              <a:buClr>
                <a:schemeClr val="folHlink"/>
              </a:buClr>
              <a:buSzPct val="50000"/>
              <a:buFont typeface="Wingdings" pitchFamily="2" charset="2"/>
              <a:buChar char="n"/>
            </a:pPr>
            <a:r>
              <a:rPr lang="he-IL" sz="2000">
                <a:latin typeface="Times New Roman" pitchFamily="18" charset="0"/>
              </a:rPr>
              <a:t>נצפה </a:t>
            </a:r>
            <a:r>
              <a:rPr lang="en-US" sz="2000">
                <a:latin typeface="Times New Roman" pitchFamily="18" charset="0"/>
              </a:rPr>
              <a:t>(Observed)</a:t>
            </a:r>
            <a:r>
              <a:rPr lang="he-IL" sz="2000">
                <a:latin typeface="Times New Roman" pitchFamily="18" charset="0"/>
              </a:rPr>
              <a:t>– מה שהתקבל בפועל {מה שנתון בשאלה}.</a:t>
            </a:r>
          </a:p>
          <a:p>
            <a:pPr marL="1143000" lvl="2" indent="-228600" algn="justLow">
              <a:spcBef>
                <a:spcPct val="20000"/>
              </a:spcBef>
              <a:buClr>
                <a:schemeClr val="folHlink"/>
              </a:buClr>
              <a:buSzPct val="50000"/>
              <a:buFont typeface="Wingdings" pitchFamily="2" charset="2"/>
              <a:buChar char="n"/>
            </a:pPr>
            <a:r>
              <a:rPr lang="he-IL" sz="2000">
                <a:latin typeface="Times New Roman" pitchFamily="18" charset="0"/>
                <a:sym typeface="Symbol" pitchFamily="18" charset="2"/>
              </a:rPr>
              <a:t>הנחזה </a:t>
            </a:r>
            <a:r>
              <a:rPr lang="en-US" sz="2000">
                <a:latin typeface="Times New Roman" pitchFamily="18" charset="0"/>
                <a:sym typeface="Symbol" pitchFamily="18" charset="2"/>
              </a:rPr>
              <a:t>(expected)</a:t>
            </a:r>
            <a:r>
              <a:rPr lang="he-IL" sz="2000">
                <a:latin typeface="Times New Roman" pitchFamily="18" charset="0"/>
                <a:sym typeface="Symbol" pitchFamily="18" charset="2"/>
              </a:rPr>
              <a:t> – מה שהיינו אמורים לקבל </a:t>
            </a:r>
            <a:r>
              <a:rPr lang="he-IL" sz="2000" u="sng">
                <a:latin typeface="Times New Roman" pitchFamily="18" charset="0"/>
                <a:sym typeface="Symbol" pitchFamily="18" charset="2"/>
              </a:rPr>
              <a:t>אילו לא הייתה תלות</a:t>
            </a:r>
            <a:r>
              <a:rPr lang="he-IL" sz="2000">
                <a:latin typeface="Times New Roman" pitchFamily="18" charset="0"/>
                <a:sym typeface="Symbol" pitchFamily="18" charset="2"/>
              </a:rPr>
              <a:t> בין המשתנים.</a:t>
            </a:r>
          </a:p>
          <a:p>
            <a:pPr marL="342900" indent="-342900">
              <a:spcBef>
                <a:spcPct val="20000"/>
              </a:spcBef>
              <a:buClr>
                <a:schemeClr val="folHlink"/>
              </a:buClr>
              <a:buSzPct val="60000"/>
              <a:buFont typeface="Wingdings" pitchFamily="2" charset="2"/>
              <a:buChar char="n"/>
            </a:pPr>
            <a:endParaRPr lang="en-US" sz="2000">
              <a:latin typeface="Times New Roman" pitchFamily="18" charset="0"/>
              <a:sym typeface="Symbol" pitchFamily="18" charset="2"/>
            </a:endParaRPr>
          </a:p>
        </p:txBody>
      </p:sp>
      <p:graphicFrame>
        <p:nvGraphicFramePr>
          <p:cNvPr id="453715" name="Group 83"/>
          <p:cNvGraphicFramePr>
            <a:graphicFrameLocks noGrp="1"/>
          </p:cNvGraphicFramePr>
          <p:nvPr/>
        </p:nvGraphicFramePr>
        <p:xfrm>
          <a:off x="1116013" y="4508500"/>
          <a:ext cx="7345362" cy="1974850"/>
        </p:xfrm>
        <a:graphic>
          <a:graphicData uri="http://schemas.openxmlformats.org/drawingml/2006/table">
            <a:tbl>
              <a:tblPr rtl="1"/>
              <a:tblGrid>
                <a:gridCol w="1223962"/>
                <a:gridCol w="1728788"/>
                <a:gridCol w="1871662"/>
                <a:gridCol w="1800225"/>
                <a:gridCol w="720725"/>
              </a:tblGrid>
              <a:tr h="36036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סוג השקעה</a:t>
                      </a:r>
                    </a:p>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מצב משפחתי</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מניות</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קופ"ג</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תוכנית חסכון</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603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רווקים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 |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20*20/100=</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 |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20*30/100=</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15 |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20*50/100=</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5877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נשואים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 |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20*40/100=</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8</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27 |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40*30/100=</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 |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40*50/100=</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603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גרושים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 15 |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20*40/100=</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8</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 |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40*30/100=</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25 |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40*50/100=</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20</a:t>
                      </a: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603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bl>
          </a:graphicData>
        </a:graphic>
      </p:graphicFrame>
      <p:graphicFrame>
        <p:nvGraphicFramePr>
          <p:cNvPr id="453678" name="Object 46"/>
          <p:cNvGraphicFramePr>
            <a:graphicFrameLocks noChangeAspect="1"/>
          </p:cNvGraphicFramePr>
          <p:nvPr/>
        </p:nvGraphicFramePr>
        <p:xfrm>
          <a:off x="684213" y="3789363"/>
          <a:ext cx="1692275" cy="558800"/>
        </p:xfrm>
        <a:graphic>
          <a:graphicData uri="http://schemas.openxmlformats.org/presentationml/2006/ole">
            <p:oleObj spid="_x0000_s48130" name="משוואה" r:id="rId3" imgW="1193760" imgH="393480" progId="Equation.3">
              <p:embed/>
            </p:oleObj>
          </a:graphicData>
        </a:graphic>
      </p:graphicFrame>
      <p:sp>
        <p:nvSpPr>
          <p:cNvPr id="453717" name="AutoShape 85">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3638">
                                            <p:txEl>
                                              <p:pRg st="0" end="0"/>
                                            </p:txEl>
                                          </p:spTgt>
                                        </p:tgtEl>
                                        <p:attrNameLst>
                                          <p:attrName>style.visibility</p:attrName>
                                        </p:attrNameLst>
                                      </p:cBhvr>
                                      <p:to>
                                        <p:strVal val="visible"/>
                                      </p:to>
                                    </p:set>
                                    <p:animEffect transition="in" filter="fade">
                                      <p:cBhvr>
                                        <p:cTn id="7" dur="2000"/>
                                        <p:tgtEl>
                                          <p:spTgt spid="453638">
                                            <p:txEl>
                                              <p:pRg st="0" end="0"/>
                                            </p:txEl>
                                          </p:spTgt>
                                        </p:tgtEl>
                                      </p:cBhvr>
                                    </p:animEffect>
                                  </p:childTnLst>
                                </p:cTn>
                              </p:par>
                              <p:par>
                                <p:cTn id="8" presetID="23" presetClass="entr" presetSubtype="16" fill="hold" nodeType="withEffect">
                                  <p:stCondLst>
                                    <p:cond delay="0"/>
                                  </p:stCondLst>
                                  <p:childTnLst>
                                    <p:set>
                                      <p:cBhvr>
                                        <p:cTn id="9" dur="1" fill="hold">
                                          <p:stCondLst>
                                            <p:cond delay="0"/>
                                          </p:stCondLst>
                                        </p:cTn>
                                        <p:tgtEl>
                                          <p:spTgt spid="453678"/>
                                        </p:tgtEl>
                                        <p:attrNameLst>
                                          <p:attrName>style.visibility</p:attrName>
                                        </p:attrNameLst>
                                      </p:cBhvr>
                                      <p:to>
                                        <p:strVal val="visible"/>
                                      </p:to>
                                    </p:set>
                                    <p:anim calcmode="lin" valueType="num">
                                      <p:cBhvr>
                                        <p:cTn id="10" dur="2000" fill="hold"/>
                                        <p:tgtEl>
                                          <p:spTgt spid="453678"/>
                                        </p:tgtEl>
                                        <p:attrNameLst>
                                          <p:attrName>ppt_w</p:attrName>
                                        </p:attrNameLst>
                                      </p:cBhvr>
                                      <p:tavLst>
                                        <p:tav tm="0">
                                          <p:val>
                                            <p:fltVal val="0"/>
                                          </p:val>
                                        </p:tav>
                                        <p:tav tm="100000">
                                          <p:val>
                                            <p:strVal val="#ppt_w"/>
                                          </p:val>
                                        </p:tav>
                                      </p:tavLst>
                                    </p:anim>
                                    <p:anim calcmode="lin" valueType="num">
                                      <p:cBhvr>
                                        <p:cTn id="11" dur="2000" fill="hold"/>
                                        <p:tgtEl>
                                          <p:spTgt spid="453678"/>
                                        </p:tgtEl>
                                        <p:attrNameLst>
                                          <p:attrName>ppt_h</p:attrName>
                                        </p:attrNameLst>
                                      </p:cBhvr>
                                      <p:tavLst>
                                        <p:tav tm="0">
                                          <p:val>
                                            <p:fltVal val="0"/>
                                          </p:val>
                                        </p:tav>
                                        <p:tav tm="100000">
                                          <p:val>
                                            <p:strVal val="#ppt_h"/>
                                          </p:val>
                                        </p:tav>
                                      </p:tavLst>
                                    </p:anim>
                                  </p:childTnLst>
                                </p:cTn>
                              </p:par>
                              <p:par>
                                <p:cTn id="12" presetID="49" presetClass="entr" presetSubtype="0" decel="100000" fill="hold" nodeType="withEffect">
                                  <p:stCondLst>
                                    <p:cond delay="0"/>
                                  </p:stCondLst>
                                  <p:childTnLst>
                                    <p:set>
                                      <p:cBhvr>
                                        <p:cTn id="13" dur="1" fill="hold">
                                          <p:stCondLst>
                                            <p:cond delay="0"/>
                                          </p:stCondLst>
                                        </p:cTn>
                                        <p:tgtEl>
                                          <p:spTgt spid="453715"/>
                                        </p:tgtEl>
                                        <p:attrNameLst>
                                          <p:attrName>style.visibility</p:attrName>
                                        </p:attrNameLst>
                                      </p:cBhvr>
                                      <p:to>
                                        <p:strVal val="visible"/>
                                      </p:to>
                                    </p:set>
                                    <p:anim calcmode="lin" valueType="num">
                                      <p:cBhvr>
                                        <p:cTn id="14" dur="2000" fill="hold"/>
                                        <p:tgtEl>
                                          <p:spTgt spid="453715"/>
                                        </p:tgtEl>
                                        <p:attrNameLst>
                                          <p:attrName>ppt_w</p:attrName>
                                        </p:attrNameLst>
                                      </p:cBhvr>
                                      <p:tavLst>
                                        <p:tav tm="0">
                                          <p:val>
                                            <p:fltVal val="0"/>
                                          </p:val>
                                        </p:tav>
                                        <p:tav tm="100000">
                                          <p:val>
                                            <p:strVal val="#ppt_w"/>
                                          </p:val>
                                        </p:tav>
                                      </p:tavLst>
                                    </p:anim>
                                    <p:anim calcmode="lin" valueType="num">
                                      <p:cBhvr>
                                        <p:cTn id="15" dur="2000" fill="hold"/>
                                        <p:tgtEl>
                                          <p:spTgt spid="453715"/>
                                        </p:tgtEl>
                                        <p:attrNameLst>
                                          <p:attrName>ppt_h</p:attrName>
                                        </p:attrNameLst>
                                      </p:cBhvr>
                                      <p:tavLst>
                                        <p:tav tm="0">
                                          <p:val>
                                            <p:fltVal val="0"/>
                                          </p:val>
                                        </p:tav>
                                        <p:tav tm="100000">
                                          <p:val>
                                            <p:strVal val="#ppt_h"/>
                                          </p:val>
                                        </p:tav>
                                      </p:tavLst>
                                    </p:anim>
                                    <p:anim calcmode="lin" valueType="num">
                                      <p:cBhvr>
                                        <p:cTn id="16" dur="2000" fill="hold"/>
                                        <p:tgtEl>
                                          <p:spTgt spid="453715"/>
                                        </p:tgtEl>
                                        <p:attrNameLst>
                                          <p:attrName>style.rotation</p:attrName>
                                        </p:attrNameLst>
                                      </p:cBhvr>
                                      <p:tavLst>
                                        <p:tav tm="0">
                                          <p:val>
                                            <p:fltVal val="360"/>
                                          </p:val>
                                        </p:tav>
                                        <p:tav tm="100000">
                                          <p:val>
                                            <p:fltVal val="0"/>
                                          </p:val>
                                        </p:tav>
                                      </p:tavLst>
                                    </p:anim>
                                    <p:animEffect transition="in" filter="fade">
                                      <p:cBhvr>
                                        <p:cTn id="17" dur="2000"/>
                                        <p:tgtEl>
                                          <p:spTgt spid="45371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53638">
                                            <p:txEl>
                                              <p:pRg st="1" end="1"/>
                                            </p:txEl>
                                          </p:spTgt>
                                        </p:tgtEl>
                                        <p:attrNameLst>
                                          <p:attrName>style.visibility</p:attrName>
                                        </p:attrNameLst>
                                      </p:cBhvr>
                                      <p:to>
                                        <p:strVal val="visible"/>
                                      </p:to>
                                    </p:set>
                                    <p:animEffect transition="in" filter="fade">
                                      <p:cBhvr>
                                        <p:cTn id="21" dur="2000"/>
                                        <p:tgtEl>
                                          <p:spTgt spid="453638">
                                            <p:txEl>
                                              <p:pRg st="1" end="1"/>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453638">
                                            <p:txEl>
                                              <p:pRg st="2" end="2"/>
                                            </p:txEl>
                                          </p:spTgt>
                                        </p:tgtEl>
                                        <p:attrNameLst>
                                          <p:attrName>style.visibility</p:attrName>
                                        </p:attrNameLst>
                                      </p:cBhvr>
                                      <p:to>
                                        <p:strVal val="visible"/>
                                      </p:to>
                                    </p:set>
                                    <p:animEffect transition="in" filter="fade">
                                      <p:cBhvr>
                                        <p:cTn id="25" dur="2000"/>
                                        <p:tgtEl>
                                          <p:spTgt spid="453638">
                                            <p:txEl>
                                              <p:pRg st="2" end="2"/>
                                            </p:txEl>
                                          </p:spTgt>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453638">
                                            <p:txEl>
                                              <p:pRg st="3" end="3"/>
                                            </p:txEl>
                                          </p:spTgt>
                                        </p:tgtEl>
                                        <p:attrNameLst>
                                          <p:attrName>style.visibility</p:attrName>
                                        </p:attrNameLst>
                                      </p:cBhvr>
                                      <p:to>
                                        <p:strVal val="visible"/>
                                      </p:to>
                                    </p:set>
                                    <p:animEffect transition="in" filter="fade">
                                      <p:cBhvr>
                                        <p:cTn id="29" dur="2000"/>
                                        <p:tgtEl>
                                          <p:spTgt spid="4536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8"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algn="r" eaLnBrk="1" hangingPunct="1"/>
            <a:r>
              <a:rPr lang="he-IL" sz="3600" smtClean="0"/>
              <a:t>מבחן </a:t>
            </a:r>
            <a:r>
              <a:rPr lang="el-GR" sz="3600" smtClean="0"/>
              <a:t>χ</a:t>
            </a:r>
            <a:r>
              <a:rPr lang="en-US" sz="3600" baseline="30000" smtClean="0"/>
              <a:t>2</a:t>
            </a:r>
            <a:r>
              <a:rPr lang="he-IL" sz="3600" smtClean="0"/>
              <a:t> לבדיקת 'אי תלות'</a:t>
            </a:r>
            <a:r>
              <a:rPr lang="he-IL" sz="2800" smtClean="0"/>
              <a:t>: </a:t>
            </a:r>
            <a:r>
              <a:rPr lang="he-IL" sz="3600" smtClean="0"/>
              <a:t>דוגמא המשך</a:t>
            </a:r>
            <a:endParaRPr lang="en-US" sz="3600" smtClean="0"/>
          </a:p>
        </p:txBody>
      </p:sp>
      <p:sp>
        <p:nvSpPr>
          <p:cNvPr id="49156"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49157"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54662" name="Rectangle 6"/>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742950" lvl="1" indent="-285750" algn="justLow">
              <a:spcBef>
                <a:spcPct val="20000"/>
              </a:spcBef>
              <a:buClr>
                <a:schemeClr val="hlink"/>
              </a:buClr>
              <a:buSzPct val="55000"/>
              <a:buFont typeface="Wingdings" pitchFamily="2" charset="2"/>
              <a:buChar char="n"/>
            </a:pPr>
            <a:r>
              <a:rPr lang="he-IL" sz="2000">
                <a:latin typeface="Times New Roman" pitchFamily="18" charset="0"/>
                <a:sym typeface="Symbol" pitchFamily="18" charset="2"/>
              </a:rPr>
              <a:t>עבור כל תא נצפה פחות נחזה.</a:t>
            </a:r>
          </a:p>
          <a:p>
            <a:pPr marL="742950" lvl="1" indent="-285750" algn="justLow">
              <a:spcBef>
                <a:spcPct val="20000"/>
              </a:spcBef>
              <a:buClr>
                <a:schemeClr val="hlink"/>
              </a:buClr>
              <a:buSzPct val="55000"/>
              <a:buFont typeface="Wingdings" pitchFamily="2" charset="2"/>
              <a:buChar char="n"/>
            </a:pPr>
            <a:r>
              <a:rPr lang="he-IL" sz="2000">
                <a:latin typeface="Times New Roman" pitchFamily="18" charset="0"/>
                <a:sym typeface="Symbol" pitchFamily="18" charset="2"/>
              </a:rPr>
              <a:t>להעלות את ההפרשים בריבוע.</a:t>
            </a:r>
          </a:p>
          <a:p>
            <a:pPr marL="742950" lvl="1" indent="-285750" algn="justLow">
              <a:spcBef>
                <a:spcPct val="20000"/>
              </a:spcBef>
              <a:buClr>
                <a:schemeClr val="hlink"/>
              </a:buClr>
              <a:buSzPct val="55000"/>
              <a:buFont typeface="Wingdings" pitchFamily="2" charset="2"/>
              <a:buChar char="n"/>
            </a:pPr>
            <a:r>
              <a:rPr lang="he-IL" sz="2000">
                <a:latin typeface="Times New Roman" pitchFamily="18" charset="0"/>
                <a:sym typeface="Symbol" pitchFamily="18" charset="2"/>
              </a:rPr>
              <a:t>לחלק את ההפרש בריבוע בנחזה (הרלוונטי) ולחשב את הסה"כ.</a:t>
            </a:r>
            <a:endParaRPr lang="he-IL" sz="2000">
              <a:latin typeface="Times New Roman" pitchFamily="18" charset="0"/>
            </a:endParaRPr>
          </a:p>
          <a:p>
            <a:pPr marL="342900" indent="-342900">
              <a:spcBef>
                <a:spcPct val="20000"/>
              </a:spcBef>
              <a:buClr>
                <a:schemeClr val="folHlink"/>
              </a:buClr>
              <a:buSzPct val="60000"/>
              <a:buFont typeface="Wingdings" pitchFamily="2" charset="2"/>
              <a:buChar char="n"/>
            </a:pPr>
            <a:endParaRPr lang="en-US" sz="2000">
              <a:latin typeface="Times New Roman" pitchFamily="18" charset="0"/>
              <a:sym typeface="Symbol" pitchFamily="18" charset="2"/>
            </a:endParaRPr>
          </a:p>
        </p:txBody>
      </p:sp>
      <p:graphicFrame>
        <p:nvGraphicFramePr>
          <p:cNvPr id="454920" name="Group 264"/>
          <p:cNvGraphicFramePr>
            <a:graphicFrameLocks noGrp="1"/>
          </p:cNvGraphicFramePr>
          <p:nvPr/>
        </p:nvGraphicFramePr>
        <p:xfrm>
          <a:off x="684213" y="4581525"/>
          <a:ext cx="7993062" cy="2030413"/>
        </p:xfrm>
        <a:graphic>
          <a:graphicData uri="http://schemas.openxmlformats.org/drawingml/2006/table">
            <a:tbl>
              <a:tblPr rtl="1"/>
              <a:tblGrid>
                <a:gridCol w="1223962"/>
                <a:gridCol w="792163"/>
                <a:gridCol w="792162"/>
                <a:gridCol w="792163"/>
                <a:gridCol w="649287"/>
                <a:gridCol w="1150938"/>
                <a:gridCol w="1296987"/>
                <a:gridCol w="1295400"/>
              </a:tblGrid>
              <a:tr h="36036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סוג השקעה</a:t>
                      </a:r>
                    </a:p>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מצב משפחתי</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מניות</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קופ"ג</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תוכנית </a:t>
                      </a:r>
                    </a:p>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חסכון</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נצפה - נחזה</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ההפרש בריבוע</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הפרש בריבוע לחלק בנחזה</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603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רווקים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 |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 |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15 |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2-, 3-, 5</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4, 9, 25</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1, 1.5, 2.5</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58775">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נשואים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 |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8</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27 |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 |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5-, 15, 10-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25, 225, 100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3.125, 18.75, 5</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603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גרושים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 15 |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8</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 |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25 |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20</a:t>
                      </a: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7, 12-, 5</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49, 144, 25</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6.125, 12, 1.25</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60363">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he-IL" sz="20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endParaRPr kumimoji="0" lang="he-IL"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endParaRPr kumimoji="0" lang="he-IL" sz="20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90000"/>
                        </a:lnSpc>
                        <a:spcBef>
                          <a:spcPct val="20000"/>
                        </a:spcBef>
                        <a:spcAft>
                          <a:spcPct val="0"/>
                        </a:spcAft>
                        <a:buClr>
                          <a:schemeClr val="folHlink"/>
                        </a:buClr>
                        <a:buSzPct val="60000"/>
                        <a:buFont typeface="Wingdings" pitchFamily="2" charset="2"/>
                        <a:buNone/>
                        <a:tabLst/>
                      </a:pPr>
                      <a:r>
                        <a:rPr kumimoji="0" lang="el-GR" sz="2400" b="1" i="0" u="none" strike="noStrike" cap="none" normalizeH="0" baseline="0" smtClean="0">
                          <a:ln>
                            <a:noFill/>
                          </a:ln>
                          <a:solidFill>
                            <a:schemeClr val="tx1"/>
                          </a:solidFill>
                          <a:effectLst/>
                          <a:latin typeface="Times New Roman" pitchFamily="18" charset="0"/>
                          <a:cs typeface="Times New Roman" pitchFamily="18" charset="0"/>
                        </a:rPr>
                        <a:t>χ</a:t>
                      </a:r>
                      <a:r>
                        <a:rPr kumimoji="0" lang="en-US" sz="24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51.25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bl>
          </a:graphicData>
        </a:graphic>
      </p:graphicFrame>
      <p:graphicFrame>
        <p:nvGraphicFramePr>
          <p:cNvPr id="454918" name="Object 262"/>
          <p:cNvGraphicFramePr>
            <a:graphicFrameLocks noChangeAspect="1"/>
          </p:cNvGraphicFramePr>
          <p:nvPr/>
        </p:nvGraphicFramePr>
        <p:xfrm>
          <a:off x="395288" y="3213100"/>
          <a:ext cx="4248150" cy="954088"/>
        </p:xfrm>
        <a:graphic>
          <a:graphicData uri="http://schemas.openxmlformats.org/presentationml/2006/ole">
            <p:oleObj spid="_x0000_s49154" name="משוואה" r:id="rId3" imgW="1981080" imgH="444240" progId="Equation.3">
              <p:embed/>
            </p:oleObj>
          </a:graphicData>
        </a:graphic>
      </p:graphicFrame>
      <p:sp>
        <p:nvSpPr>
          <p:cNvPr id="454922" name="AutoShape 266">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4662">
                                            <p:txEl>
                                              <p:pRg st="0" end="0"/>
                                            </p:txEl>
                                          </p:spTgt>
                                        </p:tgtEl>
                                        <p:attrNameLst>
                                          <p:attrName>style.visibility</p:attrName>
                                        </p:attrNameLst>
                                      </p:cBhvr>
                                      <p:to>
                                        <p:strVal val="visible"/>
                                      </p:to>
                                    </p:set>
                                    <p:animEffect transition="in" filter="fade">
                                      <p:cBhvr>
                                        <p:cTn id="7" dur="2000"/>
                                        <p:tgtEl>
                                          <p:spTgt spid="45466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54918"/>
                                        </p:tgtEl>
                                        <p:attrNameLst>
                                          <p:attrName>style.visibility</p:attrName>
                                        </p:attrNameLst>
                                      </p:cBhvr>
                                      <p:to>
                                        <p:strVal val="visible"/>
                                      </p:to>
                                    </p:set>
                                    <p:animEffect transition="in" filter="wipe(down)">
                                      <p:cBhvr>
                                        <p:cTn id="10" dur="2000"/>
                                        <p:tgtEl>
                                          <p:spTgt spid="454918"/>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454920"/>
                                        </p:tgtEl>
                                        <p:attrNameLst>
                                          <p:attrName>style.visibility</p:attrName>
                                        </p:attrNameLst>
                                      </p:cBhvr>
                                      <p:to>
                                        <p:strVal val="visible"/>
                                      </p:to>
                                    </p:set>
                                    <p:anim calcmode="lin" valueType="num">
                                      <p:cBhvr>
                                        <p:cTn id="13" dur="2000" fill="hold"/>
                                        <p:tgtEl>
                                          <p:spTgt spid="454920"/>
                                        </p:tgtEl>
                                        <p:attrNameLst>
                                          <p:attrName>ppt_w</p:attrName>
                                        </p:attrNameLst>
                                      </p:cBhvr>
                                      <p:tavLst>
                                        <p:tav tm="0">
                                          <p:val>
                                            <p:fltVal val="0"/>
                                          </p:val>
                                        </p:tav>
                                        <p:tav tm="100000">
                                          <p:val>
                                            <p:strVal val="#ppt_w"/>
                                          </p:val>
                                        </p:tav>
                                      </p:tavLst>
                                    </p:anim>
                                    <p:anim calcmode="lin" valueType="num">
                                      <p:cBhvr>
                                        <p:cTn id="14" dur="2000" fill="hold"/>
                                        <p:tgtEl>
                                          <p:spTgt spid="454920"/>
                                        </p:tgtEl>
                                        <p:attrNameLst>
                                          <p:attrName>ppt_h</p:attrName>
                                        </p:attrNameLst>
                                      </p:cBhvr>
                                      <p:tavLst>
                                        <p:tav tm="0">
                                          <p:val>
                                            <p:fltVal val="0"/>
                                          </p:val>
                                        </p:tav>
                                        <p:tav tm="100000">
                                          <p:val>
                                            <p:strVal val="#ppt_h"/>
                                          </p:val>
                                        </p:tav>
                                      </p:tavLst>
                                    </p:anim>
                                    <p:anim calcmode="lin" valueType="num">
                                      <p:cBhvr>
                                        <p:cTn id="15" dur="2000" fill="hold"/>
                                        <p:tgtEl>
                                          <p:spTgt spid="454920"/>
                                        </p:tgtEl>
                                        <p:attrNameLst>
                                          <p:attrName>style.rotation</p:attrName>
                                        </p:attrNameLst>
                                      </p:cBhvr>
                                      <p:tavLst>
                                        <p:tav tm="0">
                                          <p:val>
                                            <p:fltVal val="360"/>
                                          </p:val>
                                        </p:tav>
                                        <p:tav tm="100000">
                                          <p:val>
                                            <p:fltVal val="0"/>
                                          </p:val>
                                        </p:tav>
                                      </p:tavLst>
                                    </p:anim>
                                    <p:animEffect transition="in" filter="fade">
                                      <p:cBhvr>
                                        <p:cTn id="16" dur="2000"/>
                                        <p:tgtEl>
                                          <p:spTgt spid="454920"/>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54662">
                                            <p:txEl>
                                              <p:pRg st="1" end="1"/>
                                            </p:txEl>
                                          </p:spTgt>
                                        </p:tgtEl>
                                        <p:attrNameLst>
                                          <p:attrName>style.visibility</p:attrName>
                                        </p:attrNameLst>
                                      </p:cBhvr>
                                      <p:to>
                                        <p:strVal val="visible"/>
                                      </p:to>
                                    </p:set>
                                    <p:animEffect transition="in" filter="fade">
                                      <p:cBhvr>
                                        <p:cTn id="20" dur="2000"/>
                                        <p:tgtEl>
                                          <p:spTgt spid="454662">
                                            <p:txEl>
                                              <p:pRg st="1" end="1"/>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454662">
                                            <p:txEl>
                                              <p:pRg st="2" end="2"/>
                                            </p:txEl>
                                          </p:spTgt>
                                        </p:tgtEl>
                                        <p:attrNameLst>
                                          <p:attrName>style.visibility</p:attrName>
                                        </p:attrNameLst>
                                      </p:cBhvr>
                                      <p:to>
                                        <p:strVal val="visible"/>
                                      </p:to>
                                    </p:set>
                                    <p:animEffect transition="in" filter="fade">
                                      <p:cBhvr>
                                        <p:cTn id="24" dur="2000"/>
                                        <p:tgtEl>
                                          <p:spTgt spid="4546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62"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gn="r" eaLnBrk="1" hangingPunct="1"/>
            <a:r>
              <a:rPr lang="he-IL" sz="3600" smtClean="0"/>
              <a:t>מבחן </a:t>
            </a:r>
            <a:r>
              <a:rPr lang="el-GR" sz="3600" smtClean="0"/>
              <a:t>χ</a:t>
            </a:r>
            <a:r>
              <a:rPr lang="en-US" sz="3600" baseline="30000" smtClean="0"/>
              <a:t>2</a:t>
            </a:r>
            <a:r>
              <a:rPr lang="he-IL" sz="3600" smtClean="0"/>
              <a:t> לבדיקת 'אי תלות'</a:t>
            </a:r>
            <a:r>
              <a:rPr lang="he-IL" sz="2800" smtClean="0"/>
              <a:t>: </a:t>
            </a:r>
            <a:r>
              <a:rPr lang="he-IL" sz="3600" smtClean="0"/>
              <a:t>דוגמא המשך</a:t>
            </a:r>
            <a:endParaRPr lang="en-US" sz="3600" smtClean="0"/>
          </a:p>
        </p:txBody>
      </p:sp>
      <p:sp>
        <p:nvSpPr>
          <p:cNvPr id="179203"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79204"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55686" name="Rectangle 6"/>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400">
                <a:latin typeface="Times New Roman" pitchFamily="18" charset="0"/>
                <a:sym typeface="Symbol" pitchFamily="18" charset="2"/>
              </a:rPr>
              <a:t>שלב ד: החלטה</a:t>
            </a:r>
          </a:p>
          <a:p>
            <a:pPr marL="742950" lvl="1" indent="-285750" algn="justLow">
              <a:spcBef>
                <a:spcPct val="20000"/>
              </a:spcBef>
              <a:buClr>
                <a:schemeClr val="hlink"/>
              </a:buClr>
              <a:buSzPct val="55000"/>
              <a:buFont typeface="Wingdings" pitchFamily="2" charset="2"/>
              <a:buChar char="n"/>
            </a:pPr>
            <a:r>
              <a:rPr lang="el-GR" sz="2400">
                <a:latin typeface="Times New Roman" pitchFamily="18" charset="0"/>
              </a:rPr>
              <a:t>χ </a:t>
            </a:r>
            <a:r>
              <a:rPr lang="en-US" sz="2400" baseline="30000">
                <a:latin typeface="Times New Roman" pitchFamily="18" charset="0"/>
              </a:rPr>
              <a:t>2</a:t>
            </a:r>
            <a:r>
              <a:rPr lang="he-IL" sz="2400">
                <a:latin typeface="Times New Roman" pitchFamily="18" charset="0"/>
              </a:rPr>
              <a:t> המבחן </a:t>
            </a:r>
            <a:r>
              <a:rPr lang="en-US" sz="2400">
                <a:latin typeface="Times New Roman" pitchFamily="18" charset="0"/>
              </a:rPr>
              <a:t>51.25</a:t>
            </a:r>
            <a:endParaRPr lang="he-IL" sz="2400">
              <a:latin typeface="Times New Roman" pitchFamily="18" charset="0"/>
              <a:sym typeface="Symbol" pitchFamily="18" charset="2"/>
            </a:endParaRPr>
          </a:p>
          <a:p>
            <a:pPr marL="742950" lvl="1" indent="-285750" algn="justLow">
              <a:spcBef>
                <a:spcPct val="20000"/>
              </a:spcBef>
              <a:buClr>
                <a:schemeClr val="hlink"/>
              </a:buClr>
              <a:buSzPct val="55000"/>
              <a:buFont typeface="Wingdings" pitchFamily="2" charset="2"/>
              <a:buChar char="n"/>
            </a:pPr>
            <a:r>
              <a:rPr lang="he-IL" sz="2400">
                <a:latin typeface="Times New Roman" pitchFamily="18" charset="0"/>
              </a:rPr>
              <a:t>חיפשנו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מבחן גדול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9.49,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המבחן יצא גדול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a:t>
            </a:r>
            <a:r>
              <a:rPr lang="he-IL" sz="2400">
                <a:latin typeface="Times New Roman" pitchFamily="18" charset="0"/>
                <a:sym typeface="Symbol" pitchFamily="18" charset="2"/>
              </a:rPr>
              <a:t>ולכן נקבל את השערת ה </a:t>
            </a:r>
            <a:r>
              <a:rPr lang="en-US" sz="2400">
                <a:latin typeface="Times New Roman" pitchFamily="18" charset="0"/>
                <a:sym typeface="Symbol" pitchFamily="18" charset="2"/>
              </a:rPr>
              <a:t>H</a:t>
            </a:r>
            <a:r>
              <a:rPr lang="en-US" sz="1400">
                <a:latin typeface="Times New Roman" pitchFamily="18" charset="0"/>
                <a:sym typeface="Symbol" pitchFamily="18" charset="2"/>
              </a:rPr>
              <a:t>1</a:t>
            </a:r>
            <a:r>
              <a:rPr lang="he-IL" sz="1400">
                <a:latin typeface="Times New Roman" pitchFamily="18" charset="0"/>
                <a:sym typeface="Symbol" pitchFamily="18" charset="2"/>
              </a:rPr>
              <a:t> </a:t>
            </a:r>
            <a:r>
              <a:rPr lang="he-IL" sz="2400">
                <a:latin typeface="Times New Roman" pitchFamily="18" charset="0"/>
                <a:sym typeface="Symbol" pitchFamily="18" charset="2"/>
              </a:rPr>
              <a:t>(נקבל את השערת החוקר)</a:t>
            </a:r>
            <a:r>
              <a:rPr lang="he-IL" sz="2000">
                <a:latin typeface="Times New Roman" pitchFamily="18" charset="0"/>
                <a:sym typeface="Symbol" pitchFamily="18" charset="2"/>
              </a:rPr>
              <a:t>.</a:t>
            </a:r>
            <a:r>
              <a:rPr lang="he-IL" sz="2000">
                <a:latin typeface="Times New Roman" pitchFamily="18" charset="0"/>
              </a:rPr>
              <a:t> </a:t>
            </a:r>
          </a:p>
        </p:txBody>
      </p:sp>
      <p:grpSp>
        <p:nvGrpSpPr>
          <p:cNvPr id="2" name="Group 83"/>
          <p:cNvGrpSpPr>
            <a:grpSpLocks/>
          </p:cNvGrpSpPr>
          <p:nvPr/>
        </p:nvGrpSpPr>
        <p:grpSpPr bwMode="auto">
          <a:xfrm>
            <a:off x="827088" y="4064000"/>
            <a:ext cx="7151687" cy="2794000"/>
            <a:chOff x="521" y="2560"/>
            <a:chExt cx="4505" cy="1760"/>
          </a:xfrm>
        </p:grpSpPr>
        <p:grpSp>
          <p:nvGrpSpPr>
            <p:cNvPr id="179208" name="Group 82"/>
            <p:cNvGrpSpPr>
              <a:grpSpLocks/>
            </p:cNvGrpSpPr>
            <p:nvPr/>
          </p:nvGrpSpPr>
          <p:grpSpPr bwMode="auto">
            <a:xfrm>
              <a:off x="521" y="2560"/>
              <a:ext cx="4505" cy="1686"/>
              <a:chOff x="521" y="2560"/>
              <a:chExt cx="4505" cy="1686"/>
            </a:xfrm>
          </p:grpSpPr>
          <p:grpSp>
            <p:nvGrpSpPr>
              <p:cNvPr id="179210" name="Group 65"/>
              <p:cNvGrpSpPr>
                <a:grpSpLocks/>
              </p:cNvGrpSpPr>
              <p:nvPr/>
            </p:nvGrpSpPr>
            <p:grpSpPr bwMode="auto">
              <a:xfrm>
                <a:off x="2517" y="3838"/>
                <a:ext cx="454" cy="408"/>
                <a:chOff x="2970" y="3793"/>
                <a:chExt cx="454" cy="408"/>
              </a:xfrm>
            </p:grpSpPr>
            <p:sp>
              <p:nvSpPr>
                <p:cNvPr id="179222" name="Rectangle 66"/>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000" b="1">
                      <a:sym typeface="Symbol" pitchFamily="18" charset="2"/>
                    </a:rPr>
                    <a:t>/2=0.025, 97.5%</a:t>
                  </a:r>
                </a:p>
              </p:txBody>
            </p:sp>
            <p:sp>
              <p:nvSpPr>
                <p:cNvPr id="179223" name="Rectangle 67"/>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79224" name="Rectangle 68"/>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df=4</a:t>
                  </a:r>
                </a:p>
              </p:txBody>
            </p:sp>
          </p:grpSp>
          <p:sp>
            <p:nvSpPr>
              <p:cNvPr id="179211" name="Line 69"/>
              <p:cNvSpPr>
                <a:spLocks noChangeShapeType="1"/>
              </p:cNvSpPr>
              <p:nvPr/>
            </p:nvSpPr>
            <p:spPr bwMode="auto">
              <a:xfrm flipH="1">
                <a:off x="521" y="3830"/>
                <a:ext cx="4505" cy="0"/>
              </a:xfrm>
              <a:prstGeom prst="line">
                <a:avLst/>
              </a:prstGeom>
              <a:noFill/>
              <a:ln w="9525">
                <a:solidFill>
                  <a:schemeClr val="tx1"/>
                </a:solidFill>
                <a:miter lim="800000"/>
                <a:headEnd/>
                <a:tailEnd/>
              </a:ln>
            </p:spPr>
            <p:txBody>
              <a:bodyPr wrap="none"/>
              <a:lstStyle/>
              <a:p>
                <a:endParaRPr lang="he-IL"/>
              </a:p>
            </p:txBody>
          </p:sp>
          <p:sp>
            <p:nvSpPr>
              <p:cNvPr id="179212" name="Line 70"/>
              <p:cNvSpPr>
                <a:spLocks noChangeShapeType="1"/>
              </p:cNvSpPr>
              <p:nvPr/>
            </p:nvSpPr>
            <p:spPr bwMode="auto">
              <a:xfrm flipH="1">
                <a:off x="2744"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79213" name="Rectangle 71"/>
              <p:cNvSpPr>
                <a:spLocks noChangeArrowheads="1"/>
              </p:cNvSpPr>
              <p:nvPr/>
            </p:nvSpPr>
            <p:spPr bwMode="auto">
              <a:xfrm flipH="1">
                <a:off x="2789" y="3657"/>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79214" name="Rectangle 72"/>
              <p:cNvSpPr>
                <a:spLocks noChangeArrowheads="1"/>
              </p:cNvSpPr>
              <p:nvPr/>
            </p:nvSpPr>
            <p:spPr bwMode="auto">
              <a:xfrm flipH="1">
                <a:off x="2472" y="3657"/>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79215" name="Rectangle 73"/>
              <p:cNvSpPr>
                <a:spLocks noChangeArrowheads="1"/>
              </p:cNvSpPr>
              <p:nvPr/>
            </p:nvSpPr>
            <p:spPr bwMode="auto">
              <a:xfrm flipH="1">
                <a:off x="2472"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גבולי</a:t>
                </a:r>
                <a:endParaRPr lang="en-US" b="1">
                  <a:latin typeface="Times New Roman" pitchFamily="18" charset="0"/>
                  <a:sym typeface="Symbol" pitchFamily="18" charset="2"/>
                </a:endParaRPr>
              </a:p>
            </p:txBody>
          </p:sp>
          <p:sp>
            <p:nvSpPr>
              <p:cNvPr id="179216" name="Rectangle 74"/>
              <p:cNvSpPr>
                <a:spLocks noChangeArrowheads="1"/>
              </p:cNvSpPr>
              <p:nvPr/>
            </p:nvSpPr>
            <p:spPr bwMode="auto">
              <a:xfrm>
                <a:off x="3379" y="3838"/>
                <a:ext cx="576"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=51.25</a:t>
                </a:r>
              </a:p>
            </p:txBody>
          </p:sp>
          <p:grpSp>
            <p:nvGrpSpPr>
              <p:cNvPr id="179217" name="Group 75"/>
              <p:cNvGrpSpPr>
                <a:grpSpLocks/>
              </p:cNvGrpSpPr>
              <p:nvPr/>
            </p:nvGrpSpPr>
            <p:grpSpPr bwMode="auto">
              <a:xfrm>
                <a:off x="793" y="2560"/>
                <a:ext cx="3583" cy="1261"/>
                <a:chOff x="703" y="3047"/>
                <a:chExt cx="2661" cy="964"/>
              </a:xfrm>
            </p:grpSpPr>
            <p:sp>
              <p:nvSpPr>
                <p:cNvPr id="179220" name="Freeform 76"/>
                <p:cNvSpPr>
                  <a:spLocks/>
                </p:cNvSpPr>
                <p:nvPr/>
              </p:nvSpPr>
              <p:spPr bwMode="auto">
                <a:xfrm>
                  <a:off x="1407" y="3047"/>
                  <a:ext cx="1957" cy="959"/>
                </a:xfrm>
                <a:custGeom>
                  <a:avLst/>
                  <a:gdLst>
                    <a:gd name="T0" fmla="*/ 1957 w 1957"/>
                    <a:gd name="T1" fmla="*/ 959 h 959"/>
                    <a:gd name="T2" fmla="*/ 717 w 1957"/>
                    <a:gd name="T3" fmla="*/ 673 h 959"/>
                    <a:gd name="T4" fmla="*/ 297 w 1957"/>
                    <a:gd name="T5" fmla="*/ 109 h 959"/>
                    <a:gd name="T6" fmla="*/ 0 w 1957"/>
                    <a:gd name="T7" fmla="*/ 20 h 959"/>
                    <a:gd name="T8" fmla="*/ 0 60000 65536"/>
                    <a:gd name="T9" fmla="*/ 0 60000 65536"/>
                    <a:gd name="T10" fmla="*/ 0 60000 65536"/>
                    <a:gd name="T11" fmla="*/ 0 60000 65536"/>
                    <a:gd name="T12" fmla="*/ 0 w 1957"/>
                    <a:gd name="T13" fmla="*/ 0 h 959"/>
                    <a:gd name="T14" fmla="*/ 1957 w 1957"/>
                    <a:gd name="T15" fmla="*/ 959 h 959"/>
                  </a:gdLst>
                  <a:ahLst/>
                  <a:cxnLst>
                    <a:cxn ang="T8">
                      <a:pos x="T0" y="T1"/>
                    </a:cxn>
                    <a:cxn ang="T9">
                      <a:pos x="T2" y="T3"/>
                    </a:cxn>
                    <a:cxn ang="T10">
                      <a:pos x="T4" y="T5"/>
                    </a:cxn>
                    <a:cxn ang="T11">
                      <a:pos x="T6" y="T7"/>
                    </a:cxn>
                  </a:cxnLst>
                  <a:rect l="T12" t="T13" r="T14" b="T15"/>
                  <a:pathLst>
                    <a:path w="1957" h="959">
                      <a:moveTo>
                        <a:pt x="1957" y="959"/>
                      </a:moveTo>
                      <a:cubicBezTo>
                        <a:pt x="1750" y="911"/>
                        <a:pt x="994" y="815"/>
                        <a:pt x="717" y="673"/>
                      </a:cubicBezTo>
                      <a:cubicBezTo>
                        <a:pt x="440" y="531"/>
                        <a:pt x="416" y="218"/>
                        <a:pt x="297" y="109"/>
                      </a:cubicBezTo>
                      <a:cubicBezTo>
                        <a:pt x="178" y="0"/>
                        <a:pt x="62" y="39"/>
                        <a:pt x="0" y="20"/>
                      </a:cubicBezTo>
                    </a:path>
                  </a:pathLst>
                </a:custGeom>
                <a:noFill/>
                <a:ln w="38100" cap="rnd">
                  <a:solidFill>
                    <a:srgbClr val="339966"/>
                  </a:solidFill>
                  <a:prstDash val="sysDot"/>
                  <a:miter lim="800000"/>
                  <a:headEnd/>
                  <a:tailEnd/>
                </a:ln>
              </p:spPr>
              <p:txBody>
                <a:bodyPr wrap="none"/>
                <a:lstStyle/>
                <a:p>
                  <a:endParaRPr lang="he-IL"/>
                </a:p>
              </p:txBody>
            </p:sp>
            <p:sp>
              <p:nvSpPr>
                <p:cNvPr id="179221" name="Freeform 77"/>
                <p:cNvSpPr>
                  <a:spLocks/>
                </p:cNvSpPr>
                <p:nvPr/>
              </p:nvSpPr>
              <p:spPr bwMode="auto">
                <a:xfrm>
                  <a:off x="703" y="3070"/>
                  <a:ext cx="711" cy="941"/>
                </a:xfrm>
                <a:custGeom>
                  <a:avLst/>
                  <a:gdLst>
                    <a:gd name="T0" fmla="*/ 0 w 711"/>
                    <a:gd name="T1" fmla="*/ 941 h 941"/>
                    <a:gd name="T2" fmla="*/ 308 w 711"/>
                    <a:gd name="T3" fmla="*/ 599 h 941"/>
                    <a:gd name="T4" fmla="*/ 477 w 711"/>
                    <a:gd name="T5" fmla="*/ 134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29" y="733"/>
                        <a:pt x="308" y="599"/>
                      </a:cubicBezTo>
                      <a:cubicBezTo>
                        <a:pt x="387" y="465"/>
                        <a:pt x="410" y="234"/>
                        <a:pt x="477" y="134"/>
                      </a:cubicBezTo>
                      <a:cubicBezTo>
                        <a:pt x="544" y="34"/>
                        <a:pt x="662" y="28"/>
                        <a:pt x="711" y="0"/>
                      </a:cubicBezTo>
                    </a:path>
                  </a:pathLst>
                </a:custGeom>
                <a:noFill/>
                <a:ln w="38100" cap="rnd">
                  <a:solidFill>
                    <a:srgbClr val="339966"/>
                  </a:solidFill>
                  <a:prstDash val="sysDot"/>
                  <a:miter lim="800000"/>
                  <a:headEnd/>
                  <a:tailEnd/>
                </a:ln>
              </p:spPr>
              <p:txBody>
                <a:bodyPr wrap="none"/>
                <a:lstStyle/>
                <a:p>
                  <a:endParaRPr lang="he-IL"/>
                </a:p>
              </p:txBody>
            </p:sp>
          </p:grpSp>
          <p:sp>
            <p:nvSpPr>
              <p:cNvPr id="179218" name="Line 78"/>
              <p:cNvSpPr>
                <a:spLocks noChangeShapeType="1"/>
              </p:cNvSpPr>
              <p:nvPr/>
            </p:nvSpPr>
            <p:spPr bwMode="auto">
              <a:xfrm flipH="1">
                <a:off x="3696"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79219" name="Rectangle 79"/>
              <p:cNvSpPr>
                <a:spLocks noChangeArrowheads="1"/>
              </p:cNvSpPr>
              <p:nvPr/>
            </p:nvSpPr>
            <p:spPr bwMode="auto">
              <a:xfrm flipH="1">
                <a:off x="3424"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המבחן</a:t>
                </a:r>
                <a:endParaRPr lang="en-US" b="1">
                  <a:latin typeface="Times New Roman" pitchFamily="18" charset="0"/>
                  <a:sym typeface="Symbol" pitchFamily="18" charset="2"/>
                </a:endParaRPr>
              </a:p>
            </p:txBody>
          </p:sp>
        </p:grpSp>
        <p:sp>
          <p:nvSpPr>
            <p:cNvPr id="179209" name="Rectangle 80"/>
            <p:cNvSpPr>
              <a:spLocks noChangeArrowheads="1"/>
            </p:cNvSpPr>
            <p:nvPr/>
          </p:nvSpPr>
          <p:spPr bwMode="auto">
            <a:xfrm>
              <a:off x="2472" y="4147"/>
              <a:ext cx="515"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=9.49</a:t>
              </a:r>
            </a:p>
          </p:txBody>
        </p:sp>
      </p:grpSp>
      <p:sp>
        <p:nvSpPr>
          <p:cNvPr id="455764" name="AutoShape 8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5686">
                                            <p:txEl>
                                              <p:pRg st="0" end="0"/>
                                            </p:txEl>
                                          </p:spTgt>
                                        </p:tgtEl>
                                        <p:attrNameLst>
                                          <p:attrName>style.visibility</p:attrName>
                                        </p:attrNameLst>
                                      </p:cBhvr>
                                      <p:to>
                                        <p:strVal val="visible"/>
                                      </p:to>
                                    </p:set>
                                    <p:animEffect transition="in" filter="fade">
                                      <p:cBhvr>
                                        <p:cTn id="7" dur="2000"/>
                                        <p:tgtEl>
                                          <p:spTgt spid="45568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55686">
                                            <p:txEl>
                                              <p:pRg st="1" end="1"/>
                                            </p:txEl>
                                          </p:spTgt>
                                        </p:tgtEl>
                                        <p:attrNameLst>
                                          <p:attrName>style.visibility</p:attrName>
                                        </p:attrNameLst>
                                      </p:cBhvr>
                                      <p:to>
                                        <p:strVal val="visible"/>
                                      </p:to>
                                    </p:set>
                                    <p:animEffect transition="in" filter="fade">
                                      <p:cBhvr>
                                        <p:cTn id="11" dur="2000"/>
                                        <p:tgtEl>
                                          <p:spTgt spid="455686">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55686">
                                            <p:txEl>
                                              <p:pRg st="2" end="2"/>
                                            </p:txEl>
                                          </p:spTgt>
                                        </p:tgtEl>
                                        <p:attrNameLst>
                                          <p:attrName>style.visibility</p:attrName>
                                        </p:attrNameLst>
                                      </p:cBhvr>
                                      <p:to>
                                        <p:strVal val="visible"/>
                                      </p:to>
                                    </p:set>
                                    <p:animEffect transition="in" filter="fade">
                                      <p:cBhvr>
                                        <p:cTn id="15" dur="2000"/>
                                        <p:tgtEl>
                                          <p:spTgt spid="455686">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6"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gn="r" eaLnBrk="1" hangingPunct="1"/>
            <a:r>
              <a:rPr lang="he-IL" sz="3600" smtClean="0"/>
              <a:t>מבחן </a:t>
            </a:r>
            <a:r>
              <a:rPr lang="el-GR" sz="3600" smtClean="0"/>
              <a:t>χ</a:t>
            </a:r>
            <a:r>
              <a:rPr lang="en-US" sz="3600" baseline="30000" smtClean="0"/>
              <a:t>2</a:t>
            </a:r>
            <a:r>
              <a:rPr lang="he-IL" sz="3600" smtClean="0"/>
              <a:t> לבדיקת 'אי תלות'</a:t>
            </a:r>
            <a:r>
              <a:rPr lang="he-IL" sz="2800" smtClean="0"/>
              <a:t>: </a:t>
            </a:r>
            <a:r>
              <a:rPr lang="he-IL" sz="3600" smtClean="0"/>
              <a:t>הגבלות</a:t>
            </a:r>
            <a:endParaRPr lang="en-US" sz="3600" smtClean="0"/>
          </a:p>
        </p:txBody>
      </p:sp>
      <p:sp>
        <p:nvSpPr>
          <p:cNvPr id="180227"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80228"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56710" name="Rectangle 6"/>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None/>
            </a:pPr>
            <a:r>
              <a:rPr lang="he-IL" sz="2800">
                <a:latin typeface="Times New Roman" pitchFamily="18" charset="0"/>
              </a:rPr>
              <a:t>התנאים הבאים חייבים להתקיים על מנת שנוכל להשתמש במבחן </a:t>
            </a:r>
            <a:r>
              <a:rPr lang="el-GR" sz="2800">
                <a:latin typeface="Times New Roman" pitchFamily="18" charset="0"/>
                <a:sym typeface="Symbol" pitchFamily="18" charset="2"/>
              </a:rPr>
              <a:t>χ</a:t>
            </a:r>
            <a:r>
              <a:rPr lang="en-US" sz="2800" baseline="30000">
                <a:latin typeface="Times New Roman" pitchFamily="18" charset="0"/>
                <a:sym typeface="Symbol" pitchFamily="18" charset="2"/>
              </a:rPr>
              <a:t>2</a:t>
            </a:r>
            <a:r>
              <a:rPr lang="he-IL" sz="2800" baseline="30000">
                <a:latin typeface="Times New Roman" pitchFamily="18" charset="0"/>
                <a:sym typeface="Symbol" pitchFamily="18" charset="2"/>
              </a:rPr>
              <a:t> '</a:t>
            </a:r>
            <a:r>
              <a:rPr lang="he-IL" sz="2800">
                <a:latin typeface="Times New Roman" pitchFamily="18" charset="0"/>
                <a:sym typeface="Symbol" pitchFamily="18" charset="2"/>
              </a:rPr>
              <a:t>לאי תלות' 'וטיב התאמה' (נלמד בשיעור הבא):</a:t>
            </a:r>
          </a:p>
          <a:p>
            <a:pPr marL="342900" indent="-342900" algn="justLow">
              <a:spcBef>
                <a:spcPct val="20000"/>
              </a:spcBef>
              <a:buClr>
                <a:schemeClr val="folHlink"/>
              </a:buClr>
              <a:buSzPct val="60000"/>
              <a:buFont typeface="Wingdings" pitchFamily="2" charset="2"/>
              <a:buChar char="n"/>
            </a:pPr>
            <a:r>
              <a:rPr lang="he-IL" sz="2400">
                <a:latin typeface="Times New Roman" pitchFamily="18" charset="0"/>
              </a:rPr>
              <a:t>בטבלה מופיעים שכיחויות בלבד (לא ציונים, לא ממוצעים ולא אחוזים).</a:t>
            </a:r>
          </a:p>
          <a:p>
            <a:pPr marL="342900" indent="-342900" algn="justLow">
              <a:spcBef>
                <a:spcPct val="20000"/>
              </a:spcBef>
              <a:buClr>
                <a:schemeClr val="folHlink"/>
              </a:buClr>
              <a:buSzPct val="60000"/>
              <a:buFont typeface="Wingdings" pitchFamily="2" charset="2"/>
              <a:buChar char="n"/>
            </a:pPr>
            <a:r>
              <a:rPr lang="he-IL" sz="2400">
                <a:latin typeface="Times New Roman" pitchFamily="18" charset="0"/>
              </a:rPr>
              <a:t>לגבי טבלאות של יותר מדרגת חופש אחת (יותר מ 2 שורות על 2 עמודות) אסור שליותר מ 20% מהתאים תהיה שכיחות נחזית קטנה מ 5.</a:t>
            </a:r>
          </a:p>
          <a:p>
            <a:pPr marL="342900" indent="-342900" algn="justLow">
              <a:spcBef>
                <a:spcPct val="20000"/>
              </a:spcBef>
              <a:buClr>
                <a:schemeClr val="folHlink"/>
              </a:buClr>
              <a:buSzPct val="60000"/>
              <a:buFont typeface="Wingdings" pitchFamily="2" charset="2"/>
              <a:buChar char="n"/>
            </a:pPr>
            <a:r>
              <a:rPr lang="he-IL" sz="2400">
                <a:latin typeface="Times New Roman" pitchFamily="18" charset="0"/>
              </a:rPr>
              <a:t>לגבי לוחות של דרגת חופש אחת (2 על 2) ישנן הגבלות נוספות:</a:t>
            </a:r>
          </a:p>
          <a:p>
            <a:pPr marL="742950" lvl="1" indent="-285750" algn="justLow">
              <a:spcBef>
                <a:spcPct val="20000"/>
              </a:spcBef>
              <a:buClr>
                <a:schemeClr val="hlink"/>
              </a:buClr>
              <a:buSzPct val="55000"/>
              <a:buFont typeface="Wingdings" pitchFamily="2" charset="2"/>
              <a:buChar char="n"/>
            </a:pPr>
            <a:r>
              <a:rPr lang="he-IL" sz="2000">
                <a:latin typeface="Times New Roman" pitchFamily="18" charset="0"/>
              </a:rPr>
              <a:t>מספר המקרים (השכיחות) חייב להיות גדול מ </a:t>
            </a:r>
            <a:r>
              <a:rPr lang="en-US" sz="2000">
                <a:latin typeface="Times New Roman" pitchFamily="18" charset="0"/>
              </a:rPr>
              <a:t>n&gt;20</a:t>
            </a:r>
            <a:r>
              <a:rPr lang="he-IL" sz="2000">
                <a:latin typeface="Times New Roman" pitchFamily="18" charset="0"/>
              </a:rPr>
              <a:t>.</a:t>
            </a:r>
          </a:p>
          <a:p>
            <a:pPr marL="742950" lvl="1" indent="-285750" algn="justLow">
              <a:spcBef>
                <a:spcPct val="20000"/>
              </a:spcBef>
              <a:buClr>
                <a:schemeClr val="hlink"/>
              </a:buClr>
              <a:buSzPct val="55000"/>
              <a:buFont typeface="Wingdings" pitchFamily="2" charset="2"/>
              <a:buChar char="n"/>
            </a:pPr>
            <a:r>
              <a:rPr lang="he-IL" sz="2000" b="1">
                <a:latin typeface="Times New Roman" pitchFamily="18" charset="0"/>
              </a:rPr>
              <a:t>בכל מקרה משתמשים בנוסחא של </a:t>
            </a:r>
            <a:r>
              <a:rPr lang="en-US" sz="2000" b="1">
                <a:latin typeface="Times New Roman" pitchFamily="18" charset="0"/>
              </a:rPr>
              <a:t>Yates</a:t>
            </a:r>
            <a:r>
              <a:rPr lang="he-IL" sz="2000" b="1">
                <a:latin typeface="Times New Roman" pitchFamily="18" charset="0"/>
              </a:rPr>
              <a:t> (שקופית הבאה).</a:t>
            </a:r>
          </a:p>
          <a:p>
            <a:pPr marL="742950" lvl="1" indent="-285750" algn="justLow">
              <a:spcBef>
                <a:spcPct val="20000"/>
              </a:spcBef>
              <a:buClr>
                <a:schemeClr val="hlink"/>
              </a:buClr>
              <a:buSzPct val="55000"/>
              <a:buFont typeface="Wingdings" pitchFamily="2" charset="2"/>
              <a:buChar char="n"/>
            </a:pPr>
            <a:r>
              <a:rPr lang="he-IL" sz="2000">
                <a:latin typeface="Times New Roman" pitchFamily="18" charset="0"/>
              </a:rPr>
              <a:t>אם התנאים (לדרגת חופש אחת) אינם מתקיימים נשתמש ב </a:t>
            </a:r>
            <a:r>
              <a:rPr lang="en-US" sz="2000">
                <a:latin typeface="Times New Roman" pitchFamily="18" charset="0"/>
              </a:rPr>
              <a:t>Fisher Exact Probability Test</a:t>
            </a:r>
            <a:r>
              <a:rPr lang="he-IL" sz="2000">
                <a:latin typeface="Times New Roman" pitchFamily="18" charset="0"/>
              </a:rPr>
              <a:t> (לא נלמד).</a:t>
            </a:r>
          </a:p>
        </p:txBody>
      </p:sp>
      <p:sp>
        <p:nvSpPr>
          <p:cNvPr id="456745" name="AutoShape 41">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6710">
                                            <p:txEl>
                                              <p:pRg st="0" end="0"/>
                                            </p:txEl>
                                          </p:spTgt>
                                        </p:tgtEl>
                                        <p:attrNameLst>
                                          <p:attrName>style.visibility</p:attrName>
                                        </p:attrNameLst>
                                      </p:cBhvr>
                                      <p:to>
                                        <p:strVal val="visible"/>
                                      </p:to>
                                    </p:set>
                                    <p:animEffect transition="in" filter="fade">
                                      <p:cBhvr>
                                        <p:cTn id="7" dur="2000"/>
                                        <p:tgtEl>
                                          <p:spTgt spid="4567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56710">
                                            <p:txEl>
                                              <p:pRg st="1" end="1"/>
                                            </p:txEl>
                                          </p:spTgt>
                                        </p:tgtEl>
                                        <p:attrNameLst>
                                          <p:attrName>style.visibility</p:attrName>
                                        </p:attrNameLst>
                                      </p:cBhvr>
                                      <p:to>
                                        <p:strVal val="visible"/>
                                      </p:to>
                                    </p:set>
                                    <p:animEffect transition="in" filter="fade">
                                      <p:cBhvr>
                                        <p:cTn id="11" dur="2000"/>
                                        <p:tgtEl>
                                          <p:spTgt spid="4567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56710">
                                            <p:txEl>
                                              <p:pRg st="2" end="2"/>
                                            </p:txEl>
                                          </p:spTgt>
                                        </p:tgtEl>
                                        <p:attrNameLst>
                                          <p:attrName>style.visibility</p:attrName>
                                        </p:attrNameLst>
                                      </p:cBhvr>
                                      <p:to>
                                        <p:strVal val="visible"/>
                                      </p:to>
                                    </p:set>
                                    <p:animEffect transition="in" filter="fade">
                                      <p:cBhvr>
                                        <p:cTn id="15" dur="2000"/>
                                        <p:tgtEl>
                                          <p:spTgt spid="456710">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56710">
                                            <p:txEl>
                                              <p:pRg st="3" end="3"/>
                                            </p:txEl>
                                          </p:spTgt>
                                        </p:tgtEl>
                                        <p:attrNameLst>
                                          <p:attrName>style.visibility</p:attrName>
                                        </p:attrNameLst>
                                      </p:cBhvr>
                                      <p:to>
                                        <p:strVal val="visible"/>
                                      </p:to>
                                    </p:set>
                                    <p:animEffect transition="in" filter="fade">
                                      <p:cBhvr>
                                        <p:cTn id="19" dur="2000"/>
                                        <p:tgtEl>
                                          <p:spTgt spid="456710">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56710">
                                            <p:txEl>
                                              <p:pRg st="4" end="4"/>
                                            </p:txEl>
                                          </p:spTgt>
                                        </p:tgtEl>
                                        <p:attrNameLst>
                                          <p:attrName>style.visibility</p:attrName>
                                        </p:attrNameLst>
                                      </p:cBhvr>
                                      <p:to>
                                        <p:strVal val="visible"/>
                                      </p:to>
                                    </p:set>
                                    <p:animEffect transition="in" filter="fade">
                                      <p:cBhvr>
                                        <p:cTn id="23" dur="2000"/>
                                        <p:tgtEl>
                                          <p:spTgt spid="456710">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56710">
                                            <p:txEl>
                                              <p:pRg st="5" end="5"/>
                                            </p:txEl>
                                          </p:spTgt>
                                        </p:tgtEl>
                                        <p:attrNameLst>
                                          <p:attrName>style.visibility</p:attrName>
                                        </p:attrNameLst>
                                      </p:cBhvr>
                                      <p:to>
                                        <p:strVal val="visible"/>
                                      </p:to>
                                    </p:set>
                                    <p:animEffect transition="in" filter="fade">
                                      <p:cBhvr>
                                        <p:cTn id="27" dur="2000"/>
                                        <p:tgtEl>
                                          <p:spTgt spid="456710">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456710">
                                            <p:txEl>
                                              <p:pRg st="6" end="6"/>
                                            </p:txEl>
                                          </p:spTgt>
                                        </p:tgtEl>
                                        <p:attrNameLst>
                                          <p:attrName>style.visibility</p:attrName>
                                        </p:attrNameLst>
                                      </p:cBhvr>
                                      <p:to>
                                        <p:strVal val="visible"/>
                                      </p:to>
                                    </p:set>
                                    <p:animEffect transition="in" filter="fade">
                                      <p:cBhvr>
                                        <p:cTn id="31" dur="2000"/>
                                        <p:tgtEl>
                                          <p:spTgt spid="4567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10"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gn="r" eaLnBrk="1" hangingPunct="1"/>
            <a:r>
              <a:rPr lang="he-IL" sz="3200" smtClean="0"/>
              <a:t>מבחן </a:t>
            </a:r>
            <a:r>
              <a:rPr lang="el-GR" sz="3200" smtClean="0"/>
              <a:t>χ</a:t>
            </a:r>
            <a:r>
              <a:rPr lang="en-US" sz="3200" baseline="30000" smtClean="0"/>
              <a:t>2</a:t>
            </a:r>
            <a:r>
              <a:rPr lang="he-IL" sz="3200" smtClean="0"/>
              <a:t> לבדיקת 'אי תלות' </a:t>
            </a:r>
            <a:r>
              <a:rPr lang="he-IL" sz="2400" smtClean="0"/>
              <a:t>(דרגת חופש אחת) </a:t>
            </a:r>
            <a:r>
              <a:rPr lang="en-US" sz="3200" smtClean="0"/>
              <a:t>Yates</a:t>
            </a:r>
            <a:r>
              <a:rPr lang="he-IL" sz="3200" smtClean="0"/>
              <a:t>: דוגמא</a:t>
            </a:r>
            <a:endParaRPr lang="en-US" sz="3200" smtClean="0"/>
          </a:p>
        </p:txBody>
      </p:sp>
      <p:sp>
        <p:nvSpPr>
          <p:cNvPr id="181251" name="Rectangle 3"/>
          <p:cNvSpPr>
            <a:spLocks noGrp="1" noChangeArrowheads="1"/>
          </p:cNvSpPr>
          <p:nvPr>
            <p:ph type="body" idx="1"/>
          </p:nvPr>
        </p:nvSpPr>
        <p:spPr/>
        <p:txBody>
          <a:bodyPr/>
          <a:lstStyle/>
          <a:p>
            <a:pPr lvl="2" eaLnBrk="1" hangingPunct="1"/>
            <a:endParaRPr lang="he-IL" smtClean="0">
              <a:sym typeface="Symbol" pitchFamily="18" charset="2"/>
            </a:endParaRPr>
          </a:p>
          <a:p>
            <a:pPr eaLnBrk="1" hangingPunct="1"/>
            <a:endParaRPr lang="en-US" smtClean="0"/>
          </a:p>
        </p:txBody>
      </p:sp>
      <p:sp>
        <p:nvSpPr>
          <p:cNvPr id="181252"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57734" name="Rectangle 6"/>
          <p:cNvSpPr>
            <a:spLocks noChangeArrowheads="1"/>
          </p:cNvSpPr>
          <p:nvPr/>
        </p:nvSpPr>
        <p:spPr bwMode="auto">
          <a:xfrm>
            <a:off x="323850" y="1916113"/>
            <a:ext cx="8569325" cy="4681537"/>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400">
                <a:latin typeface="Times New Roman" pitchFamily="18" charset="0"/>
              </a:rPr>
              <a:t>עבור טבלאות של דרגת חופש אחת (2 על 2) נשתמש בנוסחא של </a:t>
            </a:r>
            <a:r>
              <a:rPr lang="en-US" sz="2400">
                <a:latin typeface="Times New Roman" pitchFamily="18" charset="0"/>
              </a:rPr>
              <a:t>Yates</a:t>
            </a:r>
            <a:r>
              <a:rPr lang="he-IL" sz="2400">
                <a:latin typeface="Times New Roman" pitchFamily="18" charset="0"/>
              </a:rPr>
              <a:t>.</a:t>
            </a:r>
          </a:p>
          <a:p>
            <a:pPr marL="342900" indent="-342900" algn="justLow">
              <a:lnSpc>
                <a:spcPct val="95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נתון:</a:t>
            </a:r>
          </a:p>
          <a:p>
            <a:pPr marL="342900" indent="-342900" algn="justLow">
              <a:lnSpc>
                <a:spcPct val="95000"/>
              </a:lnSpc>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lnSpc>
                <a:spcPct val="95000"/>
              </a:lnSpc>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lnSpc>
                <a:spcPct val="95000"/>
              </a:lnSpc>
              <a:spcBef>
                <a:spcPct val="20000"/>
              </a:spcBef>
              <a:buClr>
                <a:schemeClr val="folHlink"/>
              </a:buClr>
              <a:buSzPct val="60000"/>
              <a:buFont typeface="Wingdings" pitchFamily="2" charset="2"/>
              <a:buChar char="n"/>
            </a:pPr>
            <a:endParaRPr lang="he-IL" sz="2000">
              <a:latin typeface="Times New Roman" pitchFamily="18" charset="0"/>
              <a:sym typeface="Symbol" pitchFamily="18" charset="2"/>
            </a:endParaRPr>
          </a:p>
          <a:p>
            <a:pPr marL="742950" lvl="1" indent="-285750" algn="justLow">
              <a:lnSpc>
                <a:spcPct val="95000"/>
              </a:lnSpc>
              <a:spcBef>
                <a:spcPct val="20000"/>
              </a:spcBef>
              <a:buClr>
                <a:schemeClr val="hlink"/>
              </a:buClr>
              <a:buSzPct val="55000"/>
              <a:buFont typeface="Wingdings" pitchFamily="2" charset="2"/>
              <a:buChar char="n"/>
            </a:pPr>
            <a:r>
              <a:rPr lang="he-IL" sz="1800">
                <a:latin typeface="Times New Roman" pitchFamily="18" charset="0"/>
                <a:sym typeface="Symbol" pitchFamily="18" charset="2"/>
              </a:rPr>
              <a:t>בדוק לרמת מובהקות של </a:t>
            </a:r>
            <a:r>
              <a:rPr lang="el-GR" sz="1800">
                <a:latin typeface="Times New Roman" pitchFamily="18" charset="0"/>
                <a:sym typeface="Symbol" pitchFamily="18" charset="2"/>
              </a:rPr>
              <a:t>α</a:t>
            </a:r>
            <a:r>
              <a:rPr lang="en-US" sz="1800">
                <a:latin typeface="Times New Roman" pitchFamily="18" charset="0"/>
                <a:sym typeface="Symbol" pitchFamily="18" charset="2"/>
              </a:rPr>
              <a:t>=0.05</a:t>
            </a:r>
            <a:r>
              <a:rPr lang="he-IL" sz="1800">
                <a:latin typeface="Times New Roman" pitchFamily="18" charset="0"/>
                <a:sym typeface="Symbol" pitchFamily="18" charset="2"/>
              </a:rPr>
              <a:t>.</a:t>
            </a:r>
            <a:endParaRPr lang="el-GR" sz="1800">
              <a:latin typeface="Times New Roman" pitchFamily="18" charset="0"/>
              <a:sym typeface="Symbol" pitchFamily="18" charset="2"/>
            </a:endParaRPr>
          </a:p>
          <a:p>
            <a:pPr marL="342900" indent="-342900" algn="justLow">
              <a:lnSpc>
                <a:spcPct val="95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א: ניסוח השערות</a:t>
            </a:r>
          </a:p>
          <a:p>
            <a:pPr marL="742950" lvl="1" indent="-285750" algn="justLow">
              <a:lnSpc>
                <a:spcPct val="95000"/>
              </a:lnSpc>
              <a:spcBef>
                <a:spcPct val="20000"/>
              </a:spcBef>
              <a:buClr>
                <a:schemeClr val="hlink"/>
              </a:buClr>
              <a:buSzPct val="55000"/>
              <a:buFont typeface="Wingdings" pitchFamily="2" charset="2"/>
              <a:buChar char="n"/>
            </a:pPr>
            <a:r>
              <a:rPr lang="he-IL" sz="2000">
                <a:latin typeface="Times New Roman" pitchFamily="18" charset="0"/>
              </a:rPr>
              <a:t>השערת האפס </a:t>
            </a:r>
            <a:r>
              <a:rPr lang="en-US" sz="2000">
                <a:latin typeface="Times New Roman" pitchFamily="18" charset="0"/>
              </a:rPr>
              <a:t>(H</a:t>
            </a:r>
            <a:r>
              <a:rPr lang="en-US" sz="1400">
                <a:latin typeface="Times New Roman" pitchFamily="18" charset="0"/>
              </a:rPr>
              <a:t>0</a:t>
            </a:r>
            <a:r>
              <a:rPr lang="en-US" sz="2000">
                <a:latin typeface="Times New Roman" pitchFamily="18" charset="0"/>
              </a:rPr>
              <a:t>)</a:t>
            </a:r>
            <a:r>
              <a:rPr lang="he-IL" sz="2000">
                <a:latin typeface="Times New Roman" pitchFamily="18" charset="0"/>
              </a:rPr>
              <a:t>: אין תלות (אין קשר) בין הגשת תרגיל לבין הצלחה במבחן.</a:t>
            </a:r>
          </a:p>
          <a:p>
            <a:pPr marL="742950" lvl="1" indent="-285750" algn="just">
              <a:lnSpc>
                <a:spcPct val="95000"/>
              </a:lnSpc>
              <a:spcBef>
                <a:spcPct val="20000"/>
              </a:spcBef>
              <a:buClr>
                <a:schemeClr val="hlink"/>
              </a:buClr>
              <a:buSzPct val="55000"/>
              <a:buFont typeface="Wingdings" pitchFamily="2" charset="2"/>
              <a:buChar char="n"/>
            </a:pPr>
            <a:r>
              <a:rPr lang="he-IL" sz="2000">
                <a:latin typeface="Times New Roman" pitchFamily="18" charset="0"/>
              </a:rPr>
              <a:t>השערה אלטרנטיבית </a:t>
            </a:r>
            <a:r>
              <a:rPr lang="en-US" sz="2000">
                <a:latin typeface="Times New Roman" pitchFamily="18" charset="0"/>
              </a:rPr>
              <a:t>(H</a:t>
            </a:r>
            <a:r>
              <a:rPr lang="en-US" sz="1400">
                <a:latin typeface="Times New Roman" pitchFamily="18" charset="0"/>
              </a:rPr>
              <a:t>1</a:t>
            </a:r>
            <a:r>
              <a:rPr lang="en-US" sz="2000">
                <a:latin typeface="Times New Roman" pitchFamily="18" charset="0"/>
              </a:rPr>
              <a:t>)</a:t>
            </a:r>
            <a:r>
              <a:rPr lang="he-IL" sz="2000">
                <a:latin typeface="Times New Roman" pitchFamily="18" charset="0"/>
              </a:rPr>
              <a:t>: יש תלות בין הגשת תרגיל לבין הצלחה במבחן (השערת החוקר).</a:t>
            </a:r>
          </a:p>
          <a:p>
            <a:pPr marL="342900" indent="-342900" algn="just">
              <a:lnSpc>
                <a:spcPct val="95000"/>
              </a:lnSpc>
              <a:spcBef>
                <a:spcPct val="20000"/>
              </a:spcBef>
              <a:buClr>
                <a:schemeClr val="hlink"/>
              </a:buClr>
              <a:buSzPct val="80000"/>
              <a:buFont typeface="Symbol" pitchFamily="18" charset="2"/>
              <a:buChar char="!"/>
            </a:pPr>
            <a:r>
              <a:rPr lang="he-IL" sz="1600">
                <a:latin typeface="Times New Roman" pitchFamily="18" charset="0"/>
              </a:rPr>
              <a:t>ההשערה במבחן </a:t>
            </a:r>
            <a:r>
              <a:rPr lang="el-GR" sz="1600">
                <a:latin typeface="Times New Roman" pitchFamily="18" charset="0"/>
                <a:sym typeface="Symbol" pitchFamily="18" charset="2"/>
              </a:rPr>
              <a:t>χ</a:t>
            </a:r>
            <a:r>
              <a:rPr lang="en-US" sz="1600" baseline="30000">
                <a:latin typeface="Times New Roman" pitchFamily="18" charset="0"/>
                <a:sym typeface="Symbol" pitchFamily="18" charset="2"/>
              </a:rPr>
              <a:t>2</a:t>
            </a:r>
            <a:r>
              <a:rPr lang="he-IL" sz="1600">
                <a:solidFill>
                  <a:schemeClr val="tx2"/>
                </a:solidFill>
                <a:latin typeface="Times New Roman" pitchFamily="18" charset="0"/>
              </a:rPr>
              <a:t> </a:t>
            </a:r>
            <a:r>
              <a:rPr lang="he-IL" sz="1600">
                <a:latin typeface="Times New Roman" pitchFamily="18" charset="0"/>
              </a:rPr>
              <a:t>לאי תלות</a:t>
            </a:r>
            <a:r>
              <a:rPr lang="he-IL" sz="1600">
                <a:solidFill>
                  <a:schemeClr val="tx2"/>
                </a:solidFill>
                <a:latin typeface="Times New Roman" pitchFamily="18" charset="0"/>
              </a:rPr>
              <a:t> </a:t>
            </a:r>
            <a:r>
              <a:rPr lang="he-IL" sz="1600">
                <a:latin typeface="Times New Roman" pitchFamily="18" charset="0"/>
              </a:rPr>
              <a:t>תמיד דו כיוונית (תלות / אי תלות). הסיבה לכך היא שאין בדיקה של מהות הקשר, שלילי או חיובי, רק לקשר. </a:t>
            </a:r>
            <a:endParaRPr lang="he-IL" sz="2400">
              <a:latin typeface="Times New Roman" pitchFamily="18" charset="0"/>
            </a:endParaRPr>
          </a:p>
        </p:txBody>
      </p:sp>
      <p:graphicFrame>
        <p:nvGraphicFramePr>
          <p:cNvPr id="457771" name="Group 43"/>
          <p:cNvGraphicFramePr>
            <a:graphicFrameLocks noGrp="1"/>
          </p:cNvGraphicFramePr>
          <p:nvPr/>
        </p:nvGraphicFramePr>
        <p:xfrm>
          <a:off x="1908175" y="2492375"/>
          <a:ext cx="4392613" cy="1463675"/>
        </p:xfrm>
        <a:graphic>
          <a:graphicData uri="http://schemas.openxmlformats.org/drawingml/2006/table">
            <a:tbl>
              <a:tblPr rtl="1"/>
              <a:tblGrid>
                <a:gridCol w="1422400"/>
                <a:gridCol w="989013"/>
                <a:gridCol w="990600"/>
                <a:gridCol w="990600"/>
              </a:tblGrid>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הצלחה / תרגיל</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הגישו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לא הגישו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הצליחו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נכשלו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130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bl>
          </a:graphicData>
        </a:graphic>
      </p:graphicFrame>
      <p:sp>
        <p:nvSpPr>
          <p:cNvPr id="457773" name="AutoShape 4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7734">
                                            <p:txEl>
                                              <p:pRg st="0" end="0"/>
                                            </p:txEl>
                                          </p:spTgt>
                                        </p:tgtEl>
                                        <p:attrNameLst>
                                          <p:attrName>style.visibility</p:attrName>
                                        </p:attrNameLst>
                                      </p:cBhvr>
                                      <p:to>
                                        <p:strVal val="visible"/>
                                      </p:to>
                                    </p:set>
                                    <p:animEffect transition="in" filter="fade">
                                      <p:cBhvr>
                                        <p:cTn id="7" dur="2000"/>
                                        <p:tgtEl>
                                          <p:spTgt spid="45773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57734">
                                            <p:txEl>
                                              <p:pRg st="1" end="1"/>
                                            </p:txEl>
                                          </p:spTgt>
                                        </p:tgtEl>
                                        <p:attrNameLst>
                                          <p:attrName>style.visibility</p:attrName>
                                        </p:attrNameLst>
                                      </p:cBhvr>
                                      <p:to>
                                        <p:strVal val="visible"/>
                                      </p:to>
                                    </p:set>
                                    <p:animEffect transition="in" filter="fade">
                                      <p:cBhvr>
                                        <p:cTn id="11" dur="2000"/>
                                        <p:tgtEl>
                                          <p:spTgt spid="457734">
                                            <p:txEl>
                                              <p:pRg st="1" end="1"/>
                                            </p:txEl>
                                          </p:spTgt>
                                        </p:tgtEl>
                                      </p:cBhvr>
                                    </p:animEffect>
                                  </p:childTnLst>
                                </p:cTn>
                              </p:par>
                              <p:par>
                                <p:cTn id="12" presetID="49" presetClass="entr" presetSubtype="0" decel="100000" fill="hold" nodeType="withEffect">
                                  <p:stCondLst>
                                    <p:cond delay="0"/>
                                  </p:stCondLst>
                                  <p:childTnLst>
                                    <p:set>
                                      <p:cBhvr>
                                        <p:cTn id="13" dur="1" fill="hold">
                                          <p:stCondLst>
                                            <p:cond delay="0"/>
                                          </p:stCondLst>
                                        </p:cTn>
                                        <p:tgtEl>
                                          <p:spTgt spid="457771"/>
                                        </p:tgtEl>
                                        <p:attrNameLst>
                                          <p:attrName>style.visibility</p:attrName>
                                        </p:attrNameLst>
                                      </p:cBhvr>
                                      <p:to>
                                        <p:strVal val="visible"/>
                                      </p:to>
                                    </p:set>
                                    <p:anim calcmode="lin" valueType="num">
                                      <p:cBhvr>
                                        <p:cTn id="14" dur="2000" fill="hold"/>
                                        <p:tgtEl>
                                          <p:spTgt spid="457771"/>
                                        </p:tgtEl>
                                        <p:attrNameLst>
                                          <p:attrName>ppt_w</p:attrName>
                                        </p:attrNameLst>
                                      </p:cBhvr>
                                      <p:tavLst>
                                        <p:tav tm="0">
                                          <p:val>
                                            <p:fltVal val="0"/>
                                          </p:val>
                                        </p:tav>
                                        <p:tav tm="100000">
                                          <p:val>
                                            <p:strVal val="#ppt_w"/>
                                          </p:val>
                                        </p:tav>
                                      </p:tavLst>
                                    </p:anim>
                                    <p:anim calcmode="lin" valueType="num">
                                      <p:cBhvr>
                                        <p:cTn id="15" dur="2000" fill="hold"/>
                                        <p:tgtEl>
                                          <p:spTgt spid="457771"/>
                                        </p:tgtEl>
                                        <p:attrNameLst>
                                          <p:attrName>ppt_h</p:attrName>
                                        </p:attrNameLst>
                                      </p:cBhvr>
                                      <p:tavLst>
                                        <p:tav tm="0">
                                          <p:val>
                                            <p:fltVal val="0"/>
                                          </p:val>
                                        </p:tav>
                                        <p:tav tm="100000">
                                          <p:val>
                                            <p:strVal val="#ppt_h"/>
                                          </p:val>
                                        </p:tav>
                                      </p:tavLst>
                                    </p:anim>
                                    <p:anim calcmode="lin" valueType="num">
                                      <p:cBhvr>
                                        <p:cTn id="16" dur="2000" fill="hold"/>
                                        <p:tgtEl>
                                          <p:spTgt spid="457771"/>
                                        </p:tgtEl>
                                        <p:attrNameLst>
                                          <p:attrName>style.rotation</p:attrName>
                                        </p:attrNameLst>
                                      </p:cBhvr>
                                      <p:tavLst>
                                        <p:tav tm="0">
                                          <p:val>
                                            <p:fltVal val="360"/>
                                          </p:val>
                                        </p:tav>
                                        <p:tav tm="100000">
                                          <p:val>
                                            <p:fltVal val="0"/>
                                          </p:val>
                                        </p:tav>
                                      </p:tavLst>
                                    </p:anim>
                                    <p:animEffect transition="in" filter="fade">
                                      <p:cBhvr>
                                        <p:cTn id="17" dur="2000"/>
                                        <p:tgtEl>
                                          <p:spTgt spid="457771"/>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457734">
                                            <p:txEl>
                                              <p:pRg st="5" end="5"/>
                                            </p:txEl>
                                          </p:spTgt>
                                        </p:tgtEl>
                                        <p:attrNameLst>
                                          <p:attrName>style.visibility</p:attrName>
                                        </p:attrNameLst>
                                      </p:cBhvr>
                                      <p:to>
                                        <p:strVal val="visible"/>
                                      </p:to>
                                    </p:set>
                                    <p:animEffect transition="in" filter="fade">
                                      <p:cBhvr>
                                        <p:cTn id="21" dur="2000"/>
                                        <p:tgtEl>
                                          <p:spTgt spid="457734">
                                            <p:txEl>
                                              <p:pRg st="5" end="5"/>
                                            </p:tx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457734">
                                            <p:txEl>
                                              <p:pRg st="6" end="6"/>
                                            </p:txEl>
                                          </p:spTgt>
                                        </p:tgtEl>
                                        <p:attrNameLst>
                                          <p:attrName>style.visibility</p:attrName>
                                        </p:attrNameLst>
                                      </p:cBhvr>
                                      <p:to>
                                        <p:strVal val="visible"/>
                                      </p:to>
                                    </p:set>
                                    <p:animEffect transition="in" filter="fade">
                                      <p:cBhvr>
                                        <p:cTn id="25" dur="2000"/>
                                        <p:tgtEl>
                                          <p:spTgt spid="457734">
                                            <p:txEl>
                                              <p:pRg st="6" end="6"/>
                                            </p:txEl>
                                          </p:spTgt>
                                        </p:tgtEl>
                                      </p:cBhvr>
                                    </p:animEffect>
                                  </p:childTnLst>
                                </p:cTn>
                              </p:par>
                            </p:childTnLst>
                          </p:cTn>
                        </p:par>
                        <p:par>
                          <p:cTn id="26" fill="hold">
                            <p:stCondLst>
                              <p:cond delay="8000"/>
                            </p:stCondLst>
                            <p:childTnLst>
                              <p:par>
                                <p:cTn id="27" presetID="10" presetClass="entr" presetSubtype="0" fill="hold" grpId="0" nodeType="afterEffect">
                                  <p:stCondLst>
                                    <p:cond delay="0"/>
                                  </p:stCondLst>
                                  <p:childTnLst>
                                    <p:set>
                                      <p:cBhvr>
                                        <p:cTn id="28" dur="1" fill="hold">
                                          <p:stCondLst>
                                            <p:cond delay="0"/>
                                          </p:stCondLst>
                                        </p:cTn>
                                        <p:tgtEl>
                                          <p:spTgt spid="457734">
                                            <p:txEl>
                                              <p:pRg st="7" end="7"/>
                                            </p:txEl>
                                          </p:spTgt>
                                        </p:tgtEl>
                                        <p:attrNameLst>
                                          <p:attrName>style.visibility</p:attrName>
                                        </p:attrNameLst>
                                      </p:cBhvr>
                                      <p:to>
                                        <p:strVal val="visible"/>
                                      </p:to>
                                    </p:set>
                                    <p:animEffect transition="in" filter="fade">
                                      <p:cBhvr>
                                        <p:cTn id="29" dur="2000"/>
                                        <p:tgtEl>
                                          <p:spTgt spid="457734">
                                            <p:txEl>
                                              <p:pRg st="7" end="7"/>
                                            </p:txEl>
                                          </p:spTgt>
                                        </p:tgtEl>
                                      </p:cBhvr>
                                    </p:animEffect>
                                  </p:childTnLst>
                                </p:cTn>
                              </p:par>
                            </p:childTnLst>
                          </p:cTn>
                        </p:par>
                        <p:par>
                          <p:cTn id="30" fill="hold">
                            <p:stCondLst>
                              <p:cond delay="10000"/>
                            </p:stCondLst>
                            <p:childTnLst>
                              <p:par>
                                <p:cTn id="31" presetID="10" presetClass="entr" presetSubtype="0" fill="hold" grpId="0" nodeType="afterEffect">
                                  <p:stCondLst>
                                    <p:cond delay="0"/>
                                  </p:stCondLst>
                                  <p:childTnLst>
                                    <p:set>
                                      <p:cBhvr>
                                        <p:cTn id="32" dur="1" fill="hold">
                                          <p:stCondLst>
                                            <p:cond delay="0"/>
                                          </p:stCondLst>
                                        </p:cTn>
                                        <p:tgtEl>
                                          <p:spTgt spid="457734">
                                            <p:txEl>
                                              <p:pRg st="8" end="8"/>
                                            </p:txEl>
                                          </p:spTgt>
                                        </p:tgtEl>
                                        <p:attrNameLst>
                                          <p:attrName>style.visibility</p:attrName>
                                        </p:attrNameLst>
                                      </p:cBhvr>
                                      <p:to>
                                        <p:strVal val="visible"/>
                                      </p:to>
                                    </p:set>
                                    <p:animEffect transition="in" filter="fade">
                                      <p:cBhvr>
                                        <p:cTn id="33" dur="2000"/>
                                        <p:tgtEl>
                                          <p:spTgt spid="457734">
                                            <p:txEl>
                                              <p:pRg st="8" end="8"/>
                                            </p:txEl>
                                          </p:spTgt>
                                        </p:tgtEl>
                                      </p:cBhvr>
                                    </p:animEffect>
                                  </p:childTnLst>
                                </p:cTn>
                              </p:par>
                            </p:childTnLst>
                          </p:cTn>
                        </p:par>
                        <p:par>
                          <p:cTn id="34" fill="hold">
                            <p:stCondLst>
                              <p:cond delay="12000"/>
                            </p:stCondLst>
                            <p:childTnLst>
                              <p:par>
                                <p:cTn id="35" presetID="10" presetClass="entr" presetSubtype="0" fill="hold" grpId="0" nodeType="afterEffect">
                                  <p:stCondLst>
                                    <p:cond delay="0"/>
                                  </p:stCondLst>
                                  <p:childTnLst>
                                    <p:set>
                                      <p:cBhvr>
                                        <p:cTn id="36" dur="1" fill="hold">
                                          <p:stCondLst>
                                            <p:cond delay="0"/>
                                          </p:stCondLst>
                                        </p:cTn>
                                        <p:tgtEl>
                                          <p:spTgt spid="457734">
                                            <p:txEl>
                                              <p:pRg st="9" end="9"/>
                                            </p:txEl>
                                          </p:spTgt>
                                        </p:tgtEl>
                                        <p:attrNameLst>
                                          <p:attrName>style.visibility</p:attrName>
                                        </p:attrNameLst>
                                      </p:cBhvr>
                                      <p:to>
                                        <p:strVal val="visible"/>
                                      </p:to>
                                    </p:set>
                                    <p:animEffect transition="in" filter="fade">
                                      <p:cBhvr>
                                        <p:cTn id="37" dur="2000"/>
                                        <p:tgtEl>
                                          <p:spTgt spid="45773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4"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11188" y="617538"/>
            <a:ext cx="8332787" cy="1143000"/>
          </a:xfrm>
        </p:spPr>
        <p:txBody>
          <a:bodyPr/>
          <a:lstStyle/>
          <a:p>
            <a:pPr algn="r" eaLnBrk="1" hangingPunct="1"/>
            <a:r>
              <a:rPr lang="he-IL" sz="2800" smtClean="0"/>
              <a:t>מבחן </a:t>
            </a:r>
            <a:r>
              <a:rPr lang="el-GR" sz="2800" smtClean="0"/>
              <a:t>χ</a:t>
            </a:r>
            <a:r>
              <a:rPr lang="en-US" sz="2800" baseline="30000" smtClean="0"/>
              <a:t>2</a:t>
            </a:r>
            <a:r>
              <a:rPr lang="he-IL" sz="2800" smtClean="0"/>
              <a:t> לבדיקת 'אי תלות' </a:t>
            </a:r>
            <a:r>
              <a:rPr lang="he-IL" sz="1800" smtClean="0"/>
              <a:t>(דרגת חופש אחת)</a:t>
            </a:r>
            <a:r>
              <a:rPr lang="he-IL" sz="2800" smtClean="0"/>
              <a:t> </a:t>
            </a:r>
            <a:r>
              <a:rPr lang="en-US" sz="2800" smtClean="0"/>
              <a:t>Yates</a:t>
            </a:r>
            <a:r>
              <a:rPr lang="he-IL" sz="2800" smtClean="0"/>
              <a:t>: דוגמא המשך</a:t>
            </a:r>
            <a:endParaRPr lang="en-US" sz="2800" smtClean="0"/>
          </a:p>
        </p:txBody>
      </p:sp>
      <p:sp>
        <p:nvSpPr>
          <p:cNvPr id="182275"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82276"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58758" name="Rectangle 6"/>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נתון:</a:t>
            </a: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ב: קביעת רמת המובהקות </a:t>
            </a:r>
          </a:p>
          <a:p>
            <a:pPr marL="742950" lvl="1" indent="-285750" algn="justLow">
              <a:spcBef>
                <a:spcPct val="20000"/>
              </a:spcBef>
              <a:buClr>
                <a:schemeClr val="hlink"/>
              </a:buClr>
              <a:buSzPct val="55000"/>
              <a:buFont typeface="Wingdings" pitchFamily="2" charset="2"/>
              <a:buChar char="n"/>
            </a:pPr>
            <a:r>
              <a:rPr lang="en-US" sz="1800">
                <a:latin typeface="Times New Roman" pitchFamily="18" charset="0"/>
              </a:rPr>
              <a:t>df=(c-1)*(r-1)=(2-1)*(2-1)=1</a:t>
            </a:r>
            <a:r>
              <a:rPr lang="he-IL" sz="1800">
                <a:latin typeface="Times New Roman" pitchFamily="18" charset="0"/>
              </a:rPr>
              <a:t> {ב </a:t>
            </a:r>
            <a:r>
              <a:rPr lang="en-US" sz="1800">
                <a:latin typeface="Times New Roman" pitchFamily="18" charset="0"/>
              </a:rPr>
              <a:t>Yates</a:t>
            </a:r>
            <a:r>
              <a:rPr lang="he-IL" sz="1800">
                <a:latin typeface="Times New Roman" pitchFamily="18" charset="0"/>
              </a:rPr>
              <a:t> תמיד דרגת חופש אחת}.</a:t>
            </a:r>
          </a:p>
          <a:p>
            <a:pPr marL="742950" lvl="1" indent="-285750" algn="justLow">
              <a:spcBef>
                <a:spcPct val="20000"/>
              </a:spcBef>
              <a:buClr>
                <a:schemeClr val="hlink"/>
              </a:buClr>
              <a:buSzPct val="55000"/>
              <a:buFont typeface="Wingdings" pitchFamily="2" charset="2"/>
              <a:buChar char="n"/>
            </a:pPr>
            <a:r>
              <a:rPr lang="el-GR" sz="1800">
                <a:latin typeface="Times New Roman" pitchFamily="18" charset="0"/>
                <a:sym typeface="Symbol" pitchFamily="18" charset="2"/>
              </a:rPr>
              <a:t>α</a:t>
            </a:r>
            <a:r>
              <a:rPr lang="en-US" sz="1800">
                <a:latin typeface="Times New Roman" pitchFamily="18" charset="0"/>
                <a:sym typeface="Symbol" pitchFamily="18" charset="2"/>
              </a:rPr>
              <a:t>=0.05</a:t>
            </a:r>
            <a:r>
              <a:rPr lang="he-IL" sz="1800">
                <a:latin typeface="Times New Roman" pitchFamily="18" charset="0"/>
                <a:sym typeface="Symbol" pitchFamily="18" charset="2"/>
              </a:rPr>
              <a:t> דו כיווני, </a:t>
            </a:r>
            <a:r>
              <a:rPr lang="en-US" sz="1800">
                <a:latin typeface="Times New Roman" pitchFamily="18" charset="0"/>
                <a:sym typeface="Symbol" pitchFamily="18" charset="2"/>
              </a:rPr>
              <a:t>df=1</a:t>
            </a:r>
            <a:r>
              <a:rPr lang="he-IL" sz="1800">
                <a:latin typeface="Times New Roman" pitchFamily="18" charset="0"/>
                <a:sym typeface="Symbol" pitchFamily="18" charset="2"/>
              </a:rPr>
              <a:t>, ולכן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a:solidFill>
                  <a:schemeClr val="tx2"/>
                </a:solidFill>
                <a:latin typeface="Times New Roman" pitchFamily="18" charset="0"/>
              </a:rPr>
              <a:t> </a:t>
            </a:r>
            <a:r>
              <a:rPr lang="he-IL" sz="1800">
                <a:latin typeface="Times New Roman" pitchFamily="18" charset="0"/>
              </a:rPr>
              <a:t>הגבולי 3.84 {אם נקבל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baseline="30000">
                <a:latin typeface="Times New Roman" pitchFamily="18" charset="0"/>
                <a:sym typeface="Symbol" pitchFamily="18" charset="2"/>
              </a:rPr>
              <a:t> </a:t>
            </a:r>
            <a:r>
              <a:rPr lang="he-IL" sz="1800">
                <a:latin typeface="Times New Roman" pitchFamily="18" charset="0"/>
                <a:sym typeface="Symbol" pitchFamily="18" charset="2"/>
              </a:rPr>
              <a:t>מבחן גבוה יותר נדחה את השערת ה 0 ונקבל את השערת החוקר כי יש תלות בין הגשת תרגילים לבין הצלחה).</a:t>
            </a:r>
            <a:r>
              <a:rPr lang="he-IL" sz="1800">
                <a:latin typeface="Times New Roman" pitchFamily="18" charset="0"/>
              </a:rPr>
              <a:t> </a:t>
            </a:r>
          </a:p>
          <a:p>
            <a:pPr marL="742950" lvl="1" indent="-285750" algn="justLow">
              <a:spcBef>
                <a:spcPct val="20000"/>
              </a:spcBef>
              <a:buClr>
                <a:schemeClr val="hlink"/>
              </a:buClr>
              <a:buSzPct val="55000"/>
              <a:buFont typeface="Wingdings" pitchFamily="2" charset="2"/>
              <a:buChar char="n"/>
            </a:pPr>
            <a:r>
              <a:rPr lang="he-IL" sz="1800">
                <a:latin typeface="Times New Roman" pitchFamily="18" charset="0"/>
              </a:rPr>
              <a:t>אף שההשערה דו-כיוונית יש רק גבול אחד שמימינו </a:t>
            </a:r>
            <a:r>
              <a:rPr lang="en-US" sz="1800">
                <a:latin typeface="Times New Roman" pitchFamily="18" charset="0"/>
              </a:rPr>
              <a:t>H</a:t>
            </a:r>
            <a:r>
              <a:rPr lang="en-US" sz="1400">
                <a:latin typeface="Times New Roman" pitchFamily="18" charset="0"/>
              </a:rPr>
              <a:t>1</a:t>
            </a:r>
            <a:r>
              <a:rPr lang="he-IL" sz="1800">
                <a:latin typeface="Times New Roman" pitchFamily="18" charset="0"/>
              </a:rPr>
              <a:t> ומשמאלו </a:t>
            </a:r>
            <a:r>
              <a:rPr lang="en-US" sz="1800">
                <a:latin typeface="Times New Roman" pitchFamily="18" charset="0"/>
              </a:rPr>
              <a:t>H</a:t>
            </a:r>
            <a:r>
              <a:rPr lang="en-US" sz="1400">
                <a:latin typeface="Times New Roman" pitchFamily="18" charset="0"/>
              </a:rPr>
              <a:t>0</a:t>
            </a:r>
            <a:r>
              <a:rPr lang="he-IL" sz="1800">
                <a:latin typeface="Times New Roman" pitchFamily="18" charset="0"/>
              </a:rPr>
              <a:t>.</a:t>
            </a:r>
          </a:p>
          <a:p>
            <a:pPr marL="342900" indent="-342900">
              <a:spcBef>
                <a:spcPct val="20000"/>
              </a:spcBef>
              <a:buClr>
                <a:schemeClr val="folHlink"/>
              </a:buClr>
              <a:buSzPct val="60000"/>
              <a:buFont typeface="Wingdings" pitchFamily="2" charset="2"/>
              <a:buChar char="n"/>
            </a:pPr>
            <a:endParaRPr lang="en-US" sz="2000">
              <a:latin typeface="Times New Roman" pitchFamily="18" charset="0"/>
              <a:sym typeface="Symbol" pitchFamily="18" charset="2"/>
            </a:endParaRPr>
          </a:p>
        </p:txBody>
      </p:sp>
      <p:graphicFrame>
        <p:nvGraphicFramePr>
          <p:cNvPr id="458825" name="Group 73"/>
          <p:cNvGraphicFramePr>
            <a:graphicFrameLocks noGrp="1"/>
          </p:cNvGraphicFramePr>
          <p:nvPr/>
        </p:nvGraphicFramePr>
        <p:xfrm>
          <a:off x="2987675" y="2060575"/>
          <a:ext cx="4392613" cy="1463675"/>
        </p:xfrm>
        <a:graphic>
          <a:graphicData uri="http://schemas.openxmlformats.org/drawingml/2006/table">
            <a:tbl>
              <a:tblPr rtl="1"/>
              <a:tblGrid>
                <a:gridCol w="1422400"/>
                <a:gridCol w="989013"/>
                <a:gridCol w="990600"/>
                <a:gridCol w="990600"/>
              </a:tblGrid>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הצלחה / תרגיל</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הגישו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לא הגישו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הצליחו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נכשלו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130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bl>
          </a:graphicData>
        </a:graphic>
      </p:graphicFrame>
      <p:sp>
        <p:nvSpPr>
          <p:cNvPr id="458827" name="AutoShape 7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8758">
                                            <p:txEl>
                                              <p:pRg st="0" end="0"/>
                                            </p:txEl>
                                          </p:spTgt>
                                        </p:tgtEl>
                                        <p:attrNameLst>
                                          <p:attrName>style.visibility</p:attrName>
                                        </p:attrNameLst>
                                      </p:cBhvr>
                                      <p:to>
                                        <p:strVal val="visible"/>
                                      </p:to>
                                    </p:set>
                                    <p:animEffect transition="in" filter="fade">
                                      <p:cBhvr>
                                        <p:cTn id="7" dur="2000"/>
                                        <p:tgtEl>
                                          <p:spTgt spid="458758">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58825"/>
                                        </p:tgtEl>
                                        <p:attrNameLst>
                                          <p:attrName>style.visibility</p:attrName>
                                        </p:attrNameLst>
                                      </p:cBhvr>
                                      <p:to>
                                        <p:strVal val="visible"/>
                                      </p:to>
                                    </p:set>
                                    <p:anim calcmode="lin" valueType="num">
                                      <p:cBhvr>
                                        <p:cTn id="10" dur="2000" fill="hold"/>
                                        <p:tgtEl>
                                          <p:spTgt spid="458825"/>
                                        </p:tgtEl>
                                        <p:attrNameLst>
                                          <p:attrName>ppt_w</p:attrName>
                                        </p:attrNameLst>
                                      </p:cBhvr>
                                      <p:tavLst>
                                        <p:tav tm="0">
                                          <p:val>
                                            <p:fltVal val="0"/>
                                          </p:val>
                                        </p:tav>
                                        <p:tav tm="100000">
                                          <p:val>
                                            <p:strVal val="#ppt_w"/>
                                          </p:val>
                                        </p:tav>
                                      </p:tavLst>
                                    </p:anim>
                                    <p:anim calcmode="lin" valueType="num">
                                      <p:cBhvr>
                                        <p:cTn id="11" dur="2000" fill="hold"/>
                                        <p:tgtEl>
                                          <p:spTgt spid="458825"/>
                                        </p:tgtEl>
                                        <p:attrNameLst>
                                          <p:attrName>ppt_h</p:attrName>
                                        </p:attrNameLst>
                                      </p:cBhvr>
                                      <p:tavLst>
                                        <p:tav tm="0">
                                          <p:val>
                                            <p:fltVal val="0"/>
                                          </p:val>
                                        </p:tav>
                                        <p:tav tm="100000">
                                          <p:val>
                                            <p:strVal val="#ppt_h"/>
                                          </p:val>
                                        </p:tav>
                                      </p:tavLst>
                                    </p:anim>
                                    <p:anim calcmode="lin" valueType="num">
                                      <p:cBhvr>
                                        <p:cTn id="12" dur="2000" fill="hold"/>
                                        <p:tgtEl>
                                          <p:spTgt spid="458825"/>
                                        </p:tgtEl>
                                        <p:attrNameLst>
                                          <p:attrName>style.rotation</p:attrName>
                                        </p:attrNameLst>
                                      </p:cBhvr>
                                      <p:tavLst>
                                        <p:tav tm="0">
                                          <p:val>
                                            <p:fltVal val="360"/>
                                          </p:val>
                                        </p:tav>
                                        <p:tav tm="100000">
                                          <p:val>
                                            <p:fltVal val="0"/>
                                          </p:val>
                                        </p:tav>
                                      </p:tavLst>
                                    </p:anim>
                                    <p:animEffect transition="in" filter="fade">
                                      <p:cBhvr>
                                        <p:cTn id="13" dur="2000"/>
                                        <p:tgtEl>
                                          <p:spTgt spid="458825"/>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58758">
                                            <p:txEl>
                                              <p:pRg st="5" end="5"/>
                                            </p:txEl>
                                          </p:spTgt>
                                        </p:tgtEl>
                                        <p:attrNameLst>
                                          <p:attrName>style.visibility</p:attrName>
                                        </p:attrNameLst>
                                      </p:cBhvr>
                                      <p:to>
                                        <p:strVal val="visible"/>
                                      </p:to>
                                    </p:set>
                                    <p:animEffect transition="in" filter="fade">
                                      <p:cBhvr>
                                        <p:cTn id="17" dur="2000"/>
                                        <p:tgtEl>
                                          <p:spTgt spid="458758">
                                            <p:txEl>
                                              <p:pRg st="5" end="5"/>
                                            </p:tx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458758">
                                            <p:txEl>
                                              <p:pRg st="6" end="6"/>
                                            </p:txEl>
                                          </p:spTgt>
                                        </p:tgtEl>
                                        <p:attrNameLst>
                                          <p:attrName>style.visibility</p:attrName>
                                        </p:attrNameLst>
                                      </p:cBhvr>
                                      <p:to>
                                        <p:strVal val="visible"/>
                                      </p:to>
                                    </p:set>
                                    <p:animEffect transition="in" filter="fade">
                                      <p:cBhvr>
                                        <p:cTn id="21" dur="2000"/>
                                        <p:tgtEl>
                                          <p:spTgt spid="458758">
                                            <p:txEl>
                                              <p:pRg st="6" end="6"/>
                                            </p:tx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458758">
                                            <p:txEl>
                                              <p:pRg st="7" end="7"/>
                                            </p:txEl>
                                          </p:spTgt>
                                        </p:tgtEl>
                                        <p:attrNameLst>
                                          <p:attrName>style.visibility</p:attrName>
                                        </p:attrNameLst>
                                      </p:cBhvr>
                                      <p:to>
                                        <p:strVal val="visible"/>
                                      </p:to>
                                    </p:set>
                                    <p:animEffect transition="in" filter="fade">
                                      <p:cBhvr>
                                        <p:cTn id="25" dur="2000"/>
                                        <p:tgtEl>
                                          <p:spTgt spid="458758">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8758">
                                            <p:txEl>
                                              <p:pRg st="8" end="8"/>
                                            </p:txEl>
                                          </p:spTgt>
                                        </p:tgtEl>
                                        <p:attrNameLst>
                                          <p:attrName>style.visibility</p:attrName>
                                        </p:attrNameLst>
                                      </p:cBhvr>
                                      <p:to>
                                        <p:strVal val="visible"/>
                                      </p:to>
                                    </p:set>
                                    <p:animEffect transition="in" filter="fade">
                                      <p:cBhvr>
                                        <p:cTn id="28" dur="2000"/>
                                        <p:tgtEl>
                                          <p:spTgt spid="4587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8"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algn="r" eaLnBrk="1" hangingPunct="1"/>
            <a:r>
              <a:rPr lang="he-IL" sz="2800" smtClean="0"/>
              <a:t>מבחן </a:t>
            </a:r>
            <a:r>
              <a:rPr lang="el-GR" sz="2800" smtClean="0"/>
              <a:t>χ</a:t>
            </a:r>
            <a:r>
              <a:rPr lang="en-US" sz="2800" baseline="30000" smtClean="0"/>
              <a:t>2</a:t>
            </a:r>
            <a:r>
              <a:rPr lang="he-IL" sz="2800" smtClean="0"/>
              <a:t> לבדיקת 'אי תלות' </a:t>
            </a:r>
            <a:r>
              <a:rPr lang="he-IL" sz="1800" smtClean="0"/>
              <a:t>(דרגת חופש אחת)</a:t>
            </a:r>
            <a:r>
              <a:rPr lang="he-IL" sz="2800" smtClean="0"/>
              <a:t> </a:t>
            </a:r>
            <a:r>
              <a:rPr lang="en-US" sz="2800" smtClean="0"/>
              <a:t>Yates</a:t>
            </a:r>
            <a:r>
              <a:rPr lang="he-IL" sz="2800" smtClean="0"/>
              <a:t>: דוגמא המשך</a:t>
            </a:r>
            <a:endParaRPr lang="en-US" sz="2800" smtClean="0"/>
          </a:p>
        </p:txBody>
      </p:sp>
      <p:sp>
        <p:nvSpPr>
          <p:cNvPr id="50181"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50182"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59782" name="Rectangle 6"/>
          <p:cNvSpPr>
            <a:spLocks noChangeArrowheads="1"/>
          </p:cNvSpPr>
          <p:nvPr/>
        </p:nvSpPr>
        <p:spPr bwMode="auto">
          <a:xfrm>
            <a:off x="179388" y="1844675"/>
            <a:ext cx="8704262"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ג: חישוב </a:t>
            </a:r>
            <a:r>
              <a:rPr lang="el-GR" sz="2800">
                <a:latin typeface="Times New Roman" pitchFamily="18" charset="0"/>
              </a:rPr>
              <a:t>χ</a:t>
            </a:r>
            <a:r>
              <a:rPr lang="en-US" sz="2800" baseline="30000">
                <a:latin typeface="Times New Roman" pitchFamily="18" charset="0"/>
              </a:rPr>
              <a:t>2</a:t>
            </a:r>
            <a:r>
              <a:rPr lang="he-IL" sz="2800">
                <a:latin typeface="Times New Roman" pitchFamily="18" charset="0"/>
              </a:rPr>
              <a:t> המבחן</a:t>
            </a:r>
            <a:r>
              <a:rPr lang="he-IL" sz="2800">
                <a:latin typeface="Times New Roman" pitchFamily="18" charset="0"/>
                <a:sym typeface="Symbol" pitchFamily="18" charset="2"/>
              </a:rPr>
              <a:t>. </a:t>
            </a:r>
          </a:p>
          <a:p>
            <a:pPr marL="342900" indent="-342900">
              <a:spcBef>
                <a:spcPct val="20000"/>
              </a:spcBef>
              <a:buClr>
                <a:schemeClr val="folHlink"/>
              </a:buClr>
              <a:buSzPct val="60000"/>
              <a:buFont typeface="Wingdings" pitchFamily="2" charset="2"/>
              <a:buChar char="n"/>
            </a:pPr>
            <a:endParaRPr lang="en-US" sz="2000">
              <a:latin typeface="Times New Roman" pitchFamily="18" charset="0"/>
              <a:sym typeface="Symbol" pitchFamily="18" charset="2"/>
            </a:endParaRPr>
          </a:p>
        </p:txBody>
      </p:sp>
      <p:graphicFrame>
        <p:nvGraphicFramePr>
          <p:cNvPr id="459822" name="Object 46"/>
          <p:cNvGraphicFramePr>
            <a:graphicFrameLocks noChangeAspect="1"/>
          </p:cNvGraphicFramePr>
          <p:nvPr/>
        </p:nvGraphicFramePr>
        <p:xfrm>
          <a:off x="755650" y="2205038"/>
          <a:ext cx="3744913" cy="930275"/>
        </p:xfrm>
        <a:graphic>
          <a:graphicData uri="http://schemas.openxmlformats.org/presentationml/2006/ole">
            <p:oleObj spid="_x0000_s50178" name="משוואה" r:id="rId3" imgW="2044440" imgH="507960" progId="Equation.3">
              <p:embed/>
            </p:oleObj>
          </a:graphicData>
        </a:graphic>
      </p:graphicFrame>
      <p:graphicFrame>
        <p:nvGraphicFramePr>
          <p:cNvPr id="459852" name="Group 76"/>
          <p:cNvGraphicFramePr>
            <a:graphicFrameLocks noGrp="1"/>
          </p:cNvGraphicFramePr>
          <p:nvPr/>
        </p:nvGraphicFramePr>
        <p:xfrm>
          <a:off x="3995738" y="3357563"/>
          <a:ext cx="4392612" cy="1463675"/>
        </p:xfrm>
        <a:graphic>
          <a:graphicData uri="http://schemas.openxmlformats.org/drawingml/2006/table">
            <a:tbl>
              <a:tblPr rtl="1"/>
              <a:tblGrid>
                <a:gridCol w="1422400"/>
                <a:gridCol w="989012"/>
                <a:gridCol w="990600"/>
                <a:gridCol w="990600"/>
              </a:tblGrid>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הצלחה / תרגיל</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הגישו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לא הגישו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הצליחו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80 </a:t>
                      </a: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b</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20 </a:t>
                      </a: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נכשלו</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50 </a:t>
                      </a: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50 </a:t>
                      </a: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130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bl>
          </a:graphicData>
        </a:graphic>
      </p:graphicFrame>
      <p:graphicFrame>
        <p:nvGraphicFramePr>
          <p:cNvPr id="459850" name="Object 74"/>
          <p:cNvGraphicFramePr>
            <a:graphicFrameLocks noChangeAspect="1"/>
          </p:cNvGraphicFramePr>
          <p:nvPr/>
        </p:nvGraphicFramePr>
        <p:xfrm>
          <a:off x="3348038" y="5084763"/>
          <a:ext cx="4976812" cy="884237"/>
        </p:xfrm>
        <a:graphic>
          <a:graphicData uri="http://schemas.openxmlformats.org/presentationml/2006/ole">
            <p:oleObj spid="_x0000_s50179" name="משוואה" r:id="rId4" imgW="2717640" imgH="482400" progId="Equation.3">
              <p:embed/>
            </p:oleObj>
          </a:graphicData>
        </a:graphic>
      </p:graphicFrame>
      <p:sp>
        <p:nvSpPr>
          <p:cNvPr id="459854" name="AutoShape 78">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9782">
                                            <p:txEl>
                                              <p:pRg st="0" end="0"/>
                                            </p:txEl>
                                          </p:spTgt>
                                        </p:tgtEl>
                                        <p:attrNameLst>
                                          <p:attrName>style.visibility</p:attrName>
                                        </p:attrNameLst>
                                      </p:cBhvr>
                                      <p:to>
                                        <p:strVal val="visible"/>
                                      </p:to>
                                    </p:set>
                                    <p:animEffect transition="in" filter="fade">
                                      <p:cBhvr>
                                        <p:cTn id="7" dur="2000"/>
                                        <p:tgtEl>
                                          <p:spTgt spid="459782">
                                            <p:txEl>
                                              <p:pRg st="0" end="0"/>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459822"/>
                                        </p:tgtEl>
                                        <p:attrNameLst>
                                          <p:attrName>style.visibility</p:attrName>
                                        </p:attrNameLst>
                                      </p:cBhvr>
                                      <p:to>
                                        <p:strVal val="visible"/>
                                      </p:to>
                                    </p:set>
                                    <p:anim calcmode="lin" valueType="num">
                                      <p:cBhvr>
                                        <p:cTn id="10" dur="500" fill="hold"/>
                                        <p:tgtEl>
                                          <p:spTgt spid="459822"/>
                                        </p:tgtEl>
                                        <p:attrNameLst>
                                          <p:attrName>ppt_w</p:attrName>
                                        </p:attrNameLst>
                                      </p:cBhvr>
                                      <p:tavLst>
                                        <p:tav tm="0">
                                          <p:val>
                                            <p:fltVal val="0"/>
                                          </p:val>
                                        </p:tav>
                                        <p:tav tm="100000">
                                          <p:val>
                                            <p:strVal val="#ppt_w"/>
                                          </p:val>
                                        </p:tav>
                                      </p:tavLst>
                                    </p:anim>
                                    <p:anim calcmode="lin" valueType="num">
                                      <p:cBhvr>
                                        <p:cTn id="11" dur="500" fill="hold"/>
                                        <p:tgtEl>
                                          <p:spTgt spid="459822"/>
                                        </p:tgtEl>
                                        <p:attrNameLst>
                                          <p:attrName>ppt_h</p:attrName>
                                        </p:attrNameLst>
                                      </p:cBhvr>
                                      <p:tavLst>
                                        <p:tav tm="0">
                                          <p:val>
                                            <p:fltVal val="0"/>
                                          </p:val>
                                        </p:tav>
                                        <p:tav tm="100000">
                                          <p:val>
                                            <p:strVal val="#ppt_h"/>
                                          </p:val>
                                        </p:tav>
                                      </p:tavLst>
                                    </p:anim>
                                    <p:animEffect transition="in" filter="fade">
                                      <p:cBhvr>
                                        <p:cTn id="12" dur="500"/>
                                        <p:tgtEl>
                                          <p:spTgt spid="459822"/>
                                        </p:tgtEl>
                                      </p:cBhvr>
                                    </p:animEffect>
                                  </p:childTnLst>
                                </p:cTn>
                              </p:par>
                              <p:par>
                                <p:cTn id="13" presetID="49" presetClass="entr" presetSubtype="0" decel="100000" fill="hold" nodeType="withEffect">
                                  <p:stCondLst>
                                    <p:cond delay="0"/>
                                  </p:stCondLst>
                                  <p:childTnLst>
                                    <p:set>
                                      <p:cBhvr>
                                        <p:cTn id="14" dur="1" fill="hold">
                                          <p:stCondLst>
                                            <p:cond delay="0"/>
                                          </p:stCondLst>
                                        </p:cTn>
                                        <p:tgtEl>
                                          <p:spTgt spid="459852"/>
                                        </p:tgtEl>
                                        <p:attrNameLst>
                                          <p:attrName>style.visibility</p:attrName>
                                        </p:attrNameLst>
                                      </p:cBhvr>
                                      <p:to>
                                        <p:strVal val="visible"/>
                                      </p:to>
                                    </p:set>
                                    <p:anim calcmode="lin" valueType="num">
                                      <p:cBhvr>
                                        <p:cTn id="15" dur="3000" fill="hold"/>
                                        <p:tgtEl>
                                          <p:spTgt spid="459852"/>
                                        </p:tgtEl>
                                        <p:attrNameLst>
                                          <p:attrName>ppt_w</p:attrName>
                                        </p:attrNameLst>
                                      </p:cBhvr>
                                      <p:tavLst>
                                        <p:tav tm="0">
                                          <p:val>
                                            <p:fltVal val="0"/>
                                          </p:val>
                                        </p:tav>
                                        <p:tav tm="100000">
                                          <p:val>
                                            <p:strVal val="#ppt_w"/>
                                          </p:val>
                                        </p:tav>
                                      </p:tavLst>
                                    </p:anim>
                                    <p:anim calcmode="lin" valueType="num">
                                      <p:cBhvr>
                                        <p:cTn id="16" dur="3000" fill="hold"/>
                                        <p:tgtEl>
                                          <p:spTgt spid="459852"/>
                                        </p:tgtEl>
                                        <p:attrNameLst>
                                          <p:attrName>ppt_h</p:attrName>
                                        </p:attrNameLst>
                                      </p:cBhvr>
                                      <p:tavLst>
                                        <p:tav tm="0">
                                          <p:val>
                                            <p:fltVal val="0"/>
                                          </p:val>
                                        </p:tav>
                                        <p:tav tm="100000">
                                          <p:val>
                                            <p:strVal val="#ppt_h"/>
                                          </p:val>
                                        </p:tav>
                                      </p:tavLst>
                                    </p:anim>
                                    <p:anim calcmode="lin" valueType="num">
                                      <p:cBhvr>
                                        <p:cTn id="17" dur="3000" fill="hold"/>
                                        <p:tgtEl>
                                          <p:spTgt spid="459852"/>
                                        </p:tgtEl>
                                        <p:attrNameLst>
                                          <p:attrName>style.rotation</p:attrName>
                                        </p:attrNameLst>
                                      </p:cBhvr>
                                      <p:tavLst>
                                        <p:tav tm="0">
                                          <p:val>
                                            <p:fltVal val="360"/>
                                          </p:val>
                                        </p:tav>
                                        <p:tav tm="100000">
                                          <p:val>
                                            <p:fltVal val="0"/>
                                          </p:val>
                                        </p:tav>
                                      </p:tavLst>
                                    </p:anim>
                                    <p:animEffect transition="in" filter="fade">
                                      <p:cBhvr>
                                        <p:cTn id="18" dur="3000"/>
                                        <p:tgtEl>
                                          <p:spTgt spid="459852"/>
                                        </p:tgtEl>
                                      </p:cBhvr>
                                    </p:animEffect>
                                  </p:childTnLst>
                                </p:cTn>
                              </p:par>
                            </p:childTnLst>
                          </p:cTn>
                        </p:par>
                        <p:par>
                          <p:cTn id="19" fill="hold">
                            <p:stCondLst>
                              <p:cond delay="3000"/>
                            </p:stCondLst>
                            <p:childTnLst>
                              <p:par>
                                <p:cTn id="20" presetID="29" presetClass="entr" presetSubtype="0" fill="hold" nodeType="afterEffect">
                                  <p:stCondLst>
                                    <p:cond delay="0"/>
                                  </p:stCondLst>
                                  <p:childTnLst>
                                    <p:set>
                                      <p:cBhvr>
                                        <p:cTn id="21" dur="1" fill="hold">
                                          <p:stCondLst>
                                            <p:cond delay="0"/>
                                          </p:stCondLst>
                                        </p:cTn>
                                        <p:tgtEl>
                                          <p:spTgt spid="459850"/>
                                        </p:tgtEl>
                                        <p:attrNameLst>
                                          <p:attrName>style.visibility</p:attrName>
                                        </p:attrNameLst>
                                      </p:cBhvr>
                                      <p:to>
                                        <p:strVal val="visible"/>
                                      </p:to>
                                    </p:set>
                                    <p:anim calcmode="lin" valueType="num">
                                      <p:cBhvr>
                                        <p:cTn id="22" dur="1000" fill="hold"/>
                                        <p:tgtEl>
                                          <p:spTgt spid="459850"/>
                                        </p:tgtEl>
                                        <p:attrNameLst>
                                          <p:attrName>ppt_x</p:attrName>
                                        </p:attrNameLst>
                                      </p:cBhvr>
                                      <p:tavLst>
                                        <p:tav tm="0">
                                          <p:val>
                                            <p:strVal val="#ppt_x-.2"/>
                                          </p:val>
                                        </p:tav>
                                        <p:tav tm="100000">
                                          <p:val>
                                            <p:strVal val="#ppt_x"/>
                                          </p:val>
                                        </p:tav>
                                      </p:tavLst>
                                    </p:anim>
                                    <p:anim calcmode="lin" valueType="num">
                                      <p:cBhvr>
                                        <p:cTn id="23" dur="1000" fill="hold"/>
                                        <p:tgtEl>
                                          <p:spTgt spid="45985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59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2"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gn="r" eaLnBrk="1" hangingPunct="1"/>
            <a:r>
              <a:rPr lang="he-IL" sz="2800" smtClean="0"/>
              <a:t>מבחן </a:t>
            </a:r>
            <a:r>
              <a:rPr lang="el-GR" sz="2800" smtClean="0"/>
              <a:t>χ</a:t>
            </a:r>
            <a:r>
              <a:rPr lang="en-US" sz="2800" baseline="30000" smtClean="0"/>
              <a:t>2</a:t>
            </a:r>
            <a:r>
              <a:rPr lang="he-IL" sz="2800" smtClean="0"/>
              <a:t> לבדיקת 'אי תלות' </a:t>
            </a:r>
            <a:r>
              <a:rPr lang="he-IL" sz="1800" smtClean="0"/>
              <a:t>(דרגת חופש אחת)</a:t>
            </a:r>
            <a:r>
              <a:rPr lang="he-IL" sz="2800" smtClean="0"/>
              <a:t> </a:t>
            </a:r>
            <a:r>
              <a:rPr lang="en-US" sz="2800" smtClean="0"/>
              <a:t>Yates</a:t>
            </a:r>
            <a:r>
              <a:rPr lang="he-IL" sz="2800" smtClean="0"/>
              <a:t>: דוגמא המשך</a:t>
            </a:r>
            <a:endParaRPr lang="en-US" sz="2800" smtClean="0"/>
          </a:p>
        </p:txBody>
      </p:sp>
      <p:sp>
        <p:nvSpPr>
          <p:cNvPr id="183299"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461828" name="AutoShape 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83301"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61830" name="Rectangle 6"/>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400">
                <a:latin typeface="Times New Roman" pitchFamily="18" charset="0"/>
                <a:sym typeface="Symbol" pitchFamily="18" charset="2"/>
              </a:rPr>
              <a:t>שלב ד: החלטה</a:t>
            </a:r>
          </a:p>
          <a:p>
            <a:pPr marL="742950" lvl="1" indent="-285750" algn="justLow">
              <a:spcBef>
                <a:spcPct val="20000"/>
              </a:spcBef>
              <a:buClr>
                <a:schemeClr val="hlink"/>
              </a:buClr>
              <a:buSzPct val="55000"/>
              <a:buFont typeface="Wingdings" pitchFamily="2" charset="2"/>
              <a:buChar char="n"/>
            </a:pPr>
            <a:r>
              <a:rPr lang="el-GR" sz="2400">
                <a:latin typeface="Times New Roman" pitchFamily="18" charset="0"/>
              </a:rPr>
              <a:t>χ </a:t>
            </a:r>
            <a:r>
              <a:rPr lang="en-US" sz="2400" baseline="30000">
                <a:latin typeface="Times New Roman" pitchFamily="18" charset="0"/>
              </a:rPr>
              <a:t>2</a:t>
            </a:r>
            <a:r>
              <a:rPr lang="he-IL" sz="2400">
                <a:latin typeface="Times New Roman" pitchFamily="18" charset="0"/>
              </a:rPr>
              <a:t> המבחן </a:t>
            </a:r>
            <a:r>
              <a:rPr lang="en-US" sz="2400">
                <a:latin typeface="Times New Roman" pitchFamily="18" charset="0"/>
              </a:rPr>
              <a:t>18.5</a:t>
            </a:r>
            <a:endParaRPr lang="he-IL" sz="2400">
              <a:latin typeface="Times New Roman" pitchFamily="18" charset="0"/>
              <a:sym typeface="Symbol" pitchFamily="18" charset="2"/>
            </a:endParaRPr>
          </a:p>
          <a:p>
            <a:pPr marL="742950" lvl="1" indent="-285750" algn="justLow">
              <a:spcBef>
                <a:spcPct val="20000"/>
              </a:spcBef>
              <a:buClr>
                <a:schemeClr val="hlink"/>
              </a:buClr>
              <a:buSzPct val="55000"/>
              <a:buFont typeface="Wingdings" pitchFamily="2" charset="2"/>
              <a:buChar char="n"/>
            </a:pPr>
            <a:r>
              <a:rPr lang="he-IL" sz="2400">
                <a:latin typeface="Times New Roman" pitchFamily="18" charset="0"/>
              </a:rPr>
              <a:t>חיפשנו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מבחן גדול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3.84,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המבחן יצא גדול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a:t>
            </a:r>
            <a:r>
              <a:rPr lang="he-IL" sz="2400">
                <a:latin typeface="Times New Roman" pitchFamily="18" charset="0"/>
                <a:sym typeface="Symbol" pitchFamily="18" charset="2"/>
              </a:rPr>
              <a:t>ולכן נקבל את השערת ה </a:t>
            </a:r>
            <a:r>
              <a:rPr lang="en-US" sz="2400">
                <a:latin typeface="Times New Roman" pitchFamily="18" charset="0"/>
                <a:sym typeface="Symbol" pitchFamily="18" charset="2"/>
              </a:rPr>
              <a:t>H</a:t>
            </a:r>
            <a:r>
              <a:rPr lang="en-US" sz="1400">
                <a:latin typeface="Times New Roman" pitchFamily="18" charset="0"/>
                <a:sym typeface="Symbol" pitchFamily="18" charset="2"/>
              </a:rPr>
              <a:t>1</a:t>
            </a:r>
            <a:r>
              <a:rPr lang="he-IL" sz="1400">
                <a:latin typeface="Times New Roman" pitchFamily="18" charset="0"/>
                <a:sym typeface="Symbol" pitchFamily="18" charset="2"/>
              </a:rPr>
              <a:t> </a:t>
            </a:r>
            <a:r>
              <a:rPr lang="he-IL" sz="2400">
                <a:latin typeface="Times New Roman" pitchFamily="18" charset="0"/>
                <a:sym typeface="Symbol" pitchFamily="18" charset="2"/>
              </a:rPr>
              <a:t>(נקבל את השערת החוקר)</a:t>
            </a:r>
            <a:r>
              <a:rPr lang="he-IL" sz="2000">
                <a:latin typeface="Times New Roman" pitchFamily="18" charset="0"/>
                <a:sym typeface="Symbol" pitchFamily="18" charset="2"/>
              </a:rPr>
              <a:t>.</a:t>
            </a:r>
            <a:r>
              <a:rPr lang="he-IL" sz="2000">
                <a:latin typeface="Times New Roman" pitchFamily="18" charset="0"/>
              </a:rPr>
              <a:t> </a:t>
            </a:r>
          </a:p>
        </p:txBody>
      </p:sp>
      <p:grpSp>
        <p:nvGrpSpPr>
          <p:cNvPr id="2" name="Group 23"/>
          <p:cNvGrpSpPr>
            <a:grpSpLocks/>
          </p:cNvGrpSpPr>
          <p:nvPr/>
        </p:nvGrpSpPr>
        <p:grpSpPr bwMode="auto">
          <a:xfrm>
            <a:off x="827088" y="4064000"/>
            <a:ext cx="7151687" cy="2794000"/>
            <a:chOff x="521" y="2560"/>
            <a:chExt cx="4505" cy="1760"/>
          </a:xfrm>
        </p:grpSpPr>
        <p:grpSp>
          <p:nvGrpSpPr>
            <p:cNvPr id="183304" name="Group 7"/>
            <p:cNvGrpSpPr>
              <a:grpSpLocks/>
            </p:cNvGrpSpPr>
            <p:nvPr/>
          </p:nvGrpSpPr>
          <p:grpSpPr bwMode="auto">
            <a:xfrm>
              <a:off x="2517" y="3838"/>
              <a:ext cx="454" cy="408"/>
              <a:chOff x="2970" y="3793"/>
              <a:chExt cx="454" cy="408"/>
            </a:xfrm>
          </p:grpSpPr>
          <p:sp>
            <p:nvSpPr>
              <p:cNvPr id="183317" name="Rectangle 8"/>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a:t>
                </a:r>
                <a:r>
                  <a:rPr lang="en-US" sz="1000" b="1">
                    <a:sym typeface="Symbol" pitchFamily="18" charset="2"/>
                  </a:rPr>
                  <a:t>/2</a:t>
                </a:r>
                <a:r>
                  <a:rPr lang="en-US" sz="1400" b="1">
                    <a:sym typeface="Symbol" pitchFamily="18" charset="2"/>
                  </a:rPr>
                  <a:t>=0.025</a:t>
                </a:r>
              </a:p>
            </p:txBody>
          </p:sp>
          <p:sp>
            <p:nvSpPr>
              <p:cNvPr id="183318" name="Rectangle 9"/>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83319" name="Rectangle 10"/>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df=1</a:t>
                </a:r>
              </a:p>
            </p:txBody>
          </p:sp>
        </p:grpSp>
        <p:sp>
          <p:nvSpPr>
            <p:cNvPr id="183305" name="Line 11"/>
            <p:cNvSpPr>
              <a:spLocks noChangeShapeType="1"/>
            </p:cNvSpPr>
            <p:nvPr/>
          </p:nvSpPr>
          <p:spPr bwMode="auto">
            <a:xfrm flipH="1">
              <a:off x="521" y="3830"/>
              <a:ext cx="4505" cy="0"/>
            </a:xfrm>
            <a:prstGeom prst="line">
              <a:avLst/>
            </a:prstGeom>
            <a:noFill/>
            <a:ln w="9525">
              <a:solidFill>
                <a:schemeClr val="tx1"/>
              </a:solidFill>
              <a:miter lim="800000"/>
              <a:headEnd/>
              <a:tailEnd/>
            </a:ln>
          </p:spPr>
          <p:txBody>
            <a:bodyPr wrap="none"/>
            <a:lstStyle/>
            <a:p>
              <a:endParaRPr lang="he-IL"/>
            </a:p>
          </p:txBody>
        </p:sp>
        <p:sp>
          <p:nvSpPr>
            <p:cNvPr id="183306" name="Line 12"/>
            <p:cNvSpPr>
              <a:spLocks noChangeShapeType="1"/>
            </p:cNvSpPr>
            <p:nvPr/>
          </p:nvSpPr>
          <p:spPr bwMode="auto">
            <a:xfrm flipH="1">
              <a:off x="2744"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83307" name="Rectangle 13"/>
            <p:cNvSpPr>
              <a:spLocks noChangeArrowheads="1"/>
            </p:cNvSpPr>
            <p:nvPr/>
          </p:nvSpPr>
          <p:spPr bwMode="auto">
            <a:xfrm flipH="1">
              <a:off x="2789" y="3657"/>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83308" name="Rectangle 14"/>
            <p:cNvSpPr>
              <a:spLocks noChangeArrowheads="1"/>
            </p:cNvSpPr>
            <p:nvPr/>
          </p:nvSpPr>
          <p:spPr bwMode="auto">
            <a:xfrm flipH="1">
              <a:off x="2472" y="3657"/>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83309" name="Rectangle 15"/>
            <p:cNvSpPr>
              <a:spLocks noChangeArrowheads="1"/>
            </p:cNvSpPr>
            <p:nvPr/>
          </p:nvSpPr>
          <p:spPr bwMode="auto">
            <a:xfrm flipH="1">
              <a:off x="2472"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גבולי</a:t>
              </a:r>
              <a:endParaRPr lang="en-US" b="1">
                <a:latin typeface="Times New Roman" pitchFamily="18" charset="0"/>
                <a:sym typeface="Symbol" pitchFamily="18" charset="2"/>
              </a:endParaRPr>
            </a:p>
          </p:txBody>
        </p:sp>
        <p:sp>
          <p:nvSpPr>
            <p:cNvPr id="183310" name="Rectangle 16"/>
            <p:cNvSpPr>
              <a:spLocks noChangeArrowheads="1"/>
            </p:cNvSpPr>
            <p:nvPr/>
          </p:nvSpPr>
          <p:spPr bwMode="auto">
            <a:xfrm>
              <a:off x="3440" y="3838"/>
              <a:ext cx="515"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=18.5</a:t>
              </a:r>
            </a:p>
          </p:txBody>
        </p:sp>
        <p:grpSp>
          <p:nvGrpSpPr>
            <p:cNvPr id="183311" name="Group 17"/>
            <p:cNvGrpSpPr>
              <a:grpSpLocks/>
            </p:cNvGrpSpPr>
            <p:nvPr/>
          </p:nvGrpSpPr>
          <p:grpSpPr bwMode="auto">
            <a:xfrm>
              <a:off x="793" y="2560"/>
              <a:ext cx="3583" cy="1261"/>
              <a:chOff x="703" y="3047"/>
              <a:chExt cx="2661" cy="964"/>
            </a:xfrm>
          </p:grpSpPr>
          <p:sp>
            <p:nvSpPr>
              <p:cNvPr id="183315" name="Freeform 18"/>
              <p:cNvSpPr>
                <a:spLocks/>
              </p:cNvSpPr>
              <p:nvPr/>
            </p:nvSpPr>
            <p:spPr bwMode="auto">
              <a:xfrm>
                <a:off x="1407" y="3047"/>
                <a:ext cx="1957" cy="959"/>
              </a:xfrm>
              <a:custGeom>
                <a:avLst/>
                <a:gdLst>
                  <a:gd name="T0" fmla="*/ 1957 w 1957"/>
                  <a:gd name="T1" fmla="*/ 959 h 959"/>
                  <a:gd name="T2" fmla="*/ 717 w 1957"/>
                  <a:gd name="T3" fmla="*/ 673 h 959"/>
                  <a:gd name="T4" fmla="*/ 297 w 1957"/>
                  <a:gd name="T5" fmla="*/ 109 h 959"/>
                  <a:gd name="T6" fmla="*/ 0 w 1957"/>
                  <a:gd name="T7" fmla="*/ 20 h 959"/>
                  <a:gd name="T8" fmla="*/ 0 60000 65536"/>
                  <a:gd name="T9" fmla="*/ 0 60000 65536"/>
                  <a:gd name="T10" fmla="*/ 0 60000 65536"/>
                  <a:gd name="T11" fmla="*/ 0 60000 65536"/>
                  <a:gd name="T12" fmla="*/ 0 w 1957"/>
                  <a:gd name="T13" fmla="*/ 0 h 959"/>
                  <a:gd name="T14" fmla="*/ 1957 w 1957"/>
                  <a:gd name="T15" fmla="*/ 959 h 959"/>
                </a:gdLst>
                <a:ahLst/>
                <a:cxnLst>
                  <a:cxn ang="T8">
                    <a:pos x="T0" y="T1"/>
                  </a:cxn>
                  <a:cxn ang="T9">
                    <a:pos x="T2" y="T3"/>
                  </a:cxn>
                  <a:cxn ang="T10">
                    <a:pos x="T4" y="T5"/>
                  </a:cxn>
                  <a:cxn ang="T11">
                    <a:pos x="T6" y="T7"/>
                  </a:cxn>
                </a:cxnLst>
                <a:rect l="T12" t="T13" r="T14" b="T15"/>
                <a:pathLst>
                  <a:path w="1957" h="959">
                    <a:moveTo>
                      <a:pt x="1957" y="959"/>
                    </a:moveTo>
                    <a:cubicBezTo>
                      <a:pt x="1750" y="911"/>
                      <a:pt x="994" y="815"/>
                      <a:pt x="717" y="673"/>
                    </a:cubicBezTo>
                    <a:cubicBezTo>
                      <a:pt x="440" y="531"/>
                      <a:pt x="416" y="218"/>
                      <a:pt x="297" y="109"/>
                    </a:cubicBezTo>
                    <a:cubicBezTo>
                      <a:pt x="178" y="0"/>
                      <a:pt x="62" y="39"/>
                      <a:pt x="0" y="20"/>
                    </a:cubicBezTo>
                  </a:path>
                </a:pathLst>
              </a:custGeom>
              <a:noFill/>
              <a:ln w="38100" cap="rnd">
                <a:solidFill>
                  <a:srgbClr val="339966"/>
                </a:solidFill>
                <a:prstDash val="sysDot"/>
                <a:miter lim="800000"/>
                <a:headEnd/>
                <a:tailEnd/>
              </a:ln>
            </p:spPr>
            <p:txBody>
              <a:bodyPr wrap="none"/>
              <a:lstStyle/>
              <a:p>
                <a:endParaRPr lang="he-IL"/>
              </a:p>
            </p:txBody>
          </p:sp>
          <p:sp>
            <p:nvSpPr>
              <p:cNvPr id="183316" name="Freeform 19"/>
              <p:cNvSpPr>
                <a:spLocks/>
              </p:cNvSpPr>
              <p:nvPr/>
            </p:nvSpPr>
            <p:spPr bwMode="auto">
              <a:xfrm>
                <a:off x="703" y="3070"/>
                <a:ext cx="711" cy="941"/>
              </a:xfrm>
              <a:custGeom>
                <a:avLst/>
                <a:gdLst>
                  <a:gd name="T0" fmla="*/ 0 w 711"/>
                  <a:gd name="T1" fmla="*/ 941 h 941"/>
                  <a:gd name="T2" fmla="*/ 308 w 711"/>
                  <a:gd name="T3" fmla="*/ 599 h 941"/>
                  <a:gd name="T4" fmla="*/ 477 w 711"/>
                  <a:gd name="T5" fmla="*/ 134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29" y="733"/>
                      <a:pt x="308" y="599"/>
                    </a:cubicBezTo>
                    <a:cubicBezTo>
                      <a:pt x="387" y="465"/>
                      <a:pt x="410" y="234"/>
                      <a:pt x="477" y="134"/>
                    </a:cubicBezTo>
                    <a:cubicBezTo>
                      <a:pt x="544" y="34"/>
                      <a:pt x="662" y="28"/>
                      <a:pt x="711" y="0"/>
                    </a:cubicBezTo>
                  </a:path>
                </a:pathLst>
              </a:custGeom>
              <a:noFill/>
              <a:ln w="38100" cap="rnd">
                <a:solidFill>
                  <a:srgbClr val="339966"/>
                </a:solidFill>
                <a:prstDash val="sysDot"/>
                <a:miter lim="800000"/>
                <a:headEnd/>
                <a:tailEnd/>
              </a:ln>
            </p:spPr>
            <p:txBody>
              <a:bodyPr wrap="none"/>
              <a:lstStyle/>
              <a:p>
                <a:endParaRPr lang="he-IL"/>
              </a:p>
            </p:txBody>
          </p:sp>
        </p:grpSp>
        <p:sp>
          <p:nvSpPr>
            <p:cNvPr id="183312" name="Line 20"/>
            <p:cNvSpPr>
              <a:spLocks noChangeShapeType="1"/>
            </p:cNvSpPr>
            <p:nvPr/>
          </p:nvSpPr>
          <p:spPr bwMode="auto">
            <a:xfrm flipH="1">
              <a:off x="3696"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83313" name="Rectangle 21"/>
            <p:cNvSpPr>
              <a:spLocks noChangeArrowheads="1"/>
            </p:cNvSpPr>
            <p:nvPr/>
          </p:nvSpPr>
          <p:spPr bwMode="auto">
            <a:xfrm flipH="1">
              <a:off x="3424"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המבחן</a:t>
              </a:r>
              <a:endParaRPr lang="en-US" b="1">
                <a:latin typeface="Times New Roman" pitchFamily="18" charset="0"/>
                <a:sym typeface="Symbol" pitchFamily="18" charset="2"/>
              </a:endParaRPr>
            </a:p>
          </p:txBody>
        </p:sp>
        <p:sp>
          <p:nvSpPr>
            <p:cNvPr id="183314" name="Rectangle 22"/>
            <p:cNvSpPr>
              <a:spLocks noChangeArrowheads="1"/>
            </p:cNvSpPr>
            <p:nvPr/>
          </p:nvSpPr>
          <p:spPr bwMode="auto">
            <a:xfrm>
              <a:off x="2472" y="4147"/>
              <a:ext cx="515"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=3.84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1830">
                                            <p:txEl>
                                              <p:pRg st="0" end="0"/>
                                            </p:txEl>
                                          </p:spTgt>
                                        </p:tgtEl>
                                        <p:attrNameLst>
                                          <p:attrName>style.visibility</p:attrName>
                                        </p:attrNameLst>
                                      </p:cBhvr>
                                      <p:to>
                                        <p:strVal val="visible"/>
                                      </p:to>
                                    </p:set>
                                    <p:animEffect transition="in" filter="fade">
                                      <p:cBhvr>
                                        <p:cTn id="7" dur="2000"/>
                                        <p:tgtEl>
                                          <p:spTgt spid="46183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61830">
                                            <p:txEl>
                                              <p:pRg st="1" end="1"/>
                                            </p:txEl>
                                          </p:spTgt>
                                        </p:tgtEl>
                                        <p:attrNameLst>
                                          <p:attrName>style.visibility</p:attrName>
                                        </p:attrNameLst>
                                      </p:cBhvr>
                                      <p:to>
                                        <p:strVal val="visible"/>
                                      </p:to>
                                    </p:set>
                                    <p:animEffect transition="in" filter="fade">
                                      <p:cBhvr>
                                        <p:cTn id="11" dur="2000"/>
                                        <p:tgtEl>
                                          <p:spTgt spid="46183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61830">
                                            <p:txEl>
                                              <p:pRg st="2" end="2"/>
                                            </p:txEl>
                                          </p:spTgt>
                                        </p:tgtEl>
                                        <p:attrNameLst>
                                          <p:attrName>style.visibility</p:attrName>
                                        </p:attrNameLst>
                                      </p:cBhvr>
                                      <p:to>
                                        <p:strVal val="visible"/>
                                      </p:to>
                                    </p:set>
                                    <p:animEffect transition="in" filter="fade">
                                      <p:cBhvr>
                                        <p:cTn id="15" dur="2000"/>
                                        <p:tgtEl>
                                          <p:spTgt spid="461830">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3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body" idx="1"/>
          </p:nvPr>
        </p:nvSpPr>
        <p:spPr>
          <a:xfrm>
            <a:off x="971550" y="2017713"/>
            <a:ext cx="7983538" cy="4651375"/>
          </a:xfrm>
        </p:spPr>
        <p:txBody>
          <a:bodyPr/>
          <a:lstStyle/>
          <a:p>
            <a:pPr eaLnBrk="1" hangingPunct="1">
              <a:buFont typeface="Wingdings" pitchFamily="2" charset="2"/>
              <a:buNone/>
            </a:pPr>
            <a:r>
              <a:rPr lang="he-IL" sz="2800" smtClean="0">
                <a:sym typeface="Symbol" pitchFamily="18" charset="2"/>
              </a:rPr>
              <a:t>כדי לבדוק השפעה של דיאטה על הפחתה במשקל נבדק מדגם מקרי של 64 אנשים. נמצא כי בממוצע הם הפחיתו 2.2 ק"ג. סטיית התקן של האוכלוסייה 0.2</a:t>
            </a:r>
          </a:p>
          <a:p>
            <a:pPr eaLnBrk="1" hangingPunct="1"/>
            <a:r>
              <a:rPr lang="he-IL" sz="2800" smtClean="0">
                <a:sym typeface="Symbol" pitchFamily="18" charset="2"/>
              </a:rPr>
              <a:t>חשב רווח בר סמך לפרמטר </a:t>
            </a:r>
            <a:r>
              <a:rPr lang="el-GR" sz="2800" smtClean="0"/>
              <a:t>μ</a:t>
            </a:r>
            <a:r>
              <a:rPr lang="he-IL" sz="2800" smtClean="0"/>
              <a:t> ברמת סמך של 0.95</a:t>
            </a:r>
          </a:p>
          <a:p>
            <a:pPr lvl="1" eaLnBrk="1" hangingPunct="1"/>
            <a:r>
              <a:rPr lang="he-IL" sz="2400" smtClean="0">
                <a:sym typeface="Symbol" pitchFamily="18" charset="2"/>
              </a:rPr>
              <a:t> </a:t>
            </a:r>
            <a:r>
              <a:rPr lang="en-US" sz="2400" smtClean="0">
                <a:sym typeface="Symbol" pitchFamily="18" charset="2"/>
              </a:rPr>
              <a:t>X=2.2, n=64, =0.2, Z</a:t>
            </a:r>
            <a:r>
              <a:rPr lang="en-US" sz="2400" baseline="-25000" smtClean="0">
                <a:sym typeface="Symbol" pitchFamily="18" charset="2"/>
              </a:rPr>
              <a:t>97.5</a:t>
            </a:r>
            <a:r>
              <a:rPr lang="en-US" sz="2400" smtClean="0">
                <a:sym typeface="Symbol" pitchFamily="18" charset="2"/>
              </a:rPr>
              <a:t>=1.96</a:t>
            </a:r>
          </a:p>
          <a:p>
            <a:pPr lvl="1" eaLnBrk="1" hangingPunct="1"/>
            <a:r>
              <a:rPr lang="en-US" sz="2400" smtClean="0">
                <a:sym typeface="Symbol" pitchFamily="18" charset="2"/>
              </a:rPr>
              <a:t>2.2-1.96*0.2/8 ≤ </a:t>
            </a:r>
            <a:r>
              <a:rPr lang="el-GR" sz="2400" smtClean="0"/>
              <a:t>μ</a:t>
            </a:r>
            <a:r>
              <a:rPr lang="en-US" sz="2400" smtClean="0"/>
              <a:t> ≤ </a:t>
            </a:r>
            <a:r>
              <a:rPr lang="en-US" sz="2400" smtClean="0">
                <a:sym typeface="Symbol" pitchFamily="18" charset="2"/>
              </a:rPr>
              <a:t>2.2+1.96*0.2/8</a:t>
            </a:r>
          </a:p>
          <a:p>
            <a:pPr lvl="1" eaLnBrk="1" hangingPunct="1"/>
            <a:r>
              <a:rPr lang="en-US" sz="2400" b="1" smtClean="0">
                <a:sym typeface="Symbol" pitchFamily="18" charset="2"/>
              </a:rPr>
              <a:t>2.151 ≤ </a:t>
            </a:r>
            <a:r>
              <a:rPr lang="el-GR" sz="2400" b="1" smtClean="0"/>
              <a:t>μ</a:t>
            </a:r>
            <a:r>
              <a:rPr lang="en-US" sz="2400" b="1" smtClean="0"/>
              <a:t> ≤ </a:t>
            </a:r>
            <a:r>
              <a:rPr lang="en-US" sz="2400" b="1" smtClean="0">
                <a:sym typeface="Symbol" pitchFamily="18" charset="2"/>
              </a:rPr>
              <a:t>2.249</a:t>
            </a:r>
          </a:p>
        </p:txBody>
      </p:sp>
      <p:sp>
        <p:nvSpPr>
          <p:cNvPr id="13316" name="Rectangle 4"/>
          <p:cNvSpPr>
            <a:spLocks noChangeArrowheads="1"/>
          </p:cNvSpPr>
          <p:nvPr/>
        </p:nvSpPr>
        <p:spPr bwMode="auto">
          <a:xfrm>
            <a:off x="971550" y="549275"/>
            <a:ext cx="7848600" cy="1143000"/>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 2</a:t>
            </a:r>
            <a:endParaRPr lang="en-US" sz="3600">
              <a:solidFill>
                <a:schemeClr val="hlink"/>
              </a:solidFill>
              <a:latin typeface="Times New Roman" pitchFamily="18" charset="0"/>
            </a:endParaRPr>
          </a:p>
        </p:txBody>
      </p:sp>
      <p:graphicFrame>
        <p:nvGraphicFramePr>
          <p:cNvPr id="313349" name="Object 5"/>
          <p:cNvGraphicFramePr>
            <a:graphicFrameLocks noChangeAspect="1"/>
          </p:cNvGraphicFramePr>
          <p:nvPr/>
        </p:nvGraphicFramePr>
        <p:xfrm>
          <a:off x="179388" y="5445125"/>
          <a:ext cx="4176712" cy="384175"/>
        </p:xfrm>
        <a:graphic>
          <a:graphicData uri="http://schemas.openxmlformats.org/presentationml/2006/ole">
            <p:oleObj spid="_x0000_s13314" name="משוואה" r:id="rId3" imgW="2768400" imgH="253800" progId="Equation.3">
              <p:embed/>
            </p:oleObj>
          </a:graphicData>
        </a:graphic>
      </p:graphicFrame>
      <p:sp>
        <p:nvSpPr>
          <p:cNvPr id="313350" name="Line 6"/>
          <p:cNvSpPr>
            <a:spLocks noChangeShapeType="1"/>
          </p:cNvSpPr>
          <p:nvPr/>
        </p:nvSpPr>
        <p:spPr bwMode="auto">
          <a:xfrm>
            <a:off x="4211638" y="3933825"/>
            <a:ext cx="215900" cy="0"/>
          </a:xfrm>
          <a:prstGeom prst="line">
            <a:avLst/>
          </a:prstGeom>
          <a:noFill/>
          <a:ln w="19050">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3346">
                                            <p:txEl>
                                              <p:pRg st="0" end="0"/>
                                            </p:txEl>
                                          </p:spTgt>
                                        </p:tgtEl>
                                        <p:attrNameLst>
                                          <p:attrName>style.visibility</p:attrName>
                                        </p:attrNameLst>
                                      </p:cBhvr>
                                      <p:to>
                                        <p:strVal val="visible"/>
                                      </p:to>
                                    </p:set>
                                    <p:animEffect transition="in" filter="fade">
                                      <p:cBhvr>
                                        <p:cTn id="7" dur="2000"/>
                                        <p:tgtEl>
                                          <p:spTgt spid="31334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3346">
                                            <p:txEl>
                                              <p:pRg st="1" end="1"/>
                                            </p:txEl>
                                          </p:spTgt>
                                        </p:tgtEl>
                                        <p:attrNameLst>
                                          <p:attrName>style.visibility</p:attrName>
                                        </p:attrNameLst>
                                      </p:cBhvr>
                                      <p:to>
                                        <p:strVal val="visible"/>
                                      </p:to>
                                    </p:set>
                                    <p:animEffect transition="in" filter="fade">
                                      <p:cBhvr>
                                        <p:cTn id="11" dur="2000"/>
                                        <p:tgtEl>
                                          <p:spTgt spid="313346">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13349"/>
                                        </p:tgtEl>
                                        <p:attrNameLst>
                                          <p:attrName>style.visibility</p:attrName>
                                        </p:attrNameLst>
                                      </p:cBhvr>
                                      <p:to>
                                        <p:strVal val="visible"/>
                                      </p:to>
                                    </p:set>
                                    <p:animEffect transition="in" filter="fade">
                                      <p:cBhvr>
                                        <p:cTn id="14" dur="2000"/>
                                        <p:tgtEl>
                                          <p:spTgt spid="31334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3346">
                                            <p:txEl>
                                              <p:pRg st="2" end="2"/>
                                            </p:txEl>
                                          </p:spTgt>
                                        </p:tgtEl>
                                        <p:attrNameLst>
                                          <p:attrName>style.visibility</p:attrName>
                                        </p:attrNameLst>
                                      </p:cBhvr>
                                      <p:to>
                                        <p:strVal val="visible"/>
                                      </p:to>
                                    </p:set>
                                    <p:animEffect transition="in" filter="fade">
                                      <p:cBhvr>
                                        <p:cTn id="19" dur="2000"/>
                                        <p:tgtEl>
                                          <p:spTgt spid="313346">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13350"/>
                                        </p:tgtEl>
                                        <p:attrNameLst>
                                          <p:attrName>style.visibility</p:attrName>
                                        </p:attrNameLst>
                                      </p:cBhvr>
                                      <p:to>
                                        <p:strVal val="visible"/>
                                      </p:to>
                                    </p:set>
                                    <p:anim calcmode="lin" valueType="num">
                                      <p:cBhvr>
                                        <p:cTn id="22" dur="1000" fill="hold"/>
                                        <p:tgtEl>
                                          <p:spTgt spid="313350"/>
                                        </p:tgtEl>
                                        <p:attrNameLst>
                                          <p:attrName>ppt_w</p:attrName>
                                        </p:attrNameLst>
                                      </p:cBhvr>
                                      <p:tavLst>
                                        <p:tav tm="0">
                                          <p:val>
                                            <p:strVal val="#ppt_w*0.70"/>
                                          </p:val>
                                        </p:tav>
                                        <p:tav tm="100000">
                                          <p:val>
                                            <p:strVal val="#ppt_w"/>
                                          </p:val>
                                        </p:tav>
                                      </p:tavLst>
                                    </p:anim>
                                    <p:anim calcmode="lin" valueType="num">
                                      <p:cBhvr>
                                        <p:cTn id="23" dur="1000" fill="hold"/>
                                        <p:tgtEl>
                                          <p:spTgt spid="313350"/>
                                        </p:tgtEl>
                                        <p:attrNameLst>
                                          <p:attrName>ppt_h</p:attrName>
                                        </p:attrNameLst>
                                      </p:cBhvr>
                                      <p:tavLst>
                                        <p:tav tm="0">
                                          <p:val>
                                            <p:strVal val="#ppt_h"/>
                                          </p:val>
                                        </p:tav>
                                        <p:tav tm="100000">
                                          <p:val>
                                            <p:strVal val="#ppt_h"/>
                                          </p:val>
                                        </p:tav>
                                      </p:tavLst>
                                    </p:anim>
                                    <p:animEffect transition="in" filter="fade">
                                      <p:cBhvr>
                                        <p:cTn id="24" dur="1000"/>
                                        <p:tgtEl>
                                          <p:spTgt spid="3133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3346">
                                            <p:txEl>
                                              <p:pRg st="3" end="3"/>
                                            </p:txEl>
                                          </p:spTgt>
                                        </p:tgtEl>
                                        <p:attrNameLst>
                                          <p:attrName>style.visibility</p:attrName>
                                        </p:attrNameLst>
                                      </p:cBhvr>
                                      <p:to>
                                        <p:strVal val="visible"/>
                                      </p:to>
                                    </p:set>
                                    <p:animEffect transition="in" filter="fade">
                                      <p:cBhvr>
                                        <p:cTn id="29" dur="2000"/>
                                        <p:tgtEl>
                                          <p:spTgt spid="313346">
                                            <p:txEl>
                                              <p:pRg st="3" end="3"/>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3346">
                                            <p:txEl>
                                              <p:pRg st="4" end="4"/>
                                            </p:txEl>
                                          </p:spTgt>
                                        </p:tgtEl>
                                        <p:attrNameLst>
                                          <p:attrName>style.visibility</p:attrName>
                                        </p:attrNameLst>
                                      </p:cBhvr>
                                      <p:to>
                                        <p:strVal val="visible"/>
                                      </p:to>
                                    </p:set>
                                    <p:animEffect transition="in" filter="fade">
                                      <p:cBhvr>
                                        <p:cTn id="33" dur="2000"/>
                                        <p:tgtEl>
                                          <p:spTgt spid="3133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build="p"/>
      <p:bldP spid="31335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gn="r" eaLnBrk="1" hangingPunct="1"/>
            <a:r>
              <a:rPr lang="he-IL" sz="4000" smtClean="0">
                <a:solidFill>
                  <a:schemeClr val="hlink"/>
                </a:solidFill>
              </a:rPr>
              <a:t>תרגיל 1</a:t>
            </a:r>
            <a:endParaRPr lang="en-US" sz="4000" smtClean="0">
              <a:solidFill>
                <a:schemeClr val="hlink"/>
              </a:solidFill>
            </a:endParaRPr>
          </a:p>
        </p:txBody>
      </p:sp>
      <p:sp>
        <p:nvSpPr>
          <p:cNvPr id="184323"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84324"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62854" name="Rectangle 6"/>
          <p:cNvSpPr>
            <a:spLocks noChangeArrowheads="1"/>
          </p:cNvSpPr>
          <p:nvPr/>
        </p:nvSpPr>
        <p:spPr bwMode="auto">
          <a:xfrm>
            <a:off x="395288" y="1844675"/>
            <a:ext cx="8559800" cy="4824413"/>
          </a:xfrm>
          <a:prstGeom prst="rect">
            <a:avLst/>
          </a:prstGeom>
          <a:noFill/>
          <a:ln w="9525">
            <a:noFill/>
            <a:miter lim="800000"/>
            <a:headEnd/>
            <a:tailEnd/>
          </a:ln>
        </p:spPr>
        <p:txBody>
          <a:bodyPr/>
          <a:lstStyle/>
          <a:p>
            <a:pPr marL="342900" indent="-342900" algn="justLow">
              <a:lnSpc>
                <a:spcPct val="95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נתון:</a:t>
            </a:r>
          </a:p>
          <a:p>
            <a:pPr marL="342900" indent="-342900" algn="justLow">
              <a:lnSpc>
                <a:spcPct val="95000"/>
              </a:lnSpc>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lnSpc>
                <a:spcPct val="95000"/>
              </a:lnSpc>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lnSpc>
                <a:spcPct val="95000"/>
              </a:lnSpc>
              <a:spcBef>
                <a:spcPct val="20000"/>
              </a:spcBef>
              <a:buClr>
                <a:schemeClr val="folHlink"/>
              </a:buClr>
              <a:buSzPct val="60000"/>
              <a:buFont typeface="Wingdings" pitchFamily="2" charset="2"/>
              <a:buChar char="n"/>
            </a:pPr>
            <a:endParaRPr lang="he-IL" sz="2000">
              <a:latin typeface="Times New Roman" pitchFamily="18" charset="0"/>
              <a:sym typeface="Symbol" pitchFamily="18" charset="2"/>
            </a:endParaRPr>
          </a:p>
          <a:p>
            <a:pPr marL="742950" lvl="1" indent="-285750" algn="justLow">
              <a:lnSpc>
                <a:spcPct val="95000"/>
              </a:lnSpc>
              <a:spcBef>
                <a:spcPct val="20000"/>
              </a:spcBef>
              <a:buClr>
                <a:schemeClr val="hlink"/>
              </a:buClr>
              <a:buSzPct val="55000"/>
              <a:buFont typeface="Wingdings" pitchFamily="2" charset="2"/>
              <a:buChar char="n"/>
            </a:pPr>
            <a:r>
              <a:rPr lang="he-IL" sz="1800">
                <a:latin typeface="Times New Roman" pitchFamily="18" charset="0"/>
                <a:sym typeface="Symbol" pitchFamily="18" charset="2"/>
              </a:rPr>
              <a:t> האם יש קשר בין עמדה פוליטית לקבוצה מועדפת. בדוק לרמת מובהקות של </a:t>
            </a:r>
            <a:r>
              <a:rPr lang="el-GR" sz="1800">
                <a:latin typeface="Times New Roman" pitchFamily="18" charset="0"/>
                <a:sym typeface="Symbol" pitchFamily="18" charset="2"/>
              </a:rPr>
              <a:t>α</a:t>
            </a:r>
            <a:r>
              <a:rPr lang="en-US" sz="1800">
                <a:latin typeface="Times New Roman" pitchFamily="18" charset="0"/>
                <a:sym typeface="Symbol" pitchFamily="18" charset="2"/>
              </a:rPr>
              <a:t>=0.01</a:t>
            </a:r>
            <a:r>
              <a:rPr lang="he-IL" sz="1800">
                <a:latin typeface="Times New Roman" pitchFamily="18" charset="0"/>
                <a:sym typeface="Symbol" pitchFamily="18" charset="2"/>
              </a:rPr>
              <a:t>.</a:t>
            </a:r>
            <a:endParaRPr lang="el-GR" sz="1800">
              <a:latin typeface="Times New Roman" pitchFamily="18" charset="0"/>
              <a:sym typeface="Symbol" pitchFamily="18" charset="2"/>
            </a:endParaRPr>
          </a:p>
          <a:p>
            <a:pPr marL="342900" indent="-342900" algn="justLow">
              <a:lnSpc>
                <a:spcPct val="95000"/>
              </a:lnSpc>
              <a:spcBef>
                <a:spcPct val="20000"/>
              </a:spcBef>
              <a:buClr>
                <a:schemeClr val="hlink"/>
              </a:buClr>
              <a:buSzPct val="80000"/>
              <a:buFont typeface="Symbol" pitchFamily="18" charset="2"/>
              <a:buNone/>
            </a:pPr>
            <a:endParaRPr lang="he-IL" sz="2000">
              <a:latin typeface="Times New Roman" pitchFamily="18" charset="0"/>
              <a:sym typeface="Symbol" pitchFamily="18" charset="2"/>
            </a:endParaRPr>
          </a:p>
          <a:p>
            <a:pPr marL="342900" indent="-342900" algn="justLow">
              <a:lnSpc>
                <a:spcPct val="95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א: ניסוח השערות</a:t>
            </a:r>
          </a:p>
          <a:p>
            <a:pPr marL="742950" lvl="1" indent="-285750" algn="justLow">
              <a:lnSpc>
                <a:spcPct val="95000"/>
              </a:lnSpc>
              <a:spcBef>
                <a:spcPct val="20000"/>
              </a:spcBef>
              <a:buClr>
                <a:schemeClr val="hlink"/>
              </a:buClr>
              <a:buSzPct val="55000"/>
              <a:buFont typeface="Wingdings" pitchFamily="2" charset="2"/>
              <a:buChar char="n"/>
            </a:pPr>
            <a:r>
              <a:rPr lang="he-IL" sz="2000">
                <a:latin typeface="Times New Roman" pitchFamily="18" charset="0"/>
              </a:rPr>
              <a:t>השערת האפס </a:t>
            </a:r>
            <a:r>
              <a:rPr lang="en-US" sz="2000">
                <a:latin typeface="Times New Roman" pitchFamily="18" charset="0"/>
              </a:rPr>
              <a:t>(H</a:t>
            </a:r>
            <a:r>
              <a:rPr lang="en-US" sz="1400">
                <a:latin typeface="Times New Roman" pitchFamily="18" charset="0"/>
              </a:rPr>
              <a:t>0</a:t>
            </a:r>
            <a:r>
              <a:rPr lang="en-US" sz="2000">
                <a:latin typeface="Times New Roman" pitchFamily="18" charset="0"/>
              </a:rPr>
              <a:t>)</a:t>
            </a:r>
            <a:r>
              <a:rPr lang="he-IL" sz="2000">
                <a:latin typeface="Times New Roman" pitchFamily="18" charset="0"/>
              </a:rPr>
              <a:t>: אין תלות (אין קשר) בין עמדה פוליטית לבין קבוצה מועדפת.</a:t>
            </a:r>
          </a:p>
          <a:p>
            <a:pPr marL="742950" lvl="1" indent="-285750" algn="just">
              <a:lnSpc>
                <a:spcPct val="95000"/>
              </a:lnSpc>
              <a:spcBef>
                <a:spcPct val="20000"/>
              </a:spcBef>
              <a:buClr>
                <a:schemeClr val="hlink"/>
              </a:buClr>
              <a:buSzPct val="55000"/>
              <a:buFont typeface="Wingdings" pitchFamily="2" charset="2"/>
              <a:buChar char="n"/>
            </a:pPr>
            <a:r>
              <a:rPr lang="he-IL" sz="2000">
                <a:latin typeface="Times New Roman" pitchFamily="18" charset="0"/>
              </a:rPr>
              <a:t>השערה אלטרנטיבית </a:t>
            </a:r>
            <a:r>
              <a:rPr lang="en-US" sz="2000">
                <a:latin typeface="Times New Roman" pitchFamily="18" charset="0"/>
              </a:rPr>
              <a:t>(H</a:t>
            </a:r>
            <a:r>
              <a:rPr lang="en-US" sz="1400">
                <a:latin typeface="Times New Roman" pitchFamily="18" charset="0"/>
              </a:rPr>
              <a:t>1</a:t>
            </a:r>
            <a:r>
              <a:rPr lang="en-US" sz="2000">
                <a:latin typeface="Times New Roman" pitchFamily="18" charset="0"/>
              </a:rPr>
              <a:t>)</a:t>
            </a:r>
            <a:r>
              <a:rPr lang="he-IL" sz="2000">
                <a:latin typeface="Times New Roman" pitchFamily="18" charset="0"/>
              </a:rPr>
              <a:t>: יש תלות בין עמדה פוליטית לבין קבוצה מועדפת (השערת החוקר).</a:t>
            </a:r>
          </a:p>
          <a:p>
            <a:pPr marL="342900" indent="-342900" algn="just">
              <a:lnSpc>
                <a:spcPct val="95000"/>
              </a:lnSpc>
              <a:spcBef>
                <a:spcPct val="20000"/>
              </a:spcBef>
              <a:buClr>
                <a:schemeClr val="hlink"/>
              </a:buClr>
              <a:buSzPct val="80000"/>
              <a:buFont typeface="Symbol" pitchFamily="18" charset="2"/>
              <a:buChar char="!"/>
            </a:pPr>
            <a:r>
              <a:rPr lang="he-IL" sz="2000">
                <a:latin typeface="Times New Roman" pitchFamily="18" charset="0"/>
              </a:rPr>
              <a:t>ההשערה במבחן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000">
                <a:solidFill>
                  <a:schemeClr val="tx2"/>
                </a:solidFill>
                <a:latin typeface="Times New Roman" pitchFamily="18" charset="0"/>
              </a:rPr>
              <a:t> </a:t>
            </a:r>
            <a:r>
              <a:rPr lang="he-IL" sz="2000">
                <a:latin typeface="Times New Roman" pitchFamily="18" charset="0"/>
              </a:rPr>
              <a:t>לאי תלות</a:t>
            </a:r>
            <a:r>
              <a:rPr lang="he-IL" sz="2000">
                <a:solidFill>
                  <a:schemeClr val="tx2"/>
                </a:solidFill>
                <a:latin typeface="Times New Roman" pitchFamily="18" charset="0"/>
              </a:rPr>
              <a:t> </a:t>
            </a:r>
            <a:r>
              <a:rPr lang="he-IL" sz="2000">
                <a:latin typeface="Times New Roman" pitchFamily="18" charset="0"/>
              </a:rPr>
              <a:t>תמיד דו כיוונית (תלות / אי תלות). </a:t>
            </a:r>
            <a:endParaRPr lang="en-US" sz="2000">
              <a:latin typeface="Times New Roman" pitchFamily="18" charset="0"/>
            </a:endParaRPr>
          </a:p>
        </p:txBody>
      </p:sp>
      <p:graphicFrame>
        <p:nvGraphicFramePr>
          <p:cNvPr id="462898" name="Group 50"/>
          <p:cNvGraphicFramePr>
            <a:graphicFrameLocks noGrp="1"/>
          </p:cNvGraphicFramePr>
          <p:nvPr/>
        </p:nvGraphicFramePr>
        <p:xfrm>
          <a:off x="2339975" y="1989138"/>
          <a:ext cx="5400675" cy="1676400"/>
        </p:xfrm>
        <a:graphic>
          <a:graphicData uri="http://schemas.openxmlformats.org/drawingml/2006/table">
            <a:tbl>
              <a:tblPr rtl="1"/>
              <a:tblGrid>
                <a:gridCol w="2663825"/>
                <a:gridCol w="936625"/>
                <a:gridCol w="1008062"/>
                <a:gridCol w="792163"/>
              </a:tblGrid>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עמדה פוליטית / קבוצה מועדפת</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הפועל</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בית"ר</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שמאל</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he-IL"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ימין</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he-IL"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מרכז</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he-IL"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he-IL"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he-IL"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endParaRPr kumimoji="0" lang="he-IL"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2854">
                                            <p:txEl>
                                              <p:pRg st="0" end="0"/>
                                            </p:txEl>
                                          </p:spTgt>
                                        </p:tgtEl>
                                        <p:attrNameLst>
                                          <p:attrName>style.visibility</p:attrName>
                                        </p:attrNameLst>
                                      </p:cBhvr>
                                      <p:to>
                                        <p:strVal val="visible"/>
                                      </p:to>
                                    </p:set>
                                    <p:animEffect transition="in" filter="fade">
                                      <p:cBhvr>
                                        <p:cTn id="7" dur="2000"/>
                                        <p:tgtEl>
                                          <p:spTgt spid="462854">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62898"/>
                                        </p:tgtEl>
                                        <p:attrNameLst>
                                          <p:attrName>style.visibility</p:attrName>
                                        </p:attrNameLst>
                                      </p:cBhvr>
                                      <p:to>
                                        <p:strVal val="visible"/>
                                      </p:to>
                                    </p:set>
                                    <p:anim calcmode="lin" valueType="num">
                                      <p:cBhvr>
                                        <p:cTn id="10" dur="2000" fill="hold"/>
                                        <p:tgtEl>
                                          <p:spTgt spid="462898"/>
                                        </p:tgtEl>
                                        <p:attrNameLst>
                                          <p:attrName>ppt_w</p:attrName>
                                        </p:attrNameLst>
                                      </p:cBhvr>
                                      <p:tavLst>
                                        <p:tav tm="0">
                                          <p:val>
                                            <p:fltVal val="0"/>
                                          </p:val>
                                        </p:tav>
                                        <p:tav tm="100000">
                                          <p:val>
                                            <p:strVal val="#ppt_w"/>
                                          </p:val>
                                        </p:tav>
                                      </p:tavLst>
                                    </p:anim>
                                    <p:anim calcmode="lin" valueType="num">
                                      <p:cBhvr>
                                        <p:cTn id="11" dur="2000" fill="hold"/>
                                        <p:tgtEl>
                                          <p:spTgt spid="462898"/>
                                        </p:tgtEl>
                                        <p:attrNameLst>
                                          <p:attrName>ppt_h</p:attrName>
                                        </p:attrNameLst>
                                      </p:cBhvr>
                                      <p:tavLst>
                                        <p:tav tm="0">
                                          <p:val>
                                            <p:fltVal val="0"/>
                                          </p:val>
                                        </p:tav>
                                        <p:tav tm="100000">
                                          <p:val>
                                            <p:strVal val="#ppt_h"/>
                                          </p:val>
                                        </p:tav>
                                      </p:tavLst>
                                    </p:anim>
                                    <p:anim calcmode="lin" valueType="num">
                                      <p:cBhvr>
                                        <p:cTn id="12" dur="2000" fill="hold"/>
                                        <p:tgtEl>
                                          <p:spTgt spid="462898"/>
                                        </p:tgtEl>
                                        <p:attrNameLst>
                                          <p:attrName>style.rotation</p:attrName>
                                        </p:attrNameLst>
                                      </p:cBhvr>
                                      <p:tavLst>
                                        <p:tav tm="0">
                                          <p:val>
                                            <p:fltVal val="360"/>
                                          </p:val>
                                        </p:tav>
                                        <p:tav tm="100000">
                                          <p:val>
                                            <p:fltVal val="0"/>
                                          </p:val>
                                        </p:tav>
                                      </p:tavLst>
                                    </p:anim>
                                    <p:animEffect transition="in" filter="fade">
                                      <p:cBhvr>
                                        <p:cTn id="13" dur="2000"/>
                                        <p:tgtEl>
                                          <p:spTgt spid="462898"/>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62854">
                                            <p:txEl>
                                              <p:pRg st="4" end="4"/>
                                            </p:txEl>
                                          </p:spTgt>
                                        </p:tgtEl>
                                        <p:attrNameLst>
                                          <p:attrName>style.visibility</p:attrName>
                                        </p:attrNameLst>
                                      </p:cBhvr>
                                      <p:to>
                                        <p:strVal val="visible"/>
                                      </p:to>
                                    </p:set>
                                    <p:animEffect transition="in" filter="fade">
                                      <p:cBhvr>
                                        <p:cTn id="17" dur="2000"/>
                                        <p:tgtEl>
                                          <p:spTgt spid="462854">
                                            <p:txEl>
                                              <p:pRg st="4" end="4"/>
                                            </p:tx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462854">
                                            <p:txEl>
                                              <p:pRg st="6" end="6"/>
                                            </p:txEl>
                                          </p:spTgt>
                                        </p:tgtEl>
                                        <p:attrNameLst>
                                          <p:attrName>style.visibility</p:attrName>
                                        </p:attrNameLst>
                                      </p:cBhvr>
                                      <p:to>
                                        <p:strVal val="visible"/>
                                      </p:to>
                                    </p:set>
                                    <p:animEffect transition="in" filter="fade">
                                      <p:cBhvr>
                                        <p:cTn id="21" dur="2000"/>
                                        <p:tgtEl>
                                          <p:spTgt spid="46285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62854">
                                            <p:txEl>
                                              <p:pRg st="7" end="7"/>
                                            </p:txEl>
                                          </p:spTgt>
                                        </p:tgtEl>
                                        <p:attrNameLst>
                                          <p:attrName>style.visibility</p:attrName>
                                        </p:attrNameLst>
                                      </p:cBhvr>
                                      <p:to>
                                        <p:strVal val="visible"/>
                                      </p:to>
                                    </p:set>
                                    <p:animEffect transition="in" filter="fade">
                                      <p:cBhvr>
                                        <p:cTn id="26" dur="2000"/>
                                        <p:tgtEl>
                                          <p:spTgt spid="462854">
                                            <p:txEl>
                                              <p:pRg st="7" end="7"/>
                                            </p:txEl>
                                          </p:spTgt>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62854">
                                            <p:txEl>
                                              <p:pRg st="8" end="8"/>
                                            </p:txEl>
                                          </p:spTgt>
                                        </p:tgtEl>
                                        <p:attrNameLst>
                                          <p:attrName>style.visibility</p:attrName>
                                        </p:attrNameLst>
                                      </p:cBhvr>
                                      <p:to>
                                        <p:strVal val="visible"/>
                                      </p:to>
                                    </p:set>
                                    <p:animEffect transition="in" filter="fade">
                                      <p:cBhvr>
                                        <p:cTn id="30" dur="2000"/>
                                        <p:tgtEl>
                                          <p:spTgt spid="462854">
                                            <p:txEl>
                                              <p:pRg st="8" end="8"/>
                                            </p:txEl>
                                          </p:spTgt>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462854">
                                            <p:txEl>
                                              <p:pRg st="9" end="9"/>
                                            </p:txEl>
                                          </p:spTgt>
                                        </p:tgtEl>
                                        <p:attrNameLst>
                                          <p:attrName>style.visibility</p:attrName>
                                        </p:attrNameLst>
                                      </p:cBhvr>
                                      <p:to>
                                        <p:strVal val="visible"/>
                                      </p:to>
                                    </p:set>
                                    <p:animEffect transition="in" filter="fade">
                                      <p:cBhvr>
                                        <p:cTn id="34" dur="2000"/>
                                        <p:tgtEl>
                                          <p:spTgt spid="4628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4"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gn="r" eaLnBrk="1" hangingPunct="1"/>
            <a:r>
              <a:rPr lang="he-IL" sz="3600" smtClean="0">
                <a:solidFill>
                  <a:schemeClr val="hlink"/>
                </a:solidFill>
              </a:rPr>
              <a:t>תרגיל 1: ניסוח השערות &amp; ורמת מובהקות</a:t>
            </a:r>
            <a:endParaRPr lang="en-US" sz="3600" smtClean="0">
              <a:solidFill>
                <a:schemeClr val="hlink"/>
              </a:solidFill>
            </a:endParaRPr>
          </a:p>
        </p:txBody>
      </p:sp>
      <p:sp>
        <p:nvSpPr>
          <p:cNvPr id="185347"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85348"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63878" name="Rectangle 6"/>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נתון:</a:t>
            </a: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None/>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ב: קביעת רמת המובהקות </a:t>
            </a:r>
          </a:p>
          <a:p>
            <a:pPr marL="742950" lvl="1" indent="-285750" algn="justLow">
              <a:spcBef>
                <a:spcPct val="20000"/>
              </a:spcBef>
              <a:buClr>
                <a:schemeClr val="hlink"/>
              </a:buClr>
              <a:buSzPct val="55000"/>
              <a:buFont typeface="Wingdings" pitchFamily="2" charset="2"/>
              <a:buChar char="n"/>
            </a:pPr>
            <a:r>
              <a:rPr lang="en-US" sz="1800">
                <a:latin typeface="Times New Roman" pitchFamily="18" charset="0"/>
              </a:rPr>
              <a:t>df=(3-1)*(2-1)=2</a:t>
            </a:r>
            <a:r>
              <a:rPr lang="he-IL" sz="1800">
                <a:latin typeface="Times New Roman" pitchFamily="18" charset="0"/>
              </a:rPr>
              <a:t>.</a:t>
            </a:r>
          </a:p>
          <a:p>
            <a:pPr marL="742950" lvl="1" indent="-285750" algn="justLow">
              <a:spcBef>
                <a:spcPct val="20000"/>
              </a:spcBef>
              <a:buClr>
                <a:schemeClr val="hlink"/>
              </a:buClr>
              <a:buSzPct val="55000"/>
              <a:buFont typeface="Wingdings" pitchFamily="2" charset="2"/>
              <a:buChar char="n"/>
            </a:pPr>
            <a:r>
              <a:rPr lang="el-GR" sz="1800">
                <a:latin typeface="Times New Roman" pitchFamily="18" charset="0"/>
                <a:sym typeface="Symbol" pitchFamily="18" charset="2"/>
              </a:rPr>
              <a:t>α</a:t>
            </a:r>
            <a:r>
              <a:rPr lang="en-US" sz="1800">
                <a:latin typeface="Times New Roman" pitchFamily="18" charset="0"/>
                <a:sym typeface="Symbol" pitchFamily="18" charset="2"/>
              </a:rPr>
              <a:t>=0.01</a:t>
            </a:r>
            <a:r>
              <a:rPr lang="he-IL" sz="1800">
                <a:latin typeface="Times New Roman" pitchFamily="18" charset="0"/>
                <a:sym typeface="Symbol" pitchFamily="18" charset="2"/>
              </a:rPr>
              <a:t> דו כיווני, </a:t>
            </a:r>
            <a:r>
              <a:rPr lang="en-US" sz="1800">
                <a:latin typeface="Times New Roman" pitchFamily="18" charset="0"/>
                <a:sym typeface="Symbol" pitchFamily="18" charset="2"/>
              </a:rPr>
              <a:t>df=2</a:t>
            </a:r>
            <a:r>
              <a:rPr lang="he-IL" sz="1800">
                <a:latin typeface="Times New Roman" pitchFamily="18" charset="0"/>
                <a:sym typeface="Symbol" pitchFamily="18" charset="2"/>
              </a:rPr>
              <a:t>, ולכן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a:solidFill>
                  <a:schemeClr val="tx2"/>
                </a:solidFill>
                <a:latin typeface="Times New Roman" pitchFamily="18" charset="0"/>
              </a:rPr>
              <a:t> </a:t>
            </a:r>
            <a:r>
              <a:rPr lang="he-IL" sz="1800">
                <a:latin typeface="Times New Roman" pitchFamily="18" charset="0"/>
              </a:rPr>
              <a:t>הגבולי 9.21 {אם נקבל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baseline="30000">
                <a:latin typeface="Times New Roman" pitchFamily="18" charset="0"/>
                <a:sym typeface="Symbol" pitchFamily="18" charset="2"/>
              </a:rPr>
              <a:t> </a:t>
            </a:r>
            <a:r>
              <a:rPr lang="he-IL" sz="1800">
                <a:latin typeface="Times New Roman" pitchFamily="18" charset="0"/>
                <a:sym typeface="Symbol" pitchFamily="18" charset="2"/>
              </a:rPr>
              <a:t>מבחן גבוה יותר נדחה את השערת ה 0 ונקבל את השערת החוקר).</a:t>
            </a:r>
            <a:r>
              <a:rPr lang="he-IL" sz="1800">
                <a:latin typeface="Times New Roman" pitchFamily="18" charset="0"/>
              </a:rPr>
              <a:t> </a:t>
            </a:r>
          </a:p>
          <a:p>
            <a:pPr marL="342900" indent="-342900">
              <a:spcBef>
                <a:spcPct val="20000"/>
              </a:spcBef>
              <a:buClr>
                <a:schemeClr val="folHlink"/>
              </a:buClr>
              <a:buSzPct val="60000"/>
              <a:buFont typeface="Wingdings" pitchFamily="2" charset="2"/>
              <a:buChar char="n"/>
            </a:pPr>
            <a:endParaRPr lang="en-US" sz="2000">
              <a:latin typeface="Times New Roman" pitchFamily="18" charset="0"/>
              <a:sym typeface="Symbol" pitchFamily="18" charset="2"/>
            </a:endParaRPr>
          </a:p>
        </p:txBody>
      </p:sp>
      <p:graphicFrame>
        <p:nvGraphicFramePr>
          <p:cNvPr id="463958" name="Group 86"/>
          <p:cNvGraphicFramePr>
            <a:graphicFrameLocks noGrp="1"/>
          </p:cNvGraphicFramePr>
          <p:nvPr/>
        </p:nvGraphicFramePr>
        <p:xfrm>
          <a:off x="2339975" y="1989138"/>
          <a:ext cx="5400675" cy="1676400"/>
        </p:xfrm>
        <a:graphic>
          <a:graphicData uri="http://schemas.openxmlformats.org/drawingml/2006/table">
            <a:tbl>
              <a:tblPr rtl="1"/>
              <a:tblGrid>
                <a:gridCol w="2663825"/>
                <a:gridCol w="936625"/>
                <a:gridCol w="1008062"/>
                <a:gridCol w="792163"/>
              </a:tblGrid>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עמדה פוליטית / קבוצה מועדפת</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הפועל</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בית"ר</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שמאל</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ימין</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מרכז</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3878">
                                            <p:txEl>
                                              <p:pRg st="0" end="0"/>
                                            </p:txEl>
                                          </p:spTgt>
                                        </p:tgtEl>
                                        <p:attrNameLst>
                                          <p:attrName>style.visibility</p:attrName>
                                        </p:attrNameLst>
                                      </p:cBhvr>
                                      <p:to>
                                        <p:strVal val="visible"/>
                                      </p:to>
                                    </p:set>
                                    <p:animEffect transition="in" filter="fade">
                                      <p:cBhvr>
                                        <p:cTn id="7" dur="2000"/>
                                        <p:tgtEl>
                                          <p:spTgt spid="463878">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63958"/>
                                        </p:tgtEl>
                                        <p:attrNameLst>
                                          <p:attrName>style.visibility</p:attrName>
                                        </p:attrNameLst>
                                      </p:cBhvr>
                                      <p:to>
                                        <p:strVal val="visible"/>
                                      </p:to>
                                    </p:set>
                                    <p:anim calcmode="lin" valueType="num">
                                      <p:cBhvr>
                                        <p:cTn id="10" dur="2000" fill="hold"/>
                                        <p:tgtEl>
                                          <p:spTgt spid="463958"/>
                                        </p:tgtEl>
                                        <p:attrNameLst>
                                          <p:attrName>ppt_w</p:attrName>
                                        </p:attrNameLst>
                                      </p:cBhvr>
                                      <p:tavLst>
                                        <p:tav tm="0">
                                          <p:val>
                                            <p:fltVal val="0"/>
                                          </p:val>
                                        </p:tav>
                                        <p:tav tm="100000">
                                          <p:val>
                                            <p:strVal val="#ppt_w"/>
                                          </p:val>
                                        </p:tav>
                                      </p:tavLst>
                                    </p:anim>
                                    <p:anim calcmode="lin" valueType="num">
                                      <p:cBhvr>
                                        <p:cTn id="11" dur="2000" fill="hold"/>
                                        <p:tgtEl>
                                          <p:spTgt spid="463958"/>
                                        </p:tgtEl>
                                        <p:attrNameLst>
                                          <p:attrName>ppt_h</p:attrName>
                                        </p:attrNameLst>
                                      </p:cBhvr>
                                      <p:tavLst>
                                        <p:tav tm="0">
                                          <p:val>
                                            <p:fltVal val="0"/>
                                          </p:val>
                                        </p:tav>
                                        <p:tav tm="100000">
                                          <p:val>
                                            <p:strVal val="#ppt_h"/>
                                          </p:val>
                                        </p:tav>
                                      </p:tavLst>
                                    </p:anim>
                                    <p:anim calcmode="lin" valueType="num">
                                      <p:cBhvr>
                                        <p:cTn id="12" dur="2000" fill="hold"/>
                                        <p:tgtEl>
                                          <p:spTgt spid="463958"/>
                                        </p:tgtEl>
                                        <p:attrNameLst>
                                          <p:attrName>style.rotation</p:attrName>
                                        </p:attrNameLst>
                                      </p:cBhvr>
                                      <p:tavLst>
                                        <p:tav tm="0">
                                          <p:val>
                                            <p:fltVal val="360"/>
                                          </p:val>
                                        </p:tav>
                                        <p:tav tm="100000">
                                          <p:val>
                                            <p:fltVal val="0"/>
                                          </p:val>
                                        </p:tav>
                                      </p:tavLst>
                                    </p:anim>
                                    <p:animEffect transition="in" filter="fade">
                                      <p:cBhvr>
                                        <p:cTn id="13" dur="2000"/>
                                        <p:tgtEl>
                                          <p:spTgt spid="463958"/>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63878">
                                            <p:txEl>
                                              <p:pRg st="5" end="5"/>
                                            </p:txEl>
                                          </p:spTgt>
                                        </p:tgtEl>
                                        <p:attrNameLst>
                                          <p:attrName>style.visibility</p:attrName>
                                        </p:attrNameLst>
                                      </p:cBhvr>
                                      <p:to>
                                        <p:strVal val="visible"/>
                                      </p:to>
                                    </p:set>
                                    <p:animEffect transition="in" filter="fade">
                                      <p:cBhvr>
                                        <p:cTn id="17" dur="2000"/>
                                        <p:tgtEl>
                                          <p:spTgt spid="46387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3878">
                                            <p:txEl>
                                              <p:pRg st="6" end="6"/>
                                            </p:txEl>
                                          </p:spTgt>
                                        </p:tgtEl>
                                        <p:attrNameLst>
                                          <p:attrName>style.visibility</p:attrName>
                                        </p:attrNameLst>
                                      </p:cBhvr>
                                      <p:to>
                                        <p:strVal val="visible"/>
                                      </p:to>
                                    </p:set>
                                    <p:animEffect transition="in" filter="fade">
                                      <p:cBhvr>
                                        <p:cTn id="22" dur="2000"/>
                                        <p:tgtEl>
                                          <p:spTgt spid="463878">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3878">
                                            <p:txEl>
                                              <p:pRg st="7" end="7"/>
                                            </p:txEl>
                                          </p:spTgt>
                                        </p:tgtEl>
                                        <p:attrNameLst>
                                          <p:attrName>style.visibility</p:attrName>
                                        </p:attrNameLst>
                                      </p:cBhvr>
                                      <p:to>
                                        <p:strVal val="visible"/>
                                      </p:to>
                                    </p:set>
                                    <p:animEffect transition="in" filter="fade">
                                      <p:cBhvr>
                                        <p:cTn id="25" dur="2000"/>
                                        <p:tgtEl>
                                          <p:spTgt spid="4638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8"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algn="r" eaLnBrk="1" hangingPunct="1"/>
            <a:r>
              <a:rPr lang="he-IL" sz="3600" smtClean="0">
                <a:solidFill>
                  <a:schemeClr val="hlink"/>
                </a:solidFill>
              </a:rPr>
              <a:t>תרגיל 1: חישוב</a:t>
            </a:r>
            <a:endParaRPr lang="en-US" sz="3600" smtClean="0">
              <a:solidFill>
                <a:schemeClr val="hlink"/>
              </a:solidFill>
            </a:endParaRPr>
          </a:p>
        </p:txBody>
      </p:sp>
      <p:sp>
        <p:nvSpPr>
          <p:cNvPr id="51205"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51206"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64902" name="Rectangle 6"/>
          <p:cNvSpPr>
            <a:spLocks noChangeArrowheads="1"/>
          </p:cNvSpPr>
          <p:nvPr/>
        </p:nvSpPr>
        <p:spPr bwMode="auto">
          <a:xfrm>
            <a:off x="179388" y="1844675"/>
            <a:ext cx="8704262" cy="2089150"/>
          </a:xfrm>
          <a:prstGeom prst="rect">
            <a:avLst/>
          </a:prstGeom>
          <a:noFill/>
          <a:ln w="9525">
            <a:noFill/>
            <a:miter lim="800000"/>
            <a:headEnd/>
            <a:tailEnd/>
          </a:ln>
        </p:spPr>
        <p:txBody>
          <a:bodyPr/>
          <a:lstStyle/>
          <a:p>
            <a:pPr marL="342900" indent="-342900" algn="justLow">
              <a:lnSpc>
                <a:spcPct val="90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ג: חישוב </a:t>
            </a:r>
            <a:r>
              <a:rPr lang="el-GR" sz="2800">
                <a:latin typeface="Times New Roman" pitchFamily="18" charset="0"/>
              </a:rPr>
              <a:t>χ</a:t>
            </a:r>
            <a:r>
              <a:rPr lang="en-US" sz="2800" baseline="30000">
                <a:latin typeface="Times New Roman" pitchFamily="18" charset="0"/>
              </a:rPr>
              <a:t>2</a:t>
            </a:r>
            <a:r>
              <a:rPr lang="he-IL" sz="2800">
                <a:latin typeface="Times New Roman" pitchFamily="18" charset="0"/>
              </a:rPr>
              <a:t> המבחן </a:t>
            </a:r>
            <a:r>
              <a:rPr lang="he-IL" sz="2800">
                <a:latin typeface="Times New Roman" pitchFamily="18" charset="0"/>
                <a:sym typeface="Symbol" pitchFamily="18" charset="2"/>
              </a:rPr>
              <a:t>(נצפה מול נחזה). </a:t>
            </a:r>
          </a:p>
          <a:p>
            <a:pPr marL="742950" lvl="1" indent="-285750" algn="justLow">
              <a:lnSpc>
                <a:spcPct val="90000"/>
              </a:lnSpc>
              <a:spcBef>
                <a:spcPct val="20000"/>
              </a:spcBef>
              <a:buClr>
                <a:schemeClr val="hlink"/>
              </a:buClr>
              <a:buSzPct val="55000"/>
              <a:buFont typeface="Wingdings" pitchFamily="2" charset="2"/>
              <a:buChar char="n"/>
            </a:pPr>
            <a:r>
              <a:rPr lang="he-IL" sz="2400">
                <a:latin typeface="Times New Roman" pitchFamily="18" charset="0"/>
                <a:sym typeface="Symbol" pitchFamily="18" charset="2"/>
              </a:rPr>
              <a:t>חישוב הנחזה.</a:t>
            </a:r>
          </a:p>
          <a:p>
            <a:pPr marL="742950" lvl="1" indent="-285750" algn="justLow">
              <a:lnSpc>
                <a:spcPct val="90000"/>
              </a:lnSpc>
              <a:spcBef>
                <a:spcPct val="20000"/>
              </a:spcBef>
              <a:buClr>
                <a:schemeClr val="hlink"/>
              </a:buClr>
              <a:buSzPct val="55000"/>
              <a:buFont typeface="Wingdings" pitchFamily="2" charset="2"/>
              <a:buChar char="n"/>
            </a:pPr>
            <a:r>
              <a:rPr lang="he-IL" sz="2000">
                <a:latin typeface="Times New Roman" pitchFamily="18" charset="0"/>
                <a:sym typeface="Symbol" pitchFamily="18" charset="2"/>
              </a:rPr>
              <a:t>עבור כל תא נצפה פחות נחזה.</a:t>
            </a:r>
          </a:p>
          <a:p>
            <a:pPr marL="742950" lvl="1" indent="-285750" algn="justLow">
              <a:lnSpc>
                <a:spcPct val="90000"/>
              </a:lnSpc>
              <a:spcBef>
                <a:spcPct val="20000"/>
              </a:spcBef>
              <a:buClr>
                <a:schemeClr val="hlink"/>
              </a:buClr>
              <a:buSzPct val="55000"/>
              <a:buFont typeface="Wingdings" pitchFamily="2" charset="2"/>
              <a:buChar char="n"/>
            </a:pPr>
            <a:r>
              <a:rPr lang="he-IL" sz="2000">
                <a:latin typeface="Times New Roman" pitchFamily="18" charset="0"/>
                <a:sym typeface="Symbol" pitchFamily="18" charset="2"/>
              </a:rPr>
              <a:t>להעלות את ההפרשים בריבוע.</a:t>
            </a:r>
          </a:p>
          <a:p>
            <a:pPr marL="742950" lvl="1" indent="-285750" algn="justLow">
              <a:lnSpc>
                <a:spcPct val="90000"/>
              </a:lnSpc>
              <a:spcBef>
                <a:spcPct val="20000"/>
              </a:spcBef>
              <a:buClr>
                <a:schemeClr val="hlink"/>
              </a:buClr>
              <a:buSzPct val="55000"/>
              <a:buFont typeface="Wingdings" pitchFamily="2" charset="2"/>
              <a:buChar char="n"/>
            </a:pPr>
            <a:r>
              <a:rPr lang="he-IL" sz="2000">
                <a:latin typeface="Times New Roman" pitchFamily="18" charset="0"/>
                <a:sym typeface="Symbol" pitchFamily="18" charset="2"/>
              </a:rPr>
              <a:t>לחלק את ההפרש בריבוע בנחזה (הרלוונטי) ולחשב את הסה"כ.</a:t>
            </a:r>
            <a:endParaRPr lang="he-IL" sz="2000">
              <a:latin typeface="Times New Roman" pitchFamily="18" charset="0"/>
            </a:endParaRPr>
          </a:p>
          <a:p>
            <a:pPr marL="742950" lvl="1" indent="-285750" algn="justLow">
              <a:lnSpc>
                <a:spcPct val="90000"/>
              </a:lnSpc>
              <a:spcBef>
                <a:spcPct val="20000"/>
              </a:spcBef>
              <a:buClr>
                <a:schemeClr val="hlink"/>
              </a:buClr>
              <a:buSzPct val="55000"/>
              <a:buFont typeface="Wingdings" pitchFamily="2" charset="2"/>
              <a:buChar char="n"/>
            </a:pPr>
            <a:endParaRPr lang="en-US" sz="1800">
              <a:latin typeface="Times New Roman" pitchFamily="18" charset="0"/>
              <a:sym typeface="Symbol" pitchFamily="18" charset="2"/>
            </a:endParaRPr>
          </a:p>
        </p:txBody>
      </p:sp>
      <p:graphicFrame>
        <p:nvGraphicFramePr>
          <p:cNvPr id="464941" name="Object 45"/>
          <p:cNvGraphicFramePr>
            <a:graphicFrameLocks noChangeAspect="1"/>
          </p:cNvGraphicFramePr>
          <p:nvPr/>
        </p:nvGraphicFramePr>
        <p:xfrm>
          <a:off x="1187450" y="1916113"/>
          <a:ext cx="1692275" cy="558800"/>
        </p:xfrm>
        <a:graphic>
          <a:graphicData uri="http://schemas.openxmlformats.org/presentationml/2006/ole">
            <p:oleObj spid="_x0000_s51202" name="משוואה" r:id="rId3" imgW="1193760" imgH="393480" progId="Equation.3">
              <p:embed/>
            </p:oleObj>
          </a:graphicData>
        </a:graphic>
      </p:graphicFrame>
      <p:grpSp>
        <p:nvGrpSpPr>
          <p:cNvPr id="2" name="Group 165"/>
          <p:cNvGrpSpPr>
            <a:grpSpLocks/>
          </p:cNvGrpSpPr>
          <p:nvPr/>
        </p:nvGrpSpPr>
        <p:grpSpPr bwMode="auto">
          <a:xfrm>
            <a:off x="1692275" y="3789363"/>
            <a:ext cx="792163" cy="2541587"/>
            <a:chOff x="1066" y="2387"/>
            <a:chExt cx="499" cy="1601"/>
          </a:xfrm>
        </p:grpSpPr>
        <p:sp>
          <p:nvSpPr>
            <p:cNvPr id="51256" name="Rectangle 48"/>
            <p:cNvSpPr>
              <a:spLocks noChangeArrowheads="1"/>
            </p:cNvSpPr>
            <p:nvPr/>
          </p:nvSpPr>
          <p:spPr bwMode="auto">
            <a:xfrm>
              <a:off x="1066" y="3758"/>
              <a:ext cx="499" cy="230"/>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endParaRPr lang="he-IL" sz="2000" b="1">
                <a:latin typeface="Times New Roman" pitchFamily="18" charset="0"/>
              </a:endParaRPr>
            </a:p>
          </p:txBody>
        </p:sp>
        <p:sp>
          <p:nvSpPr>
            <p:cNvPr id="51257" name="Rectangle 49"/>
            <p:cNvSpPr>
              <a:spLocks noChangeArrowheads="1"/>
            </p:cNvSpPr>
            <p:nvPr/>
          </p:nvSpPr>
          <p:spPr bwMode="auto">
            <a:xfrm>
              <a:off x="1066" y="3423"/>
              <a:ext cx="499" cy="335"/>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0.16, 0.16</a:t>
              </a:r>
              <a:endParaRPr lang="en-US" sz="1600" b="1">
                <a:latin typeface="Times New Roman" pitchFamily="18" charset="0"/>
              </a:endParaRPr>
            </a:p>
          </p:txBody>
        </p:sp>
        <p:sp>
          <p:nvSpPr>
            <p:cNvPr id="51258" name="Rectangle 50"/>
            <p:cNvSpPr>
              <a:spLocks noChangeArrowheads="1"/>
            </p:cNvSpPr>
            <p:nvPr/>
          </p:nvSpPr>
          <p:spPr bwMode="auto">
            <a:xfrm>
              <a:off x="1066" y="3088"/>
              <a:ext cx="499" cy="335"/>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33.6, 33.6</a:t>
              </a:r>
              <a:endParaRPr lang="en-US" sz="1600" b="1">
                <a:latin typeface="Times New Roman" pitchFamily="18" charset="0"/>
              </a:endParaRPr>
            </a:p>
          </p:txBody>
        </p:sp>
        <p:sp>
          <p:nvSpPr>
            <p:cNvPr id="51259" name="Rectangle 51"/>
            <p:cNvSpPr>
              <a:spLocks noChangeArrowheads="1"/>
            </p:cNvSpPr>
            <p:nvPr/>
          </p:nvSpPr>
          <p:spPr bwMode="auto">
            <a:xfrm>
              <a:off x="1066" y="2753"/>
              <a:ext cx="499" cy="335"/>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38.4, 38.4</a:t>
              </a:r>
              <a:endParaRPr lang="en-US" sz="1600" b="1">
                <a:latin typeface="Times New Roman" pitchFamily="18" charset="0"/>
              </a:endParaRPr>
            </a:p>
          </p:txBody>
        </p:sp>
        <p:sp>
          <p:nvSpPr>
            <p:cNvPr id="51260" name="Rectangle 52"/>
            <p:cNvSpPr>
              <a:spLocks noChangeArrowheads="1"/>
            </p:cNvSpPr>
            <p:nvPr/>
          </p:nvSpPr>
          <p:spPr bwMode="auto">
            <a:xfrm>
              <a:off x="1066" y="2387"/>
              <a:ext cx="499" cy="366"/>
            </a:xfrm>
            <a:prstGeom prst="rect">
              <a:avLst/>
            </a:prstGeom>
            <a:solidFill>
              <a:schemeClr val="accent1">
                <a:alpha val="50195"/>
              </a:schemeClr>
            </a:solidFill>
            <a:ln w="9525">
              <a:noFill/>
              <a:miter lim="800000"/>
              <a:headEnd/>
              <a:tailEnd/>
            </a:ln>
          </p:spPr>
          <p:txBody>
            <a:bodyPr/>
            <a:lstStyle/>
            <a:p>
              <a:pPr>
                <a:lnSpc>
                  <a:spcPct val="80000"/>
                </a:lnSpc>
                <a:spcBef>
                  <a:spcPct val="20000"/>
                </a:spcBef>
                <a:buClr>
                  <a:schemeClr val="folHlink"/>
                </a:buClr>
                <a:buSzPct val="60000"/>
                <a:buFont typeface="Wingdings" pitchFamily="2" charset="2"/>
                <a:buNone/>
              </a:pPr>
              <a:r>
                <a:rPr lang="he-IL" sz="1600" b="1">
                  <a:latin typeface="Times New Roman" pitchFamily="18" charset="0"/>
                </a:rPr>
                <a:t>ההפרש </a:t>
              </a:r>
            </a:p>
            <a:p>
              <a:pPr>
                <a:lnSpc>
                  <a:spcPct val="80000"/>
                </a:lnSpc>
                <a:spcBef>
                  <a:spcPct val="20000"/>
                </a:spcBef>
                <a:buClr>
                  <a:schemeClr val="folHlink"/>
                </a:buClr>
                <a:buSzPct val="60000"/>
                <a:buFont typeface="Wingdings" pitchFamily="2" charset="2"/>
                <a:buNone/>
              </a:pPr>
              <a:r>
                <a:rPr lang="he-IL" sz="1600" b="1">
                  <a:latin typeface="Times New Roman" pitchFamily="18" charset="0"/>
                </a:rPr>
                <a:t>בריבוע</a:t>
              </a:r>
              <a:endParaRPr lang="en-US" sz="1600" b="1">
                <a:latin typeface="Times New Roman" pitchFamily="18" charset="0"/>
              </a:endParaRPr>
            </a:p>
          </p:txBody>
        </p:sp>
      </p:grpSp>
      <p:grpSp>
        <p:nvGrpSpPr>
          <p:cNvPr id="3" name="Group 164"/>
          <p:cNvGrpSpPr>
            <a:grpSpLocks/>
          </p:cNvGrpSpPr>
          <p:nvPr/>
        </p:nvGrpSpPr>
        <p:grpSpPr bwMode="auto">
          <a:xfrm>
            <a:off x="2484438" y="3789363"/>
            <a:ext cx="1079500" cy="2541587"/>
            <a:chOff x="1565" y="2387"/>
            <a:chExt cx="680" cy="1601"/>
          </a:xfrm>
        </p:grpSpPr>
        <p:sp>
          <p:nvSpPr>
            <p:cNvPr id="51251" name="Rectangle 58"/>
            <p:cNvSpPr>
              <a:spLocks noChangeArrowheads="1"/>
            </p:cNvSpPr>
            <p:nvPr/>
          </p:nvSpPr>
          <p:spPr bwMode="auto">
            <a:xfrm>
              <a:off x="1565" y="3758"/>
              <a:ext cx="680" cy="230"/>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endParaRPr lang="he-IL" sz="2000" b="1">
                <a:latin typeface="Times New Roman" pitchFamily="18" charset="0"/>
              </a:endParaRPr>
            </a:p>
          </p:txBody>
        </p:sp>
        <p:sp>
          <p:nvSpPr>
            <p:cNvPr id="51252" name="Rectangle 59"/>
            <p:cNvSpPr>
              <a:spLocks noChangeArrowheads="1"/>
            </p:cNvSpPr>
            <p:nvPr/>
          </p:nvSpPr>
          <p:spPr bwMode="auto">
            <a:xfrm>
              <a:off x="1565" y="3423"/>
              <a:ext cx="680" cy="335"/>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0.4-, 0.4</a:t>
              </a:r>
              <a:endParaRPr lang="en-US" sz="1600" b="1">
                <a:latin typeface="Times New Roman" pitchFamily="18" charset="0"/>
              </a:endParaRPr>
            </a:p>
          </p:txBody>
        </p:sp>
        <p:sp>
          <p:nvSpPr>
            <p:cNvPr id="51253" name="Rectangle 60"/>
            <p:cNvSpPr>
              <a:spLocks noChangeArrowheads="1"/>
            </p:cNvSpPr>
            <p:nvPr/>
          </p:nvSpPr>
          <p:spPr bwMode="auto">
            <a:xfrm>
              <a:off x="1565" y="3088"/>
              <a:ext cx="680" cy="335"/>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5.8-, 5.8</a:t>
              </a:r>
              <a:endParaRPr lang="en-US" sz="1600" b="1">
                <a:latin typeface="Times New Roman" pitchFamily="18" charset="0"/>
              </a:endParaRPr>
            </a:p>
          </p:txBody>
        </p:sp>
        <p:sp>
          <p:nvSpPr>
            <p:cNvPr id="51254" name="Rectangle 61"/>
            <p:cNvSpPr>
              <a:spLocks noChangeArrowheads="1"/>
            </p:cNvSpPr>
            <p:nvPr/>
          </p:nvSpPr>
          <p:spPr bwMode="auto">
            <a:xfrm>
              <a:off x="1565" y="2753"/>
              <a:ext cx="680" cy="335"/>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6.2, 6.2-</a:t>
              </a:r>
              <a:endParaRPr lang="en-US" sz="1600" b="1">
                <a:latin typeface="Times New Roman" pitchFamily="18" charset="0"/>
              </a:endParaRPr>
            </a:p>
          </p:txBody>
        </p:sp>
        <p:sp>
          <p:nvSpPr>
            <p:cNvPr id="51255" name="Rectangle 62"/>
            <p:cNvSpPr>
              <a:spLocks noChangeArrowheads="1"/>
            </p:cNvSpPr>
            <p:nvPr/>
          </p:nvSpPr>
          <p:spPr bwMode="auto">
            <a:xfrm>
              <a:off x="1565" y="2387"/>
              <a:ext cx="680" cy="366"/>
            </a:xfrm>
            <a:prstGeom prst="rect">
              <a:avLst/>
            </a:prstGeom>
            <a:solidFill>
              <a:schemeClr val="accent1">
                <a:alpha val="50195"/>
              </a:schemeClr>
            </a:solidFill>
            <a:ln w="9525">
              <a:noFill/>
              <a:miter lim="800000"/>
              <a:headEnd/>
              <a:tailEnd/>
            </a:ln>
          </p:spPr>
          <p:txBody>
            <a:bodyPr/>
            <a:lstStyle/>
            <a:p>
              <a:pPr>
                <a:lnSpc>
                  <a:spcPct val="80000"/>
                </a:lnSpc>
                <a:spcBef>
                  <a:spcPct val="20000"/>
                </a:spcBef>
                <a:buClr>
                  <a:schemeClr val="folHlink"/>
                </a:buClr>
                <a:buSzPct val="60000"/>
                <a:buFont typeface="Wingdings" pitchFamily="2" charset="2"/>
                <a:buNone/>
              </a:pPr>
              <a:r>
                <a:rPr lang="he-IL" sz="1600" b="1">
                  <a:latin typeface="Times New Roman" pitchFamily="18" charset="0"/>
                </a:rPr>
                <a:t>נצפה - נחזה</a:t>
              </a:r>
              <a:endParaRPr lang="en-US" sz="1600" b="1">
                <a:latin typeface="Times New Roman" pitchFamily="18" charset="0"/>
              </a:endParaRPr>
            </a:p>
          </p:txBody>
        </p:sp>
      </p:grpSp>
      <p:grpSp>
        <p:nvGrpSpPr>
          <p:cNvPr id="4" name="Group 163"/>
          <p:cNvGrpSpPr>
            <a:grpSpLocks/>
          </p:cNvGrpSpPr>
          <p:nvPr/>
        </p:nvGrpSpPr>
        <p:grpSpPr bwMode="auto">
          <a:xfrm>
            <a:off x="3563938" y="3789363"/>
            <a:ext cx="5400675" cy="2541587"/>
            <a:chOff x="2245" y="2387"/>
            <a:chExt cx="3402" cy="1601"/>
          </a:xfrm>
        </p:grpSpPr>
        <p:sp>
          <p:nvSpPr>
            <p:cNvPr id="51231" name="Rectangle 63"/>
            <p:cNvSpPr>
              <a:spLocks noChangeArrowheads="1"/>
            </p:cNvSpPr>
            <p:nvPr/>
          </p:nvSpPr>
          <p:spPr bwMode="auto">
            <a:xfrm>
              <a:off x="4876" y="3758"/>
              <a:ext cx="771" cy="23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סה"כ</a:t>
              </a:r>
              <a:endParaRPr lang="en-US" sz="1600" b="1">
                <a:latin typeface="Times New Roman" pitchFamily="18" charset="0"/>
              </a:endParaRPr>
            </a:p>
          </p:txBody>
        </p:sp>
        <p:sp>
          <p:nvSpPr>
            <p:cNvPr id="51232" name="Rectangle 64"/>
            <p:cNvSpPr>
              <a:spLocks noChangeArrowheads="1"/>
            </p:cNvSpPr>
            <p:nvPr/>
          </p:nvSpPr>
          <p:spPr bwMode="auto">
            <a:xfrm>
              <a:off x="3742" y="3758"/>
              <a:ext cx="1134" cy="23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27</a:t>
              </a:r>
              <a:endParaRPr lang="en-US" sz="1600" b="1">
                <a:latin typeface="Times New Roman" pitchFamily="18" charset="0"/>
              </a:endParaRPr>
            </a:p>
          </p:txBody>
        </p:sp>
        <p:sp>
          <p:nvSpPr>
            <p:cNvPr id="51233" name="Rectangle 65"/>
            <p:cNvSpPr>
              <a:spLocks noChangeArrowheads="1"/>
            </p:cNvSpPr>
            <p:nvPr/>
          </p:nvSpPr>
          <p:spPr bwMode="auto">
            <a:xfrm>
              <a:off x="2653" y="3758"/>
              <a:ext cx="1089" cy="23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23</a:t>
              </a:r>
              <a:endParaRPr lang="en-US" sz="1600" b="1">
                <a:latin typeface="Times New Roman" pitchFamily="18" charset="0"/>
              </a:endParaRPr>
            </a:p>
          </p:txBody>
        </p:sp>
        <p:sp>
          <p:nvSpPr>
            <p:cNvPr id="51234" name="Rectangle 66"/>
            <p:cNvSpPr>
              <a:spLocks noChangeArrowheads="1"/>
            </p:cNvSpPr>
            <p:nvPr/>
          </p:nvSpPr>
          <p:spPr bwMode="auto">
            <a:xfrm>
              <a:off x="2245" y="3758"/>
              <a:ext cx="408" cy="230"/>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2000" b="1">
                  <a:latin typeface="Times New Roman" pitchFamily="18" charset="0"/>
                </a:rPr>
                <a:t>50</a:t>
              </a:r>
              <a:endParaRPr lang="en-US" sz="2000" b="1">
                <a:latin typeface="Times New Roman" pitchFamily="18" charset="0"/>
              </a:endParaRPr>
            </a:p>
          </p:txBody>
        </p:sp>
        <p:sp>
          <p:nvSpPr>
            <p:cNvPr id="51235" name="Rectangle 68"/>
            <p:cNvSpPr>
              <a:spLocks noChangeArrowheads="1"/>
            </p:cNvSpPr>
            <p:nvPr/>
          </p:nvSpPr>
          <p:spPr bwMode="auto">
            <a:xfrm>
              <a:off x="4876" y="3423"/>
              <a:ext cx="771"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מרכז</a:t>
              </a:r>
              <a:endParaRPr lang="en-US" sz="1600">
                <a:latin typeface="Times New Roman" pitchFamily="18" charset="0"/>
              </a:endParaRPr>
            </a:p>
          </p:txBody>
        </p:sp>
        <p:sp>
          <p:nvSpPr>
            <p:cNvPr id="51236" name="Rectangle 69"/>
            <p:cNvSpPr>
              <a:spLocks noChangeArrowheads="1"/>
            </p:cNvSpPr>
            <p:nvPr/>
          </p:nvSpPr>
          <p:spPr bwMode="auto">
            <a:xfrm>
              <a:off x="3742" y="3423"/>
              <a:ext cx="1134"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5 | </a:t>
              </a:r>
              <a:r>
                <a:rPr lang="en-US" sz="1600">
                  <a:latin typeface="Times New Roman" pitchFamily="18" charset="0"/>
                </a:rPr>
                <a:t>10*27/50=</a:t>
              </a:r>
              <a:r>
                <a:rPr lang="en-US" sz="1600" b="1">
                  <a:latin typeface="Times New Roman" pitchFamily="18" charset="0"/>
                </a:rPr>
                <a:t>5.4</a:t>
              </a:r>
              <a:r>
                <a:rPr lang="en-US" sz="1600">
                  <a:latin typeface="Times New Roman" pitchFamily="18" charset="0"/>
                </a:rPr>
                <a:t> </a:t>
              </a:r>
            </a:p>
          </p:txBody>
        </p:sp>
        <p:sp>
          <p:nvSpPr>
            <p:cNvPr id="51237" name="Rectangle 70"/>
            <p:cNvSpPr>
              <a:spLocks noChangeArrowheads="1"/>
            </p:cNvSpPr>
            <p:nvPr/>
          </p:nvSpPr>
          <p:spPr bwMode="auto">
            <a:xfrm>
              <a:off x="2653" y="3423"/>
              <a:ext cx="1089"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5 | </a:t>
              </a:r>
              <a:r>
                <a:rPr lang="en-US" sz="1600">
                  <a:latin typeface="Times New Roman" pitchFamily="18" charset="0"/>
                </a:rPr>
                <a:t>10*23/50=</a:t>
              </a:r>
              <a:r>
                <a:rPr lang="en-US" sz="1600" b="1">
                  <a:latin typeface="Times New Roman" pitchFamily="18" charset="0"/>
                </a:rPr>
                <a:t>4.6</a:t>
              </a:r>
            </a:p>
          </p:txBody>
        </p:sp>
        <p:sp>
          <p:nvSpPr>
            <p:cNvPr id="51238" name="Rectangle 71"/>
            <p:cNvSpPr>
              <a:spLocks noChangeArrowheads="1"/>
            </p:cNvSpPr>
            <p:nvPr/>
          </p:nvSpPr>
          <p:spPr bwMode="auto">
            <a:xfrm>
              <a:off x="2245" y="3423"/>
              <a:ext cx="408"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10</a:t>
              </a:r>
              <a:endParaRPr lang="en-US" sz="1600" b="1">
                <a:latin typeface="Times New Roman" pitchFamily="18" charset="0"/>
              </a:endParaRPr>
            </a:p>
          </p:txBody>
        </p:sp>
        <p:sp>
          <p:nvSpPr>
            <p:cNvPr id="51239" name="Rectangle 73"/>
            <p:cNvSpPr>
              <a:spLocks noChangeArrowheads="1"/>
            </p:cNvSpPr>
            <p:nvPr/>
          </p:nvSpPr>
          <p:spPr bwMode="auto">
            <a:xfrm>
              <a:off x="4876" y="3088"/>
              <a:ext cx="771"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ימין</a:t>
              </a:r>
              <a:endParaRPr lang="en-US" sz="1600">
                <a:latin typeface="Times New Roman" pitchFamily="18" charset="0"/>
              </a:endParaRPr>
            </a:p>
          </p:txBody>
        </p:sp>
        <p:sp>
          <p:nvSpPr>
            <p:cNvPr id="51240" name="Rectangle 74"/>
            <p:cNvSpPr>
              <a:spLocks noChangeArrowheads="1"/>
            </p:cNvSpPr>
            <p:nvPr/>
          </p:nvSpPr>
          <p:spPr bwMode="auto">
            <a:xfrm>
              <a:off x="3742" y="3088"/>
              <a:ext cx="1134"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5 | </a:t>
              </a:r>
              <a:r>
                <a:rPr lang="en-US" sz="1600">
                  <a:latin typeface="Times New Roman" pitchFamily="18" charset="0"/>
                </a:rPr>
                <a:t>20*27/50=</a:t>
              </a:r>
              <a:r>
                <a:rPr lang="en-US" sz="1600" b="1">
                  <a:latin typeface="Times New Roman" pitchFamily="18" charset="0"/>
                </a:rPr>
                <a:t>10.8</a:t>
              </a:r>
              <a:r>
                <a:rPr lang="en-US" sz="1600">
                  <a:latin typeface="Times New Roman" pitchFamily="18" charset="0"/>
                </a:rPr>
                <a:t> </a:t>
              </a:r>
            </a:p>
          </p:txBody>
        </p:sp>
        <p:sp>
          <p:nvSpPr>
            <p:cNvPr id="51241" name="Rectangle 75"/>
            <p:cNvSpPr>
              <a:spLocks noChangeArrowheads="1"/>
            </p:cNvSpPr>
            <p:nvPr/>
          </p:nvSpPr>
          <p:spPr bwMode="auto">
            <a:xfrm>
              <a:off x="2653" y="3088"/>
              <a:ext cx="1089"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15 | </a:t>
              </a:r>
              <a:r>
                <a:rPr lang="en-US" sz="1600">
                  <a:latin typeface="Times New Roman" pitchFamily="18" charset="0"/>
                </a:rPr>
                <a:t>20*23/50=</a:t>
              </a:r>
              <a:r>
                <a:rPr lang="en-US" sz="1600" b="1">
                  <a:latin typeface="Times New Roman" pitchFamily="18" charset="0"/>
                </a:rPr>
                <a:t>9.2</a:t>
              </a:r>
            </a:p>
          </p:txBody>
        </p:sp>
        <p:sp>
          <p:nvSpPr>
            <p:cNvPr id="51242" name="Rectangle 76"/>
            <p:cNvSpPr>
              <a:spLocks noChangeArrowheads="1"/>
            </p:cNvSpPr>
            <p:nvPr/>
          </p:nvSpPr>
          <p:spPr bwMode="auto">
            <a:xfrm>
              <a:off x="2245" y="3088"/>
              <a:ext cx="408"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20</a:t>
              </a:r>
              <a:endParaRPr lang="en-US" sz="1600" b="1">
                <a:latin typeface="Times New Roman" pitchFamily="18" charset="0"/>
              </a:endParaRPr>
            </a:p>
          </p:txBody>
        </p:sp>
        <p:sp>
          <p:nvSpPr>
            <p:cNvPr id="51243" name="Rectangle 78"/>
            <p:cNvSpPr>
              <a:spLocks noChangeArrowheads="1"/>
            </p:cNvSpPr>
            <p:nvPr/>
          </p:nvSpPr>
          <p:spPr bwMode="auto">
            <a:xfrm>
              <a:off x="4876" y="2753"/>
              <a:ext cx="771"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שמאל</a:t>
              </a:r>
              <a:endParaRPr lang="en-US" sz="1600">
                <a:latin typeface="Times New Roman" pitchFamily="18" charset="0"/>
              </a:endParaRPr>
            </a:p>
          </p:txBody>
        </p:sp>
        <p:sp>
          <p:nvSpPr>
            <p:cNvPr id="51244" name="Rectangle 79"/>
            <p:cNvSpPr>
              <a:spLocks noChangeArrowheads="1"/>
            </p:cNvSpPr>
            <p:nvPr/>
          </p:nvSpPr>
          <p:spPr bwMode="auto">
            <a:xfrm>
              <a:off x="3742" y="2753"/>
              <a:ext cx="1134"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17 | </a:t>
              </a:r>
              <a:r>
                <a:rPr lang="en-US" sz="1600">
                  <a:latin typeface="Times New Roman" pitchFamily="18" charset="0"/>
                </a:rPr>
                <a:t>20*27/50=</a:t>
              </a:r>
              <a:r>
                <a:rPr lang="en-US" sz="1600" b="1">
                  <a:latin typeface="Times New Roman" pitchFamily="18" charset="0"/>
                </a:rPr>
                <a:t>10.8</a:t>
              </a:r>
              <a:r>
                <a:rPr lang="en-US" sz="1600">
                  <a:latin typeface="Times New Roman" pitchFamily="18" charset="0"/>
                </a:rPr>
                <a:t> </a:t>
              </a:r>
            </a:p>
          </p:txBody>
        </p:sp>
        <p:sp>
          <p:nvSpPr>
            <p:cNvPr id="51245" name="Rectangle 80"/>
            <p:cNvSpPr>
              <a:spLocks noChangeArrowheads="1"/>
            </p:cNvSpPr>
            <p:nvPr/>
          </p:nvSpPr>
          <p:spPr bwMode="auto">
            <a:xfrm>
              <a:off x="2653" y="2753"/>
              <a:ext cx="1089"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3 | </a:t>
              </a:r>
              <a:r>
                <a:rPr lang="en-US" sz="1600">
                  <a:latin typeface="Times New Roman" pitchFamily="18" charset="0"/>
                </a:rPr>
                <a:t>20*23/50=</a:t>
              </a:r>
              <a:r>
                <a:rPr lang="en-US" sz="1600" b="1">
                  <a:latin typeface="Times New Roman" pitchFamily="18" charset="0"/>
                </a:rPr>
                <a:t>9.2</a:t>
              </a:r>
            </a:p>
          </p:txBody>
        </p:sp>
        <p:sp>
          <p:nvSpPr>
            <p:cNvPr id="51246" name="Rectangle 81"/>
            <p:cNvSpPr>
              <a:spLocks noChangeArrowheads="1"/>
            </p:cNvSpPr>
            <p:nvPr/>
          </p:nvSpPr>
          <p:spPr bwMode="auto">
            <a:xfrm>
              <a:off x="2245" y="2753"/>
              <a:ext cx="408" cy="335"/>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20</a:t>
              </a:r>
              <a:endParaRPr lang="en-US" sz="1600" b="1">
                <a:latin typeface="Times New Roman" pitchFamily="18" charset="0"/>
              </a:endParaRPr>
            </a:p>
          </p:txBody>
        </p:sp>
        <p:sp>
          <p:nvSpPr>
            <p:cNvPr id="51247" name="Rectangle 83"/>
            <p:cNvSpPr>
              <a:spLocks noChangeArrowheads="1"/>
            </p:cNvSpPr>
            <p:nvPr/>
          </p:nvSpPr>
          <p:spPr bwMode="auto">
            <a:xfrm>
              <a:off x="4876" y="2387"/>
              <a:ext cx="771" cy="36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קבוצה מועדפת</a:t>
              </a:r>
            </a:p>
            <a:p>
              <a:pPr>
                <a:lnSpc>
                  <a:spcPct val="90000"/>
                </a:lnSpc>
                <a:spcBef>
                  <a:spcPct val="20000"/>
                </a:spcBef>
                <a:buClr>
                  <a:schemeClr val="folHlink"/>
                </a:buClr>
                <a:buSzPct val="60000"/>
                <a:buFont typeface="Wingdings" pitchFamily="2" charset="2"/>
                <a:buNone/>
              </a:pPr>
              <a:r>
                <a:rPr lang="he-IL" sz="1600">
                  <a:latin typeface="Times New Roman" pitchFamily="18" charset="0"/>
                </a:rPr>
                <a:t>עמדה פוליטית</a:t>
              </a:r>
              <a:endParaRPr lang="en-US" sz="1600">
                <a:latin typeface="Times New Roman" pitchFamily="18" charset="0"/>
              </a:endParaRPr>
            </a:p>
          </p:txBody>
        </p:sp>
        <p:sp>
          <p:nvSpPr>
            <p:cNvPr id="51248" name="Rectangle 84"/>
            <p:cNvSpPr>
              <a:spLocks noChangeArrowheads="1"/>
            </p:cNvSpPr>
            <p:nvPr/>
          </p:nvSpPr>
          <p:spPr bwMode="auto">
            <a:xfrm>
              <a:off x="3742" y="2387"/>
              <a:ext cx="1134" cy="36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הפועל</a:t>
              </a:r>
              <a:endParaRPr lang="en-US" sz="1600">
                <a:latin typeface="Times New Roman" pitchFamily="18" charset="0"/>
              </a:endParaRPr>
            </a:p>
          </p:txBody>
        </p:sp>
        <p:sp>
          <p:nvSpPr>
            <p:cNvPr id="51249" name="Rectangle 85"/>
            <p:cNvSpPr>
              <a:spLocks noChangeArrowheads="1"/>
            </p:cNvSpPr>
            <p:nvPr/>
          </p:nvSpPr>
          <p:spPr bwMode="auto">
            <a:xfrm>
              <a:off x="2653" y="2387"/>
              <a:ext cx="1089" cy="36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a:latin typeface="Times New Roman" pitchFamily="18" charset="0"/>
                </a:rPr>
                <a:t>בית"ר</a:t>
              </a:r>
              <a:endParaRPr lang="en-US" sz="1600">
                <a:latin typeface="Times New Roman" pitchFamily="18" charset="0"/>
              </a:endParaRPr>
            </a:p>
          </p:txBody>
        </p:sp>
        <p:sp>
          <p:nvSpPr>
            <p:cNvPr id="51250" name="Rectangle 86"/>
            <p:cNvSpPr>
              <a:spLocks noChangeArrowheads="1"/>
            </p:cNvSpPr>
            <p:nvPr/>
          </p:nvSpPr>
          <p:spPr bwMode="auto">
            <a:xfrm>
              <a:off x="2245" y="2387"/>
              <a:ext cx="408" cy="366"/>
            </a:xfrm>
            <a:prstGeom prst="rect">
              <a:avLst/>
            </a:prstGeom>
            <a:no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600" b="1">
                  <a:latin typeface="Times New Roman" pitchFamily="18" charset="0"/>
                </a:rPr>
                <a:t>סה"כ</a:t>
              </a:r>
              <a:endParaRPr lang="en-US" sz="1600" b="1">
                <a:latin typeface="Times New Roman" pitchFamily="18" charset="0"/>
              </a:endParaRPr>
            </a:p>
          </p:txBody>
        </p:sp>
      </p:grpSp>
      <p:grpSp>
        <p:nvGrpSpPr>
          <p:cNvPr id="5" name="Group 166"/>
          <p:cNvGrpSpPr>
            <a:grpSpLocks/>
          </p:cNvGrpSpPr>
          <p:nvPr/>
        </p:nvGrpSpPr>
        <p:grpSpPr bwMode="auto">
          <a:xfrm>
            <a:off x="468313" y="3789363"/>
            <a:ext cx="1223962" cy="2541587"/>
            <a:chOff x="295" y="2387"/>
            <a:chExt cx="771" cy="1601"/>
          </a:xfrm>
        </p:grpSpPr>
        <p:sp>
          <p:nvSpPr>
            <p:cNvPr id="51226" name="Rectangle 67"/>
            <p:cNvSpPr>
              <a:spLocks noChangeArrowheads="1"/>
            </p:cNvSpPr>
            <p:nvPr/>
          </p:nvSpPr>
          <p:spPr bwMode="auto">
            <a:xfrm>
              <a:off x="295" y="3758"/>
              <a:ext cx="771" cy="230"/>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el-GR" sz="2000" b="1">
                  <a:latin typeface="Times New Roman" pitchFamily="18" charset="0"/>
                </a:rPr>
                <a:t>χ</a:t>
              </a:r>
              <a:r>
                <a:rPr lang="en-US" sz="2000" b="1" baseline="30000">
                  <a:latin typeface="Times New Roman" pitchFamily="18" charset="0"/>
                </a:rPr>
                <a:t>2=</a:t>
              </a:r>
              <a:r>
                <a:rPr lang="en-US" sz="2000" b="1">
                  <a:latin typeface="Times New Roman" pitchFamily="18" charset="0"/>
                </a:rPr>
                <a:t>14.55</a:t>
              </a:r>
            </a:p>
          </p:txBody>
        </p:sp>
        <p:sp>
          <p:nvSpPr>
            <p:cNvPr id="51227" name="Rectangle 72"/>
            <p:cNvSpPr>
              <a:spLocks noChangeArrowheads="1"/>
            </p:cNvSpPr>
            <p:nvPr/>
          </p:nvSpPr>
          <p:spPr bwMode="auto">
            <a:xfrm>
              <a:off x="295" y="3423"/>
              <a:ext cx="771" cy="335"/>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400" b="1">
                  <a:latin typeface="Times New Roman" pitchFamily="18" charset="0"/>
                </a:rPr>
                <a:t>0.03,</a:t>
              </a:r>
            </a:p>
            <a:p>
              <a:pPr>
                <a:lnSpc>
                  <a:spcPct val="90000"/>
                </a:lnSpc>
                <a:spcBef>
                  <a:spcPct val="20000"/>
                </a:spcBef>
                <a:buClr>
                  <a:schemeClr val="folHlink"/>
                </a:buClr>
                <a:buSzPct val="60000"/>
                <a:buFont typeface="Wingdings" pitchFamily="2" charset="2"/>
                <a:buNone/>
              </a:pPr>
              <a:r>
                <a:rPr lang="he-IL" sz="1400" b="1">
                  <a:latin typeface="Times New Roman" pitchFamily="18" charset="0"/>
                </a:rPr>
                <a:t>0.03</a:t>
              </a:r>
              <a:endParaRPr lang="en-US" sz="1400" b="1">
                <a:latin typeface="Times New Roman" pitchFamily="18" charset="0"/>
              </a:endParaRPr>
            </a:p>
          </p:txBody>
        </p:sp>
        <p:sp>
          <p:nvSpPr>
            <p:cNvPr id="51228" name="Rectangle 77"/>
            <p:cNvSpPr>
              <a:spLocks noChangeArrowheads="1"/>
            </p:cNvSpPr>
            <p:nvPr/>
          </p:nvSpPr>
          <p:spPr bwMode="auto">
            <a:xfrm>
              <a:off x="295" y="3088"/>
              <a:ext cx="771" cy="335"/>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400" b="1">
                  <a:latin typeface="Times New Roman" pitchFamily="18" charset="0"/>
                </a:rPr>
                <a:t>3.11,</a:t>
              </a:r>
            </a:p>
            <a:p>
              <a:pPr>
                <a:lnSpc>
                  <a:spcPct val="90000"/>
                </a:lnSpc>
                <a:spcBef>
                  <a:spcPct val="20000"/>
                </a:spcBef>
                <a:buClr>
                  <a:schemeClr val="folHlink"/>
                </a:buClr>
                <a:buSzPct val="60000"/>
                <a:buFont typeface="Wingdings" pitchFamily="2" charset="2"/>
                <a:buNone/>
              </a:pPr>
              <a:r>
                <a:rPr lang="he-IL" sz="1400" b="1">
                  <a:latin typeface="Times New Roman" pitchFamily="18" charset="0"/>
                </a:rPr>
                <a:t>3.65</a:t>
              </a:r>
              <a:endParaRPr lang="en-US" sz="1400" b="1">
                <a:latin typeface="Times New Roman" pitchFamily="18" charset="0"/>
              </a:endParaRPr>
            </a:p>
          </p:txBody>
        </p:sp>
        <p:sp>
          <p:nvSpPr>
            <p:cNvPr id="51229" name="Rectangle 82"/>
            <p:cNvSpPr>
              <a:spLocks noChangeArrowheads="1"/>
            </p:cNvSpPr>
            <p:nvPr/>
          </p:nvSpPr>
          <p:spPr bwMode="auto">
            <a:xfrm>
              <a:off x="295" y="2753"/>
              <a:ext cx="771" cy="335"/>
            </a:xfrm>
            <a:prstGeom prst="rect">
              <a:avLst/>
            </a:prstGeom>
            <a:solidFill>
              <a:schemeClr val="accent1">
                <a:alpha val="50195"/>
              </a:schemeClr>
            </a:solidFill>
            <a:ln w="9525">
              <a:noFill/>
              <a:miter lim="800000"/>
              <a:headEnd/>
              <a:tailEnd/>
            </a:ln>
          </p:spPr>
          <p:txBody>
            <a:bodyPr/>
            <a:lstStyle/>
            <a:p>
              <a:pPr>
                <a:lnSpc>
                  <a:spcPct val="90000"/>
                </a:lnSpc>
                <a:spcBef>
                  <a:spcPct val="20000"/>
                </a:spcBef>
                <a:buClr>
                  <a:schemeClr val="folHlink"/>
                </a:buClr>
                <a:buSzPct val="60000"/>
                <a:buFont typeface="Wingdings" pitchFamily="2" charset="2"/>
                <a:buNone/>
              </a:pPr>
              <a:r>
                <a:rPr lang="he-IL" sz="1400" b="1">
                  <a:latin typeface="Times New Roman" pitchFamily="18" charset="0"/>
                </a:rPr>
                <a:t>3.56,</a:t>
              </a:r>
            </a:p>
            <a:p>
              <a:pPr>
                <a:lnSpc>
                  <a:spcPct val="90000"/>
                </a:lnSpc>
                <a:spcBef>
                  <a:spcPct val="20000"/>
                </a:spcBef>
                <a:buClr>
                  <a:schemeClr val="folHlink"/>
                </a:buClr>
                <a:buSzPct val="60000"/>
                <a:buFont typeface="Wingdings" pitchFamily="2" charset="2"/>
                <a:buNone/>
              </a:pPr>
              <a:r>
                <a:rPr lang="he-IL" sz="1400" b="1">
                  <a:latin typeface="Times New Roman" pitchFamily="18" charset="0"/>
                </a:rPr>
                <a:t>4.17</a:t>
              </a:r>
              <a:endParaRPr lang="en-US" sz="1400" b="1">
                <a:latin typeface="Times New Roman" pitchFamily="18" charset="0"/>
              </a:endParaRPr>
            </a:p>
          </p:txBody>
        </p:sp>
        <p:sp>
          <p:nvSpPr>
            <p:cNvPr id="51230" name="Rectangle 87"/>
            <p:cNvSpPr>
              <a:spLocks noChangeArrowheads="1"/>
            </p:cNvSpPr>
            <p:nvPr/>
          </p:nvSpPr>
          <p:spPr bwMode="auto">
            <a:xfrm>
              <a:off x="295" y="2387"/>
              <a:ext cx="771" cy="366"/>
            </a:xfrm>
            <a:prstGeom prst="rect">
              <a:avLst/>
            </a:prstGeom>
            <a:solidFill>
              <a:schemeClr val="accent1">
                <a:alpha val="50195"/>
              </a:schemeClr>
            </a:solidFill>
            <a:ln w="9525">
              <a:noFill/>
              <a:miter lim="800000"/>
              <a:headEnd/>
              <a:tailEnd/>
            </a:ln>
          </p:spPr>
          <p:txBody>
            <a:bodyPr/>
            <a:lstStyle/>
            <a:p>
              <a:pPr>
                <a:lnSpc>
                  <a:spcPct val="80000"/>
                </a:lnSpc>
                <a:spcBef>
                  <a:spcPct val="20000"/>
                </a:spcBef>
                <a:buClr>
                  <a:schemeClr val="folHlink"/>
                </a:buClr>
                <a:buSzPct val="60000"/>
                <a:buFont typeface="Wingdings" pitchFamily="2" charset="2"/>
                <a:buNone/>
              </a:pPr>
              <a:r>
                <a:rPr lang="he-IL" sz="1600" b="1">
                  <a:latin typeface="Times New Roman" pitchFamily="18" charset="0"/>
                </a:rPr>
                <a:t>הפרש בריבוע לחלק בנחזה</a:t>
              </a:r>
              <a:endParaRPr lang="en-US" sz="1600" b="1">
                <a:latin typeface="Times New Roman" pitchFamily="18" charset="0"/>
              </a:endParaRPr>
            </a:p>
          </p:txBody>
        </p:sp>
      </p:grpSp>
      <p:sp>
        <p:nvSpPr>
          <p:cNvPr id="51212" name="Line 88"/>
          <p:cNvSpPr>
            <a:spLocks noChangeShapeType="1"/>
          </p:cNvSpPr>
          <p:nvPr/>
        </p:nvSpPr>
        <p:spPr bwMode="auto">
          <a:xfrm>
            <a:off x="468313" y="4370388"/>
            <a:ext cx="8496300" cy="0"/>
          </a:xfrm>
          <a:prstGeom prst="line">
            <a:avLst/>
          </a:prstGeom>
          <a:noFill/>
          <a:ln w="12700">
            <a:solidFill>
              <a:schemeClr val="tx1"/>
            </a:solidFill>
            <a:miter lim="800000"/>
            <a:headEnd/>
            <a:tailEnd/>
          </a:ln>
        </p:spPr>
        <p:txBody>
          <a:bodyPr wrap="none"/>
          <a:lstStyle/>
          <a:p>
            <a:endParaRPr lang="he-IL"/>
          </a:p>
        </p:txBody>
      </p:sp>
      <p:sp>
        <p:nvSpPr>
          <p:cNvPr id="51213" name="Line 89"/>
          <p:cNvSpPr>
            <a:spLocks noChangeShapeType="1"/>
          </p:cNvSpPr>
          <p:nvPr/>
        </p:nvSpPr>
        <p:spPr bwMode="auto">
          <a:xfrm>
            <a:off x="468313" y="4902200"/>
            <a:ext cx="8496300" cy="0"/>
          </a:xfrm>
          <a:prstGeom prst="line">
            <a:avLst/>
          </a:prstGeom>
          <a:noFill/>
          <a:ln w="12700">
            <a:solidFill>
              <a:schemeClr val="tx1"/>
            </a:solidFill>
            <a:miter lim="800000"/>
            <a:headEnd/>
            <a:tailEnd/>
          </a:ln>
        </p:spPr>
        <p:txBody>
          <a:bodyPr wrap="none"/>
          <a:lstStyle/>
          <a:p>
            <a:endParaRPr lang="he-IL"/>
          </a:p>
        </p:txBody>
      </p:sp>
      <p:sp>
        <p:nvSpPr>
          <p:cNvPr id="51214" name="Line 90"/>
          <p:cNvSpPr>
            <a:spLocks noChangeShapeType="1"/>
          </p:cNvSpPr>
          <p:nvPr/>
        </p:nvSpPr>
        <p:spPr bwMode="auto">
          <a:xfrm>
            <a:off x="468313" y="5434013"/>
            <a:ext cx="8496300" cy="0"/>
          </a:xfrm>
          <a:prstGeom prst="line">
            <a:avLst/>
          </a:prstGeom>
          <a:noFill/>
          <a:ln w="12700">
            <a:solidFill>
              <a:schemeClr val="tx1"/>
            </a:solidFill>
            <a:miter lim="800000"/>
            <a:headEnd/>
            <a:tailEnd/>
          </a:ln>
        </p:spPr>
        <p:txBody>
          <a:bodyPr wrap="none"/>
          <a:lstStyle/>
          <a:p>
            <a:endParaRPr lang="he-IL"/>
          </a:p>
        </p:txBody>
      </p:sp>
      <p:sp>
        <p:nvSpPr>
          <p:cNvPr id="51215" name="Line 91"/>
          <p:cNvSpPr>
            <a:spLocks noChangeShapeType="1"/>
          </p:cNvSpPr>
          <p:nvPr/>
        </p:nvSpPr>
        <p:spPr bwMode="auto">
          <a:xfrm>
            <a:off x="468313" y="5965825"/>
            <a:ext cx="8496300" cy="0"/>
          </a:xfrm>
          <a:prstGeom prst="line">
            <a:avLst/>
          </a:prstGeom>
          <a:noFill/>
          <a:ln w="12700">
            <a:solidFill>
              <a:schemeClr val="tx1"/>
            </a:solidFill>
            <a:miter lim="800000"/>
            <a:headEnd/>
            <a:tailEnd/>
          </a:ln>
        </p:spPr>
        <p:txBody>
          <a:bodyPr wrap="none"/>
          <a:lstStyle/>
          <a:p>
            <a:endParaRPr lang="he-IL"/>
          </a:p>
        </p:txBody>
      </p:sp>
      <p:sp>
        <p:nvSpPr>
          <p:cNvPr id="51216" name="Line 92"/>
          <p:cNvSpPr>
            <a:spLocks noChangeShapeType="1"/>
          </p:cNvSpPr>
          <p:nvPr/>
        </p:nvSpPr>
        <p:spPr bwMode="auto">
          <a:xfrm>
            <a:off x="468313" y="3789363"/>
            <a:ext cx="0" cy="2541587"/>
          </a:xfrm>
          <a:prstGeom prst="line">
            <a:avLst/>
          </a:prstGeom>
          <a:noFill/>
          <a:ln w="28575" cap="sq">
            <a:solidFill>
              <a:schemeClr val="tx1"/>
            </a:solidFill>
            <a:miter lim="800000"/>
            <a:headEnd/>
            <a:tailEnd/>
          </a:ln>
        </p:spPr>
        <p:txBody>
          <a:bodyPr wrap="none"/>
          <a:lstStyle/>
          <a:p>
            <a:endParaRPr lang="he-IL"/>
          </a:p>
        </p:txBody>
      </p:sp>
      <p:sp>
        <p:nvSpPr>
          <p:cNvPr id="51217" name="Line 93"/>
          <p:cNvSpPr>
            <a:spLocks noChangeShapeType="1"/>
          </p:cNvSpPr>
          <p:nvPr/>
        </p:nvSpPr>
        <p:spPr bwMode="auto">
          <a:xfrm>
            <a:off x="3563938" y="3789363"/>
            <a:ext cx="0" cy="2541587"/>
          </a:xfrm>
          <a:prstGeom prst="line">
            <a:avLst/>
          </a:prstGeom>
          <a:noFill/>
          <a:ln w="12700">
            <a:solidFill>
              <a:schemeClr val="tx1"/>
            </a:solidFill>
            <a:miter lim="800000"/>
            <a:headEnd/>
            <a:tailEnd/>
          </a:ln>
        </p:spPr>
        <p:txBody>
          <a:bodyPr wrap="none"/>
          <a:lstStyle/>
          <a:p>
            <a:endParaRPr lang="he-IL"/>
          </a:p>
        </p:txBody>
      </p:sp>
      <p:sp>
        <p:nvSpPr>
          <p:cNvPr id="51218" name="Line 94"/>
          <p:cNvSpPr>
            <a:spLocks noChangeShapeType="1"/>
          </p:cNvSpPr>
          <p:nvPr/>
        </p:nvSpPr>
        <p:spPr bwMode="auto">
          <a:xfrm>
            <a:off x="4211638" y="3789363"/>
            <a:ext cx="0" cy="2541587"/>
          </a:xfrm>
          <a:prstGeom prst="line">
            <a:avLst/>
          </a:prstGeom>
          <a:noFill/>
          <a:ln w="12700">
            <a:solidFill>
              <a:schemeClr val="tx1"/>
            </a:solidFill>
            <a:miter lim="800000"/>
            <a:headEnd/>
            <a:tailEnd/>
          </a:ln>
        </p:spPr>
        <p:txBody>
          <a:bodyPr wrap="none"/>
          <a:lstStyle/>
          <a:p>
            <a:endParaRPr lang="he-IL"/>
          </a:p>
        </p:txBody>
      </p:sp>
      <p:sp>
        <p:nvSpPr>
          <p:cNvPr id="51219" name="Line 95"/>
          <p:cNvSpPr>
            <a:spLocks noChangeShapeType="1"/>
          </p:cNvSpPr>
          <p:nvPr/>
        </p:nvSpPr>
        <p:spPr bwMode="auto">
          <a:xfrm>
            <a:off x="5940425" y="3789363"/>
            <a:ext cx="0" cy="2541587"/>
          </a:xfrm>
          <a:prstGeom prst="line">
            <a:avLst/>
          </a:prstGeom>
          <a:noFill/>
          <a:ln w="12700">
            <a:solidFill>
              <a:schemeClr val="tx1"/>
            </a:solidFill>
            <a:miter lim="800000"/>
            <a:headEnd/>
            <a:tailEnd/>
          </a:ln>
        </p:spPr>
        <p:txBody>
          <a:bodyPr wrap="none"/>
          <a:lstStyle/>
          <a:p>
            <a:endParaRPr lang="he-IL"/>
          </a:p>
        </p:txBody>
      </p:sp>
      <p:sp>
        <p:nvSpPr>
          <p:cNvPr id="51220" name="Line 96"/>
          <p:cNvSpPr>
            <a:spLocks noChangeShapeType="1"/>
          </p:cNvSpPr>
          <p:nvPr/>
        </p:nvSpPr>
        <p:spPr bwMode="auto">
          <a:xfrm>
            <a:off x="7740650" y="3789363"/>
            <a:ext cx="0" cy="2541587"/>
          </a:xfrm>
          <a:prstGeom prst="line">
            <a:avLst/>
          </a:prstGeom>
          <a:noFill/>
          <a:ln w="12700">
            <a:solidFill>
              <a:schemeClr val="tx1"/>
            </a:solidFill>
            <a:miter lim="800000"/>
            <a:headEnd/>
            <a:tailEnd/>
          </a:ln>
        </p:spPr>
        <p:txBody>
          <a:bodyPr wrap="none"/>
          <a:lstStyle/>
          <a:p>
            <a:endParaRPr lang="he-IL"/>
          </a:p>
        </p:txBody>
      </p:sp>
      <p:sp>
        <p:nvSpPr>
          <p:cNvPr id="51221" name="Line 97"/>
          <p:cNvSpPr>
            <a:spLocks noChangeShapeType="1"/>
          </p:cNvSpPr>
          <p:nvPr/>
        </p:nvSpPr>
        <p:spPr bwMode="auto">
          <a:xfrm>
            <a:off x="8964613" y="3789363"/>
            <a:ext cx="0" cy="2541587"/>
          </a:xfrm>
          <a:prstGeom prst="line">
            <a:avLst/>
          </a:prstGeom>
          <a:noFill/>
          <a:ln w="28575" cap="sq">
            <a:solidFill>
              <a:schemeClr val="tx1"/>
            </a:solidFill>
            <a:miter lim="800000"/>
            <a:headEnd/>
            <a:tailEnd/>
          </a:ln>
        </p:spPr>
        <p:txBody>
          <a:bodyPr wrap="none"/>
          <a:lstStyle/>
          <a:p>
            <a:endParaRPr lang="he-IL"/>
          </a:p>
        </p:txBody>
      </p:sp>
      <p:sp>
        <p:nvSpPr>
          <p:cNvPr id="51222" name="Line 98"/>
          <p:cNvSpPr>
            <a:spLocks noChangeShapeType="1"/>
          </p:cNvSpPr>
          <p:nvPr/>
        </p:nvSpPr>
        <p:spPr bwMode="auto">
          <a:xfrm>
            <a:off x="2484438" y="3789363"/>
            <a:ext cx="0" cy="2541587"/>
          </a:xfrm>
          <a:prstGeom prst="line">
            <a:avLst/>
          </a:prstGeom>
          <a:noFill/>
          <a:ln w="12700">
            <a:solidFill>
              <a:schemeClr val="tx1"/>
            </a:solidFill>
            <a:miter lim="800000"/>
            <a:headEnd/>
            <a:tailEnd/>
          </a:ln>
        </p:spPr>
        <p:txBody>
          <a:bodyPr wrap="none"/>
          <a:lstStyle/>
          <a:p>
            <a:endParaRPr lang="he-IL"/>
          </a:p>
        </p:txBody>
      </p:sp>
      <p:sp>
        <p:nvSpPr>
          <p:cNvPr id="51223" name="Line 100"/>
          <p:cNvSpPr>
            <a:spLocks noChangeShapeType="1"/>
          </p:cNvSpPr>
          <p:nvPr/>
        </p:nvSpPr>
        <p:spPr bwMode="auto">
          <a:xfrm>
            <a:off x="1692275" y="3789363"/>
            <a:ext cx="0" cy="2541587"/>
          </a:xfrm>
          <a:prstGeom prst="line">
            <a:avLst/>
          </a:prstGeom>
          <a:noFill/>
          <a:ln w="12700">
            <a:solidFill>
              <a:schemeClr val="tx1"/>
            </a:solidFill>
            <a:miter lim="800000"/>
            <a:headEnd/>
            <a:tailEnd/>
          </a:ln>
        </p:spPr>
        <p:txBody>
          <a:bodyPr wrap="none"/>
          <a:lstStyle/>
          <a:p>
            <a:endParaRPr lang="he-IL"/>
          </a:p>
        </p:txBody>
      </p:sp>
      <p:sp>
        <p:nvSpPr>
          <p:cNvPr id="51224" name="Line 101"/>
          <p:cNvSpPr>
            <a:spLocks noChangeShapeType="1"/>
          </p:cNvSpPr>
          <p:nvPr/>
        </p:nvSpPr>
        <p:spPr bwMode="auto">
          <a:xfrm>
            <a:off x="468313" y="3789363"/>
            <a:ext cx="8496300" cy="0"/>
          </a:xfrm>
          <a:prstGeom prst="line">
            <a:avLst/>
          </a:prstGeom>
          <a:noFill/>
          <a:ln w="28575" cap="sq">
            <a:solidFill>
              <a:schemeClr val="tx1"/>
            </a:solidFill>
            <a:miter lim="800000"/>
            <a:headEnd/>
            <a:tailEnd/>
          </a:ln>
        </p:spPr>
        <p:txBody>
          <a:bodyPr wrap="none"/>
          <a:lstStyle/>
          <a:p>
            <a:endParaRPr lang="he-IL"/>
          </a:p>
        </p:txBody>
      </p:sp>
      <p:sp>
        <p:nvSpPr>
          <p:cNvPr id="51225" name="Line 102"/>
          <p:cNvSpPr>
            <a:spLocks noChangeShapeType="1"/>
          </p:cNvSpPr>
          <p:nvPr/>
        </p:nvSpPr>
        <p:spPr bwMode="auto">
          <a:xfrm>
            <a:off x="468313" y="6330950"/>
            <a:ext cx="8496300" cy="0"/>
          </a:xfrm>
          <a:prstGeom prst="line">
            <a:avLst/>
          </a:prstGeom>
          <a:noFill/>
          <a:ln w="28575" cap="sq">
            <a:solidFill>
              <a:schemeClr val="tx1"/>
            </a:solidFill>
            <a:miter lim="800000"/>
            <a:headEnd/>
            <a:tailEnd/>
          </a:ln>
        </p:spPr>
        <p:txBody>
          <a:bodyPr wrap="none"/>
          <a:lstStyle/>
          <a:p>
            <a:endParaRPr lang="he-IL"/>
          </a:p>
        </p:txBody>
      </p:sp>
      <p:graphicFrame>
        <p:nvGraphicFramePr>
          <p:cNvPr id="465058" name="Object 162"/>
          <p:cNvGraphicFramePr>
            <a:graphicFrameLocks noChangeAspect="1"/>
          </p:cNvGraphicFramePr>
          <p:nvPr/>
        </p:nvGraphicFramePr>
        <p:xfrm>
          <a:off x="1187450" y="2565400"/>
          <a:ext cx="2952750" cy="663575"/>
        </p:xfrm>
        <a:graphic>
          <a:graphicData uri="http://schemas.openxmlformats.org/presentationml/2006/ole">
            <p:oleObj spid="_x0000_s51203" name="משוואה" r:id="rId4" imgW="198108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4902">
                                            <p:txEl>
                                              <p:pRg st="0" end="0"/>
                                            </p:txEl>
                                          </p:spTgt>
                                        </p:tgtEl>
                                        <p:attrNameLst>
                                          <p:attrName>style.visibility</p:attrName>
                                        </p:attrNameLst>
                                      </p:cBhvr>
                                      <p:to>
                                        <p:strVal val="visible"/>
                                      </p:to>
                                    </p:set>
                                    <p:animEffect transition="in" filter="fade">
                                      <p:cBhvr>
                                        <p:cTn id="7" dur="2000"/>
                                        <p:tgtEl>
                                          <p:spTgt spid="464902">
                                            <p:txEl>
                                              <p:pRg st="0" end="0"/>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464941"/>
                                        </p:tgtEl>
                                        <p:attrNameLst>
                                          <p:attrName>style.visibility</p:attrName>
                                        </p:attrNameLst>
                                      </p:cBhvr>
                                      <p:to>
                                        <p:strVal val="visible"/>
                                      </p:to>
                                    </p:set>
                                    <p:anim calcmode="lin" valueType="num">
                                      <p:cBhvr>
                                        <p:cTn id="10" dur="500" fill="hold"/>
                                        <p:tgtEl>
                                          <p:spTgt spid="464941"/>
                                        </p:tgtEl>
                                        <p:attrNameLst>
                                          <p:attrName>ppt_w</p:attrName>
                                        </p:attrNameLst>
                                      </p:cBhvr>
                                      <p:tavLst>
                                        <p:tav tm="0">
                                          <p:val>
                                            <p:fltVal val="0"/>
                                          </p:val>
                                        </p:tav>
                                        <p:tav tm="100000">
                                          <p:val>
                                            <p:strVal val="#ppt_w"/>
                                          </p:val>
                                        </p:tav>
                                      </p:tavLst>
                                    </p:anim>
                                    <p:anim calcmode="lin" valueType="num">
                                      <p:cBhvr>
                                        <p:cTn id="11" dur="500" fill="hold"/>
                                        <p:tgtEl>
                                          <p:spTgt spid="464941"/>
                                        </p:tgtEl>
                                        <p:attrNameLst>
                                          <p:attrName>ppt_h</p:attrName>
                                        </p:attrNameLst>
                                      </p:cBhvr>
                                      <p:tavLst>
                                        <p:tav tm="0">
                                          <p:val>
                                            <p:fltVal val="0"/>
                                          </p:val>
                                        </p:tav>
                                        <p:tav tm="100000">
                                          <p:val>
                                            <p:strVal val="#ppt_h"/>
                                          </p:val>
                                        </p:tav>
                                      </p:tavLst>
                                    </p:anim>
                                    <p:animEffect transition="in" filter="fade">
                                      <p:cBhvr>
                                        <p:cTn id="12" dur="500"/>
                                        <p:tgtEl>
                                          <p:spTgt spid="464941"/>
                                        </p:tgtEl>
                                      </p:cBhvr>
                                    </p:animEffect>
                                  </p:childTnLst>
                                </p:cTn>
                              </p:par>
                              <p:par>
                                <p:cTn id="13" presetID="53" presetClass="entr" presetSubtype="0" fill="hold" nodeType="withEffect">
                                  <p:stCondLst>
                                    <p:cond delay="0"/>
                                  </p:stCondLst>
                                  <p:childTnLst>
                                    <p:set>
                                      <p:cBhvr>
                                        <p:cTn id="14" dur="1" fill="hold">
                                          <p:stCondLst>
                                            <p:cond delay="0"/>
                                          </p:stCondLst>
                                        </p:cTn>
                                        <p:tgtEl>
                                          <p:spTgt spid="465058"/>
                                        </p:tgtEl>
                                        <p:attrNameLst>
                                          <p:attrName>style.visibility</p:attrName>
                                        </p:attrNameLst>
                                      </p:cBhvr>
                                      <p:to>
                                        <p:strVal val="visible"/>
                                      </p:to>
                                    </p:set>
                                    <p:anim calcmode="lin" valueType="num">
                                      <p:cBhvr>
                                        <p:cTn id="15" dur="500" fill="hold"/>
                                        <p:tgtEl>
                                          <p:spTgt spid="465058"/>
                                        </p:tgtEl>
                                        <p:attrNameLst>
                                          <p:attrName>ppt_w</p:attrName>
                                        </p:attrNameLst>
                                      </p:cBhvr>
                                      <p:tavLst>
                                        <p:tav tm="0">
                                          <p:val>
                                            <p:fltVal val="0"/>
                                          </p:val>
                                        </p:tav>
                                        <p:tav tm="100000">
                                          <p:val>
                                            <p:strVal val="#ppt_w"/>
                                          </p:val>
                                        </p:tav>
                                      </p:tavLst>
                                    </p:anim>
                                    <p:anim calcmode="lin" valueType="num">
                                      <p:cBhvr>
                                        <p:cTn id="16" dur="500" fill="hold"/>
                                        <p:tgtEl>
                                          <p:spTgt spid="465058"/>
                                        </p:tgtEl>
                                        <p:attrNameLst>
                                          <p:attrName>ppt_h</p:attrName>
                                        </p:attrNameLst>
                                      </p:cBhvr>
                                      <p:tavLst>
                                        <p:tav tm="0">
                                          <p:val>
                                            <p:fltVal val="0"/>
                                          </p:val>
                                        </p:tav>
                                        <p:tav tm="100000">
                                          <p:val>
                                            <p:strVal val="#ppt_h"/>
                                          </p:val>
                                        </p:tav>
                                      </p:tavLst>
                                    </p:anim>
                                    <p:animEffect transition="in" filter="fade">
                                      <p:cBhvr>
                                        <p:cTn id="17" dur="500"/>
                                        <p:tgtEl>
                                          <p:spTgt spid="46505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64902">
                                            <p:txEl>
                                              <p:pRg st="1" end="1"/>
                                            </p:txEl>
                                          </p:spTgt>
                                        </p:tgtEl>
                                        <p:attrNameLst>
                                          <p:attrName>style.visibility</p:attrName>
                                        </p:attrNameLst>
                                      </p:cBhvr>
                                      <p:to>
                                        <p:strVal val="visible"/>
                                      </p:to>
                                    </p:set>
                                    <p:animEffect transition="in" filter="fade">
                                      <p:cBhvr>
                                        <p:cTn id="21" dur="2000"/>
                                        <p:tgtEl>
                                          <p:spTgt spid="46490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ppt_x</p:attrName>
                                        </p:attrNameLst>
                                      </p:cBhvr>
                                      <p:tavLst>
                                        <p:tav tm="0">
                                          <p:val>
                                            <p:strVal val="#ppt_x-.2"/>
                                          </p:val>
                                        </p:tav>
                                        <p:tav tm="100000">
                                          <p:val>
                                            <p:strVal val="#ppt_x"/>
                                          </p:val>
                                        </p:tav>
                                      </p:tavLst>
                                    </p:anim>
                                    <p:anim calcmode="lin" valueType="num">
                                      <p:cBhvr>
                                        <p:cTn id="2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64902">
                                            <p:txEl>
                                              <p:pRg st="2" end="2"/>
                                            </p:txEl>
                                          </p:spTgt>
                                        </p:tgtEl>
                                        <p:attrNameLst>
                                          <p:attrName>style.visibility</p:attrName>
                                        </p:attrNameLst>
                                      </p:cBhvr>
                                      <p:to>
                                        <p:strVal val="visible"/>
                                      </p:to>
                                    </p:set>
                                    <p:animEffect transition="in" filter="fade">
                                      <p:cBhvr>
                                        <p:cTn id="32" dur="2000"/>
                                        <p:tgtEl>
                                          <p:spTgt spid="46490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ppt_x</p:attrName>
                                        </p:attrNameLst>
                                      </p:cBhvr>
                                      <p:tavLst>
                                        <p:tav tm="0">
                                          <p:val>
                                            <p:strVal val="#ppt_x-.2"/>
                                          </p:val>
                                        </p:tav>
                                        <p:tav tm="100000">
                                          <p:val>
                                            <p:strVal val="#ppt_x"/>
                                          </p:val>
                                        </p:tav>
                                      </p:tavLst>
                                    </p:anim>
                                    <p:anim calcmode="lin" valueType="num">
                                      <p:cBhvr>
                                        <p:cTn id="3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464902">
                                            <p:txEl>
                                              <p:pRg st="3" end="3"/>
                                            </p:txEl>
                                          </p:spTgt>
                                        </p:tgtEl>
                                        <p:attrNameLst>
                                          <p:attrName>style.visibility</p:attrName>
                                        </p:attrNameLst>
                                      </p:cBhvr>
                                      <p:to>
                                        <p:strVal val="visible"/>
                                      </p:to>
                                    </p:set>
                                    <p:animEffect transition="in" filter="fade">
                                      <p:cBhvr>
                                        <p:cTn id="43" dur="2000"/>
                                        <p:tgtEl>
                                          <p:spTgt spid="46490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1000" fill="hold"/>
                                        <p:tgtEl>
                                          <p:spTgt spid="2"/>
                                        </p:tgtEl>
                                        <p:attrNameLst>
                                          <p:attrName>ppt_x</p:attrName>
                                        </p:attrNameLst>
                                      </p:cBhvr>
                                      <p:tavLst>
                                        <p:tav tm="0">
                                          <p:val>
                                            <p:strVal val="#ppt_x-.2"/>
                                          </p:val>
                                        </p:tav>
                                        <p:tav tm="100000">
                                          <p:val>
                                            <p:strVal val="#ppt_x"/>
                                          </p:val>
                                        </p:tav>
                                      </p:tavLst>
                                    </p:anim>
                                    <p:anim calcmode="lin" valueType="num">
                                      <p:cBhvr>
                                        <p:cTn id="4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464902">
                                            <p:txEl>
                                              <p:pRg st="4" end="4"/>
                                            </p:txEl>
                                          </p:spTgt>
                                        </p:tgtEl>
                                        <p:attrNameLst>
                                          <p:attrName>style.visibility</p:attrName>
                                        </p:attrNameLst>
                                      </p:cBhvr>
                                      <p:to>
                                        <p:strVal val="visible"/>
                                      </p:to>
                                    </p:set>
                                    <p:animEffect transition="in" filter="fade">
                                      <p:cBhvr>
                                        <p:cTn id="54" dur="2000"/>
                                        <p:tgtEl>
                                          <p:spTgt spid="464902">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1000" fill="hold"/>
                                        <p:tgtEl>
                                          <p:spTgt spid="5"/>
                                        </p:tgtEl>
                                        <p:attrNameLst>
                                          <p:attrName>ppt_x</p:attrName>
                                        </p:attrNameLst>
                                      </p:cBhvr>
                                      <p:tavLst>
                                        <p:tav tm="0">
                                          <p:val>
                                            <p:strVal val="#ppt_x-.2"/>
                                          </p:val>
                                        </p:tav>
                                        <p:tav tm="100000">
                                          <p:val>
                                            <p:strVal val="#ppt_x"/>
                                          </p:val>
                                        </p:tav>
                                      </p:tavLst>
                                    </p:anim>
                                    <p:anim calcmode="lin" valueType="num">
                                      <p:cBhvr>
                                        <p:cTn id="6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2"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algn="r" eaLnBrk="1" hangingPunct="1"/>
            <a:r>
              <a:rPr lang="he-IL" sz="3600" smtClean="0">
                <a:solidFill>
                  <a:schemeClr val="hlink"/>
                </a:solidFill>
              </a:rPr>
              <a:t>תרגיל 1: החלטה</a:t>
            </a:r>
            <a:endParaRPr lang="en-US" sz="3600" smtClean="0">
              <a:solidFill>
                <a:schemeClr val="hlink"/>
              </a:solidFill>
            </a:endParaRPr>
          </a:p>
        </p:txBody>
      </p:sp>
      <p:sp>
        <p:nvSpPr>
          <p:cNvPr id="186371"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86372"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66950" name="Rectangle 6"/>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400">
                <a:latin typeface="Times New Roman" pitchFamily="18" charset="0"/>
                <a:sym typeface="Symbol" pitchFamily="18" charset="2"/>
              </a:rPr>
              <a:t>שלב ד: החלטה</a:t>
            </a:r>
          </a:p>
          <a:p>
            <a:pPr marL="742950" lvl="1" indent="-285750" algn="justLow">
              <a:spcBef>
                <a:spcPct val="20000"/>
              </a:spcBef>
              <a:buClr>
                <a:schemeClr val="hlink"/>
              </a:buClr>
              <a:buSzPct val="55000"/>
              <a:buFont typeface="Wingdings" pitchFamily="2" charset="2"/>
              <a:buChar char="n"/>
            </a:pPr>
            <a:r>
              <a:rPr lang="el-GR" sz="2400">
                <a:latin typeface="Times New Roman" pitchFamily="18" charset="0"/>
              </a:rPr>
              <a:t>χ </a:t>
            </a:r>
            <a:r>
              <a:rPr lang="en-US" sz="2400" baseline="30000">
                <a:latin typeface="Times New Roman" pitchFamily="18" charset="0"/>
              </a:rPr>
              <a:t>2</a:t>
            </a:r>
            <a:r>
              <a:rPr lang="he-IL" sz="2400">
                <a:latin typeface="Times New Roman" pitchFamily="18" charset="0"/>
              </a:rPr>
              <a:t> המבחן </a:t>
            </a:r>
            <a:r>
              <a:rPr lang="en-US" sz="2400">
                <a:latin typeface="Times New Roman" pitchFamily="18" charset="0"/>
              </a:rPr>
              <a:t>14.55</a:t>
            </a:r>
            <a:endParaRPr lang="he-IL" sz="2400">
              <a:latin typeface="Times New Roman" pitchFamily="18" charset="0"/>
              <a:sym typeface="Symbol" pitchFamily="18" charset="2"/>
            </a:endParaRPr>
          </a:p>
          <a:p>
            <a:pPr marL="742950" lvl="1" indent="-285750" algn="justLow">
              <a:spcBef>
                <a:spcPct val="20000"/>
              </a:spcBef>
              <a:buClr>
                <a:schemeClr val="hlink"/>
              </a:buClr>
              <a:buSzPct val="55000"/>
              <a:buFont typeface="Wingdings" pitchFamily="2" charset="2"/>
              <a:buChar char="n"/>
            </a:pPr>
            <a:r>
              <a:rPr lang="he-IL" sz="2400">
                <a:latin typeface="Times New Roman" pitchFamily="18" charset="0"/>
              </a:rPr>
              <a:t>חיפשנו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מבחן גדול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9.21,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המבחן יצא גדול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a:t>
            </a:r>
            <a:r>
              <a:rPr lang="he-IL" sz="2400">
                <a:latin typeface="Times New Roman" pitchFamily="18" charset="0"/>
                <a:sym typeface="Symbol" pitchFamily="18" charset="2"/>
              </a:rPr>
              <a:t>ולכן נקבל את השערת ה </a:t>
            </a:r>
            <a:r>
              <a:rPr lang="en-US" sz="2400">
                <a:latin typeface="Times New Roman" pitchFamily="18" charset="0"/>
                <a:sym typeface="Symbol" pitchFamily="18" charset="2"/>
              </a:rPr>
              <a:t>H</a:t>
            </a:r>
            <a:r>
              <a:rPr lang="en-US" sz="1400">
                <a:latin typeface="Times New Roman" pitchFamily="18" charset="0"/>
                <a:sym typeface="Symbol" pitchFamily="18" charset="2"/>
              </a:rPr>
              <a:t>1</a:t>
            </a:r>
            <a:r>
              <a:rPr lang="he-IL" sz="1400">
                <a:latin typeface="Times New Roman" pitchFamily="18" charset="0"/>
                <a:sym typeface="Symbol" pitchFamily="18" charset="2"/>
              </a:rPr>
              <a:t> </a:t>
            </a:r>
            <a:r>
              <a:rPr lang="he-IL" sz="2400">
                <a:latin typeface="Times New Roman" pitchFamily="18" charset="0"/>
                <a:sym typeface="Symbol" pitchFamily="18" charset="2"/>
              </a:rPr>
              <a:t>(נקבל את השערת החוקר)</a:t>
            </a:r>
            <a:r>
              <a:rPr lang="he-IL" sz="2000">
                <a:latin typeface="Times New Roman" pitchFamily="18" charset="0"/>
                <a:sym typeface="Symbol" pitchFamily="18" charset="2"/>
              </a:rPr>
              <a:t>.</a:t>
            </a:r>
            <a:r>
              <a:rPr lang="he-IL" sz="2000">
                <a:latin typeface="Times New Roman" pitchFamily="18" charset="0"/>
              </a:rPr>
              <a:t> </a:t>
            </a:r>
          </a:p>
        </p:txBody>
      </p:sp>
      <p:grpSp>
        <p:nvGrpSpPr>
          <p:cNvPr id="2" name="Group 23"/>
          <p:cNvGrpSpPr>
            <a:grpSpLocks/>
          </p:cNvGrpSpPr>
          <p:nvPr/>
        </p:nvGrpSpPr>
        <p:grpSpPr bwMode="auto">
          <a:xfrm>
            <a:off x="827088" y="4064000"/>
            <a:ext cx="7151687" cy="2794000"/>
            <a:chOff x="521" y="2560"/>
            <a:chExt cx="4505" cy="1760"/>
          </a:xfrm>
        </p:grpSpPr>
        <p:grpSp>
          <p:nvGrpSpPr>
            <p:cNvPr id="186375" name="Group 7"/>
            <p:cNvGrpSpPr>
              <a:grpSpLocks/>
            </p:cNvGrpSpPr>
            <p:nvPr/>
          </p:nvGrpSpPr>
          <p:grpSpPr bwMode="auto">
            <a:xfrm>
              <a:off x="2517" y="3838"/>
              <a:ext cx="454" cy="408"/>
              <a:chOff x="2970" y="3793"/>
              <a:chExt cx="454" cy="408"/>
            </a:xfrm>
          </p:grpSpPr>
          <p:sp>
            <p:nvSpPr>
              <p:cNvPr id="186388" name="Rectangle 8"/>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a:t>
                </a:r>
                <a:r>
                  <a:rPr lang="en-US" sz="1000" b="1">
                    <a:sym typeface="Symbol" pitchFamily="18" charset="2"/>
                  </a:rPr>
                  <a:t>/2</a:t>
                </a:r>
                <a:r>
                  <a:rPr lang="en-US" sz="1400" b="1">
                    <a:sym typeface="Symbol" pitchFamily="18" charset="2"/>
                  </a:rPr>
                  <a:t>=0.005</a:t>
                </a:r>
              </a:p>
            </p:txBody>
          </p:sp>
          <p:sp>
            <p:nvSpPr>
              <p:cNvPr id="186389" name="Rectangle 9"/>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86390" name="Rectangle 10"/>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df=2</a:t>
                </a:r>
              </a:p>
            </p:txBody>
          </p:sp>
        </p:grpSp>
        <p:sp>
          <p:nvSpPr>
            <p:cNvPr id="186376" name="Line 11"/>
            <p:cNvSpPr>
              <a:spLocks noChangeShapeType="1"/>
            </p:cNvSpPr>
            <p:nvPr/>
          </p:nvSpPr>
          <p:spPr bwMode="auto">
            <a:xfrm flipH="1">
              <a:off x="521" y="3830"/>
              <a:ext cx="4505" cy="0"/>
            </a:xfrm>
            <a:prstGeom prst="line">
              <a:avLst/>
            </a:prstGeom>
            <a:noFill/>
            <a:ln w="9525">
              <a:solidFill>
                <a:schemeClr val="tx1"/>
              </a:solidFill>
              <a:miter lim="800000"/>
              <a:headEnd/>
              <a:tailEnd/>
            </a:ln>
          </p:spPr>
          <p:txBody>
            <a:bodyPr wrap="none"/>
            <a:lstStyle/>
            <a:p>
              <a:endParaRPr lang="he-IL"/>
            </a:p>
          </p:txBody>
        </p:sp>
        <p:sp>
          <p:nvSpPr>
            <p:cNvPr id="186377" name="Line 12"/>
            <p:cNvSpPr>
              <a:spLocks noChangeShapeType="1"/>
            </p:cNvSpPr>
            <p:nvPr/>
          </p:nvSpPr>
          <p:spPr bwMode="auto">
            <a:xfrm flipH="1">
              <a:off x="2744"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86378" name="Rectangle 13"/>
            <p:cNvSpPr>
              <a:spLocks noChangeArrowheads="1"/>
            </p:cNvSpPr>
            <p:nvPr/>
          </p:nvSpPr>
          <p:spPr bwMode="auto">
            <a:xfrm flipH="1">
              <a:off x="2789" y="3657"/>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86379" name="Rectangle 14"/>
            <p:cNvSpPr>
              <a:spLocks noChangeArrowheads="1"/>
            </p:cNvSpPr>
            <p:nvPr/>
          </p:nvSpPr>
          <p:spPr bwMode="auto">
            <a:xfrm flipH="1">
              <a:off x="2472" y="3657"/>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86380" name="Rectangle 15"/>
            <p:cNvSpPr>
              <a:spLocks noChangeArrowheads="1"/>
            </p:cNvSpPr>
            <p:nvPr/>
          </p:nvSpPr>
          <p:spPr bwMode="auto">
            <a:xfrm flipH="1">
              <a:off x="2472"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גבולי</a:t>
              </a:r>
              <a:endParaRPr lang="en-US" b="1">
                <a:latin typeface="Times New Roman" pitchFamily="18" charset="0"/>
                <a:sym typeface="Symbol" pitchFamily="18" charset="2"/>
              </a:endParaRPr>
            </a:p>
          </p:txBody>
        </p:sp>
        <p:sp>
          <p:nvSpPr>
            <p:cNvPr id="186381" name="Rectangle 16"/>
            <p:cNvSpPr>
              <a:spLocks noChangeArrowheads="1"/>
            </p:cNvSpPr>
            <p:nvPr/>
          </p:nvSpPr>
          <p:spPr bwMode="auto">
            <a:xfrm>
              <a:off x="3379" y="3838"/>
              <a:ext cx="576"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=14.55</a:t>
              </a:r>
            </a:p>
          </p:txBody>
        </p:sp>
        <p:grpSp>
          <p:nvGrpSpPr>
            <p:cNvPr id="186382" name="Group 17"/>
            <p:cNvGrpSpPr>
              <a:grpSpLocks/>
            </p:cNvGrpSpPr>
            <p:nvPr/>
          </p:nvGrpSpPr>
          <p:grpSpPr bwMode="auto">
            <a:xfrm>
              <a:off x="793" y="2560"/>
              <a:ext cx="3583" cy="1261"/>
              <a:chOff x="703" y="3047"/>
              <a:chExt cx="2661" cy="964"/>
            </a:xfrm>
          </p:grpSpPr>
          <p:sp>
            <p:nvSpPr>
              <p:cNvPr id="186386" name="Freeform 18"/>
              <p:cNvSpPr>
                <a:spLocks/>
              </p:cNvSpPr>
              <p:nvPr/>
            </p:nvSpPr>
            <p:spPr bwMode="auto">
              <a:xfrm>
                <a:off x="1407" y="3047"/>
                <a:ext cx="1957" cy="959"/>
              </a:xfrm>
              <a:custGeom>
                <a:avLst/>
                <a:gdLst>
                  <a:gd name="T0" fmla="*/ 1957 w 1957"/>
                  <a:gd name="T1" fmla="*/ 959 h 959"/>
                  <a:gd name="T2" fmla="*/ 717 w 1957"/>
                  <a:gd name="T3" fmla="*/ 673 h 959"/>
                  <a:gd name="T4" fmla="*/ 297 w 1957"/>
                  <a:gd name="T5" fmla="*/ 109 h 959"/>
                  <a:gd name="T6" fmla="*/ 0 w 1957"/>
                  <a:gd name="T7" fmla="*/ 20 h 959"/>
                  <a:gd name="T8" fmla="*/ 0 60000 65536"/>
                  <a:gd name="T9" fmla="*/ 0 60000 65536"/>
                  <a:gd name="T10" fmla="*/ 0 60000 65536"/>
                  <a:gd name="T11" fmla="*/ 0 60000 65536"/>
                  <a:gd name="T12" fmla="*/ 0 w 1957"/>
                  <a:gd name="T13" fmla="*/ 0 h 959"/>
                  <a:gd name="T14" fmla="*/ 1957 w 1957"/>
                  <a:gd name="T15" fmla="*/ 959 h 959"/>
                </a:gdLst>
                <a:ahLst/>
                <a:cxnLst>
                  <a:cxn ang="T8">
                    <a:pos x="T0" y="T1"/>
                  </a:cxn>
                  <a:cxn ang="T9">
                    <a:pos x="T2" y="T3"/>
                  </a:cxn>
                  <a:cxn ang="T10">
                    <a:pos x="T4" y="T5"/>
                  </a:cxn>
                  <a:cxn ang="T11">
                    <a:pos x="T6" y="T7"/>
                  </a:cxn>
                </a:cxnLst>
                <a:rect l="T12" t="T13" r="T14" b="T15"/>
                <a:pathLst>
                  <a:path w="1957" h="959">
                    <a:moveTo>
                      <a:pt x="1957" y="959"/>
                    </a:moveTo>
                    <a:cubicBezTo>
                      <a:pt x="1750" y="911"/>
                      <a:pt x="994" y="815"/>
                      <a:pt x="717" y="673"/>
                    </a:cubicBezTo>
                    <a:cubicBezTo>
                      <a:pt x="440" y="531"/>
                      <a:pt x="416" y="218"/>
                      <a:pt x="297" y="109"/>
                    </a:cubicBezTo>
                    <a:cubicBezTo>
                      <a:pt x="178" y="0"/>
                      <a:pt x="62" y="39"/>
                      <a:pt x="0" y="20"/>
                    </a:cubicBezTo>
                  </a:path>
                </a:pathLst>
              </a:custGeom>
              <a:noFill/>
              <a:ln w="38100" cap="rnd">
                <a:solidFill>
                  <a:srgbClr val="339966"/>
                </a:solidFill>
                <a:prstDash val="sysDot"/>
                <a:miter lim="800000"/>
                <a:headEnd/>
                <a:tailEnd/>
              </a:ln>
            </p:spPr>
            <p:txBody>
              <a:bodyPr wrap="none"/>
              <a:lstStyle/>
              <a:p>
                <a:endParaRPr lang="he-IL"/>
              </a:p>
            </p:txBody>
          </p:sp>
          <p:sp>
            <p:nvSpPr>
              <p:cNvPr id="186387" name="Freeform 19"/>
              <p:cNvSpPr>
                <a:spLocks/>
              </p:cNvSpPr>
              <p:nvPr/>
            </p:nvSpPr>
            <p:spPr bwMode="auto">
              <a:xfrm>
                <a:off x="703" y="3070"/>
                <a:ext cx="711" cy="941"/>
              </a:xfrm>
              <a:custGeom>
                <a:avLst/>
                <a:gdLst>
                  <a:gd name="T0" fmla="*/ 0 w 711"/>
                  <a:gd name="T1" fmla="*/ 941 h 941"/>
                  <a:gd name="T2" fmla="*/ 308 w 711"/>
                  <a:gd name="T3" fmla="*/ 599 h 941"/>
                  <a:gd name="T4" fmla="*/ 477 w 711"/>
                  <a:gd name="T5" fmla="*/ 134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29" y="733"/>
                      <a:pt x="308" y="599"/>
                    </a:cubicBezTo>
                    <a:cubicBezTo>
                      <a:pt x="387" y="465"/>
                      <a:pt x="410" y="234"/>
                      <a:pt x="477" y="134"/>
                    </a:cubicBezTo>
                    <a:cubicBezTo>
                      <a:pt x="544" y="34"/>
                      <a:pt x="662" y="28"/>
                      <a:pt x="711" y="0"/>
                    </a:cubicBezTo>
                  </a:path>
                </a:pathLst>
              </a:custGeom>
              <a:noFill/>
              <a:ln w="38100" cap="rnd">
                <a:solidFill>
                  <a:srgbClr val="339966"/>
                </a:solidFill>
                <a:prstDash val="sysDot"/>
                <a:miter lim="800000"/>
                <a:headEnd/>
                <a:tailEnd/>
              </a:ln>
            </p:spPr>
            <p:txBody>
              <a:bodyPr wrap="none"/>
              <a:lstStyle/>
              <a:p>
                <a:endParaRPr lang="he-IL"/>
              </a:p>
            </p:txBody>
          </p:sp>
        </p:grpSp>
        <p:sp>
          <p:nvSpPr>
            <p:cNvPr id="186383" name="Line 20"/>
            <p:cNvSpPr>
              <a:spLocks noChangeShapeType="1"/>
            </p:cNvSpPr>
            <p:nvPr/>
          </p:nvSpPr>
          <p:spPr bwMode="auto">
            <a:xfrm flipH="1">
              <a:off x="3696"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86384" name="Rectangle 21"/>
            <p:cNvSpPr>
              <a:spLocks noChangeArrowheads="1"/>
            </p:cNvSpPr>
            <p:nvPr/>
          </p:nvSpPr>
          <p:spPr bwMode="auto">
            <a:xfrm flipH="1">
              <a:off x="3424"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המבחן</a:t>
              </a:r>
              <a:endParaRPr lang="en-US" b="1">
                <a:latin typeface="Times New Roman" pitchFamily="18" charset="0"/>
                <a:sym typeface="Symbol" pitchFamily="18" charset="2"/>
              </a:endParaRPr>
            </a:p>
          </p:txBody>
        </p:sp>
        <p:sp>
          <p:nvSpPr>
            <p:cNvPr id="186385" name="Rectangle 22"/>
            <p:cNvSpPr>
              <a:spLocks noChangeArrowheads="1"/>
            </p:cNvSpPr>
            <p:nvPr/>
          </p:nvSpPr>
          <p:spPr bwMode="auto">
            <a:xfrm>
              <a:off x="2472" y="4147"/>
              <a:ext cx="515"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=9.21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6950">
                                            <p:txEl>
                                              <p:pRg st="0" end="0"/>
                                            </p:txEl>
                                          </p:spTgt>
                                        </p:tgtEl>
                                        <p:attrNameLst>
                                          <p:attrName>style.visibility</p:attrName>
                                        </p:attrNameLst>
                                      </p:cBhvr>
                                      <p:to>
                                        <p:strVal val="visible"/>
                                      </p:to>
                                    </p:set>
                                    <p:animEffect transition="in" filter="fade">
                                      <p:cBhvr>
                                        <p:cTn id="7" dur="2000"/>
                                        <p:tgtEl>
                                          <p:spTgt spid="4669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6950">
                                            <p:txEl>
                                              <p:pRg st="1" end="1"/>
                                            </p:txEl>
                                          </p:spTgt>
                                        </p:tgtEl>
                                        <p:attrNameLst>
                                          <p:attrName>style.visibility</p:attrName>
                                        </p:attrNameLst>
                                      </p:cBhvr>
                                      <p:to>
                                        <p:strVal val="visible"/>
                                      </p:to>
                                    </p:set>
                                    <p:animEffect transition="in" filter="fade">
                                      <p:cBhvr>
                                        <p:cTn id="12" dur="2000"/>
                                        <p:tgtEl>
                                          <p:spTgt spid="466950">
                                            <p:txEl>
                                              <p:pRg st="1" end="1"/>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66950">
                                            <p:txEl>
                                              <p:pRg st="2" end="2"/>
                                            </p:txEl>
                                          </p:spTgt>
                                        </p:tgtEl>
                                        <p:attrNameLst>
                                          <p:attrName>style.visibility</p:attrName>
                                        </p:attrNameLst>
                                      </p:cBhvr>
                                      <p:to>
                                        <p:strVal val="visible"/>
                                      </p:to>
                                    </p:set>
                                    <p:animEffect transition="in" filter="fade">
                                      <p:cBhvr>
                                        <p:cTn id="16" dur="2000"/>
                                        <p:tgtEl>
                                          <p:spTgt spid="466950">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0"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algn="r" eaLnBrk="1" hangingPunct="1"/>
            <a:r>
              <a:rPr lang="he-IL" sz="3200" smtClean="0">
                <a:solidFill>
                  <a:schemeClr val="hlink"/>
                </a:solidFill>
              </a:rPr>
              <a:t>תרגיל 2: ניסוח השערות</a:t>
            </a:r>
            <a:endParaRPr lang="en-US" sz="3200" smtClean="0">
              <a:solidFill>
                <a:schemeClr val="hlink"/>
              </a:solidFill>
            </a:endParaRPr>
          </a:p>
        </p:txBody>
      </p:sp>
      <p:sp>
        <p:nvSpPr>
          <p:cNvPr id="187395" name="Rectangle 3"/>
          <p:cNvSpPr>
            <a:spLocks noGrp="1" noChangeArrowheads="1"/>
          </p:cNvSpPr>
          <p:nvPr>
            <p:ph type="body" idx="1"/>
          </p:nvPr>
        </p:nvSpPr>
        <p:spPr/>
        <p:txBody>
          <a:bodyPr/>
          <a:lstStyle/>
          <a:p>
            <a:pPr lvl="2" eaLnBrk="1" hangingPunct="1"/>
            <a:endParaRPr lang="he-IL" smtClean="0">
              <a:sym typeface="Symbol" pitchFamily="18" charset="2"/>
            </a:endParaRPr>
          </a:p>
          <a:p>
            <a:pPr eaLnBrk="1" hangingPunct="1"/>
            <a:endParaRPr lang="en-US" smtClean="0"/>
          </a:p>
        </p:txBody>
      </p:sp>
      <p:sp>
        <p:nvSpPr>
          <p:cNvPr id="187396"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68998" name="Rectangle 6"/>
          <p:cNvSpPr>
            <a:spLocks noChangeArrowheads="1"/>
          </p:cNvSpPr>
          <p:nvPr/>
        </p:nvSpPr>
        <p:spPr bwMode="auto">
          <a:xfrm>
            <a:off x="323850" y="1916113"/>
            <a:ext cx="8569325" cy="5473700"/>
          </a:xfrm>
          <a:prstGeom prst="rect">
            <a:avLst/>
          </a:prstGeom>
          <a:noFill/>
          <a:ln w="9525">
            <a:noFill/>
            <a:miter lim="800000"/>
            <a:headEnd/>
            <a:tailEnd/>
          </a:ln>
        </p:spPr>
        <p:txBody>
          <a:bodyPr/>
          <a:lstStyle/>
          <a:p>
            <a:pPr marL="342900" indent="-342900" algn="justLow">
              <a:lnSpc>
                <a:spcPct val="95000"/>
              </a:lnSpc>
              <a:spcBef>
                <a:spcPct val="20000"/>
              </a:spcBef>
              <a:buClr>
                <a:schemeClr val="folHlink"/>
              </a:buClr>
              <a:buSzPct val="60000"/>
              <a:buFont typeface="Wingdings" pitchFamily="2" charset="2"/>
              <a:buChar char="n"/>
              <a:tabLst>
                <a:tab pos="3314700" algn="l"/>
              </a:tabLst>
            </a:pPr>
            <a:r>
              <a:rPr lang="he-IL" sz="2800">
                <a:latin typeface="Times New Roman" pitchFamily="18" charset="0"/>
                <a:sym typeface="Symbol" pitchFamily="18" charset="2"/>
              </a:rPr>
              <a:t>נתון:</a:t>
            </a:r>
          </a:p>
          <a:p>
            <a:pPr marL="342900" indent="-342900" algn="justLow">
              <a:lnSpc>
                <a:spcPct val="95000"/>
              </a:lnSpc>
              <a:spcBef>
                <a:spcPct val="20000"/>
              </a:spcBef>
              <a:buClr>
                <a:schemeClr val="folHlink"/>
              </a:buClr>
              <a:buSzPct val="60000"/>
              <a:buFont typeface="Wingdings" pitchFamily="2" charset="2"/>
              <a:buChar char="n"/>
              <a:tabLst>
                <a:tab pos="3314700" algn="l"/>
              </a:tabLst>
            </a:pPr>
            <a:endParaRPr lang="he-IL" sz="2800">
              <a:latin typeface="Times New Roman" pitchFamily="18" charset="0"/>
              <a:sym typeface="Symbol" pitchFamily="18" charset="2"/>
            </a:endParaRPr>
          </a:p>
          <a:p>
            <a:pPr marL="342900" indent="-342900" algn="justLow">
              <a:lnSpc>
                <a:spcPct val="95000"/>
              </a:lnSpc>
              <a:spcBef>
                <a:spcPct val="20000"/>
              </a:spcBef>
              <a:buClr>
                <a:schemeClr val="folHlink"/>
              </a:buClr>
              <a:buSzPct val="60000"/>
              <a:buFont typeface="Wingdings" pitchFamily="2" charset="2"/>
              <a:buChar char="n"/>
              <a:tabLst>
                <a:tab pos="3314700" algn="l"/>
              </a:tabLst>
            </a:pPr>
            <a:endParaRPr lang="he-IL" sz="2800">
              <a:latin typeface="Times New Roman" pitchFamily="18" charset="0"/>
              <a:sym typeface="Symbol" pitchFamily="18" charset="2"/>
            </a:endParaRPr>
          </a:p>
          <a:p>
            <a:pPr marL="342900" indent="-342900" algn="justLow">
              <a:lnSpc>
                <a:spcPct val="95000"/>
              </a:lnSpc>
              <a:spcBef>
                <a:spcPct val="20000"/>
              </a:spcBef>
              <a:buClr>
                <a:schemeClr val="folHlink"/>
              </a:buClr>
              <a:buSzPct val="60000"/>
              <a:buFont typeface="Wingdings" pitchFamily="2" charset="2"/>
              <a:buChar char="n"/>
              <a:tabLst>
                <a:tab pos="3314700" algn="l"/>
              </a:tabLst>
            </a:pPr>
            <a:endParaRPr lang="he-IL" sz="2000">
              <a:latin typeface="Times New Roman" pitchFamily="18" charset="0"/>
              <a:sym typeface="Symbol" pitchFamily="18" charset="2"/>
            </a:endParaRPr>
          </a:p>
          <a:p>
            <a:pPr marL="742950" lvl="1" indent="-285750" algn="justLow">
              <a:lnSpc>
                <a:spcPct val="95000"/>
              </a:lnSpc>
              <a:spcBef>
                <a:spcPct val="20000"/>
              </a:spcBef>
              <a:buClr>
                <a:schemeClr val="hlink"/>
              </a:buClr>
              <a:buSzPct val="55000"/>
              <a:buFont typeface="Wingdings" pitchFamily="2" charset="2"/>
              <a:buChar char="n"/>
              <a:tabLst>
                <a:tab pos="3314700" algn="l"/>
              </a:tabLst>
            </a:pPr>
            <a:r>
              <a:rPr lang="he-IL" sz="1800">
                <a:latin typeface="Times New Roman" pitchFamily="18" charset="0"/>
                <a:sym typeface="Symbol" pitchFamily="18" charset="2"/>
              </a:rPr>
              <a:t>האם יש קשר בין תמיכת הבעל להצלחת הריון. בדוק לרמת מובהקות של </a:t>
            </a:r>
            <a:r>
              <a:rPr lang="el-GR" sz="1800">
                <a:latin typeface="Times New Roman" pitchFamily="18" charset="0"/>
                <a:sym typeface="Symbol" pitchFamily="18" charset="2"/>
              </a:rPr>
              <a:t>α</a:t>
            </a:r>
            <a:r>
              <a:rPr lang="en-US" sz="1800">
                <a:latin typeface="Times New Roman" pitchFamily="18" charset="0"/>
                <a:sym typeface="Symbol" pitchFamily="18" charset="2"/>
              </a:rPr>
              <a:t>=0.05</a:t>
            </a:r>
            <a:r>
              <a:rPr lang="he-IL" sz="1800">
                <a:latin typeface="Times New Roman" pitchFamily="18" charset="0"/>
                <a:sym typeface="Symbol" pitchFamily="18" charset="2"/>
              </a:rPr>
              <a:t>.</a:t>
            </a:r>
            <a:endParaRPr lang="el-GR" sz="1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tabLst>
                <a:tab pos="3314700" algn="l"/>
              </a:tabLst>
            </a:pPr>
            <a:r>
              <a:rPr lang="he-IL" sz="2400">
                <a:latin typeface="Times New Roman" pitchFamily="18" charset="0"/>
              </a:rPr>
              <a:t>עבור טבלאות של דרגת חופש אחת (2 על 2) נשתמש בנוסחא של </a:t>
            </a:r>
            <a:r>
              <a:rPr lang="en-US" sz="2400">
                <a:latin typeface="Times New Roman" pitchFamily="18" charset="0"/>
              </a:rPr>
              <a:t>Yates</a:t>
            </a:r>
            <a:r>
              <a:rPr lang="he-IL" sz="2400">
                <a:latin typeface="Times New Roman" pitchFamily="18" charset="0"/>
              </a:rPr>
              <a:t>.</a:t>
            </a:r>
          </a:p>
          <a:p>
            <a:pPr marL="342900" indent="-342900" algn="justLow">
              <a:lnSpc>
                <a:spcPct val="95000"/>
              </a:lnSpc>
              <a:spcBef>
                <a:spcPct val="20000"/>
              </a:spcBef>
              <a:buClr>
                <a:schemeClr val="folHlink"/>
              </a:buClr>
              <a:buSzPct val="60000"/>
              <a:buFont typeface="Wingdings" pitchFamily="2" charset="2"/>
              <a:buChar char="n"/>
              <a:tabLst>
                <a:tab pos="3314700" algn="l"/>
              </a:tabLst>
            </a:pPr>
            <a:r>
              <a:rPr lang="he-IL" sz="2800">
                <a:latin typeface="Times New Roman" pitchFamily="18" charset="0"/>
                <a:sym typeface="Symbol" pitchFamily="18" charset="2"/>
              </a:rPr>
              <a:t>שלב א: ניסוח השערות</a:t>
            </a:r>
          </a:p>
          <a:p>
            <a:pPr marL="742950" lvl="1" indent="-285750" algn="justLow">
              <a:lnSpc>
                <a:spcPct val="95000"/>
              </a:lnSpc>
              <a:spcBef>
                <a:spcPct val="20000"/>
              </a:spcBef>
              <a:buClr>
                <a:schemeClr val="hlink"/>
              </a:buClr>
              <a:buSzPct val="55000"/>
              <a:buFont typeface="Wingdings" pitchFamily="2" charset="2"/>
              <a:buChar char="n"/>
              <a:tabLst>
                <a:tab pos="3314700" algn="l"/>
              </a:tabLst>
            </a:pPr>
            <a:r>
              <a:rPr lang="he-IL" sz="2000">
                <a:latin typeface="Times New Roman" pitchFamily="18" charset="0"/>
              </a:rPr>
              <a:t>השערת האפס </a:t>
            </a:r>
            <a:r>
              <a:rPr lang="en-US" sz="2000">
                <a:latin typeface="Times New Roman" pitchFamily="18" charset="0"/>
              </a:rPr>
              <a:t>(H</a:t>
            </a:r>
            <a:r>
              <a:rPr lang="en-US" sz="1400">
                <a:latin typeface="Times New Roman" pitchFamily="18" charset="0"/>
              </a:rPr>
              <a:t>0</a:t>
            </a:r>
            <a:r>
              <a:rPr lang="en-US" sz="2000">
                <a:latin typeface="Times New Roman" pitchFamily="18" charset="0"/>
              </a:rPr>
              <a:t>)</a:t>
            </a:r>
            <a:r>
              <a:rPr lang="he-IL" sz="2000">
                <a:latin typeface="Times New Roman" pitchFamily="18" charset="0"/>
              </a:rPr>
              <a:t>: אין תלות (אין קשר) בין תמיכה של הבעל לבין הריון.</a:t>
            </a:r>
          </a:p>
          <a:p>
            <a:pPr marL="742950" lvl="1" indent="-285750" algn="just">
              <a:lnSpc>
                <a:spcPct val="95000"/>
              </a:lnSpc>
              <a:spcBef>
                <a:spcPct val="20000"/>
              </a:spcBef>
              <a:buClr>
                <a:schemeClr val="hlink"/>
              </a:buClr>
              <a:buSzPct val="55000"/>
              <a:buFont typeface="Wingdings" pitchFamily="2" charset="2"/>
              <a:buChar char="n"/>
              <a:tabLst>
                <a:tab pos="3314700" algn="l"/>
              </a:tabLst>
            </a:pPr>
            <a:r>
              <a:rPr lang="he-IL" sz="2000">
                <a:latin typeface="Times New Roman" pitchFamily="18" charset="0"/>
              </a:rPr>
              <a:t>השערה אלטרנטיבית </a:t>
            </a:r>
            <a:r>
              <a:rPr lang="en-US" sz="2000">
                <a:latin typeface="Times New Roman" pitchFamily="18" charset="0"/>
              </a:rPr>
              <a:t>(H</a:t>
            </a:r>
            <a:r>
              <a:rPr lang="en-US" sz="1400">
                <a:latin typeface="Times New Roman" pitchFamily="18" charset="0"/>
              </a:rPr>
              <a:t>1</a:t>
            </a:r>
            <a:r>
              <a:rPr lang="en-US" sz="2000">
                <a:latin typeface="Times New Roman" pitchFamily="18" charset="0"/>
              </a:rPr>
              <a:t>)</a:t>
            </a:r>
            <a:r>
              <a:rPr lang="he-IL" sz="2000">
                <a:latin typeface="Times New Roman" pitchFamily="18" charset="0"/>
              </a:rPr>
              <a:t>: יש תלות בין תמיכה של הבעל לבין הריון (השערת החוקר).</a:t>
            </a:r>
          </a:p>
          <a:p>
            <a:pPr marL="342900" indent="-342900" algn="just">
              <a:lnSpc>
                <a:spcPct val="95000"/>
              </a:lnSpc>
              <a:spcBef>
                <a:spcPct val="20000"/>
              </a:spcBef>
              <a:buClr>
                <a:schemeClr val="hlink"/>
              </a:buClr>
              <a:buSzPct val="80000"/>
              <a:buFont typeface="Symbol" pitchFamily="18" charset="2"/>
              <a:buChar char="!"/>
              <a:tabLst>
                <a:tab pos="3314700" algn="l"/>
              </a:tabLst>
            </a:pPr>
            <a:r>
              <a:rPr lang="he-IL" sz="1600">
                <a:latin typeface="Times New Roman" pitchFamily="18" charset="0"/>
              </a:rPr>
              <a:t>ההשערה במבחן </a:t>
            </a:r>
            <a:r>
              <a:rPr lang="el-GR" sz="1600">
                <a:latin typeface="Times New Roman" pitchFamily="18" charset="0"/>
                <a:sym typeface="Symbol" pitchFamily="18" charset="2"/>
              </a:rPr>
              <a:t>χ</a:t>
            </a:r>
            <a:r>
              <a:rPr lang="en-US" sz="1600" baseline="30000">
                <a:latin typeface="Times New Roman" pitchFamily="18" charset="0"/>
                <a:sym typeface="Symbol" pitchFamily="18" charset="2"/>
              </a:rPr>
              <a:t>2</a:t>
            </a:r>
            <a:r>
              <a:rPr lang="he-IL" sz="1600">
                <a:solidFill>
                  <a:schemeClr val="tx2"/>
                </a:solidFill>
                <a:latin typeface="Times New Roman" pitchFamily="18" charset="0"/>
              </a:rPr>
              <a:t> </a:t>
            </a:r>
            <a:r>
              <a:rPr lang="he-IL" sz="1600">
                <a:latin typeface="Times New Roman" pitchFamily="18" charset="0"/>
              </a:rPr>
              <a:t>לאי תלות</a:t>
            </a:r>
            <a:r>
              <a:rPr lang="he-IL" sz="1600">
                <a:solidFill>
                  <a:schemeClr val="tx2"/>
                </a:solidFill>
                <a:latin typeface="Times New Roman" pitchFamily="18" charset="0"/>
              </a:rPr>
              <a:t> </a:t>
            </a:r>
            <a:r>
              <a:rPr lang="he-IL" sz="1600">
                <a:latin typeface="Times New Roman" pitchFamily="18" charset="0"/>
              </a:rPr>
              <a:t>תמיד דו כיוונית (תלות / אי תלות). </a:t>
            </a:r>
          </a:p>
        </p:txBody>
      </p:sp>
      <p:graphicFrame>
        <p:nvGraphicFramePr>
          <p:cNvPr id="469028" name="Group 36"/>
          <p:cNvGraphicFramePr>
            <a:graphicFrameLocks noGrp="1"/>
          </p:cNvGraphicFramePr>
          <p:nvPr/>
        </p:nvGraphicFramePr>
        <p:xfrm>
          <a:off x="1908175" y="2133600"/>
          <a:ext cx="5616575" cy="1463675"/>
        </p:xfrm>
        <a:graphic>
          <a:graphicData uri="http://schemas.openxmlformats.org/drawingml/2006/table">
            <a:tbl>
              <a:tblPr rtl="1"/>
              <a:tblGrid>
                <a:gridCol w="2135187"/>
                <a:gridCol w="1158875"/>
                <a:gridCol w="1162050"/>
                <a:gridCol w="1160463"/>
              </a:tblGrid>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תמיכה של הבעל / הריון</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כן</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לא</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כן</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לא</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1"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8998">
                                            <p:txEl>
                                              <p:pRg st="0" end="0"/>
                                            </p:txEl>
                                          </p:spTgt>
                                        </p:tgtEl>
                                        <p:attrNameLst>
                                          <p:attrName>style.visibility</p:attrName>
                                        </p:attrNameLst>
                                      </p:cBhvr>
                                      <p:to>
                                        <p:strVal val="visible"/>
                                      </p:to>
                                    </p:set>
                                    <p:animEffect transition="in" filter="fade">
                                      <p:cBhvr>
                                        <p:cTn id="7" dur="2000"/>
                                        <p:tgtEl>
                                          <p:spTgt spid="468998">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69028"/>
                                        </p:tgtEl>
                                        <p:attrNameLst>
                                          <p:attrName>style.visibility</p:attrName>
                                        </p:attrNameLst>
                                      </p:cBhvr>
                                      <p:to>
                                        <p:strVal val="visible"/>
                                      </p:to>
                                    </p:set>
                                    <p:anim calcmode="lin" valueType="num">
                                      <p:cBhvr>
                                        <p:cTn id="10" dur="500" fill="hold"/>
                                        <p:tgtEl>
                                          <p:spTgt spid="469028"/>
                                        </p:tgtEl>
                                        <p:attrNameLst>
                                          <p:attrName>ppt_w</p:attrName>
                                        </p:attrNameLst>
                                      </p:cBhvr>
                                      <p:tavLst>
                                        <p:tav tm="0">
                                          <p:val>
                                            <p:fltVal val="0"/>
                                          </p:val>
                                        </p:tav>
                                        <p:tav tm="100000">
                                          <p:val>
                                            <p:strVal val="#ppt_w"/>
                                          </p:val>
                                        </p:tav>
                                      </p:tavLst>
                                    </p:anim>
                                    <p:anim calcmode="lin" valueType="num">
                                      <p:cBhvr>
                                        <p:cTn id="11" dur="500" fill="hold"/>
                                        <p:tgtEl>
                                          <p:spTgt spid="469028"/>
                                        </p:tgtEl>
                                        <p:attrNameLst>
                                          <p:attrName>ppt_h</p:attrName>
                                        </p:attrNameLst>
                                      </p:cBhvr>
                                      <p:tavLst>
                                        <p:tav tm="0">
                                          <p:val>
                                            <p:fltVal val="0"/>
                                          </p:val>
                                        </p:tav>
                                        <p:tav tm="100000">
                                          <p:val>
                                            <p:strVal val="#ppt_h"/>
                                          </p:val>
                                        </p:tav>
                                      </p:tavLst>
                                    </p:anim>
                                    <p:anim calcmode="lin" valueType="num">
                                      <p:cBhvr>
                                        <p:cTn id="12" dur="500" fill="hold"/>
                                        <p:tgtEl>
                                          <p:spTgt spid="469028"/>
                                        </p:tgtEl>
                                        <p:attrNameLst>
                                          <p:attrName>style.rotation</p:attrName>
                                        </p:attrNameLst>
                                      </p:cBhvr>
                                      <p:tavLst>
                                        <p:tav tm="0">
                                          <p:val>
                                            <p:fltVal val="360"/>
                                          </p:val>
                                        </p:tav>
                                        <p:tav tm="100000">
                                          <p:val>
                                            <p:fltVal val="0"/>
                                          </p:val>
                                        </p:tav>
                                      </p:tavLst>
                                    </p:anim>
                                    <p:animEffect transition="in" filter="fade">
                                      <p:cBhvr>
                                        <p:cTn id="13" dur="500"/>
                                        <p:tgtEl>
                                          <p:spTgt spid="4690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8998">
                                            <p:txEl>
                                              <p:pRg st="4" end="4"/>
                                            </p:txEl>
                                          </p:spTgt>
                                        </p:tgtEl>
                                        <p:attrNameLst>
                                          <p:attrName>style.visibility</p:attrName>
                                        </p:attrNameLst>
                                      </p:cBhvr>
                                      <p:to>
                                        <p:strVal val="visible"/>
                                      </p:to>
                                    </p:set>
                                    <p:animEffect transition="in" filter="fade">
                                      <p:cBhvr>
                                        <p:cTn id="16" dur="2000"/>
                                        <p:tgtEl>
                                          <p:spTgt spid="468998">
                                            <p:txEl>
                                              <p:pRg st="4" end="4"/>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68998">
                                            <p:txEl>
                                              <p:pRg st="5" end="5"/>
                                            </p:txEl>
                                          </p:spTgt>
                                        </p:tgtEl>
                                        <p:attrNameLst>
                                          <p:attrName>style.visibility</p:attrName>
                                        </p:attrNameLst>
                                      </p:cBhvr>
                                      <p:to>
                                        <p:strVal val="visible"/>
                                      </p:to>
                                    </p:set>
                                    <p:animEffect transition="in" filter="fade">
                                      <p:cBhvr>
                                        <p:cTn id="20" dur="2000"/>
                                        <p:tgtEl>
                                          <p:spTgt spid="468998">
                                            <p:txEl>
                                              <p:pRg st="5" end="5"/>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468998">
                                            <p:txEl>
                                              <p:pRg st="6" end="6"/>
                                            </p:txEl>
                                          </p:spTgt>
                                        </p:tgtEl>
                                        <p:attrNameLst>
                                          <p:attrName>style.visibility</p:attrName>
                                        </p:attrNameLst>
                                      </p:cBhvr>
                                      <p:to>
                                        <p:strVal val="visible"/>
                                      </p:to>
                                    </p:set>
                                    <p:animEffect transition="in" filter="fade">
                                      <p:cBhvr>
                                        <p:cTn id="24" dur="2000"/>
                                        <p:tgtEl>
                                          <p:spTgt spid="46899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68998">
                                            <p:txEl>
                                              <p:pRg st="7" end="7"/>
                                            </p:txEl>
                                          </p:spTgt>
                                        </p:tgtEl>
                                        <p:attrNameLst>
                                          <p:attrName>style.visibility</p:attrName>
                                        </p:attrNameLst>
                                      </p:cBhvr>
                                      <p:to>
                                        <p:strVal val="visible"/>
                                      </p:to>
                                    </p:set>
                                    <p:animEffect transition="in" filter="fade">
                                      <p:cBhvr>
                                        <p:cTn id="29" dur="2000"/>
                                        <p:tgtEl>
                                          <p:spTgt spid="468998">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68998">
                                            <p:txEl>
                                              <p:pRg st="8" end="8"/>
                                            </p:txEl>
                                          </p:spTgt>
                                        </p:tgtEl>
                                        <p:attrNameLst>
                                          <p:attrName>style.visibility</p:attrName>
                                        </p:attrNameLst>
                                      </p:cBhvr>
                                      <p:to>
                                        <p:strVal val="visible"/>
                                      </p:to>
                                    </p:set>
                                    <p:animEffect transition="in" filter="fade">
                                      <p:cBhvr>
                                        <p:cTn id="32" dur="2000"/>
                                        <p:tgtEl>
                                          <p:spTgt spid="468998">
                                            <p:txEl>
                                              <p:pRg st="8" end="8"/>
                                            </p:txEl>
                                          </p:spTgt>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68998">
                                            <p:txEl>
                                              <p:pRg st="9" end="9"/>
                                            </p:txEl>
                                          </p:spTgt>
                                        </p:tgtEl>
                                        <p:attrNameLst>
                                          <p:attrName>style.visibility</p:attrName>
                                        </p:attrNameLst>
                                      </p:cBhvr>
                                      <p:to>
                                        <p:strVal val="visible"/>
                                      </p:to>
                                    </p:set>
                                    <p:animEffect transition="in" filter="fade">
                                      <p:cBhvr>
                                        <p:cTn id="36" dur="2000"/>
                                        <p:tgtEl>
                                          <p:spTgt spid="46899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8"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11188" y="617538"/>
            <a:ext cx="8332787" cy="1143000"/>
          </a:xfrm>
        </p:spPr>
        <p:txBody>
          <a:bodyPr/>
          <a:lstStyle/>
          <a:p>
            <a:pPr algn="r" eaLnBrk="1" hangingPunct="1"/>
            <a:r>
              <a:rPr lang="he-IL" sz="3600" smtClean="0">
                <a:solidFill>
                  <a:schemeClr val="hlink"/>
                </a:solidFill>
              </a:rPr>
              <a:t>תרגיל 2: קביעת רמת מובהקות</a:t>
            </a:r>
            <a:endParaRPr lang="en-US" sz="3600" smtClean="0">
              <a:solidFill>
                <a:schemeClr val="hlink"/>
              </a:solidFill>
            </a:endParaRPr>
          </a:p>
        </p:txBody>
      </p:sp>
      <p:sp>
        <p:nvSpPr>
          <p:cNvPr id="188419"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88420"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70022" name="Rectangle 6"/>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נתון:</a:t>
            </a: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ב: קביעת רמת המובהקות. </a:t>
            </a:r>
          </a:p>
          <a:p>
            <a:pPr marL="742950" lvl="1" indent="-285750" algn="justLow">
              <a:spcBef>
                <a:spcPct val="20000"/>
              </a:spcBef>
              <a:buClr>
                <a:schemeClr val="hlink"/>
              </a:buClr>
              <a:buSzPct val="55000"/>
              <a:buFont typeface="Wingdings" pitchFamily="2" charset="2"/>
              <a:buChar char="n"/>
            </a:pPr>
            <a:r>
              <a:rPr lang="en-US" sz="1800">
                <a:latin typeface="Times New Roman" pitchFamily="18" charset="0"/>
              </a:rPr>
              <a:t>df=1</a:t>
            </a:r>
            <a:r>
              <a:rPr lang="he-IL" sz="1800">
                <a:latin typeface="Times New Roman" pitchFamily="18" charset="0"/>
              </a:rPr>
              <a:t> {ב </a:t>
            </a:r>
            <a:r>
              <a:rPr lang="en-US" sz="1800">
                <a:latin typeface="Times New Roman" pitchFamily="18" charset="0"/>
              </a:rPr>
              <a:t>Yates</a:t>
            </a:r>
            <a:r>
              <a:rPr lang="he-IL" sz="1800">
                <a:latin typeface="Times New Roman" pitchFamily="18" charset="0"/>
              </a:rPr>
              <a:t> תמיד דרגת חופש אחת}.</a:t>
            </a:r>
          </a:p>
          <a:p>
            <a:pPr marL="742950" lvl="1" indent="-285750" algn="justLow">
              <a:spcBef>
                <a:spcPct val="20000"/>
              </a:spcBef>
              <a:buClr>
                <a:schemeClr val="hlink"/>
              </a:buClr>
              <a:buSzPct val="55000"/>
              <a:buFont typeface="Wingdings" pitchFamily="2" charset="2"/>
              <a:buChar char="n"/>
            </a:pPr>
            <a:r>
              <a:rPr lang="el-GR" sz="1800">
                <a:latin typeface="Times New Roman" pitchFamily="18" charset="0"/>
                <a:sym typeface="Symbol" pitchFamily="18" charset="2"/>
              </a:rPr>
              <a:t>α</a:t>
            </a:r>
            <a:r>
              <a:rPr lang="en-US" sz="1800">
                <a:latin typeface="Times New Roman" pitchFamily="18" charset="0"/>
                <a:sym typeface="Symbol" pitchFamily="18" charset="2"/>
              </a:rPr>
              <a:t>=0.05</a:t>
            </a:r>
            <a:r>
              <a:rPr lang="he-IL" sz="1800">
                <a:latin typeface="Times New Roman" pitchFamily="18" charset="0"/>
                <a:sym typeface="Symbol" pitchFamily="18" charset="2"/>
              </a:rPr>
              <a:t>, </a:t>
            </a:r>
            <a:r>
              <a:rPr lang="en-US" sz="1800">
                <a:latin typeface="Times New Roman" pitchFamily="18" charset="0"/>
                <a:sym typeface="Symbol" pitchFamily="18" charset="2"/>
              </a:rPr>
              <a:t>df=1</a:t>
            </a:r>
            <a:r>
              <a:rPr lang="he-IL" sz="1800">
                <a:latin typeface="Times New Roman" pitchFamily="18" charset="0"/>
                <a:sym typeface="Symbol" pitchFamily="18" charset="2"/>
              </a:rPr>
              <a:t>, דו כיווני, ולכן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a:solidFill>
                  <a:schemeClr val="tx2"/>
                </a:solidFill>
                <a:latin typeface="Times New Roman" pitchFamily="18" charset="0"/>
              </a:rPr>
              <a:t> </a:t>
            </a:r>
            <a:r>
              <a:rPr lang="he-IL" sz="1800">
                <a:latin typeface="Times New Roman" pitchFamily="18" charset="0"/>
              </a:rPr>
              <a:t>הגבולי 3.84 {אם נקבל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baseline="30000">
                <a:latin typeface="Times New Roman" pitchFamily="18" charset="0"/>
                <a:sym typeface="Symbol" pitchFamily="18" charset="2"/>
              </a:rPr>
              <a:t> </a:t>
            </a:r>
            <a:r>
              <a:rPr lang="he-IL" sz="1800">
                <a:latin typeface="Times New Roman" pitchFamily="18" charset="0"/>
                <a:sym typeface="Symbol" pitchFamily="18" charset="2"/>
              </a:rPr>
              <a:t>מבחן גבוה יותר נדחה את השערת ה 0 ונקבל את השערת החוקר כי יש תלות בין הגשת תרגילים לבין הצלחה).</a:t>
            </a:r>
            <a:r>
              <a:rPr lang="he-IL" sz="1800">
                <a:latin typeface="Times New Roman" pitchFamily="18" charset="0"/>
              </a:rPr>
              <a:t> </a:t>
            </a:r>
          </a:p>
          <a:p>
            <a:pPr marL="342900" indent="-342900">
              <a:spcBef>
                <a:spcPct val="20000"/>
              </a:spcBef>
              <a:buClr>
                <a:schemeClr val="folHlink"/>
              </a:buClr>
              <a:buSzPct val="60000"/>
              <a:buFont typeface="Wingdings" pitchFamily="2" charset="2"/>
              <a:buChar char="n"/>
            </a:pPr>
            <a:endParaRPr lang="en-US" sz="2000">
              <a:latin typeface="Times New Roman" pitchFamily="18" charset="0"/>
              <a:sym typeface="Symbol" pitchFamily="18" charset="2"/>
            </a:endParaRPr>
          </a:p>
        </p:txBody>
      </p:sp>
      <p:graphicFrame>
        <p:nvGraphicFramePr>
          <p:cNvPr id="470050" name="Group 34"/>
          <p:cNvGraphicFramePr>
            <a:graphicFrameLocks noGrp="1"/>
          </p:cNvGraphicFramePr>
          <p:nvPr/>
        </p:nvGraphicFramePr>
        <p:xfrm>
          <a:off x="1908175" y="2133600"/>
          <a:ext cx="5616575" cy="1463675"/>
        </p:xfrm>
        <a:graphic>
          <a:graphicData uri="http://schemas.openxmlformats.org/drawingml/2006/table">
            <a:tbl>
              <a:tblPr rtl="1"/>
              <a:tblGrid>
                <a:gridCol w="2135187"/>
                <a:gridCol w="1158875"/>
                <a:gridCol w="1162050"/>
                <a:gridCol w="1160463"/>
              </a:tblGrid>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תמיכה של הבעל / הריון</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כן</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לא</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כן</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לא</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1"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0022">
                                            <p:txEl>
                                              <p:pRg st="0" end="0"/>
                                            </p:txEl>
                                          </p:spTgt>
                                        </p:tgtEl>
                                        <p:attrNameLst>
                                          <p:attrName>style.visibility</p:attrName>
                                        </p:attrNameLst>
                                      </p:cBhvr>
                                      <p:to>
                                        <p:strVal val="visible"/>
                                      </p:to>
                                    </p:set>
                                    <p:animEffect transition="in" filter="fade">
                                      <p:cBhvr>
                                        <p:cTn id="7" dur="2000"/>
                                        <p:tgtEl>
                                          <p:spTgt spid="470022">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70050"/>
                                        </p:tgtEl>
                                        <p:attrNameLst>
                                          <p:attrName>style.visibility</p:attrName>
                                        </p:attrNameLst>
                                      </p:cBhvr>
                                      <p:to>
                                        <p:strVal val="visible"/>
                                      </p:to>
                                    </p:set>
                                    <p:anim calcmode="lin" valueType="num">
                                      <p:cBhvr>
                                        <p:cTn id="10" dur="500" fill="hold"/>
                                        <p:tgtEl>
                                          <p:spTgt spid="470050"/>
                                        </p:tgtEl>
                                        <p:attrNameLst>
                                          <p:attrName>ppt_w</p:attrName>
                                        </p:attrNameLst>
                                      </p:cBhvr>
                                      <p:tavLst>
                                        <p:tav tm="0">
                                          <p:val>
                                            <p:fltVal val="0"/>
                                          </p:val>
                                        </p:tav>
                                        <p:tav tm="100000">
                                          <p:val>
                                            <p:strVal val="#ppt_w"/>
                                          </p:val>
                                        </p:tav>
                                      </p:tavLst>
                                    </p:anim>
                                    <p:anim calcmode="lin" valueType="num">
                                      <p:cBhvr>
                                        <p:cTn id="11" dur="500" fill="hold"/>
                                        <p:tgtEl>
                                          <p:spTgt spid="470050"/>
                                        </p:tgtEl>
                                        <p:attrNameLst>
                                          <p:attrName>ppt_h</p:attrName>
                                        </p:attrNameLst>
                                      </p:cBhvr>
                                      <p:tavLst>
                                        <p:tav tm="0">
                                          <p:val>
                                            <p:fltVal val="0"/>
                                          </p:val>
                                        </p:tav>
                                        <p:tav tm="100000">
                                          <p:val>
                                            <p:strVal val="#ppt_h"/>
                                          </p:val>
                                        </p:tav>
                                      </p:tavLst>
                                    </p:anim>
                                    <p:anim calcmode="lin" valueType="num">
                                      <p:cBhvr>
                                        <p:cTn id="12" dur="500" fill="hold"/>
                                        <p:tgtEl>
                                          <p:spTgt spid="470050"/>
                                        </p:tgtEl>
                                        <p:attrNameLst>
                                          <p:attrName>style.rotation</p:attrName>
                                        </p:attrNameLst>
                                      </p:cBhvr>
                                      <p:tavLst>
                                        <p:tav tm="0">
                                          <p:val>
                                            <p:fltVal val="360"/>
                                          </p:val>
                                        </p:tav>
                                        <p:tav tm="100000">
                                          <p:val>
                                            <p:fltVal val="0"/>
                                          </p:val>
                                        </p:tav>
                                      </p:tavLst>
                                    </p:anim>
                                    <p:animEffect transition="in" filter="fade">
                                      <p:cBhvr>
                                        <p:cTn id="13" dur="500"/>
                                        <p:tgtEl>
                                          <p:spTgt spid="470050"/>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70022">
                                            <p:txEl>
                                              <p:pRg st="4" end="4"/>
                                            </p:txEl>
                                          </p:spTgt>
                                        </p:tgtEl>
                                        <p:attrNameLst>
                                          <p:attrName>style.visibility</p:attrName>
                                        </p:attrNameLst>
                                      </p:cBhvr>
                                      <p:to>
                                        <p:strVal val="visible"/>
                                      </p:to>
                                    </p:set>
                                    <p:animEffect transition="in" filter="fade">
                                      <p:cBhvr>
                                        <p:cTn id="17" dur="2000"/>
                                        <p:tgtEl>
                                          <p:spTgt spid="4700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0022">
                                            <p:txEl>
                                              <p:pRg st="5" end="5"/>
                                            </p:txEl>
                                          </p:spTgt>
                                        </p:tgtEl>
                                        <p:attrNameLst>
                                          <p:attrName>style.visibility</p:attrName>
                                        </p:attrNameLst>
                                      </p:cBhvr>
                                      <p:to>
                                        <p:strVal val="visible"/>
                                      </p:to>
                                    </p:set>
                                    <p:animEffect transition="in" filter="fade">
                                      <p:cBhvr>
                                        <p:cTn id="22" dur="2000"/>
                                        <p:tgtEl>
                                          <p:spTgt spid="47002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0022">
                                            <p:txEl>
                                              <p:pRg st="6" end="6"/>
                                            </p:txEl>
                                          </p:spTgt>
                                        </p:tgtEl>
                                        <p:attrNameLst>
                                          <p:attrName>style.visibility</p:attrName>
                                        </p:attrNameLst>
                                      </p:cBhvr>
                                      <p:to>
                                        <p:strVal val="visible"/>
                                      </p:to>
                                    </p:set>
                                    <p:animEffect transition="in" filter="fade">
                                      <p:cBhvr>
                                        <p:cTn id="25" dur="2000"/>
                                        <p:tgtEl>
                                          <p:spTgt spid="4700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22"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algn="r" eaLnBrk="1" hangingPunct="1"/>
            <a:r>
              <a:rPr lang="he-IL" sz="3600" smtClean="0">
                <a:solidFill>
                  <a:schemeClr val="hlink"/>
                </a:solidFill>
              </a:rPr>
              <a:t>תרגיל 2: חישוב</a:t>
            </a:r>
            <a:endParaRPr lang="en-US" sz="3600" smtClean="0">
              <a:solidFill>
                <a:schemeClr val="hlink"/>
              </a:solidFill>
            </a:endParaRPr>
          </a:p>
        </p:txBody>
      </p:sp>
      <p:sp>
        <p:nvSpPr>
          <p:cNvPr id="52229"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52230"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71046" name="Rectangle 6"/>
          <p:cNvSpPr>
            <a:spLocks noChangeArrowheads="1"/>
          </p:cNvSpPr>
          <p:nvPr/>
        </p:nvSpPr>
        <p:spPr bwMode="auto">
          <a:xfrm>
            <a:off x="179388" y="1844675"/>
            <a:ext cx="8704262"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ג: חישוב </a:t>
            </a:r>
            <a:r>
              <a:rPr lang="el-GR" sz="2800">
                <a:latin typeface="Times New Roman" pitchFamily="18" charset="0"/>
              </a:rPr>
              <a:t>χ</a:t>
            </a:r>
            <a:r>
              <a:rPr lang="en-US" sz="2800" baseline="30000">
                <a:latin typeface="Times New Roman" pitchFamily="18" charset="0"/>
              </a:rPr>
              <a:t>2</a:t>
            </a:r>
            <a:r>
              <a:rPr lang="he-IL" sz="2800">
                <a:latin typeface="Times New Roman" pitchFamily="18" charset="0"/>
              </a:rPr>
              <a:t> המבחן</a:t>
            </a:r>
            <a:r>
              <a:rPr lang="he-IL" sz="2800">
                <a:latin typeface="Times New Roman" pitchFamily="18" charset="0"/>
                <a:sym typeface="Symbol" pitchFamily="18" charset="2"/>
              </a:rPr>
              <a:t>. </a:t>
            </a:r>
          </a:p>
          <a:p>
            <a:pPr marL="342900" indent="-342900">
              <a:spcBef>
                <a:spcPct val="20000"/>
              </a:spcBef>
              <a:buClr>
                <a:schemeClr val="folHlink"/>
              </a:buClr>
              <a:buSzPct val="60000"/>
              <a:buFont typeface="Wingdings" pitchFamily="2" charset="2"/>
              <a:buChar char="n"/>
            </a:pPr>
            <a:endParaRPr lang="en-US" sz="2000">
              <a:latin typeface="Times New Roman" pitchFamily="18" charset="0"/>
              <a:sym typeface="Symbol" pitchFamily="18" charset="2"/>
            </a:endParaRPr>
          </a:p>
        </p:txBody>
      </p:sp>
      <p:graphicFrame>
        <p:nvGraphicFramePr>
          <p:cNvPr id="471047" name="Object 7"/>
          <p:cNvGraphicFramePr>
            <a:graphicFrameLocks noChangeAspect="1"/>
          </p:cNvGraphicFramePr>
          <p:nvPr/>
        </p:nvGraphicFramePr>
        <p:xfrm>
          <a:off x="755650" y="2060575"/>
          <a:ext cx="3744913" cy="930275"/>
        </p:xfrm>
        <a:graphic>
          <a:graphicData uri="http://schemas.openxmlformats.org/presentationml/2006/ole">
            <p:oleObj spid="_x0000_s52226" name="משוואה" r:id="rId3" imgW="2044440" imgH="507960" progId="Equation.3">
              <p:embed/>
            </p:oleObj>
          </a:graphicData>
        </a:graphic>
      </p:graphicFrame>
      <p:graphicFrame>
        <p:nvGraphicFramePr>
          <p:cNvPr id="471079" name="Group 39"/>
          <p:cNvGraphicFramePr>
            <a:graphicFrameLocks noGrp="1"/>
          </p:cNvGraphicFramePr>
          <p:nvPr/>
        </p:nvGraphicFramePr>
        <p:xfrm>
          <a:off x="3635375" y="3213100"/>
          <a:ext cx="4968875" cy="1463675"/>
        </p:xfrm>
        <a:graphic>
          <a:graphicData uri="http://schemas.openxmlformats.org/drawingml/2006/table">
            <a:tbl>
              <a:tblPr rtl="1"/>
              <a:tblGrid>
                <a:gridCol w="2303462"/>
                <a:gridCol w="792163"/>
                <a:gridCol w="752475"/>
                <a:gridCol w="1120775"/>
              </a:tblGrid>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תמיכה של הבעל / הריון</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כן</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לא</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כן</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35 </a:t>
                      </a: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b</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15 </a:t>
                      </a: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429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לא</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17 </a:t>
                      </a: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13 </a:t>
                      </a:r>
                      <a:r>
                        <a:rPr kumimoji="0" lang="en-US" sz="1800" b="0" i="0" u="none" strike="noStrike" cap="none" normalizeH="0" baseline="0" smtClean="0">
                          <a:ln>
                            <a:noFill/>
                          </a:ln>
                          <a:solidFill>
                            <a:schemeClr val="hlink"/>
                          </a:solidFill>
                          <a:effectLst/>
                          <a:latin typeface="Times New Roman" pitchFamily="18" charset="0"/>
                          <a:cs typeface="Times New Roman" pitchFamily="18" charset="0"/>
                        </a:rPr>
                        <a:t>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r h="34131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800" b="1"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r>
            </a:tbl>
          </a:graphicData>
        </a:graphic>
      </p:graphicFrame>
      <p:graphicFrame>
        <p:nvGraphicFramePr>
          <p:cNvPr id="471075" name="Object 35"/>
          <p:cNvGraphicFramePr>
            <a:graphicFrameLocks noChangeAspect="1"/>
          </p:cNvGraphicFramePr>
          <p:nvPr/>
        </p:nvGraphicFramePr>
        <p:xfrm>
          <a:off x="2311400" y="5143500"/>
          <a:ext cx="4978400" cy="766763"/>
        </p:xfrm>
        <a:graphic>
          <a:graphicData uri="http://schemas.openxmlformats.org/presentationml/2006/ole">
            <p:oleObj spid="_x0000_s52227" name="משוואה" r:id="rId4" imgW="271764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046">
                                            <p:txEl>
                                              <p:pRg st="0" end="0"/>
                                            </p:txEl>
                                          </p:spTgt>
                                        </p:tgtEl>
                                        <p:attrNameLst>
                                          <p:attrName>style.visibility</p:attrName>
                                        </p:attrNameLst>
                                      </p:cBhvr>
                                      <p:to>
                                        <p:strVal val="visible"/>
                                      </p:to>
                                    </p:set>
                                    <p:animEffect transition="in" filter="fade">
                                      <p:cBhvr>
                                        <p:cTn id="7" dur="2000"/>
                                        <p:tgtEl>
                                          <p:spTgt spid="471046">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71079"/>
                                        </p:tgtEl>
                                        <p:attrNameLst>
                                          <p:attrName>style.visibility</p:attrName>
                                        </p:attrNameLst>
                                      </p:cBhvr>
                                      <p:to>
                                        <p:strVal val="visible"/>
                                      </p:to>
                                    </p:set>
                                    <p:anim calcmode="lin" valueType="num">
                                      <p:cBhvr>
                                        <p:cTn id="10" dur="500" fill="hold"/>
                                        <p:tgtEl>
                                          <p:spTgt spid="471079"/>
                                        </p:tgtEl>
                                        <p:attrNameLst>
                                          <p:attrName>ppt_w</p:attrName>
                                        </p:attrNameLst>
                                      </p:cBhvr>
                                      <p:tavLst>
                                        <p:tav tm="0">
                                          <p:val>
                                            <p:fltVal val="0"/>
                                          </p:val>
                                        </p:tav>
                                        <p:tav tm="100000">
                                          <p:val>
                                            <p:strVal val="#ppt_w"/>
                                          </p:val>
                                        </p:tav>
                                      </p:tavLst>
                                    </p:anim>
                                    <p:anim calcmode="lin" valueType="num">
                                      <p:cBhvr>
                                        <p:cTn id="11" dur="500" fill="hold"/>
                                        <p:tgtEl>
                                          <p:spTgt spid="471079"/>
                                        </p:tgtEl>
                                        <p:attrNameLst>
                                          <p:attrName>ppt_h</p:attrName>
                                        </p:attrNameLst>
                                      </p:cBhvr>
                                      <p:tavLst>
                                        <p:tav tm="0">
                                          <p:val>
                                            <p:fltVal val="0"/>
                                          </p:val>
                                        </p:tav>
                                        <p:tav tm="100000">
                                          <p:val>
                                            <p:strVal val="#ppt_h"/>
                                          </p:val>
                                        </p:tav>
                                      </p:tavLst>
                                    </p:anim>
                                    <p:anim calcmode="lin" valueType="num">
                                      <p:cBhvr>
                                        <p:cTn id="12" dur="500" fill="hold"/>
                                        <p:tgtEl>
                                          <p:spTgt spid="471079"/>
                                        </p:tgtEl>
                                        <p:attrNameLst>
                                          <p:attrName>style.rotation</p:attrName>
                                        </p:attrNameLst>
                                      </p:cBhvr>
                                      <p:tavLst>
                                        <p:tav tm="0">
                                          <p:val>
                                            <p:fltVal val="360"/>
                                          </p:val>
                                        </p:tav>
                                        <p:tav tm="100000">
                                          <p:val>
                                            <p:fltVal val="0"/>
                                          </p:val>
                                        </p:tav>
                                      </p:tavLst>
                                    </p:anim>
                                    <p:animEffect transition="in" filter="fade">
                                      <p:cBhvr>
                                        <p:cTn id="13" dur="500"/>
                                        <p:tgtEl>
                                          <p:spTgt spid="471079"/>
                                        </p:tgtEl>
                                      </p:cBhvr>
                                    </p:animEffect>
                                  </p:childTnLst>
                                </p:cTn>
                              </p:par>
                              <p:par>
                                <p:cTn id="14" presetID="53" presetClass="entr" presetSubtype="0" fill="hold" nodeType="withEffect">
                                  <p:stCondLst>
                                    <p:cond delay="0"/>
                                  </p:stCondLst>
                                  <p:childTnLst>
                                    <p:set>
                                      <p:cBhvr>
                                        <p:cTn id="15" dur="1" fill="hold">
                                          <p:stCondLst>
                                            <p:cond delay="0"/>
                                          </p:stCondLst>
                                        </p:cTn>
                                        <p:tgtEl>
                                          <p:spTgt spid="471047"/>
                                        </p:tgtEl>
                                        <p:attrNameLst>
                                          <p:attrName>style.visibility</p:attrName>
                                        </p:attrNameLst>
                                      </p:cBhvr>
                                      <p:to>
                                        <p:strVal val="visible"/>
                                      </p:to>
                                    </p:set>
                                    <p:anim calcmode="lin" valueType="num">
                                      <p:cBhvr>
                                        <p:cTn id="16" dur="500" fill="hold"/>
                                        <p:tgtEl>
                                          <p:spTgt spid="471047"/>
                                        </p:tgtEl>
                                        <p:attrNameLst>
                                          <p:attrName>ppt_w</p:attrName>
                                        </p:attrNameLst>
                                      </p:cBhvr>
                                      <p:tavLst>
                                        <p:tav tm="0">
                                          <p:val>
                                            <p:fltVal val="0"/>
                                          </p:val>
                                        </p:tav>
                                        <p:tav tm="100000">
                                          <p:val>
                                            <p:strVal val="#ppt_w"/>
                                          </p:val>
                                        </p:tav>
                                      </p:tavLst>
                                    </p:anim>
                                    <p:anim calcmode="lin" valueType="num">
                                      <p:cBhvr>
                                        <p:cTn id="17" dur="500" fill="hold"/>
                                        <p:tgtEl>
                                          <p:spTgt spid="471047"/>
                                        </p:tgtEl>
                                        <p:attrNameLst>
                                          <p:attrName>ppt_h</p:attrName>
                                        </p:attrNameLst>
                                      </p:cBhvr>
                                      <p:tavLst>
                                        <p:tav tm="0">
                                          <p:val>
                                            <p:fltVal val="0"/>
                                          </p:val>
                                        </p:tav>
                                        <p:tav tm="100000">
                                          <p:val>
                                            <p:strVal val="#ppt_h"/>
                                          </p:val>
                                        </p:tav>
                                      </p:tavLst>
                                    </p:anim>
                                    <p:animEffect transition="in" filter="fade">
                                      <p:cBhvr>
                                        <p:cTn id="18" dur="500"/>
                                        <p:tgtEl>
                                          <p:spTgt spid="471047"/>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471075"/>
                                        </p:tgtEl>
                                        <p:attrNameLst>
                                          <p:attrName>style.visibility</p:attrName>
                                        </p:attrNameLst>
                                      </p:cBhvr>
                                      <p:to>
                                        <p:strVal val="visible"/>
                                      </p:to>
                                    </p:set>
                                    <p:anim calcmode="lin" valueType="num">
                                      <p:cBhvr>
                                        <p:cTn id="23" dur="1000" fill="hold"/>
                                        <p:tgtEl>
                                          <p:spTgt spid="471075"/>
                                        </p:tgtEl>
                                        <p:attrNameLst>
                                          <p:attrName>ppt_x</p:attrName>
                                        </p:attrNameLst>
                                      </p:cBhvr>
                                      <p:tavLst>
                                        <p:tav tm="0">
                                          <p:val>
                                            <p:strVal val="#ppt_x-.2"/>
                                          </p:val>
                                        </p:tav>
                                        <p:tav tm="100000">
                                          <p:val>
                                            <p:strVal val="#ppt_x"/>
                                          </p:val>
                                        </p:tav>
                                      </p:tavLst>
                                    </p:anim>
                                    <p:anim calcmode="lin" valueType="num">
                                      <p:cBhvr>
                                        <p:cTn id="24" dur="1000" fill="hold"/>
                                        <p:tgtEl>
                                          <p:spTgt spid="471075"/>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7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6"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r" eaLnBrk="1" hangingPunct="1"/>
            <a:r>
              <a:rPr lang="he-IL" sz="3600" smtClean="0">
                <a:solidFill>
                  <a:schemeClr val="hlink"/>
                </a:solidFill>
              </a:rPr>
              <a:t>תרגיל 2: החלטה</a:t>
            </a:r>
            <a:endParaRPr lang="en-US" sz="3600" smtClean="0">
              <a:solidFill>
                <a:schemeClr val="hlink"/>
              </a:solidFill>
            </a:endParaRPr>
          </a:p>
        </p:txBody>
      </p:sp>
      <p:sp>
        <p:nvSpPr>
          <p:cNvPr id="189443"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89444" name="Text Box 5"/>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72070" name="Rectangle 6"/>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400">
                <a:latin typeface="Times New Roman" pitchFamily="18" charset="0"/>
                <a:sym typeface="Symbol" pitchFamily="18" charset="2"/>
              </a:rPr>
              <a:t>שלב ד: החלטה</a:t>
            </a:r>
          </a:p>
          <a:p>
            <a:pPr marL="742950" lvl="1" indent="-285750" algn="justLow">
              <a:spcBef>
                <a:spcPct val="20000"/>
              </a:spcBef>
              <a:buClr>
                <a:schemeClr val="hlink"/>
              </a:buClr>
              <a:buSzPct val="55000"/>
              <a:buFont typeface="Wingdings" pitchFamily="2" charset="2"/>
              <a:buChar char="n"/>
            </a:pPr>
            <a:r>
              <a:rPr lang="el-GR" sz="2400">
                <a:latin typeface="Times New Roman" pitchFamily="18" charset="0"/>
              </a:rPr>
              <a:t>χ </a:t>
            </a:r>
            <a:r>
              <a:rPr lang="en-US" sz="2400" baseline="30000">
                <a:latin typeface="Times New Roman" pitchFamily="18" charset="0"/>
              </a:rPr>
              <a:t>2</a:t>
            </a:r>
            <a:r>
              <a:rPr lang="he-IL" sz="2400">
                <a:latin typeface="Times New Roman" pitchFamily="18" charset="0"/>
              </a:rPr>
              <a:t> המבחן </a:t>
            </a:r>
            <a:r>
              <a:rPr lang="en-US" sz="2400">
                <a:latin typeface="Times New Roman" pitchFamily="18" charset="0"/>
              </a:rPr>
              <a:t>0.94</a:t>
            </a:r>
            <a:endParaRPr lang="he-IL" sz="2400">
              <a:latin typeface="Times New Roman" pitchFamily="18" charset="0"/>
              <a:sym typeface="Symbol" pitchFamily="18" charset="2"/>
            </a:endParaRPr>
          </a:p>
          <a:p>
            <a:pPr marL="742950" lvl="1" indent="-285750" algn="justLow">
              <a:spcBef>
                <a:spcPct val="20000"/>
              </a:spcBef>
              <a:buClr>
                <a:schemeClr val="hlink"/>
              </a:buClr>
              <a:buSzPct val="55000"/>
              <a:buFont typeface="Wingdings" pitchFamily="2" charset="2"/>
              <a:buChar char="n"/>
            </a:pPr>
            <a:r>
              <a:rPr lang="he-IL" sz="2400">
                <a:latin typeface="Times New Roman" pitchFamily="18" charset="0"/>
              </a:rPr>
              <a:t>חיפשנו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מבחן גדול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3.84,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המבחן יצא קטן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a:t>
            </a:r>
            <a:r>
              <a:rPr lang="he-IL" sz="2400">
                <a:latin typeface="Times New Roman" pitchFamily="18" charset="0"/>
                <a:sym typeface="Symbol" pitchFamily="18" charset="2"/>
              </a:rPr>
              <a:t>ולכן נדחה את השערת ה </a:t>
            </a:r>
            <a:r>
              <a:rPr lang="en-US" sz="2400">
                <a:latin typeface="Times New Roman" pitchFamily="18" charset="0"/>
                <a:sym typeface="Symbol" pitchFamily="18" charset="2"/>
              </a:rPr>
              <a:t>H</a:t>
            </a:r>
            <a:r>
              <a:rPr lang="en-US" sz="1400">
                <a:latin typeface="Times New Roman" pitchFamily="18" charset="0"/>
                <a:sym typeface="Symbol" pitchFamily="18" charset="2"/>
              </a:rPr>
              <a:t>1</a:t>
            </a:r>
            <a:r>
              <a:rPr lang="he-IL" sz="1400">
                <a:latin typeface="Times New Roman" pitchFamily="18" charset="0"/>
                <a:sym typeface="Symbol" pitchFamily="18" charset="2"/>
              </a:rPr>
              <a:t> </a:t>
            </a:r>
            <a:r>
              <a:rPr lang="he-IL" sz="2400">
                <a:latin typeface="Times New Roman" pitchFamily="18" charset="0"/>
                <a:sym typeface="Symbol" pitchFamily="18" charset="2"/>
              </a:rPr>
              <a:t>(נקבל את השערת </a:t>
            </a:r>
            <a:r>
              <a:rPr lang="en-US" sz="2400">
                <a:latin typeface="Times New Roman" pitchFamily="18" charset="0"/>
                <a:sym typeface="Symbol" pitchFamily="18" charset="2"/>
              </a:rPr>
              <a:t>H</a:t>
            </a:r>
            <a:r>
              <a:rPr lang="en-US" sz="1400">
                <a:latin typeface="Times New Roman" pitchFamily="18" charset="0"/>
                <a:sym typeface="Symbol" pitchFamily="18" charset="2"/>
              </a:rPr>
              <a:t>0</a:t>
            </a:r>
            <a:r>
              <a:rPr lang="he-IL" sz="2400">
                <a:latin typeface="Times New Roman" pitchFamily="18" charset="0"/>
                <a:sym typeface="Symbol" pitchFamily="18" charset="2"/>
              </a:rPr>
              <a:t>)</a:t>
            </a:r>
            <a:r>
              <a:rPr lang="he-IL" sz="2000">
                <a:latin typeface="Times New Roman" pitchFamily="18" charset="0"/>
                <a:sym typeface="Symbol" pitchFamily="18" charset="2"/>
              </a:rPr>
              <a:t>.</a:t>
            </a:r>
            <a:r>
              <a:rPr lang="he-IL" sz="2000">
                <a:latin typeface="Times New Roman" pitchFamily="18" charset="0"/>
              </a:rPr>
              <a:t> </a:t>
            </a:r>
          </a:p>
        </p:txBody>
      </p:sp>
      <p:grpSp>
        <p:nvGrpSpPr>
          <p:cNvPr id="2" name="Group 23"/>
          <p:cNvGrpSpPr>
            <a:grpSpLocks/>
          </p:cNvGrpSpPr>
          <p:nvPr/>
        </p:nvGrpSpPr>
        <p:grpSpPr bwMode="auto">
          <a:xfrm>
            <a:off x="827088" y="4064000"/>
            <a:ext cx="7151687" cy="2794000"/>
            <a:chOff x="521" y="2560"/>
            <a:chExt cx="4505" cy="1760"/>
          </a:xfrm>
        </p:grpSpPr>
        <p:grpSp>
          <p:nvGrpSpPr>
            <p:cNvPr id="189447" name="Group 7"/>
            <p:cNvGrpSpPr>
              <a:grpSpLocks/>
            </p:cNvGrpSpPr>
            <p:nvPr/>
          </p:nvGrpSpPr>
          <p:grpSpPr bwMode="auto">
            <a:xfrm>
              <a:off x="2789" y="3838"/>
              <a:ext cx="454" cy="408"/>
              <a:chOff x="2970" y="3793"/>
              <a:chExt cx="454" cy="408"/>
            </a:xfrm>
          </p:grpSpPr>
          <p:sp>
            <p:nvSpPr>
              <p:cNvPr id="189460" name="Rectangle 8"/>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    </a:t>
                </a:r>
                <a:r>
                  <a:rPr lang="en-US" sz="1000" b="1">
                    <a:sym typeface="Symbol" pitchFamily="18" charset="2"/>
                  </a:rPr>
                  <a:t>/2</a:t>
                </a:r>
                <a:r>
                  <a:rPr lang="en-US" sz="1400" b="1">
                    <a:sym typeface="Symbol" pitchFamily="18" charset="2"/>
                  </a:rPr>
                  <a:t>=0.025</a:t>
                </a:r>
              </a:p>
            </p:txBody>
          </p:sp>
          <p:sp>
            <p:nvSpPr>
              <p:cNvPr id="189461" name="Rectangle 9"/>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89462" name="Rectangle 10"/>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df=1</a:t>
                </a:r>
              </a:p>
            </p:txBody>
          </p:sp>
        </p:grpSp>
        <p:sp>
          <p:nvSpPr>
            <p:cNvPr id="189448" name="Line 11"/>
            <p:cNvSpPr>
              <a:spLocks noChangeShapeType="1"/>
            </p:cNvSpPr>
            <p:nvPr/>
          </p:nvSpPr>
          <p:spPr bwMode="auto">
            <a:xfrm flipH="1">
              <a:off x="521" y="3830"/>
              <a:ext cx="4505" cy="0"/>
            </a:xfrm>
            <a:prstGeom prst="line">
              <a:avLst/>
            </a:prstGeom>
            <a:noFill/>
            <a:ln w="9525">
              <a:solidFill>
                <a:schemeClr val="tx1"/>
              </a:solidFill>
              <a:miter lim="800000"/>
              <a:headEnd/>
              <a:tailEnd/>
            </a:ln>
          </p:spPr>
          <p:txBody>
            <a:bodyPr wrap="none"/>
            <a:lstStyle/>
            <a:p>
              <a:endParaRPr lang="he-IL"/>
            </a:p>
          </p:txBody>
        </p:sp>
        <p:sp>
          <p:nvSpPr>
            <p:cNvPr id="189449" name="Line 12"/>
            <p:cNvSpPr>
              <a:spLocks noChangeShapeType="1"/>
            </p:cNvSpPr>
            <p:nvPr/>
          </p:nvSpPr>
          <p:spPr bwMode="auto">
            <a:xfrm flipH="1">
              <a:off x="3016"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89450" name="Rectangle 13"/>
            <p:cNvSpPr>
              <a:spLocks noChangeArrowheads="1"/>
            </p:cNvSpPr>
            <p:nvPr/>
          </p:nvSpPr>
          <p:spPr bwMode="auto">
            <a:xfrm flipH="1">
              <a:off x="3061" y="3657"/>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89451" name="Rectangle 14"/>
            <p:cNvSpPr>
              <a:spLocks noChangeArrowheads="1"/>
            </p:cNvSpPr>
            <p:nvPr/>
          </p:nvSpPr>
          <p:spPr bwMode="auto">
            <a:xfrm flipH="1">
              <a:off x="2744" y="3657"/>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89452" name="Rectangle 15"/>
            <p:cNvSpPr>
              <a:spLocks noChangeArrowheads="1"/>
            </p:cNvSpPr>
            <p:nvPr/>
          </p:nvSpPr>
          <p:spPr bwMode="auto">
            <a:xfrm flipH="1">
              <a:off x="2744"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גבולי</a:t>
              </a:r>
              <a:endParaRPr lang="en-US" b="1">
                <a:latin typeface="Times New Roman" pitchFamily="18" charset="0"/>
                <a:sym typeface="Symbol" pitchFamily="18" charset="2"/>
              </a:endParaRPr>
            </a:p>
          </p:txBody>
        </p:sp>
        <p:sp>
          <p:nvSpPr>
            <p:cNvPr id="189453" name="Rectangle 16"/>
            <p:cNvSpPr>
              <a:spLocks noChangeArrowheads="1"/>
            </p:cNvSpPr>
            <p:nvPr/>
          </p:nvSpPr>
          <p:spPr bwMode="auto">
            <a:xfrm>
              <a:off x="2290" y="3838"/>
              <a:ext cx="515"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=0.94</a:t>
              </a:r>
            </a:p>
          </p:txBody>
        </p:sp>
        <p:grpSp>
          <p:nvGrpSpPr>
            <p:cNvPr id="189454" name="Group 17"/>
            <p:cNvGrpSpPr>
              <a:grpSpLocks/>
            </p:cNvGrpSpPr>
            <p:nvPr/>
          </p:nvGrpSpPr>
          <p:grpSpPr bwMode="auto">
            <a:xfrm>
              <a:off x="793" y="2560"/>
              <a:ext cx="3583" cy="1261"/>
              <a:chOff x="703" y="3047"/>
              <a:chExt cx="2661" cy="964"/>
            </a:xfrm>
          </p:grpSpPr>
          <p:sp>
            <p:nvSpPr>
              <p:cNvPr id="189458" name="Freeform 18"/>
              <p:cNvSpPr>
                <a:spLocks/>
              </p:cNvSpPr>
              <p:nvPr/>
            </p:nvSpPr>
            <p:spPr bwMode="auto">
              <a:xfrm>
                <a:off x="1407" y="3047"/>
                <a:ext cx="1957" cy="959"/>
              </a:xfrm>
              <a:custGeom>
                <a:avLst/>
                <a:gdLst>
                  <a:gd name="T0" fmla="*/ 1957 w 1957"/>
                  <a:gd name="T1" fmla="*/ 959 h 959"/>
                  <a:gd name="T2" fmla="*/ 717 w 1957"/>
                  <a:gd name="T3" fmla="*/ 673 h 959"/>
                  <a:gd name="T4" fmla="*/ 297 w 1957"/>
                  <a:gd name="T5" fmla="*/ 109 h 959"/>
                  <a:gd name="T6" fmla="*/ 0 w 1957"/>
                  <a:gd name="T7" fmla="*/ 20 h 959"/>
                  <a:gd name="T8" fmla="*/ 0 60000 65536"/>
                  <a:gd name="T9" fmla="*/ 0 60000 65536"/>
                  <a:gd name="T10" fmla="*/ 0 60000 65536"/>
                  <a:gd name="T11" fmla="*/ 0 60000 65536"/>
                  <a:gd name="T12" fmla="*/ 0 w 1957"/>
                  <a:gd name="T13" fmla="*/ 0 h 959"/>
                  <a:gd name="T14" fmla="*/ 1957 w 1957"/>
                  <a:gd name="T15" fmla="*/ 959 h 959"/>
                </a:gdLst>
                <a:ahLst/>
                <a:cxnLst>
                  <a:cxn ang="T8">
                    <a:pos x="T0" y="T1"/>
                  </a:cxn>
                  <a:cxn ang="T9">
                    <a:pos x="T2" y="T3"/>
                  </a:cxn>
                  <a:cxn ang="T10">
                    <a:pos x="T4" y="T5"/>
                  </a:cxn>
                  <a:cxn ang="T11">
                    <a:pos x="T6" y="T7"/>
                  </a:cxn>
                </a:cxnLst>
                <a:rect l="T12" t="T13" r="T14" b="T15"/>
                <a:pathLst>
                  <a:path w="1957" h="959">
                    <a:moveTo>
                      <a:pt x="1957" y="959"/>
                    </a:moveTo>
                    <a:cubicBezTo>
                      <a:pt x="1750" y="911"/>
                      <a:pt x="994" y="815"/>
                      <a:pt x="717" y="673"/>
                    </a:cubicBezTo>
                    <a:cubicBezTo>
                      <a:pt x="440" y="531"/>
                      <a:pt x="416" y="218"/>
                      <a:pt x="297" y="109"/>
                    </a:cubicBezTo>
                    <a:cubicBezTo>
                      <a:pt x="178" y="0"/>
                      <a:pt x="62" y="39"/>
                      <a:pt x="0" y="20"/>
                    </a:cubicBezTo>
                  </a:path>
                </a:pathLst>
              </a:custGeom>
              <a:noFill/>
              <a:ln w="38100" cap="rnd">
                <a:solidFill>
                  <a:srgbClr val="339966"/>
                </a:solidFill>
                <a:prstDash val="sysDot"/>
                <a:miter lim="800000"/>
                <a:headEnd/>
                <a:tailEnd/>
              </a:ln>
            </p:spPr>
            <p:txBody>
              <a:bodyPr wrap="none"/>
              <a:lstStyle/>
              <a:p>
                <a:endParaRPr lang="he-IL"/>
              </a:p>
            </p:txBody>
          </p:sp>
          <p:sp>
            <p:nvSpPr>
              <p:cNvPr id="189459" name="Freeform 19"/>
              <p:cNvSpPr>
                <a:spLocks/>
              </p:cNvSpPr>
              <p:nvPr/>
            </p:nvSpPr>
            <p:spPr bwMode="auto">
              <a:xfrm>
                <a:off x="703" y="3070"/>
                <a:ext cx="711" cy="941"/>
              </a:xfrm>
              <a:custGeom>
                <a:avLst/>
                <a:gdLst>
                  <a:gd name="T0" fmla="*/ 0 w 711"/>
                  <a:gd name="T1" fmla="*/ 941 h 941"/>
                  <a:gd name="T2" fmla="*/ 308 w 711"/>
                  <a:gd name="T3" fmla="*/ 599 h 941"/>
                  <a:gd name="T4" fmla="*/ 477 w 711"/>
                  <a:gd name="T5" fmla="*/ 134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29" y="733"/>
                      <a:pt x="308" y="599"/>
                    </a:cubicBezTo>
                    <a:cubicBezTo>
                      <a:pt x="387" y="465"/>
                      <a:pt x="410" y="234"/>
                      <a:pt x="477" y="134"/>
                    </a:cubicBezTo>
                    <a:cubicBezTo>
                      <a:pt x="544" y="34"/>
                      <a:pt x="662" y="28"/>
                      <a:pt x="711" y="0"/>
                    </a:cubicBezTo>
                  </a:path>
                </a:pathLst>
              </a:custGeom>
              <a:noFill/>
              <a:ln w="38100" cap="rnd">
                <a:solidFill>
                  <a:srgbClr val="339966"/>
                </a:solidFill>
                <a:prstDash val="sysDot"/>
                <a:miter lim="800000"/>
                <a:headEnd/>
                <a:tailEnd/>
              </a:ln>
            </p:spPr>
            <p:txBody>
              <a:bodyPr wrap="none"/>
              <a:lstStyle/>
              <a:p>
                <a:endParaRPr lang="he-IL"/>
              </a:p>
            </p:txBody>
          </p:sp>
        </p:grpSp>
        <p:sp>
          <p:nvSpPr>
            <p:cNvPr id="189455" name="Line 20"/>
            <p:cNvSpPr>
              <a:spLocks noChangeShapeType="1"/>
            </p:cNvSpPr>
            <p:nvPr/>
          </p:nvSpPr>
          <p:spPr bwMode="auto">
            <a:xfrm flipH="1">
              <a:off x="2608"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89456" name="Rectangle 21"/>
            <p:cNvSpPr>
              <a:spLocks noChangeArrowheads="1"/>
            </p:cNvSpPr>
            <p:nvPr/>
          </p:nvSpPr>
          <p:spPr bwMode="auto">
            <a:xfrm flipH="1">
              <a:off x="2336"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המבחן</a:t>
              </a:r>
              <a:endParaRPr lang="en-US" b="1">
                <a:latin typeface="Times New Roman" pitchFamily="18" charset="0"/>
                <a:sym typeface="Symbol" pitchFamily="18" charset="2"/>
              </a:endParaRPr>
            </a:p>
          </p:txBody>
        </p:sp>
        <p:sp>
          <p:nvSpPr>
            <p:cNvPr id="189457" name="Rectangle 22"/>
            <p:cNvSpPr>
              <a:spLocks noChangeArrowheads="1"/>
            </p:cNvSpPr>
            <p:nvPr/>
          </p:nvSpPr>
          <p:spPr bwMode="auto">
            <a:xfrm>
              <a:off x="2744" y="4147"/>
              <a:ext cx="515"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=3.84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2070">
                                            <p:txEl>
                                              <p:pRg st="0" end="0"/>
                                            </p:txEl>
                                          </p:spTgt>
                                        </p:tgtEl>
                                        <p:attrNameLst>
                                          <p:attrName>style.visibility</p:attrName>
                                        </p:attrNameLst>
                                      </p:cBhvr>
                                      <p:to>
                                        <p:strVal val="visible"/>
                                      </p:to>
                                    </p:set>
                                    <p:animEffect transition="in" filter="fade">
                                      <p:cBhvr>
                                        <p:cTn id="7" dur="2000"/>
                                        <p:tgtEl>
                                          <p:spTgt spid="4720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2070">
                                            <p:txEl>
                                              <p:pRg st="1" end="1"/>
                                            </p:txEl>
                                          </p:spTgt>
                                        </p:tgtEl>
                                        <p:attrNameLst>
                                          <p:attrName>style.visibility</p:attrName>
                                        </p:attrNameLst>
                                      </p:cBhvr>
                                      <p:to>
                                        <p:strVal val="visible"/>
                                      </p:to>
                                    </p:set>
                                    <p:animEffect transition="in" filter="fade">
                                      <p:cBhvr>
                                        <p:cTn id="12" dur="2000"/>
                                        <p:tgtEl>
                                          <p:spTgt spid="472070">
                                            <p:txEl>
                                              <p:pRg st="1" end="1"/>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72070">
                                            <p:txEl>
                                              <p:pRg st="2" end="2"/>
                                            </p:txEl>
                                          </p:spTgt>
                                        </p:tgtEl>
                                        <p:attrNameLst>
                                          <p:attrName>style.visibility</p:attrName>
                                        </p:attrNameLst>
                                      </p:cBhvr>
                                      <p:to>
                                        <p:strVal val="visible"/>
                                      </p:to>
                                    </p:set>
                                    <p:animEffect transition="in" filter="fade">
                                      <p:cBhvr>
                                        <p:cTn id="16" dur="2000"/>
                                        <p:tgtEl>
                                          <p:spTgt spid="472070">
                                            <p:txEl>
                                              <p:pRg st="2" end="2"/>
                                            </p:txEl>
                                          </p:spTgt>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0"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90467" name="Rectangle 3"/>
          <p:cNvSpPr>
            <a:spLocks noGrp="1" noChangeArrowheads="1"/>
          </p:cNvSpPr>
          <p:nvPr>
            <p:ph type="subTitle" idx="1"/>
          </p:nvPr>
        </p:nvSpPr>
        <p:spPr>
          <a:xfrm>
            <a:off x="0" y="3357563"/>
            <a:ext cx="8640763" cy="935037"/>
          </a:xfrm>
        </p:spPr>
        <p:txBody>
          <a:bodyPr/>
          <a:lstStyle/>
          <a:p>
            <a:pPr algn="r" eaLnBrk="1" hangingPunct="1">
              <a:lnSpc>
                <a:spcPct val="90000"/>
              </a:lnSpc>
            </a:pPr>
            <a:r>
              <a:rPr lang="he-IL" sz="2000" smtClean="0">
                <a:solidFill>
                  <a:schemeClr val="tx2"/>
                </a:solidFill>
              </a:rPr>
              <a:t>שיעור 8: מבחנים לא פרמטריים, מבחן </a:t>
            </a:r>
            <a:r>
              <a:rPr lang="el-GR" sz="2000" smtClean="0">
                <a:solidFill>
                  <a:schemeClr val="tx2"/>
                </a:solidFill>
                <a:sym typeface="Symbol" pitchFamily="18" charset="2"/>
              </a:rPr>
              <a:t>χ</a:t>
            </a:r>
            <a:r>
              <a:rPr lang="en-US" sz="2000" baseline="30000" smtClean="0">
                <a:solidFill>
                  <a:schemeClr val="tx2"/>
                </a:solidFill>
                <a:sym typeface="Symbol" pitchFamily="18" charset="2"/>
              </a:rPr>
              <a:t>2</a:t>
            </a:r>
            <a:r>
              <a:rPr lang="he-IL" sz="2000" smtClean="0">
                <a:solidFill>
                  <a:schemeClr val="tx2"/>
                </a:solidFill>
              </a:rPr>
              <a:t> לבדיקת 'טיב התאמה'.</a:t>
            </a:r>
            <a:endParaRPr lang="en-US" sz="2000" smtClean="0">
              <a:solidFill>
                <a:schemeClr val="tx2"/>
              </a:solidFill>
            </a:endParaRPr>
          </a:p>
        </p:txBody>
      </p:sp>
      <p:sp>
        <p:nvSpPr>
          <p:cNvPr id="190468" name="Text Box 4"/>
          <p:cNvSpPr txBox="1">
            <a:spLocks noChangeArrowheads="1"/>
          </p:cNvSpPr>
          <p:nvPr/>
        </p:nvSpPr>
        <p:spPr bwMode="auto">
          <a:xfrm>
            <a:off x="539750" y="4365625"/>
            <a:ext cx="8064500" cy="1025525"/>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a:t>
            </a:r>
            <a:r>
              <a:rPr lang="he-IL" sz="1800"/>
              <a:t>אלחנן מאיר, יסודות הסטטיסטיקה למדעי ההתנהגות: ע"מ 168-169.</a:t>
            </a:r>
            <a:endParaRPr lang="he-IL" sz="1800">
              <a:latin typeface="Times New Roman" pitchFamily="18" charset="0"/>
            </a:endParaRPr>
          </a:p>
          <a:p>
            <a:pPr>
              <a:lnSpc>
                <a:spcPct val="80000"/>
              </a:lnSpc>
              <a:spcBef>
                <a:spcPct val="50000"/>
              </a:spcBef>
              <a:buFont typeface="Wingdings" pitchFamily="2" charset="2"/>
              <a:buChar char="&amp;"/>
            </a:pP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gn="r" eaLnBrk="1" hangingPunct="1"/>
            <a:r>
              <a:rPr lang="he-IL" sz="4000" smtClean="0"/>
              <a:t>מבחנים לא פרמטריים</a:t>
            </a:r>
            <a:endParaRPr lang="en-US" sz="2800" smtClean="0"/>
          </a:p>
        </p:txBody>
      </p:sp>
      <p:sp>
        <p:nvSpPr>
          <p:cNvPr id="474115" name="Rectangle 3"/>
          <p:cNvSpPr>
            <a:spLocks noGrp="1" noChangeArrowheads="1"/>
          </p:cNvSpPr>
          <p:nvPr>
            <p:ph type="body" idx="1"/>
          </p:nvPr>
        </p:nvSpPr>
        <p:spPr>
          <a:xfrm>
            <a:off x="539750" y="2017713"/>
            <a:ext cx="8415338" cy="4114800"/>
          </a:xfrm>
        </p:spPr>
        <p:txBody>
          <a:bodyPr/>
          <a:lstStyle/>
          <a:p>
            <a:pPr eaLnBrk="1" hangingPunct="1">
              <a:lnSpc>
                <a:spcPct val="90000"/>
              </a:lnSpc>
            </a:pPr>
            <a:r>
              <a:rPr lang="he-IL" sz="2800" smtClean="0">
                <a:sym typeface="Symbol" pitchFamily="18" charset="2"/>
              </a:rPr>
              <a:t>כאשר המשתנה אינו מסולם אינטרוולי או יחסי (אין ממוצע ואין סטיית תקן... אין התפלגות נורמאלית).</a:t>
            </a:r>
          </a:p>
          <a:p>
            <a:pPr eaLnBrk="1" hangingPunct="1">
              <a:lnSpc>
                <a:spcPct val="90000"/>
              </a:lnSpc>
            </a:pPr>
            <a:r>
              <a:rPr lang="he-IL" sz="2800" smtClean="0">
                <a:sym typeface="Symbol" pitchFamily="18" charset="2"/>
              </a:rPr>
              <a:t>כאשר ההנחות למבחנים פרמטריים </a:t>
            </a:r>
            <a:r>
              <a:rPr lang="he-IL" sz="2800" u="sng" smtClean="0">
                <a:sym typeface="Symbol" pitchFamily="18" charset="2"/>
              </a:rPr>
              <a:t>אינן</a:t>
            </a:r>
            <a:r>
              <a:rPr lang="he-IL" sz="2800" smtClean="0">
                <a:sym typeface="Symbol" pitchFamily="18" charset="2"/>
              </a:rPr>
              <a:t> מתקיימות:</a:t>
            </a:r>
          </a:p>
          <a:p>
            <a:pPr lvl="1" algn="justLow" eaLnBrk="1" hangingPunct="1">
              <a:lnSpc>
                <a:spcPct val="90000"/>
              </a:lnSpc>
            </a:pPr>
            <a:r>
              <a:rPr lang="he-IL" sz="2000" smtClean="0">
                <a:sym typeface="Symbol" pitchFamily="18" charset="2"/>
              </a:rPr>
              <a:t>עבור </a:t>
            </a:r>
            <a:r>
              <a:rPr lang="en-US" sz="2000" smtClean="0">
                <a:sym typeface="Symbol" pitchFamily="18" charset="2"/>
              </a:rPr>
              <a:t>n&lt;30</a:t>
            </a:r>
            <a:r>
              <a:rPr lang="he-IL" sz="2000" smtClean="0">
                <a:sym typeface="Symbol" pitchFamily="18" charset="2"/>
              </a:rPr>
              <a:t> יש להניח התפלגות נורמאלית של האוכלוסייה ממנה לקוח המדגם.</a:t>
            </a:r>
          </a:p>
          <a:p>
            <a:pPr lvl="1" algn="justLow" eaLnBrk="1" hangingPunct="1">
              <a:lnSpc>
                <a:spcPct val="90000"/>
              </a:lnSpc>
            </a:pPr>
            <a:r>
              <a:rPr lang="he-IL" sz="2000" smtClean="0">
                <a:sym typeface="Symbol" pitchFamily="18" charset="2"/>
              </a:rPr>
              <a:t>עבור </a:t>
            </a:r>
            <a:r>
              <a:rPr lang="en-US" sz="2000" smtClean="0">
                <a:sym typeface="Symbol" pitchFamily="18" charset="2"/>
              </a:rPr>
              <a:t>30&lt;n&lt;100</a:t>
            </a:r>
            <a:r>
              <a:rPr lang="he-IL" sz="2000" smtClean="0">
                <a:sym typeface="Symbol" pitchFamily="18" charset="2"/>
              </a:rPr>
              <a:t> יש להניח התפלגות אוכלוסייה ממנה לקוח המדגם כנוטה לסימטרית.</a:t>
            </a:r>
          </a:p>
          <a:p>
            <a:pPr lvl="1" algn="justLow" eaLnBrk="1" hangingPunct="1">
              <a:lnSpc>
                <a:spcPct val="90000"/>
              </a:lnSpc>
            </a:pPr>
            <a:r>
              <a:rPr lang="he-IL" sz="2000" smtClean="0">
                <a:sym typeface="Symbol" pitchFamily="18" charset="2"/>
              </a:rPr>
              <a:t>עבור </a:t>
            </a:r>
            <a:r>
              <a:rPr lang="en-US" sz="2000" smtClean="0">
                <a:sym typeface="Symbol" pitchFamily="18" charset="2"/>
              </a:rPr>
              <a:t>n&gt;100</a:t>
            </a:r>
            <a:r>
              <a:rPr lang="he-IL" sz="2000" smtClean="0">
                <a:sym typeface="Symbol" pitchFamily="18" charset="2"/>
              </a:rPr>
              <a:t> אין צורך להתייחס להתפלגות האוכלוסייה ממנה לקוח המדגם.</a:t>
            </a:r>
          </a:p>
          <a:p>
            <a:pPr lvl="1" algn="justLow" eaLnBrk="1" hangingPunct="1">
              <a:lnSpc>
                <a:spcPct val="90000"/>
              </a:lnSpc>
            </a:pPr>
            <a:endParaRPr lang="he-IL" sz="2000" smtClean="0">
              <a:sym typeface="Symbol" pitchFamily="18" charset="2"/>
            </a:endParaRPr>
          </a:p>
          <a:p>
            <a:pPr algn="justLow" eaLnBrk="1" hangingPunct="1">
              <a:lnSpc>
                <a:spcPct val="90000"/>
              </a:lnSpc>
            </a:pPr>
            <a:r>
              <a:rPr lang="he-IL" sz="2800" smtClean="0">
                <a:sym typeface="Symbol" pitchFamily="18" charset="2"/>
              </a:rPr>
              <a:t>מבחן לבדיקת 'טיב התאמה' – כאשר יש רק </a:t>
            </a:r>
            <a:r>
              <a:rPr lang="he-IL" sz="2800" u="sng" smtClean="0">
                <a:sym typeface="Symbol" pitchFamily="18" charset="2"/>
              </a:rPr>
              <a:t>משתנה אחד</a:t>
            </a:r>
            <a:r>
              <a:rPr lang="he-IL" sz="2800" smtClean="0">
                <a:sym typeface="Symbol" pitchFamily="18" charset="2"/>
              </a:rPr>
              <a:t> ורוצים לבדוק האם המשתנה מתפלג על בסיס התפלגות מסוימת (שייך לאותה התפלגות).</a:t>
            </a:r>
            <a:endParaRPr lang="en-US" sz="2800" smtClean="0">
              <a:sym typeface="Symbol" pitchFamily="18" charset="2"/>
            </a:endParaRPr>
          </a:p>
        </p:txBody>
      </p:sp>
      <p:sp>
        <p:nvSpPr>
          <p:cNvPr id="474116" name="AutoShape 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animEffect transition="in" filter="fade">
                                      <p:cBhvr>
                                        <p:cTn id="7" dur="2000"/>
                                        <p:tgtEl>
                                          <p:spTgt spid="47411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74115">
                                            <p:txEl>
                                              <p:pRg st="1" end="1"/>
                                            </p:txEl>
                                          </p:spTgt>
                                        </p:tgtEl>
                                        <p:attrNameLst>
                                          <p:attrName>style.visibility</p:attrName>
                                        </p:attrNameLst>
                                      </p:cBhvr>
                                      <p:to>
                                        <p:strVal val="visible"/>
                                      </p:to>
                                    </p:set>
                                    <p:animEffect transition="in" filter="fade">
                                      <p:cBhvr>
                                        <p:cTn id="11" dur="2000"/>
                                        <p:tgtEl>
                                          <p:spTgt spid="474115">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74115">
                                            <p:txEl>
                                              <p:pRg st="2" end="2"/>
                                            </p:txEl>
                                          </p:spTgt>
                                        </p:tgtEl>
                                        <p:attrNameLst>
                                          <p:attrName>style.visibility</p:attrName>
                                        </p:attrNameLst>
                                      </p:cBhvr>
                                      <p:to>
                                        <p:strVal val="visible"/>
                                      </p:to>
                                    </p:set>
                                    <p:animEffect transition="in" filter="fade">
                                      <p:cBhvr>
                                        <p:cTn id="14" dur="2000"/>
                                        <p:tgtEl>
                                          <p:spTgt spid="474115">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74115">
                                            <p:txEl>
                                              <p:pRg st="3" end="3"/>
                                            </p:txEl>
                                          </p:spTgt>
                                        </p:tgtEl>
                                        <p:attrNameLst>
                                          <p:attrName>style.visibility</p:attrName>
                                        </p:attrNameLst>
                                      </p:cBhvr>
                                      <p:to>
                                        <p:strVal val="visible"/>
                                      </p:to>
                                    </p:set>
                                    <p:animEffect transition="in" filter="fade">
                                      <p:cBhvr>
                                        <p:cTn id="17" dur="2000"/>
                                        <p:tgtEl>
                                          <p:spTgt spid="474115">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74115">
                                            <p:txEl>
                                              <p:pRg st="4" end="4"/>
                                            </p:txEl>
                                          </p:spTgt>
                                        </p:tgtEl>
                                        <p:attrNameLst>
                                          <p:attrName>style.visibility</p:attrName>
                                        </p:attrNameLst>
                                      </p:cBhvr>
                                      <p:to>
                                        <p:strVal val="visible"/>
                                      </p:to>
                                    </p:set>
                                    <p:animEffect transition="in" filter="fade">
                                      <p:cBhvr>
                                        <p:cTn id="20" dur="2000"/>
                                        <p:tgtEl>
                                          <p:spTgt spid="474115">
                                            <p:txEl>
                                              <p:pRg st="4" end="4"/>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474115">
                                            <p:txEl>
                                              <p:pRg st="6" end="6"/>
                                            </p:txEl>
                                          </p:spTgt>
                                        </p:tgtEl>
                                        <p:attrNameLst>
                                          <p:attrName>style.visibility</p:attrName>
                                        </p:attrNameLst>
                                      </p:cBhvr>
                                      <p:to>
                                        <p:strVal val="visible"/>
                                      </p:to>
                                    </p:set>
                                    <p:animEffect transition="in" filter="fade">
                                      <p:cBhvr>
                                        <p:cTn id="24" dur="2000"/>
                                        <p:tgtEl>
                                          <p:spTgt spid="474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body" idx="1"/>
          </p:nvPr>
        </p:nvSpPr>
        <p:spPr>
          <a:xfrm>
            <a:off x="971550" y="2017713"/>
            <a:ext cx="7983538" cy="4651375"/>
          </a:xfrm>
        </p:spPr>
        <p:txBody>
          <a:bodyPr/>
          <a:lstStyle/>
          <a:p>
            <a:pPr eaLnBrk="1" hangingPunct="1">
              <a:buFont typeface="Wingdings" pitchFamily="2" charset="2"/>
              <a:buNone/>
            </a:pPr>
            <a:r>
              <a:rPr lang="he-IL" sz="2800" smtClean="0">
                <a:sym typeface="Symbol" pitchFamily="18" charset="2"/>
              </a:rPr>
              <a:t>נתון סטיית תקן באוכלוסייה 10. מתוך אוכלוסייה זו נבחר מדגם מקרי בגודל </a:t>
            </a:r>
            <a:r>
              <a:rPr lang="en-US" sz="2800" smtClean="0">
                <a:sym typeface="Symbol" pitchFamily="18" charset="2"/>
              </a:rPr>
              <a:t>n=25</a:t>
            </a:r>
            <a:r>
              <a:rPr lang="he-IL" sz="2800" smtClean="0">
                <a:sym typeface="Symbol" pitchFamily="18" charset="2"/>
              </a:rPr>
              <a:t>. </a:t>
            </a:r>
          </a:p>
          <a:p>
            <a:pPr eaLnBrk="1" hangingPunct="1"/>
            <a:r>
              <a:rPr lang="he-IL" sz="2800" smtClean="0">
                <a:sym typeface="Symbol" pitchFamily="18" charset="2"/>
              </a:rPr>
              <a:t>מהו אורך רווח הסמך לפרמטר </a:t>
            </a:r>
            <a:r>
              <a:rPr lang="el-GR" sz="2800" smtClean="0"/>
              <a:t>μ</a:t>
            </a:r>
            <a:r>
              <a:rPr lang="he-IL" sz="2800" smtClean="0"/>
              <a:t> ברמת סמך של 0.98</a:t>
            </a:r>
          </a:p>
          <a:p>
            <a:pPr lvl="1" eaLnBrk="1" hangingPunct="1"/>
            <a:r>
              <a:rPr lang="en-US" sz="2400" smtClean="0">
                <a:sym typeface="Symbol" pitchFamily="18" charset="2"/>
              </a:rPr>
              <a:t> n=25, =10, Z</a:t>
            </a:r>
            <a:r>
              <a:rPr lang="en-US" sz="2400" baseline="-25000" smtClean="0">
                <a:sym typeface="Symbol" pitchFamily="18" charset="2"/>
              </a:rPr>
              <a:t>99</a:t>
            </a:r>
            <a:r>
              <a:rPr lang="en-US" sz="2400" smtClean="0">
                <a:sym typeface="Symbol" pitchFamily="18" charset="2"/>
              </a:rPr>
              <a:t>=2.33</a:t>
            </a:r>
          </a:p>
          <a:p>
            <a:pPr lvl="1" eaLnBrk="1" hangingPunct="1"/>
            <a:r>
              <a:rPr lang="en-US" sz="2400" smtClean="0">
                <a:sym typeface="Symbol" pitchFamily="18" charset="2"/>
              </a:rPr>
              <a:t>+/- 2.33*10/5 = +/- 4.66 = 9.32</a:t>
            </a:r>
          </a:p>
          <a:p>
            <a:pPr lvl="1" eaLnBrk="1" hangingPunct="1">
              <a:buFont typeface="Wingdings" pitchFamily="2" charset="2"/>
              <a:buNone/>
            </a:pPr>
            <a:endParaRPr lang="en-US" sz="2400" b="1" smtClean="0">
              <a:sym typeface="Symbol" pitchFamily="18" charset="2"/>
            </a:endParaRPr>
          </a:p>
        </p:txBody>
      </p:sp>
      <p:sp>
        <p:nvSpPr>
          <p:cNvPr id="14340" name="Rectangle 4"/>
          <p:cNvSpPr>
            <a:spLocks noChangeArrowheads="1"/>
          </p:cNvSpPr>
          <p:nvPr/>
        </p:nvSpPr>
        <p:spPr bwMode="auto">
          <a:xfrm>
            <a:off x="971550" y="549275"/>
            <a:ext cx="7848600" cy="1143000"/>
          </a:xfrm>
          <a:prstGeom prst="rect">
            <a:avLst/>
          </a:prstGeom>
          <a:noFill/>
          <a:ln w="9525">
            <a:noFill/>
            <a:miter lim="800000"/>
            <a:headEnd/>
            <a:tailEnd/>
          </a:ln>
        </p:spPr>
        <p:txBody>
          <a:bodyPr anchor="b"/>
          <a:lstStyle/>
          <a:p>
            <a:r>
              <a:rPr lang="he-IL" sz="3600">
                <a:solidFill>
                  <a:schemeClr val="hlink"/>
                </a:solidFill>
                <a:latin typeface="Times New Roman" pitchFamily="18" charset="0"/>
              </a:rPr>
              <a:t>תרגיל 3</a:t>
            </a:r>
            <a:endParaRPr lang="en-US" sz="3600">
              <a:solidFill>
                <a:schemeClr val="hlink"/>
              </a:solidFill>
              <a:latin typeface="Times New Roman" pitchFamily="18" charset="0"/>
            </a:endParaRPr>
          </a:p>
        </p:txBody>
      </p:sp>
      <p:graphicFrame>
        <p:nvGraphicFramePr>
          <p:cNvPr id="314374" name="Object 6"/>
          <p:cNvGraphicFramePr>
            <a:graphicFrameLocks noChangeAspect="1"/>
          </p:cNvGraphicFramePr>
          <p:nvPr/>
        </p:nvGraphicFramePr>
        <p:xfrm>
          <a:off x="179388" y="5445125"/>
          <a:ext cx="4464050" cy="409575"/>
        </p:xfrm>
        <a:graphic>
          <a:graphicData uri="http://schemas.openxmlformats.org/presentationml/2006/ole">
            <p:oleObj spid="_x0000_s14338" name="משוואה" r:id="rId3" imgW="2768400" imgH="253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4370">
                                            <p:txEl>
                                              <p:pRg st="0" end="0"/>
                                            </p:txEl>
                                          </p:spTgt>
                                        </p:tgtEl>
                                        <p:attrNameLst>
                                          <p:attrName>style.visibility</p:attrName>
                                        </p:attrNameLst>
                                      </p:cBhvr>
                                      <p:to>
                                        <p:strVal val="visible"/>
                                      </p:to>
                                    </p:set>
                                    <p:animEffect transition="in" filter="fade">
                                      <p:cBhvr>
                                        <p:cTn id="7" dur="2000"/>
                                        <p:tgtEl>
                                          <p:spTgt spid="31437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4370">
                                            <p:txEl>
                                              <p:pRg st="1" end="1"/>
                                            </p:txEl>
                                          </p:spTgt>
                                        </p:tgtEl>
                                        <p:attrNameLst>
                                          <p:attrName>style.visibility</p:attrName>
                                        </p:attrNameLst>
                                      </p:cBhvr>
                                      <p:to>
                                        <p:strVal val="visible"/>
                                      </p:to>
                                    </p:set>
                                    <p:animEffect transition="in" filter="fade">
                                      <p:cBhvr>
                                        <p:cTn id="11" dur="2000"/>
                                        <p:tgtEl>
                                          <p:spTgt spid="314370">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14374"/>
                                        </p:tgtEl>
                                        <p:attrNameLst>
                                          <p:attrName>style.visibility</p:attrName>
                                        </p:attrNameLst>
                                      </p:cBhvr>
                                      <p:to>
                                        <p:strVal val="visible"/>
                                      </p:to>
                                    </p:set>
                                    <p:animEffect transition="in" filter="fade">
                                      <p:cBhvr>
                                        <p:cTn id="14" dur="2000"/>
                                        <p:tgtEl>
                                          <p:spTgt spid="3143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4370">
                                            <p:txEl>
                                              <p:pRg st="2" end="2"/>
                                            </p:txEl>
                                          </p:spTgt>
                                        </p:tgtEl>
                                        <p:attrNameLst>
                                          <p:attrName>style.visibility</p:attrName>
                                        </p:attrNameLst>
                                      </p:cBhvr>
                                      <p:to>
                                        <p:strVal val="visible"/>
                                      </p:to>
                                    </p:set>
                                    <p:animEffect transition="in" filter="fade">
                                      <p:cBhvr>
                                        <p:cTn id="19" dur="2000"/>
                                        <p:tgtEl>
                                          <p:spTgt spid="31437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14370">
                                            <p:txEl>
                                              <p:pRg st="3" end="3"/>
                                            </p:txEl>
                                          </p:spTgt>
                                        </p:tgtEl>
                                        <p:attrNameLst>
                                          <p:attrName>style.visibility</p:attrName>
                                        </p:attrNameLst>
                                      </p:cBhvr>
                                      <p:to>
                                        <p:strVal val="visible"/>
                                      </p:to>
                                    </p:set>
                                    <p:animEffect transition="in" filter="fade">
                                      <p:cBhvr>
                                        <p:cTn id="24" dur="2000"/>
                                        <p:tgtEl>
                                          <p:spTgt spid="314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116013" y="765175"/>
            <a:ext cx="7793037" cy="779463"/>
          </a:xfrm>
        </p:spPr>
        <p:txBody>
          <a:bodyPr/>
          <a:lstStyle/>
          <a:p>
            <a:pPr algn="ctr" eaLnBrk="1" hangingPunct="1"/>
            <a:r>
              <a:rPr lang="he-IL" sz="4000" smtClean="0"/>
              <a:t>מבחן </a:t>
            </a:r>
            <a:r>
              <a:rPr lang="el-GR" sz="4000" smtClean="0"/>
              <a:t>χ</a:t>
            </a:r>
            <a:r>
              <a:rPr lang="en-US" sz="4000" baseline="30000" smtClean="0"/>
              <a:t>2</a:t>
            </a:r>
            <a:r>
              <a:rPr lang="he-IL" sz="4000" smtClean="0"/>
              <a:t> לבדיקת 'טיב התאמה'</a:t>
            </a:r>
            <a:r>
              <a:rPr lang="he-IL" sz="3200" smtClean="0"/>
              <a:t>: </a:t>
            </a:r>
            <a:r>
              <a:rPr lang="he-IL" sz="4000" smtClean="0"/>
              <a:t>דוגמא</a:t>
            </a:r>
            <a:endParaRPr lang="en-US" sz="4000" smtClean="0"/>
          </a:p>
        </p:txBody>
      </p:sp>
      <p:sp>
        <p:nvSpPr>
          <p:cNvPr id="192515"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92516" name="Text Box 4"/>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75141" name="Rectangle 5"/>
          <p:cNvSpPr>
            <a:spLocks noChangeArrowheads="1"/>
          </p:cNvSpPr>
          <p:nvPr/>
        </p:nvSpPr>
        <p:spPr bwMode="auto">
          <a:xfrm>
            <a:off x="395288" y="1989138"/>
            <a:ext cx="8559800" cy="4679950"/>
          </a:xfrm>
          <a:prstGeom prst="rect">
            <a:avLst/>
          </a:prstGeom>
          <a:noFill/>
          <a:ln w="9525">
            <a:noFill/>
            <a:miter lim="800000"/>
            <a:headEnd/>
            <a:tailEnd/>
          </a:ln>
        </p:spPr>
        <p:txBody>
          <a:bodyPr/>
          <a:lstStyle/>
          <a:p>
            <a:pPr marL="342900" indent="-342900" algn="justLow">
              <a:lnSpc>
                <a:spcPct val="90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נתון:</a:t>
            </a:r>
          </a:p>
          <a:p>
            <a:pPr marL="342900" indent="-342900" algn="justLow">
              <a:lnSpc>
                <a:spcPct val="90000"/>
              </a:lnSpc>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lnSpc>
                <a:spcPct val="90000"/>
              </a:lnSpc>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742950" lvl="1" indent="-285750" algn="justLow">
              <a:lnSpc>
                <a:spcPct val="90000"/>
              </a:lnSpc>
              <a:spcBef>
                <a:spcPct val="20000"/>
              </a:spcBef>
              <a:buClr>
                <a:schemeClr val="hlink"/>
              </a:buClr>
              <a:buSzPct val="55000"/>
              <a:buFont typeface="Wingdings" pitchFamily="2" charset="2"/>
              <a:buChar char="n"/>
            </a:pPr>
            <a:r>
              <a:rPr lang="he-IL" sz="1800">
                <a:latin typeface="Times New Roman" pitchFamily="18" charset="0"/>
                <a:sym typeface="Symbol" pitchFamily="18" charset="2"/>
              </a:rPr>
              <a:t>האם ההתפלגות של המין בסקר היא בהתאם להתפלגות באוכלוסייה (50:50). בדוק לרמת מובהקות של </a:t>
            </a:r>
            <a:r>
              <a:rPr lang="el-GR" sz="1800">
                <a:latin typeface="Times New Roman" pitchFamily="18" charset="0"/>
                <a:sym typeface="Symbol" pitchFamily="18" charset="2"/>
              </a:rPr>
              <a:t>α</a:t>
            </a:r>
            <a:r>
              <a:rPr lang="en-US" sz="1800">
                <a:latin typeface="Times New Roman" pitchFamily="18" charset="0"/>
                <a:sym typeface="Symbol" pitchFamily="18" charset="2"/>
              </a:rPr>
              <a:t>=0.05</a:t>
            </a:r>
            <a:r>
              <a:rPr lang="he-IL" sz="1800">
                <a:latin typeface="Times New Roman" pitchFamily="18" charset="0"/>
                <a:sym typeface="Symbol" pitchFamily="18" charset="2"/>
              </a:rPr>
              <a:t>.</a:t>
            </a:r>
            <a:endParaRPr lang="el-GR" sz="1800">
              <a:latin typeface="Times New Roman" pitchFamily="18" charset="0"/>
              <a:sym typeface="Symbol" pitchFamily="18" charset="2"/>
            </a:endParaRPr>
          </a:p>
          <a:p>
            <a:pPr marL="342900" indent="-342900" algn="justLow">
              <a:lnSpc>
                <a:spcPct val="90000"/>
              </a:lnSpc>
              <a:spcBef>
                <a:spcPct val="20000"/>
              </a:spcBef>
              <a:buClr>
                <a:schemeClr val="hlink"/>
              </a:buClr>
              <a:buSzPct val="80000"/>
              <a:buFont typeface="Symbol" pitchFamily="18" charset="2"/>
              <a:buChar char="!"/>
            </a:pPr>
            <a:r>
              <a:rPr lang="he-IL" sz="2000">
                <a:latin typeface="Times New Roman" pitchFamily="18" charset="0"/>
                <a:sym typeface="Symbol" pitchFamily="18" charset="2"/>
              </a:rPr>
              <a:t>בתוך התאים מופיעים שכיחויות ולא ציונים.</a:t>
            </a:r>
          </a:p>
          <a:p>
            <a:pPr marL="342900" indent="-342900" algn="justLow">
              <a:lnSpc>
                <a:spcPct val="90000"/>
              </a:lnSpc>
              <a:spcBef>
                <a:spcPct val="20000"/>
              </a:spcBef>
              <a:buClr>
                <a:schemeClr val="hlink"/>
              </a:buClr>
              <a:buSzPct val="80000"/>
              <a:buFont typeface="Symbol" pitchFamily="18" charset="2"/>
              <a:buChar char="!"/>
            </a:pPr>
            <a:r>
              <a:rPr lang="he-IL" sz="2000">
                <a:latin typeface="Times New Roman" pitchFamily="18" charset="0"/>
                <a:sym typeface="Symbol" pitchFamily="18" charset="2"/>
              </a:rPr>
              <a:t>הקטגוריות ממצות – הנכללים בקטגוריה אחת אינם נכללים בקטגוריה אחרת.</a:t>
            </a:r>
          </a:p>
          <a:p>
            <a:pPr marL="342900" indent="-342900" algn="justLow">
              <a:lnSpc>
                <a:spcPct val="90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א: ניסוח השערות</a:t>
            </a:r>
          </a:p>
          <a:p>
            <a:pPr marL="742950" lvl="1" indent="-285750" algn="justLow">
              <a:lnSpc>
                <a:spcPct val="90000"/>
              </a:lnSpc>
              <a:spcBef>
                <a:spcPct val="20000"/>
              </a:spcBef>
              <a:buClr>
                <a:schemeClr val="hlink"/>
              </a:buClr>
              <a:buSzPct val="55000"/>
              <a:buFont typeface="Wingdings" pitchFamily="2" charset="2"/>
              <a:buChar char="n"/>
            </a:pPr>
            <a:r>
              <a:rPr lang="he-IL" sz="2000">
                <a:latin typeface="Times New Roman" pitchFamily="18" charset="0"/>
              </a:rPr>
              <a:t>השערת האפס </a:t>
            </a:r>
            <a:r>
              <a:rPr lang="en-US" sz="2000">
                <a:latin typeface="Times New Roman" pitchFamily="18" charset="0"/>
              </a:rPr>
              <a:t>(H</a:t>
            </a:r>
            <a:r>
              <a:rPr lang="en-US" sz="1400">
                <a:latin typeface="Times New Roman" pitchFamily="18" charset="0"/>
              </a:rPr>
              <a:t>0</a:t>
            </a:r>
            <a:r>
              <a:rPr lang="en-US" sz="2000">
                <a:latin typeface="Times New Roman" pitchFamily="18" charset="0"/>
              </a:rPr>
              <a:t>)</a:t>
            </a:r>
            <a:r>
              <a:rPr lang="he-IL" sz="2000">
                <a:latin typeface="Times New Roman" pitchFamily="18" charset="0"/>
              </a:rPr>
              <a:t>: התפלגות המין בסקר היא כהתפלגות באוכלוסייה.</a:t>
            </a:r>
          </a:p>
          <a:p>
            <a:pPr marL="742950" lvl="1" indent="-285750" algn="just">
              <a:lnSpc>
                <a:spcPct val="90000"/>
              </a:lnSpc>
              <a:spcBef>
                <a:spcPct val="20000"/>
              </a:spcBef>
              <a:buClr>
                <a:schemeClr val="hlink"/>
              </a:buClr>
              <a:buSzPct val="55000"/>
              <a:buFont typeface="Wingdings" pitchFamily="2" charset="2"/>
              <a:buChar char="n"/>
            </a:pPr>
            <a:r>
              <a:rPr lang="he-IL" sz="2000">
                <a:latin typeface="Times New Roman" pitchFamily="18" charset="0"/>
              </a:rPr>
              <a:t>השערה אלטרנטיבית </a:t>
            </a:r>
            <a:r>
              <a:rPr lang="en-US" sz="2000">
                <a:latin typeface="Times New Roman" pitchFamily="18" charset="0"/>
              </a:rPr>
              <a:t>(H</a:t>
            </a:r>
            <a:r>
              <a:rPr lang="en-US" sz="1400">
                <a:latin typeface="Times New Roman" pitchFamily="18" charset="0"/>
              </a:rPr>
              <a:t>1</a:t>
            </a:r>
            <a:r>
              <a:rPr lang="en-US" sz="2000">
                <a:latin typeface="Times New Roman" pitchFamily="18" charset="0"/>
              </a:rPr>
              <a:t>)</a:t>
            </a:r>
            <a:r>
              <a:rPr lang="he-IL" sz="2000">
                <a:latin typeface="Times New Roman" pitchFamily="18" charset="0"/>
              </a:rPr>
              <a:t>: התפלגות המין בסקר </a:t>
            </a:r>
            <a:r>
              <a:rPr lang="he-IL" sz="2000" u="sng">
                <a:latin typeface="Times New Roman" pitchFamily="18" charset="0"/>
              </a:rPr>
              <a:t>שונה</a:t>
            </a:r>
            <a:r>
              <a:rPr lang="he-IL" sz="2000">
                <a:latin typeface="Times New Roman" pitchFamily="18" charset="0"/>
              </a:rPr>
              <a:t> מההתפלגות באוכלוסייה.</a:t>
            </a:r>
          </a:p>
          <a:p>
            <a:pPr marL="342900" indent="-342900" algn="just">
              <a:lnSpc>
                <a:spcPct val="90000"/>
              </a:lnSpc>
              <a:spcBef>
                <a:spcPct val="20000"/>
              </a:spcBef>
              <a:buClr>
                <a:schemeClr val="hlink"/>
              </a:buClr>
              <a:buSzPct val="80000"/>
              <a:buFont typeface="Symbol" pitchFamily="18" charset="2"/>
              <a:buChar char="!"/>
            </a:pPr>
            <a:r>
              <a:rPr lang="he-IL" sz="2000">
                <a:latin typeface="Times New Roman" pitchFamily="18" charset="0"/>
              </a:rPr>
              <a:t>ההשערה במבחן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000">
                <a:solidFill>
                  <a:schemeClr val="tx2"/>
                </a:solidFill>
                <a:latin typeface="Times New Roman" pitchFamily="18" charset="0"/>
              </a:rPr>
              <a:t> </a:t>
            </a:r>
            <a:r>
              <a:rPr lang="he-IL" sz="2000">
                <a:latin typeface="Times New Roman" pitchFamily="18" charset="0"/>
              </a:rPr>
              <a:t>לטיב התאמה (בדומה לאי תלות)</a:t>
            </a:r>
            <a:r>
              <a:rPr lang="he-IL" sz="2000">
                <a:solidFill>
                  <a:schemeClr val="tx2"/>
                </a:solidFill>
                <a:latin typeface="Times New Roman" pitchFamily="18" charset="0"/>
              </a:rPr>
              <a:t> </a:t>
            </a:r>
            <a:r>
              <a:rPr lang="he-IL" sz="2000">
                <a:latin typeface="Times New Roman" pitchFamily="18" charset="0"/>
              </a:rPr>
              <a:t>תמיד דו כיוונית. </a:t>
            </a:r>
            <a:endParaRPr lang="en-US" sz="2000">
              <a:latin typeface="Times New Roman" pitchFamily="18" charset="0"/>
            </a:endParaRPr>
          </a:p>
        </p:txBody>
      </p:sp>
      <p:graphicFrame>
        <p:nvGraphicFramePr>
          <p:cNvPr id="475182" name="Group 46"/>
          <p:cNvGraphicFramePr>
            <a:graphicFrameLocks noGrp="1"/>
          </p:cNvGraphicFramePr>
          <p:nvPr/>
        </p:nvGraphicFramePr>
        <p:xfrm>
          <a:off x="2484438" y="2205038"/>
          <a:ext cx="5229225" cy="1006475"/>
        </p:xfrm>
        <a:graphic>
          <a:graphicData uri="http://schemas.openxmlformats.org/drawingml/2006/table">
            <a:tbl>
              <a:tblPr rtl="1"/>
              <a:tblGrid>
                <a:gridCol w="2579688"/>
                <a:gridCol w="906462"/>
                <a:gridCol w="976313"/>
                <a:gridCol w="766762"/>
              </a:tblGrid>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תוצאה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נשים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גברים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נצפה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נחזה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75180" name="AutoShape 4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5141">
                                            <p:txEl>
                                              <p:pRg st="0" end="0"/>
                                            </p:txEl>
                                          </p:spTgt>
                                        </p:tgtEl>
                                        <p:attrNameLst>
                                          <p:attrName>style.visibility</p:attrName>
                                        </p:attrNameLst>
                                      </p:cBhvr>
                                      <p:to>
                                        <p:strVal val="visible"/>
                                      </p:to>
                                    </p:set>
                                    <p:animEffect transition="in" filter="fade">
                                      <p:cBhvr>
                                        <p:cTn id="7" dur="2000"/>
                                        <p:tgtEl>
                                          <p:spTgt spid="475141">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75182"/>
                                        </p:tgtEl>
                                        <p:attrNameLst>
                                          <p:attrName>style.visibility</p:attrName>
                                        </p:attrNameLst>
                                      </p:cBhvr>
                                      <p:to>
                                        <p:strVal val="visible"/>
                                      </p:to>
                                    </p:set>
                                    <p:anim calcmode="lin" valueType="num">
                                      <p:cBhvr>
                                        <p:cTn id="10" dur="1000" fill="hold"/>
                                        <p:tgtEl>
                                          <p:spTgt spid="475182"/>
                                        </p:tgtEl>
                                        <p:attrNameLst>
                                          <p:attrName>ppt_w</p:attrName>
                                        </p:attrNameLst>
                                      </p:cBhvr>
                                      <p:tavLst>
                                        <p:tav tm="0">
                                          <p:val>
                                            <p:fltVal val="0"/>
                                          </p:val>
                                        </p:tav>
                                        <p:tav tm="100000">
                                          <p:val>
                                            <p:strVal val="#ppt_w"/>
                                          </p:val>
                                        </p:tav>
                                      </p:tavLst>
                                    </p:anim>
                                    <p:anim calcmode="lin" valueType="num">
                                      <p:cBhvr>
                                        <p:cTn id="11" dur="1000" fill="hold"/>
                                        <p:tgtEl>
                                          <p:spTgt spid="475182"/>
                                        </p:tgtEl>
                                        <p:attrNameLst>
                                          <p:attrName>ppt_h</p:attrName>
                                        </p:attrNameLst>
                                      </p:cBhvr>
                                      <p:tavLst>
                                        <p:tav tm="0">
                                          <p:val>
                                            <p:fltVal val="0"/>
                                          </p:val>
                                        </p:tav>
                                        <p:tav tm="100000">
                                          <p:val>
                                            <p:strVal val="#ppt_h"/>
                                          </p:val>
                                        </p:tav>
                                      </p:tavLst>
                                    </p:anim>
                                    <p:anim calcmode="lin" valueType="num">
                                      <p:cBhvr>
                                        <p:cTn id="12" dur="1000" fill="hold"/>
                                        <p:tgtEl>
                                          <p:spTgt spid="475182"/>
                                        </p:tgtEl>
                                        <p:attrNameLst>
                                          <p:attrName>style.rotation</p:attrName>
                                        </p:attrNameLst>
                                      </p:cBhvr>
                                      <p:tavLst>
                                        <p:tav tm="0">
                                          <p:val>
                                            <p:fltVal val="360"/>
                                          </p:val>
                                        </p:tav>
                                        <p:tav tm="100000">
                                          <p:val>
                                            <p:fltVal val="0"/>
                                          </p:val>
                                        </p:tav>
                                      </p:tavLst>
                                    </p:anim>
                                    <p:animEffect transition="in" filter="fade">
                                      <p:cBhvr>
                                        <p:cTn id="13" dur="1000"/>
                                        <p:tgtEl>
                                          <p:spTgt spid="4751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5141">
                                            <p:txEl>
                                              <p:pRg st="3" end="3"/>
                                            </p:txEl>
                                          </p:spTgt>
                                        </p:tgtEl>
                                        <p:attrNameLst>
                                          <p:attrName>style.visibility</p:attrName>
                                        </p:attrNameLst>
                                      </p:cBhvr>
                                      <p:to>
                                        <p:strVal val="visible"/>
                                      </p:to>
                                    </p:set>
                                    <p:animEffect transition="in" filter="fade">
                                      <p:cBhvr>
                                        <p:cTn id="16" dur="2000"/>
                                        <p:tgtEl>
                                          <p:spTgt spid="475141">
                                            <p:txEl>
                                              <p:pRg st="3" end="3"/>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75141">
                                            <p:txEl>
                                              <p:pRg st="4" end="4"/>
                                            </p:txEl>
                                          </p:spTgt>
                                        </p:tgtEl>
                                        <p:attrNameLst>
                                          <p:attrName>style.visibility</p:attrName>
                                        </p:attrNameLst>
                                      </p:cBhvr>
                                      <p:to>
                                        <p:strVal val="visible"/>
                                      </p:to>
                                    </p:set>
                                    <p:animEffect transition="in" filter="fade">
                                      <p:cBhvr>
                                        <p:cTn id="20" dur="2000"/>
                                        <p:tgtEl>
                                          <p:spTgt spid="475141">
                                            <p:txEl>
                                              <p:pRg st="4" end="4"/>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475141">
                                            <p:txEl>
                                              <p:pRg st="5" end="5"/>
                                            </p:txEl>
                                          </p:spTgt>
                                        </p:tgtEl>
                                        <p:attrNameLst>
                                          <p:attrName>style.visibility</p:attrName>
                                        </p:attrNameLst>
                                      </p:cBhvr>
                                      <p:to>
                                        <p:strVal val="visible"/>
                                      </p:to>
                                    </p:set>
                                    <p:animEffect transition="in" filter="fade">
                                      <p:cBhvr>
                                        <p:cTn id="24" dur="2000"/>
                                        <p:tgtEl>
                                          <p:spTgt spid="475141">
                                            <p:txEl>
                                              <p:pRg st="5" end="5"/>
                                            </p:txEl>
                                          </p:spTgt>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475141">
                                            <p:txEl>
                                              <p:pRg st="6" end="6"/>
                                            </p:txEl>
                                          </p:spTgt>
                                        </p:tgtEl>
                                        <p:attrNameLst>
                                          <p:attrName>style.visibility</p:attrName>
                                        </p:attrNameLst>
                                      </p:cBhvr>
                                      <p:to>
                                        <p:strVal val="visible"/>
                                      </p:to>
                                    </p:set>
                                    <p:animEffect transition="in" filter="fade">
                                      <p:cBhvr>
                                        <p:cTn id="28" dur="2000"/>
                                        <p:tgtEl>
                                          <p:spTgt spid="475141">
                                            <p:txEl>
                                              <p:pRg st="6" end="6"/>
                                            </p:txEl>
                                          </p:spTgt>
                                        </p:tgtEl>
                                      </p:cBhvr>
                                    </p:animEffect>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475141">
                                            <p:txEl>
                                              <p:pRg st="7" end="7"/>
                                            </p:txEl>
                                          </p:spTgt>
                                        </p:tgtEl>
                                        <p:attrNameLst>
                                          <p:attrName>style.visibility</p:attrName>
                                        </p:attrNameLst>
                                      </p:cBhvr>
                                      <p:to>
                                        <p:strVal val="visible"/>
                                      </p:to>
                                    </p:set>
                                    <p:animEffect transition="in" filter="fade">
                                      <p:cBhvr>
                                        <p:cTn id="32" dur="2000"/>
                                        <p:tgtEl>
                                          <p:spTgt spid="475141">
                                            <p:txEl>
                                              <p:pRg st="7" end="7"/>
                                            </p:txEl>
                                          </p:spTgt>
                                        </p:tgtEl>
                                      </p:cBhvr>
                                    </p:animEffect>
                                  </p:childTnLst>
                                </p:cTn>
                              </p:par>
                            </p:childTnLst>
                          </p:cTn>
                        </p:par>
                        <p:par>
                          <p:cTn id="33" fill="hold">
                            <p:stCondLst>
                              <p:cond delay="10000"/>
                            </p:stCondLst>
                            <p:childTnLst>
                              <p:par>
                                <p:cTn id="34" presetID="10" presetClass="entr" presetSubtype="0" fill="hold" grpId="0" nodeType="afterEffect">
                                  <p:stCondLst>
                                    <p:cond delay="0"/>
                                  </p:stCondLst>
                                  <p:childTnLst>
                                    <p:set>
                                      <p:cBhvr>
                                        <p:cTn id="35" dur="1" fill="hold">
                                          <p:stCondLst>
                                            <p:cond delay="0"/>
                                          </p:stCondLst>
                                        </p:cTn>
                                        <p:tgtEl>
                                          <p:spTgt spid="475141">
                                            <p:txEl>
                                              <p:pRg st="8" end="8"/>
                                            </p:txEl>
                                          </p:spTgt>
                                        </p:tgtEl>
                                        <p:attrNameLst>
                                          <p:attrName>style.visibility</p:attrName>
                                        </p:attrNameLst>
                                      </p:cBhvr>
                                      <p:to>
                                        <p:strVal val="visible"/>
                                      </p:to>
                                    </p:set>
                                    <p:animEffect transition="in" filter="fade">
                                      <p:cBhvr>
                                        <p:cTn id="36" dur="2000"/>
                                        <p:tgtEl>
                                          <p:spTgt spid="475141">
                                            <p:txEl>
                                              <p:pRg st="8" end="8"/>
                                            </p:txEl>
                                          </p:spTgt>
                                        </p:tgtEl>
                                      </p:cBhvr>
                                    </p:animEffect>
                                  </p:childTnLst>
                                </p:cTn>
                              </p:par>
                            </p:childTnLst>
                          </p:cTn>
                        </p:par>
                        <p:par>
                          <p:cTn id="37" fill="hold">
                            <p:stCondLst>
                              <p:cond delay="12000"/>
                            </p:stCondLst>
                            <p:childTnLst>
                              <p:par>
                                <p:cTn id="38" presetID="10" presetClass="entr" presetSubtype="0" fill="hold" grpId="0" nodeType="afterEffect">
                                  <p:stCondLst>
                                    <p:cond delay="0"/>
                                  </p:stCondLst>
                                  <p:childTnLst>
                                    <p:set>
                                      <p:cBhvr>
                                        <p:cTn id="39" dur="1" fill="hold">
                                          <p:stCondLst>
                                            <p:cond delay="0"/>
                                          </p:stCondLst>
                                        </p:cTn>
                                        <p:tgtEl>
                                          <p:spTgt spid="475141">
                                            <p:txEl>
                                              <p:pRg st="9" end="9"/>
                                            </p:txEl>
                                          </p:spTgt>
                                        </p:tgtEl>
                                        <p:attrNameLst>
                                          <p:attrName>style.visibility</p:attrName>
                                        </p:attrNameLst>
                                      </p:cBhvr>
                                      <p:to>
                                        <p:strVal val="visible"/>
                                      </p:to>
                                    </p:set>
                                    <p:animEffect transition="in" filter="fade">
                                      <p:cBhvr>
                                        <p:cTn id="40" dur="2000"/>
                                        <p:tgtEl>
                                          <p:spTgt spid="47514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1"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gn="r" eaLnBrk="1" hangingPunct="1"/>
            <a:r>
              <a:rPr lang="he-IL" sz="3600" smtClean="0"/>
              <a:t>מבחן </a:t>
            </a:r>
            <a:r>
              <a:rPr lang="el-GR" sz="3600" smtClean="0"/>
              <a:t>χ</a:t>
            </a:r>
            <a:r>
              <a:rPr lang="en-US" sz="3600" baseline="30000" smtClean="0"/>
              <a:t>2</a:t>
            </a:r>
            <a:r>
              <a:rPr lang="he-IL" sz="3600" smtClean="0"/>
              <a:t> לבדיקת 'טיב התאמה'</a:t>
            </a:r>
            <a:r>
              <a:rPr lang="he-IL" sz="2800" smtClean="0"/>
              <a:t>: </a:t>
            </a:r>
            <a:r>
              <a:rPr lang="he-IL" sz="3600" smtClean="0"/>
              <a:t>דוגמא המשך</a:t>
            </a:r>
            <a:endParaRPr lang="en-US" sz="3600" smtClean="0"/>
          </a:p>
        </p:txBody>
      </p:sp>
      <p:sp>
        <p:nvSpPr>
          <p:cNvPr id="193539"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93540" name="Text Box 4"/>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76165" name="Rectangle 5"/>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נתון:</a:t>
            </a: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r>
              <a:rPr lang="he-IL" sz="2000">
                <a:latin typeface="Times New Roman" pitchFamily="18" charset="0"/>
                <a:sym typeface="Symbol" pitchFamily="18" charset="2"/>
              </a:rPr>
              <a:t>אם ההתפלגות היא כהתפלגות באוכלוסייה אזי היינו מצפים לקבל אותן פרופורציות בקירוב בסקר, כלומר אותו אחוז של נשים גברים</a:t>
            </a:r>
            <a:r>
              <a:rPr lang="he-IL" sz="2800">
                <a:latin typeface="Times New Roman" pitchFamily="18" charset="0"/>
                <a:sym typeface="Symbol" pitchFamily="18" charset="2"/>
              </a:rPr>
              <a:t>. </a:t>
            </a:r>
          </a:p>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ב: קביעת רמת המובהקות </a:t>
            </a:r>
          </a:p>
          <a:p>
            <a:pPr marL="742950" lvl="1" indent="-285750" algn="justLow">
              <a:spcBef>
                <a:spcPct val="20000"/>
              </a:spcBef>
              <a:buClr>
                <a:schemeClr val="hlink"/>
              </a:buClr>
              <a:buSzPct val="55000"/>
              <a:buFont typeface="Wingdings" pitchFamily="2" charset="2"/>
              <a:buChar char="n"/>
            </a:pPr>
            <a:r>
              <a:rPr lang="en-US" sz="1800">
                <a:latin typeface="Times New Roman" pitchFamily="18" charset="0"/>
              </a:rPr>
              <a:t>df=(c-1)=(2-1)=1</a:t>
            </a:r>
            <a:r>
              <a:rPr lang="he-IL" sz="1800">
                <a:latin typeface="Times New Roman" pitchFamily="18" charset="0"/>
              </a:rPr>
              <a:t> {</a:t>
            </a:r>
            <a:r>
              <a:rPr lang="en-US" sz="1800">
                <a:latin typeface="Times New Roman" pitchFamily="18" charset="0"/>
              </a:rPr>
              <a:t>c</a:t>
            </a:r>
            <a:r>
              <a:rPr lang="he-IL" sz="1800">
                <a:latin typeface="Times New Roman" pitchFamily="18" charset="0"/>
              </a:rPr>
              <a:t> – עמודות}.</a:t>
            </a:r>
          </a:p>
          <a:p>
            <a:pPr marL="742950" lvl="1" indent="-285750" algn="justLow">
              <a:spcBef>
                <a:spcPct val="20000"/>
              </a:spcBef>
              <a:buClr>
                <a:schemeClr val="hlink"/>
              </a:buClr>
              <a:buSzPct val="55000"/>
              <a:buFont typeface="Wingdings" pitchFamily="2" charset="2"/>
              <a:buChar char="n"/>
            </a:pPr>
            <a:r>
              <a:rPr lang="el-GR" sz="1800">
                <a:latin typeface="Times New Roman" pitchFamily="18" charset="0"/>
                <a:sym typeface="Symbol" pitchFamily="18" charset="2"/>
              </a:rPr>
              <a:t>α</a:t>
            </a:r>
            <a:r>
              <a:rPr lang="en-US" sz="1800">
                <a:latin typeface="Times New Roman" pitchFamily="18" charset="0"/>
                <a:sym typeface="Symbol" pitchFamily="18" charset="2"/>
              </a:rPr>
              <a:t>=0.05</a:t>
            </a:r>
            <a:r>
              <a:rPr lang="he-IL" sz="1800">
                <a:latin typeface="Times New Roman" pitchFamily="18" charset="0"/>
                <a:sym typeface="Symbol" pitchFamily="18" charset="2"/>
              </a:rPr>
              <a:t> דו כיווני, </a:t>
            </a:r>
            <a:r>
              <a:rPr lang="en-US" sz="1800">
                <a:latin typeface="Times New Roman" pitchFamily="18" charset="0"/>
                <a:sym typeface="Symbol" pitchFamily="18" charset="2"/>
              </a:rPr>
              <a:t>df=1</a:t>
            </a:r>
            <a:r>
              <a:rPr lang="he-IL" sz="1800">
                <a:latin typeface="Times New Roman" pitchFamily="18" charset="0"/>
                <a:sym typeface="Symbol" pitchFamily="18" charset="2"/>
              </a:rPr>
              <a:t>, ולכן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a:solidFill>
                  <a:schemeClr val="tx2"/>
                </a:solidFill>
                <a:latin typeface="Times New Roman" pitchFamily="18" charset="0"/>
              </a:rPr>
              <a:t> </a:t>
            </a:r>
            <a:r>
              <a:rPr lang="he-IL" sz="1800">
                <a:latin typeface="Times New Roman" pitchFamily="18" charset="0"/>
              </a:rPr>
              <a:t>הגבולי 3.84 {אם נקבל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baseline="30000">
                <a:latin typeface="Times New Roman" pitchFamily="18" charset="0"/>
                <a:sym typeface="Symbol" pitchFamily="18" charset="2"/>
              </a:rPr>
              <a:t> </a:t>
            </a:r>
            <a:r>
              <a:rPr lang="he-IL" sz="1800">
                <a:latin typeface="Times New Roman" pitchFamily="18" charset="0"/>
                <a:sym typeface="Symbol" pitchFamily="18" charset="2"/>
              </a:rPr>
              <a:t>מבחן גבוה יותר נדחה את השערת ה </a:t>
            </a:r>
            <a:r>
              <a:rPr lang="en-US" sz="1800">
                <a:latin typeface="Times New Roman" pitchFamily="18" charset="0"/>
                <a:sym typeface="Symbol" pitchFamily="18" charset="2"/>
              </a:rPr>
              <a:t>H</a:t>
            </a:r>
            <a:r>
              <a:rPr lang="en-US" sz="1400">
                <a:latin typeface="Times New Roman" pitchFamily="18" charset="0"/>
                <a:sym typeface="Symbol" pitchFamily="18" charset="2"/>
              </a:rPr>
              <a:t>0</a:t>
            </a:r>
            <a:r>
              <a:rPr lang="he-IL" sz="1800">
                <a:latin typeface="Times New Roman" pitchFamily="18" charset="0"/>
                <a:sym typeface="Symbol" pitchFamily="18" charset="2"/>
              </a:rPr>
              <a:t> ונקבל את השערת החוקר כי ההתפלגות של המינים בסקר שונה מההתפלגות באוכלוסייה).</a:t>
            </a:r>
            <a:r>
              <a:rPr lang="he-IL" sz="1800">
                <a:latin typeface="Times New Roman" pitchFamily="18" charset="0"/>
              </a:rPr>
              <a:t> </a:t>
            </a:r>
          </a:p>
          <a:p>
            <a:pPr marL="742950" lvl="1" indent="-285750" algn="justLow">
              <a:spcBef>
                <a:spcPct val="20000"/>
              </a:spcBef>
              <a:buClr>
                <a:schemeClr val="hlink"/>
              </a:buClr>
              <a:buSzPct val="55000"/>
              <a:buFont typeface="Wingdings" pitchFamily="2" charset="2"/>
              <a:buChar char="n"/>
            </a:pPr>
            <a:r>
              <a:rPr lang="he-IL" sz="1800">
                <a:latin typeface="Times New Roman" pitchFamily="18" charset="0"/>
              </a:rPr>
              <a:t>אף שההשערה דו-כיוונית יש רק גבול אחד שמימינו </a:t>
            </a:r>
            <a:r>
              <a:rPr lang="en-US" sz="1800">
                <a:latin typeface="Times New Roman" pitchFamily="18" charset="0"/>
              </a:rPr>
              <a:t>H</a:t>
            </a:r>
            <a:r>
              <a:rPr lang="en-US" sz="1400">
                <a:latin typeface="Times New Roman" pitchFamily="18" charset="0"/>
              </a:rPr>
              <a:t>1</a:t>
            </a:r>
            <a:r>
              <a:rPr lang="he-IL" sz="1800">
                <a:latin typeface="Times New Roman" pitchFamily="18" charset="0"/>
              </a:rPr>
              <a:t> ומשמאלו </a:t>
            </a:r>
            <a:r>
              <a:rPr lang="en-US" sz="1800">
                <a:latin typeface="Times New Roman" pitchFamily="18" charset="0"/>
              </a:rPr>
              <a:t>H</a:t>
            </a:r>
            <a:r>
              <a:rPr lang="en-US" sz="1400">
                <a:latin typeface="Times New Roman" pitchFamily="18" charset="0"/>
              </a:rPr>
              <a:t>0</a:t>
            </a:r>
            <a:r>
              <a:rPr lang="he-IL" sz="1800">
                <a:latin typeface="Times New Roman" pitchFamily="18" charset="0"/>
              </a:rPr>
              <a:t>.</a:t>
            </a:r>
            <a:endParaRPr lang="en-US" sz="1800">
              <a:latin typeface="Times New Roman" pitchFamily="18" charset="0"/>
            </a:endParaRPr>
          </a:p>
        </p:txBody>
      </p:sp>
      <p:sp>
        <p:nvSpPr>
          <p:cNvPr id="476204" name="AutoShape 4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476227" name="Group 67"/>
          <p:cNvGraphicFramePr>
            <a:graphicFrameLocks noGrp="1"/>
          </p:cNvGraphicFramePr>
          <p:nvPr/>
        </p:nvGraphicFramePr>
        <p:xfrm>
          <a:off x="2195513" y="2060575"/>
          <a:ext cx="5229225" cy="1008063"/>
        </p:xfrm>
        <a:graphic>
          <a:graphicData uri="http://schemas.openxmlformats.org/drawingml/2006/table">
            <a:tbl>
              <a:tblPr rtl="1"/>
              <a:tblGrid>
                <a:gridCol w="2579688"/>
                <a:gridCol w="906462"/>
                <a:gridCol w="976313"/>
                <a:gridCol w="766762"/>
              </a:tblGrid>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תוצאה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נשים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גברים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נצפה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נחזה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6165">
                                            <p:txEl>
                                              <p:pRg st="0" end="0"/>
                                            </p:txEl>
                                          </p:spTgt>
                                        </p:tgtEl>
                                        <p:attrNameLst>
                                          <p:attrName>style.visibility</p:attrName>
                                        </p:attrNameLst>
                                      </p:cBhvr>
                                      <p:to>
                                        <p:strVal val="visible"/>
                                      </p:to>
                                    </p:set>
                                    <p:animEffect transition="in" filter="fade">
                                      <p:cBhvr>
                                        <p:cTn id="7" dur="2000"/>
                                        <p:tgtEl>
                                          <p:spTgt spid="476165">
                                            <p:txEl>
                                              <p:pRg st="0" end="0"/>
                                            </p:txEl>
                                          </p:spTgt>
                                        </p:tgtEl>
                                      </p:cBhvr>
                                    </p:animEffect>
                                  </p:childTnLst>
                                </p:cTn>
                              </p:par>
                            </p:childTnLst>
                          </p:cTn>
                        </p:par>
                        <p:par>
                          <p:cTn id="8" fill="hold">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476227"/>
                                        </p:tgtEl>
                                        <p:attrNameLst>
                                          <p:attrName>style.visibility</p:attrName>
                                        </p:attrNameLst>
                                      </p:cBhvr>
                                      <p:to>
                                        <p:strVal val="visible"/>
                                      </p:to>
                                    </p:set>
                                    <p:anim calcmode="lin" valueType="num">
                                      <p:cBhvr>
                                        <p:cTn id="11" dur="500" fill="hold"/>
                                        <p:tgtEl>
                                          <p:spTgt spid="476227"/>
                                        </p:tgtEl>
                                        <p:attrNameLst>
                                          <p:attrName>ppt_w</p:attrName>
                                        </p:attrNameLst>
                                      </p:cBhvr>
                                      <p:tavLst>
                                        <p:tav tm="0">
                                          <p:val>
                                            <p:fltVal val="0"/>
                                          </p:val>
                                        </p:tav>
                                        <p:tav tm="100000">
                                          <p:val>
                                            <p:strVal val="#ppt_w"/>
                                          </p:val>
                                        </p:tav>
                                      </p:tavLst>
                                    </p:anim>
                                    <p:anim calcmode="lin" valueType="num">
                                      <p:cBhvr>
                                        <p:cTn id="12" dur="500" fill="hold"/>
                                        <p:tgtEl>
                                          <p:spTgt spid="476227"/>
                                        </p:tgtEl>
                                        <p:attrNameLst>
                                          <p:attrName>ppt_h</p:attrName>
                                        </p:attrNameLst>
                                      </p:cBhvr>
                                      <p:tavLst>
                                        <p:tav tm="0">
                                          <p:val>
                                            <p:fltVal val="0"/>
                                          </p:val>
                                        </p:tav>
                                        <p:tav tm="100000">
                                          <p:val>
                                            <p:strVal val="#ppt_h"/>
                                          </p:val>
                                        </p:tav>
                                      </p:tavLst>
                                    </p:anim>
                                    <p:anim calcmode="lin" valueType="num">
                                      <p:cBhvr>
                                        <p:cTn id="13" dur="500" fill="hold"/>
                                        <p:tgtEl>
                                          <p:spTgt spid="476227"/>
                                        </p:tgtEl>
                                        <p:attrNameLst>
                                          <p:attrName>style.rotation</p:attrName>
                                        </p:attrNameLst>
                                      </p:cBhvr>
                                      <p:tavLst>
                                        <p:tav tm="0">
                                          <p:val>
                                            <p:fltVal val="360"/>
                                          </p:val>
                                        </p:tav>
                                        <p:tav tm="100000">
                                          <p:val>
                                            <p:fltVal val="0"/>
                                          </p:val>
                                        </p:tav>
                                      </p:tavLst>
                                    </p:anim>
                                    <p:animEffect transition="in" filter="fade">
                                      <p:cBhvr>
                                        <p:cTn id="14" dur="500"/>
                                        <p:tgtEl>
                                          <p:spTgt spid="476227"/>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476165">
                                            <p:txEl>
                                              <p:pRg st="3" end="3"/>
                                            </p:txEl>
                                          </p:spTgt>
                                        </p:tgtEl>
                                        <p:attrNameLst>
                                          <p:attrName>style.visibility</p:attrName>
                                        </p:attrNameLst>
                                      </p:cBhvr>
                                      <p:to>
                                        <p:strVal val="visible"/>
                                      </p:to>
                                    </p:set>
                                    <p:animEffect transition="in" filter="fade">
                                      <p:cBhvr>
                                        <p:cTn id="18" dur="2000"/>
                                        <p:tgtEl>
                                          <p:spTgt spid="476165">
                                            <p:txEl>
                                              <p:pRg st="3" end="3"/>
                                            </p:txEl>
                                          </p:spTgt>
                                        </p:tgtEl>
                                      </p:cBhvr>
                                    </p:animEffect>
                                  </p:childTnLst>
                                </p:cTn>
                              </p:par>
                            </p:childTnLst>
                          </p:cTn>
                        </p:par>
                        <p:par>
                          <p:cTn id="19" fill="hold">
                            <p:stCondLst>
                              <p:cond delay="4500"/>
                            </p:stCondLst>
                            <p:childTnLst>
                              <p:par>
                                <p:cTn id="20" presetID="10" presetClass="entr" presetSubtype="0" fill="hold" grpId="0" nodeType="afterEffect">
                                  <p:stCondLst>
                                    <p:cond delay="0"/>
                                  </p:stCondLst>
                                  <p:childTnLst>
                                    <p:set>
                                      <p:cBhvr>
                                        <p:cTn id="21" dur="1" fill="hold">
                                          <p:stCondLst>
                                            <p:cond delay="0"/>
                                          </p:stCondLst>
                                        </p:cTn>
                                        <p:tgtEl>
                                          <p:spTgt spid="476165">
                                            <p:txEl>
                                              <p:pRg st="4" end="4"/>
                                            </p:txEl>
                                          </p:spTgt>
                                        </p:tgtEl>
                                        <p:attrNameLst>
                                          <p:attrName>style.visibility</p:attrName>
                                        </p:attrNameLst>
                                      </p:cBhvr>
                                      <p:to>
                                        <p:strVal val="visible"/>
                                      </p:to>
                                    </p:set>
                                    <p:animEffect transition="in" filter="fade">
                                      <p:cBhvr>
                                        <p:cTn id="22" dur="2000"/>
                                        <p:tgtEl>
                                          <p:spTgt spid="47616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6165">
                                            <p:txEl>
                                              <p:pRg st="5" end="5"/>
                                            </p:txEl>
                                          </p:spTgt>
                                        </p:tgtEl>
                                        <p:attrNameLst>
                                          <p:attrName>style.visibility</p:attrName>
                                        </p:attrNameLst>
                                      </p:cBhvr>
                                      <p:to>
                                        <p:strVal val="visible"/>
                                      </p:to>
                                    </p:set>
                                    <p:animEffect transition="in" filter="fade">
                                      <p:cBhvr>
                                        <p:cTn id="25" dur="2000"/>
                                        <p:tgtEl>
                                          <p:spTgt spid="47616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76165">
                                            <p:txEl>
                                              <p:pRg st="6" end="6"/>
                                            </p:txEl>
                                          </p:spTgt>
                                        </p:tgtEl>
                                        <p:attrNameLst>
                                          <p:attrName>style.visibility</p:attrName>
                                        </p:attrNameLst>
                                      </p:cBhvr>
                                      <p:to>
                                        <p:strVal val="visible"/>
                                      </p:to>
                                    </p:set>
                                    <p:animEffect transition="in" filter="fade">
                                      <p:cBhvr>
                                        <p:cTn id="28" dur="2000"/>
                                        <p:tgtEl>
                                          <p:spTgt spid="476165">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6165">
                                            <p:txEl>
                                              <p:pRg st="7" end="7"/>
                                            </p:txEl>
                                          </p:spTgt>
                                        </p:tgtEl>
                                        <p:attrNameLst>
                                          <p:attrName>style.visibility</p:attrName>
                                        </p:attrNameLst>
                                      </p:cBhvr>
                                      <p:to>
                                        <p:strVal val="visible"/>
                                      </p:to>
                                    </p:set>
                                    <p:animEffect transition="in" filter="fade">
                                      <p:cBhvr>
                                        <p:cTn id="31" dur="2000"/>
                                        <p:tgtEl>
                                          <p:spTgt spid="4761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5" grpId="0" build="p" autoUpdateAnimBg="0" advAuto="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algn="r" eaLnBrk="1" hangingPunct="1"/>
            <a:r>
              <a:rPr lang="he-IL" sz="3600" smtClean="0"/>
              <a:t>מבחן </a:t>
            </a:r>
            <a:r>
              <a:rPr lang="el-GR" sz="3600" smtClean="0"/>
              <a:t>χ</a:t>
            </a:r>
            <a:r>
              <a:rPr lang="en-US" sz="3600" baseline="30000" smtClean="0"/>
              <a:t>2</a:t>
            </a:r>
            <a:r>
              <a:rPr lang="he-IL" sz="3600" smtClean="0"/>
              <a:t> לבדיקת 'טיב התאמה'</a:t>
            </a:r>
            <a:r>
              <a:rPr lang="he-IL" sz="2800" smtClean="0"/>
              <a:t>: </a:t>
            </a:r>
            <a:r>
              <a:rPr lang="he-IL" sz="3600" smtClean="0"/>
              <a:t>דוגמא המשך</a:t>
            </a:r>
            <a:endParaRPr lang="en-US" sz="3600" smtClean="0"/>
          </a:p>
        </p:txBody>
      </p:sp>
      <p:sp>
        <p:nvSpPr>
          <p:cNvPr id="53253"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53254" name="Text Box 4"/>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77189" name="Rectangle 5"/>
          <p:cNvSpPr>
            <a:spLocks noChangeArrowheads="1"/>
          </p:cNvSpPr>
          <p:nvPr/>
        </p:nvSpPr>
        <p:spPr bwMode="auto">
          <a:xfrm>
            <a:off x="179388" y="1844675"/>
            <a:ext cx="8704262"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ג: חישוב </a:t>
            </a:r>
            <a:r>
              <a:rPr lang="el-GR" sz="2800">
                <a:latin typeface="Times New Roman" pitchFamily="18" charset="0"/>
              </a:rPr>
              <a:t>χ</a:t>
            </a:r>
            <a:r>
              <a:rPr lang="en-US" sz="2800" baseline="30000">
                <a:latin typeface="Times New Roman" pitchFamily="18" charset="0"/>
              </a:rPr>
              <a:t>2</a:t>
            </a:r>
            <a:r>
              <a:rPr lang="he-IL" sz="2800">
                <a:latin typeface="Times New Roman" pitchFamily="18" charset="0"/>
              </a:rPr>
              <a:t> המבחן </a:t>
            </a:r>
            <a:r>
              <a:rPr lang="he-IL" sz="2800">
                <a:latin typeface="Times New Roman" pitchFamily="18" charset="0"/>
                <a:sym typeface="Symbol" pitchFamily="18" charset="2"/>
              </a:rPr>
              <a:t>(נצפה מול נחזה). </a:t>
            </a:r>
          </a:p>
          <a:p>
            <a:pPr marL="742950" lvl="1" indent="-285750" algn="justLow">
              <a:spcBef>
                <a:spcPct val="20000"/>
              </a:spcBef>
              <a:buClr>
                <a:schemeClr val="hlink"/>
              </a:buClr>
              <a:buSzPct val="55000"/>
              <a:buFont typeface="Wingdings" pitchFamily="2" charset="2"/>
              <a:buChar char="n"/>
            </a:pPr>
            <a:r>
              <a:rPr lang="he-IL" sz="2400">
                <a:latin typeface="Times New Roman" pitchFamily="18" charset="0"/>
                <a:sym typeface="Symbol" pitchFamily="18" charset="2"/>
              </a:rPr>
              <a:t>חישוב הנחזה: </a:t>
            </a:r>
            <a:r>
              <a:rPr lang="he-IL" sz="2400">
                <a:latin typeface="Times New Roman" pitchFamily="18" charset="0"/>
              </a:rPr>
              <a:t>בהתאם לפרופורציות הנתונות. בדוגמא [50:50].</a:t>
            </a:r>
          </a:p>
          <a:p>
            <a:pPr marL="1143000" lvl="2" indent="-228600" algn="justLow">
              <a:spcBef>
                <a:spcPct val="20000"/>
              </a:spcBef>
              <a:buClr>
                <a:schemeClr val="folHlink"/>
              </a:buClr>
              <a:buSzPct val="50000"/>
              <a:buFont typeface="Wingdings" pitchFamily="2" charset="2"/>
              <a:buChar char="n"/>
            </a:pPr>
            <a:r>
              <a:rPr lang="he-IL" sz="2000">
                <a:latin typeface="Times New Roman" pitchFamily="18" charset="0"/>
              </a:rPr>
              <a:t>נצפה </a:t>
            </a:r>
            <a:r>
              <a:rPr lang="en-US" sz="2000">
                <a:latin typeface="Times New Roman" pitchFamily="18" charset="0"/>
              </a:rPr>
              <a:t>(Observed)</a:t>
            </a:r>
            <a:r>
              <a:rPr lang="he-IL" sz="2000">
                <a:latin typeface="Times New Roman" pitchFamily="18" charset="0"/>
              </a:rPr>
              <a:t>– מה שהתקבל בפועל {מה שנתון בשאלה}.</a:t>
            </a:r>
          </a:p>
          <a:p>
            <a:pPr marL="1143000" lvl="2" indent="-228600" algn="justLow">
              <a:spcBef>
                <a:spcPct val="20000"/>
              </a:spcBef>
              <a:buClr>
                <a:schemeClr val="folHlink"/>
              </a:buClr>
              <a:buSzPct val="50000"/>
              <a:buFont typeface="Wingdings" pitchFamily="2" charset="2"/>
              <a:buChar char="n"/>
            </a:pPr>
            <a:r>
              <a:rPr lang="he-IL" sz="2000">
                <a:latin typeface="Times New Roman" pitchFamily="18" charset="0"/>
                <a:sym typeface="Symbol" pitchFamily="18" charset="2"/>
              </a:rPr>
              <a:t>הנחזה </a:t>
            </a:r>
            <a:r>
              <a:rPr lang="en-US" sz="2000">
                <a:latin typeface="Times New Roman" pitchFamily="18" charset="0"/>
                <a:sym typeface="Symbol" pitchFamily="18" charset="2"/>
              </a:rPr>
              <a:t>(expected)</a:t>
            </a:r>
            <a:r>
              <a:rPr lang="he-IL" sz="2000">
                <a:latin typeface="Times New Roman" pitchFamily="18" charset="0"/>
                <a:sym typeface="Symbol" pitchFamily="18" charset="2"/>
              </a:rPr>
              <a:t> – מה שהיינו אמורים לקבל אילו לא הייתה תלות בין המשתנים.</a:t>
            </a:r>
          </a:p>
          <a:p>
            <a:pPr marL="342900" indent="-342900">
              <a:spcBef>
                <a:spcPct val="20000"/>
              </a:spcBef>
              <a:buClr>
                <a:schemeClr val="folHlink"/>
              </a:buClr>
              <a:buSzPct val="60000"/>
              <a:buFont typeface="Wingdings" pitchFamily="2" charset="2"/>
              <a:buChar char="n"/>
            </a:pPr>
            <a:endParaRPr lang="en-US" sz="2000">
              <a:latin typeface="Times New Roman" pitchFamily="18" charset="0"/>
              <a:sym typeface="Symbol" pitchFamily="18" charset="2"/>
            </a:endParaRPr>
          </a:p>
        </p:txBody>
      </p:sp>
      <p:sp>
        <p:nvSpPr>
          <p:cNvPr id="477229" name="AutoShape 45">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477230" name="Object 46"/>
          <p:cNvGraphicFramePr>
            <a:graphicFrameLocks noChangeAspect="1"/>
          </p:cNvGraphicFramePr>
          <p:nvPr/>
        </p:nvGraphicFramePr>
        <p:xfrm>
          <a:off x="684213" y="3716338"/>
          <a:ext cx="2952750" cy="663575"/>
        </p:xfrm>
        <a:graphic>
          <a:graphicData uri="http://schemas.openxmlformats.org/presentationml/2006/ole">
            <p:oleObj spid="_x0000_s53250" name="משוואה" r:id="rId4" imgW="1981080" imgH="444240" progId="Equation.3">
              <p:embed/>
            </p:oleObj>
          </a:graphicData>
        </a:graphic>
      </p:graphicFrame>
      <p:graphicFrame>
        <p:nvGraphicFramePr>
          <p:cNvPr id="477253" name="Group 69"/>
          <p:cNvGraphicFramePr>
            <a:graphicFrameLocks noGrp="1"/>
          </p:cNvGraphicFramePr>
          <p:nvPr/>
        </p:nvGraphicFramePr>
        <p:xfrm>
          <a:off x="3851275" y="3716338"/>
          <a:ext cx="4033838" cy="1008062"/>
        </p:xfrm>
        <a:graphic>
          <a:graphicData uri="http://schemas.openxmlformats.org/drawingml/2006/table">
            <a:tbl>
              <a:tblPr rtl="1"/>
              <a:tblGrid>
                <a:gridCol w="1384300"/>
                <a:gridCol w="906463"/>
                <a:gridCol w="976312"/>
                <a:gridCol w="766763"/>
              </a:tblGrid>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תוצאה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נשים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גברים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נצפה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נחזה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477254" name="Object 70"/>
          <p:cNvGraphicFramePr>
            <a:graphicFrameLocks noChangeAspect="1"/>
          </p:cNvGraphicFramePr>
          <p:nvPr/>
        </p:nvGraphicFramePr>
        <p:xfrm>
          <a:off x="684213" y="4868863"/>
          <a:ext cx="3387725" cy="625475"/>
        </p:xfrm>
        <a:graphic>
          <a:graphicData uri="http://schemas.openxmlformats.org/presentationml/2006/ole">
            <p:oleObj spid="_x0000_s53251" name="משוואה" r:id="rId5" imgW="227304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7189">
                                            <p:txEl>
                                              <p:pRg st="0" end="0"/>
                                            </p:txEl>
                                          </p:spTgt>
                                        </p:tgtEl>
                                        <p:attrNameLst>
                                          <p:attrName>style.visibility</p:attrName>
                                        </p:attrNameLst>
                                      </p:cBhvr>
                                      <p:to>
                                        <p:strVal val="visible"/>
                                      </p:to>
                                    </p:set>
                                    <p:animEffect transition="in" filter="fade">
                                      <p:cBhvr>
                                        <p:cTn id="7" dur="2000"/>
                                        <p:tgtEl>
                                          <p:spTgt spid="47718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77189">
                                            <p:txEl>
                                              <p:pRg st="1" end="1"/>
                                            </p:txEl>
                                          </p:spTgt>
                                        </p:tgtEl>
                                        <p:attrNameLst>
                                          <p:attrName>style.visibility</p:attrName>
                                        </p:attrNameLst>
                                      </p:cBhvr>
                                      <p:to>
                                        <p:strVal val="visible"/>
                                      </p:to>
                                    </p:set>
                                    <p:animEffect transition="in" filter="fade">
                                      <p:cBhvr>
                                        <p:cTn id="11" dur="2000"/>
                                        <p:tgtEl>
                                          <p:spTgt spid="47718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77189">
                                            <p:txEl>
                                              <p:pRg st="2" end="2"/>
                                            </p:txEl>
                                          </p:spTgt>
                                        </p:tgtEl>
                                        <p:attrNameLst>
                                          <p:attrName>style.visibility</p:attrName>
                                        </p:attrNameLst>
                                      </p:cBhvr>
                                      <p:to>
                                        <p:strVal val="visible"/>
                                      </p:to>
                                    </p:set>
                                    <p:animEffect transition="in" filter="fade">
                                      <p:cBhvr>
                                        <p:cTn id="15" dur="2000"/>
                                        <p:tgtEl>
                                          <p:spTgt spid="477189">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77189">
                                            <p:txEl>
                                              <p:pRg st="3" end="3"/>
                                            </p:txEl>
                                          </p:spTgt>
                                        </p:tgtEl>
                                        <p:attrNameLst>
                                          <p:attrName>style.visibility</p:attrName>
                                        </p:attrNameLst>
                                      </p:cBhvr>
                                      <p:to>
                                        <p:strVal val="visible"/>
                                      </p:to>
                                    </p:set>
                                    <p:animEffect transition="in" filter="fade">
                                      <p:cBhvr>
                                        <p:cTn id="19" dur="2000"/>
                                        <p:tgtEl>
                                          <p:spTgt spid="477189">
                                            <p:txEl>
                                              <p:pRg st="3" end="3"/>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477230"/>
                                        </p:tgtEl>
                                        <p:attrNameLst>
                                          <p:attrName>style.visibility</p:attrName>
                                        </p:attrNameLst>
                                      </p:cBhvr>
                                      <p:to>
                                        <p:strVal val="visible"/>
                                      </p:to>
                                    </p:set>
                                    <p:anim calcmode="lin" valueType="num">
                                      <p:cBhvr>
                                        <p:cTn id="22" dur="500" fill="hold"/>
                                        <p:tgtEl>
                                          <p:spTgt spid="477230"/>
                                        </p:tgtEl>
                                        <p:attrNameLst>
                                          <p:attrName>ppt_w</p:attrName>
                                        </p:attrNameLst>
                                      </p:cBhvr>
                                      <p:tavLst>
                                        <p:tav tm="0">
                                          <p:val>
                                            <p:fltVal val="0"/>
                                          </p:val>
                                        </p:tav>
                                        <p:tav tm="100000">
                                          <p:val>
                                            <p:strVal val="#ppt_w"/>
                                          </p:val>
                                        </p:tav>
                                      </p:tavLst>
                                    </p:anim>
                                    <p:anim calcmode="lin" valueType="num">
                                      <p:cBhvr>
                                        <p:cTn id="23" dur="500" fill="hold"/>
                                        <p:tgtEl>
                                          <p:spTgt spid="477230"/>
                                        </p:tgtEl>
                                        <p:attrNameLst>
                                          <p:attrName>ppt_h</p:attrName>
                                        </p:attrNameLst>
                                      </p:cBhvr>
                                      <p:tavLst>
                                        <p:tav tm="0">
                                          <p:val>
                                            <p:fltVal val="0"/>
                                          </p:val>
                                        </p:tav>
                                        <p:tav tm="100000">
                                          <p:val>
                                            <p:strVal val="#ppt_h"/>
                                          </p:val>
                                        </p:tav>
                                      </p:tavLst>
                                    </p:anim>
                                    <p:animEffect transition="in" filter="fade">
                                      <p:cBhvr>
                                        <p:cTn id="24" dur="500"/>
                                        <p:tgtEl>
                                          <p:spTgt spid="477230"/>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477253"/>
                                        </p:tgtEl>
                                        <p:attrNameLst>
                                          <p:attrName>style.visibility</p:attrName>
                                        </p:attrNameLst>
                                      </p:cBhvr>
                                      <p:to>
                                        <p:strVal val="visible"/>
                                      </p:to>
                                    </p:set>
                                    <p:anim calcmode="lin" valueType="num">
                                      <p:cBhvr>
                                        <p:cTn id="27" dur="1000" fill="hold"/>
                                        <p:tgtEl>
                                          <p:spTgt spid="477253"/>
                                        </p:tgtEl>
                                        <p:attrNameLst>
                                          <p:attrName>ppt_w</p:attrName>
                                        </p:attrNameLst>
                                      </p:cBhvr>
                                      <p:tavLst>
                                        <p:tav tm="0">
                                          <p:val>
                                            <p:fltVal val="0"/>
                                          </p:val>
                                        </p:tav>
                                        <p:tav tm="100000">
                                          <p:val>
                                            <p:strVal val="#ppt_w"/>
                                          </p:val>
                                        </p:tav>
                                      </p:tavLst>
                                    </p:anim>
                                    <p:anim calcmode="lin" valueType="num">
                                      <p:cBhvr>
                                        <p:cTn id="28" dur="1000" fill="hold"/>
                                        <p:tgtEl>
                                          <p:spTgt spid="477253"/>
                                        </p:tgtEl>
                                        <p:attrNameLst>
                                          <p:attrName>ppt_h</p:attrName>
                                        </p:attrNameLst>
                                      </p:cBhvr>
                                      <p:tavLst>
                                        <p:tav tm="0">
                                          <p:val>
                                            <p:fltVal val="0"/>
                                          </p:val>
                                        </p:tav>
                                        <p:tav tm="100000">
                                          <p:val>
                                            <p:strVal val="#ppt_h"/>
                                          </p:val>
                                        </p:tav>
                                      </p:tavLst>
                                    </p:anim>
                                    <p:anim calcmode="lin" valueType="num">
                                      <p:cBhvr>
                                        <p:cTn id="29" dur="1000" fill="hold"/>
                                        <p:tgtEl>
                                          <p:spTgt spid="477253"/>
                                        </p:tgtEl>
                                        <p:attrNameLst>
                                          <p:attrName>style.rotation</p:attrName>
                                        </p:attrNameLst>
                                      </p:cBhvr>
                                      <p:tavLst>
                                        <p:tav tm="0">
                                          <p:val>
                                            <p:fltVal val="360"/>
                                          </p:val>
                                        </p:tav>
                                        <p:tav tm="100000">
                                          <p:val>
                                            <p:fltVal val="0"/>
                                          </p:val>
                                        </p:tav>
                                      </p:tavLst>
                                    </p:anim>
                                    <p:animEffect transition="in" filter="fade">
                                      <p:cBhvr>
                                        <p:cTn id="30" dur="1000"/>
                                        <p:tgtEl>
                                          <p:spTgt spid="477253"/>
                                        </p:tgtEl>
                                      </p:cBhvr>
                                    </p:animEffect>
                                  </p:childTnLst>
                                </p:cTn>
                              </p:par>
                              <p:par>
                                <p:cTn id="31" presetID="53" presetClass="entr" presetSubtype="0" fill="hold" nodeType="withEffect">
                                  <p:stCondLst>
                                    <p:cond delay="0"/>
                                  </p:stCondLst>
                                  <p:childTnLst>
                                    <p:set>
                                      <p:cBhvr>
                                        <p:cTn id="32" dur="1" fill="hold">
                                          <p:stCondLst>
                                            <p:cond delay="0"/>
                                          </p:stCondLst>
                                        </p:cTn>
                                        <p:tgtEl>
                                          <p:spTgt spid="477254"/>
                                        </p:tgtEl>
                                        <p:attrNameLst>
                                          <p:attrName>style.visibility</p:attrName>
                                        </p:attrNameLst>
                                      </p:cBhvr>
                                      <p:to>
                                        <p:strVal val="visible"/>
                                      </p:to>
                                    </p:set>
                                    <p:anim calcmode="lin" valueType="num">
                                      <p:cBhvr>
                                        <p:cTn id="33" dur="500" fill="hold"/>
                                        <p:tgtEl>
                                          <p:spTgt spid="477254"/>
                                        </p:tgtEl>
                                        <p:attrNameLst>
                                          <p:attrName>ppt_w</p:attrName>
                                        </p:attrNameLst>
                                      </p:cBhvr>
                                      <p:tavLst>
                                        <p:tav tm="0">
                                          <p:val>
                                            <p:fltVal val="0"/>
                                          </p:val>
                                        </p:tav>
                                        <p:tav tm="100000">
                                          <p:val>
                                            <p:strVal val="#ppt_w"/>
                                          </p:val>
                                        </p:tav>
                                      </p:tavLst>
                                    </p:anim>
                                    <p:anim calcmode="lin" valueType="num">
                                      <p:cBhvr>
                                        <p:cTn id="34" dur="500" fill="hold"/>
                                        <p:tgtEl>
                                          <p:spTgt spid="477254"/>
                                        </p:tgtEl>
                                        <p:attrNameLst>
                                          <p:attrName>ppt_h</p:attrName>
                                        </p:attrNameLst>
                                      </p:cBhvr>
                                      <p:tavLst>
                                        <p:tav tm="0">
                                          <p:val>
                                            <p:fltVal val="0"/>
                                          </p:val>
                                        </p:tav>
                                        <p:tav tm="100000">
                                          <p:val>
                                            <p:strVal val="#ppt_h"/>
                                          </p:val>
                                        </p:tav>
                                      </p:tavLst>
                                    </p:anim>
                                    <p:animEffect transition="in" filter="fade">
                                      <p:cBhvr>
                                        <p:cTn id="35" dur="500"/>
                                        <p:tgtEl>
                                          <p:spTgt spid="477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9" grpId="0" build="p"/>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lgn="r" eaLnBrk="1" hangingPunct="1"/>
            <a:r>
              <a:rPr lang="he-IL" sz="3600" smtClean="0"/>
              <a:t>מבחן </a:t>
            </a:r>
            <a:r>
              <a:rPr lang="el-GR" sz="3600" smtClean="0"/>
              <a:t>χ</a:t>
            </a:r>
            <a:r>
              <a:rPr lang="en-US" sz="3600" baseline="30000" smtClean="0"/>
              <a:t>2</a:t>
            </a:r>
            <a:r>
              <a:rPr lang="he-IL" sz="3600" smtClean="0"/>
              <a:t> לבדיקת 'טיב התאמה'</a:t>
            </a:r>
            <a:r>
              <a:rPr lang="he-IL" sz="2800" smtClean="0"/>
              <a:t>: </a:t>
            </a:r>
            <a:r>
              <a:rPr lang="he-IL" sz="3600" smtClean="0"/>
              <a:t>דוגמא המשך</a:t>
            </a:r>
            <a:endParaRPr lang="en-US" sz="3600" smtClean="0"/>
          </a:p>
        </p:txBody>
      </p:sp>
      <p:sp>
        <p:nvSpPr>
          <p:cNvPr id="194563"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94564" name="Text Box 4"/>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79237" name="Rectangle 5"/>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400">
                <a:latin typeface="Times New Roman" pitchFamily="18" charset="0"/>
                <a:sym typeface="Symbol" pitchFamily="18" charset="2"/>
              </a:rPr>
              <a:t>שלב ד: החלטה</a:t>
            </a:r>
          </a:p>
          <a:p>
            <a:pPr marL="742950" lvl="1" indent="-285750" algn="justLow">
              <a:spcBef>
                <a:spcPct val="20000"/>
              </a:spcBef>
              <a:buClr>
                <a:schemeClr val="hlink"/>
              </a:buClr>
              <a:buSzPct val="55000"/>
              <a:buFont typeface="Wingdings" pitchFamily="2" charset="2"/>
              <a:buChar char="n"/>
            </a:pPr>
            <a:r>
              <a:rPr lang="el-GR" sz="2400">
                <a:latin typeface="Times New Roman" pitchFamily="18" charset="0"/>
              </a:rPr>
              <a:t>χ </a:t>
            </a:r>
            <a:r>
              <a:rPr lang="en-US" sz="2400" baseline="30000">
                <a:latin typeface="Times New Roman" pitchFamily="18" charset="0"/>
              </a:rPr>
              <a:t>2</a:t>
            </a:r>
            <a:r>
              <a:rPr lang="he-IL" sz="2400">
                <a:latin typeface="Times New Roman" pitchFamily="18" charset="0"/>
              </a:rPr>
              <a:t> המבחן </a:t>
            </a:r>
            <a:r>
              <a:rPr lang="en-US" sz="2400">
                <a:latin typeface="Times New Roman" pitchFamily="18" charset="0"/>
              </a:rPr>
              <a:t>5.71</a:t>
            </a:r>
            <a:endParaRPr lang="he-IL" sz="2400">
              <a:latin typeface="Times New Roman" pitchFamily="18" charset="0"/>
              <a:sym typeface="Symbol" pitchFamily="18" charset="2"/>
            </a:endParaRPr>
          </a:p>
          <a:p>
            <a:pPr marL="742950" lvl="1" indent="-285750" algn="justLow">
              <a:spcBef>
                <a:spcPct val="20000"/>
              </a:spcBef>
              <a:buClr>
                <a:schemeClr val="hlink"/>
              </a:buClr>
              <a:buSzPct val="55000"/>
              <a:buFont typeface="Wingdings" pitchFamily="2" charset="2"/>
              <a:buChar char="n"/>
            </a:pPr>
            <a:r>
              <a:rPr lang="he-IL" sz="2400">
                <a:latin typeface="Times New Roman" pitchFamily="18" charset="0"/>
              </a:rPr>
              <a:t>חיפשנו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מבחן גדול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3.84,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המבחן יצא גדול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a:t>
            </a:r>
            <a:r>
              <a:rPr lang="he-IL" sz="2400">
                <a:latin typeface="Times New Roman" pitchFamily="18" charset="0"/>
                <a:sym typeface="Symbol" pitchFamily="18" charset="2"/>
              </a:rPr>
              <a:t>ולכן נקבל את השערת ה </a:t>
            </a:r>
            <a:r>
              <a:rPr lang="en-US" sz="2400">
                <a:latin typeface="Times New Roman" pitchFamily="18" charset="0"/>
                <a:sym typeface="Symbol" pitchFamily="18" charset="2"/>
              </a:rPr>
              <a:t>H</a:t>
            </a:r>
            <a:r>
              <a:rPr lang="en-US" sz="1400">
                <a:latin typeface="Times New Roman" pitchFamily="18" charset="0"/>
                <a:sym typeface="Symbol" pitchFamily="18" charset="2"/>
              </a:rPr>
              <a:t>1</a:t>
            </a:r>
            <a:r>
              <a:rPr lang="he-IL" sz="1400">
                <a:latin typeface="Times New Roman" pitchFamily="18" charset="0"/>
                <a:sym typeface="Symbol" pitchFamily="18" charset="2"/>
              </a:rPr>
              <a:t> </a:t>
            </a:r>
            <a:r>
              <a:rPr lang="he-IL" sz="2400">
                <a:latin typeface="Times New Roman" pitchFamily="18" charset="0"/>
                <a:sym typeface="Symbol" pitchFamily="18" charset="2"/>
              </a:rPr>
              <a:t>(נקבל את השערת החוקר)</a:t>
            </a:r>
            <a:r>
              <a:rPr lang="he-IL" sz="2000">
                <a:latin typeface="Times New Roman" pitchFamily="18" charset="0"/>
                <a:sym typeface="Symbol" pitchFamily="18" charset="2"/>
              </a:rPr>
              <a:t>.</a:t>
            </a:r>
            <a:r>
              <a:rPr lang="he-IL" sz="2000">
                <a:latin typeface="Times New Roman" pitchFamily="18" charset="0"/>
              </a:rPr>
              <a:t> </a:t>
            </a:r>
          </a:p>
        </p:txBody>
      </p:sp>
      <p:grpSp>
        <p:nvGrpSpPr>
          <p:cNvPr id="2" name="Group 6"/>
          <p:cNvGrpSpPr>
            <a:grpSpLocks/>
          </p:cNvGrpSpPr>
          <p:nvPr/>
        </p:nvGrpSpPr>
        <p:grpSpPr bwMode="auto">
          <a:xfrm>
            <a:off x="827088" y="4064000"/>
            <a:ext cx="7151687" cy="2794000"/>
            <a:chOff x="521" y="2560"/>
            <a:chExt cx="4505" cy="1760"/>
          </a:xfrm>
        </p:grpSpPr>
        <p:grpSp>
          <p:nvGrpSpPr>
            <p:cNvPr id="194568" name="Group 7"/>
            <p:cNvGrpSpPr>
              <a:grpSpLocks/>
            </p:cNvGrpSpPr>
            <p:nvPr/>
          </p:nvGrpSpPr>
          <p:grpSpPr bwMode="auto">
            <a:xfrm>
              <a:off x="521" y="2560"/>
              <a:ext cx="4505" cy="1686"/>
              <a:chOff x="521" y="2560"/>
              <a:chExt cx="4505" cy="1686"/>
            </a:xfrm>
          </p:grpSpPr>
          <p:grpSp>
            <p:nvGrpSpPr>
              <p:cNvPr id="194570" name="Group 8"/>
              <p:cNvGrpSpPr>
                <a:grpSpLocks/>
              </p:cNvGrpSpPr>
              <p:nvPr/>
            </p:nvGrpSpPr>
            <p:grpSpPr bwMode="auto">
              <a:xfrm>
                <a:off x="2517" y="3838"/>
                <a:ext cx="454" cy="408"/>
                <a:chOff x="2970" y="3793"/>
                <a:chExt cx="454" cy="408"/>
              </a:xfrm>
            </p:grpSpPr>
            <p:sp>
              <p:nvSpPr>
                <p:cNvPr id="194582" name="Rectangle 9"/>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a:t>
                  </a:r>
                  <a:r>
                    <a:rPr lang="en-US" sz="1000" b="1">
                      <a:sym typeface="Symbol" pitchFamily="18" charset="2"/>
                    </a:rPr>
                    <a:t>/2</a:t>
                  </a:r>
                  <a:r>
                    <a:rPr lang="en-US" sz="1400" b="1">
                      <a:sym typeface="Symbol" pitchFamily="18" charset="2"/>
                    </a:rPr>
                    <a:t>=0.025</a:t>
                  </a:r>
                </a:p>
              </p:txBody>
            </p:sp>
            <p:sp>
              <p:nvSpPr>
                <p:cNvPr id="194583" name="Rectangle 10"/>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94584" name="Rectangle 11"/>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df=1</a:t>
                  </a:r>
                </a:p>
              </p:txBody>
            </p:sp>
          </p:grpSp>
          <p:sp>
            <p:nvSpPr>
              <p:cNvPr id="194571" name="Line 12"/>
              <p:cNvSpPr>
                <a:spLocks noChangeShapeType="1"/>
              </p:cNvSpPr>
              <p:nvPr/>
            </p:nvSpPr>
            <p:spPr bwMode="auto">
              <a:xfrm flipH="1">
                <a:off x="521" y="3830"/>
                <a:ext cx="4505" cy="0"/>
              </a:xfrm>
              <a:prstGeom prst="line">
                <a:avLst/>
              </a:prstGeom>
              <a:noFill/>
              <a:ln w="9525">
                <a:solidFill>
                  <a:schemeClr val="tx1"/>
                </a:solidFill>
                <a:miter lim="800000"/>
                <a:headEnd/>
                <a:tailEnd/>
              </a:ln>
            </p:spPr>
            <p:txBody>
              <a:bodyPr wrap="none"/>
              <a:lstStyle/>
              <a:p>
                <a:endParaRPr lang="he-IL"/>
              </a:p>
            </p:txBody>
          </p:sp>
          <p:sp>
            <p:nvSpPr>
              <p:cNvPr id="194572" name="Line 13"/>
              <p:cNvSpPr>
                <a:spLocks noChangeShapeType="1"/>
              </p:cNvSpPr>
              <p:nvPr/>
            </p:nvSpPr>
            <p:spPr bwMode="auto">
              <a:xfrm flipH="1">
                <a:off x="2744"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94573" name="Rectangle 14"/>
              <p:cNvSpPr>
                <a:spLocks noChangeArrowheads="1"/>
              </p:cNvSpPr>
              <p:nvPr/>
            </p:nvSpPr>
            <p:spPr bwMode="auto">
              <a:xfrm flipH="1">
                <a:off x="2789" y="3657"/>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94574" name="Rectangle 15"/>
              <p:cNvSpPr>
                <a:spLocks noChangeArrowheads="1"/>
              </p:cNvSpPr>
              <p:nvPr/>
            </p:nvSpPr>
            <p:spPr bwMode="auto">
              <a:xfrm flipH="1">
                <a:off x="2472" y="3657"/>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94575" name="Rectangle 16"/>
              <p:cNvSpPr>
                <a:spLocks noChangeArrowheads="1"/>
              </p:cNvSpPr>
              <p:nvPr/>
            </p:nvSpPr>
            <p:spPr bwMode="auto">
              <a:xfrm flipH="1">
                <a:off x="2472"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גבולי</a:t>
                </a:r>
                <a:endParaRPr lang="en-US" b="1">
                  <a:latin typeface="Times New Roman" pitchFamily="18" charset="0"/>
                  <a:sym typeface="Symbol" pitchFamily="18" charset="2"/>
                </a:endParaRPr>
              </a:p>
            </p:txBody>
          </p:sp>
          <p:sp>
            <p:nvSpPr>
              <p:cNvPr id="194576" name="Rectangle 17"/>
              <p:cNvSpPr>
                <a:spLocks noChangeArrowheads="1"/>
              </p:cNvSpPr>
              <p:nvPr/>
            </p:nvSpPr>
            <p:spPr bwMode="auto">
              <a:xfrm>
                <a:off x="3440" y="3838"/>
                <a:ext cx="515"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=5.71</a:t>
                </a:r>
              </a:p>
            </p:txBody>
          </p:sp>
          <p:grpSp>
            <p:nvGrpSpPr>
              <p:cNvPr id="194577" name="Group 18"/>
              <p:cNvGrpSpPr>
                <a:grpSpLocks/>
              </p:cNvGrpSpPr>
              <p:nvPr/>
            </p:nvGrpSpPr>
            <p:grpSpPr bwMode="auto">
              <a:xfrm>
                <a:off x="793" y="2560"/>
                <a:ext cx="3583" cy="1261"/>
                <a:chOff x="703" y="3047"/>
                <a:chExt cx="2661" cy="964"/>
              </a:xfrm>
            </p:grpSpPr>
            <p:sp>
              <p:nvSpPr>
                <p:cNvPr id="194580" name="Freeform 19"/>
                <p:cNvSpPr>
                  <a:spLocks/>
                </p:cNvSpPr>
                <p:nvPr/>
              </p:nvSpPr>
              <p:spPr bwMode="auto">
                <a:xfrm>
                  <a:off x="1407" y="3047"/>
                  <a:ext cx="1957" cy="959"/>
                </a:xfrm>
                <a:custGeom>
                  <a:avLst/>
                  <a:gdLst>
                    <a:gd name="T0" fmla="*/ 1957 w 1957"/>
                    <a:gd name="T1" fmla="*/ 959 h 959"/>
                    <a:gd name="T2" fmla="*/ 717 w 1957"/>
                    <a:gd name="T3" fmla="*/ 673 h 959"/>
                    <a:gd name="T4" fmla="*/ 297 w 1957"/>
                    <a:gd name="T5" fmla="*/ 109 h 959"/>
                    <a:gd name="T6" fmla="*/ 0 w 1957"/>
                    <a:gd name="T7" fmla="*/ 20 h 959"/>
                    <a:gd name="T8" fmla="*/ 0 60000 65536"/>
                    <a:gd name="T9" fmla="*/ 0 60000 65536"/>
                    <a:gd name="T10" fmla="*/ 0 60000 65536"/>
                    <a:gd name="T11" fmla="*/ 0 60000 65536"/>
                    <a:gd name="T12" fmla="*/ 0 w 1957"/>
                    <a:gd name="T13" fmla="*/ 0 h 959"/>
                    <a:gd name="T14" fmla="*/ 1957 w 1957"/>
                    <a:gd name="T15" fmla="*/ 959 h 959"/>
                  </a:gdLst>
                  <a:ahLst/>
                  <a:cxnLst>
                    <a:cxn ang="T8">
                      <a:pos x="T0" y="T1"/>
                    </a:cxn>
                    <a:cxn ang="T9">
                      <a:pos x="T2" y="T3"/>
                    </a:cxn>
                    <a:cxn ang="T10">
                      <a:pos x="T4" y="T5"/>
                    </a:cxn>
                    <a:cxn ang="T11">
                      <a:pos x="T6" y="T7"/>
                    </a:cxn>
                  </a:cxnLst>
                  <a:rect l="T12" t="T13" r="T14" b="T15"/>
                  <a:pathLst>
                    <a:path w="1957" h="959">
                      <a:moveTo>
                        <a:pt x="1957" y="959"/>
                      </a:moveTo>
                      <a:cubicBezTo>
                        <a:pt x="1750" y="911"/>
                        <a:pt x="994" y="815"/>
                        <a:pt x="717" y="673"/>
                      </a:cubicBezTo>
                      <a:cubicBezTo>
                        <a:pt x="440" y="531"/>
                        <a:pt x="416" y="218"/>
                        <a:pt x="297" y="109"/>
                      </a:cubicBezTo>
                      <a:cubicBezTo>
                        <a:pt x="178" y="0"/>
                        <a:pt x="62" y="39"/>
                        <a:pt x="0" y="20"/>
                      </a:cubicBezTo>
                    </a:path>
                  </a:pathLst>
                </a:custGeom>
                <a:noFill/>
                <a:ln w="38100" cap="rnd">
                  <a:solidFill>
                    <a:srgbClr val="339966"/>
                  </a:solidFill>
                  <a:prstDash val="sysDot"/>
                  <a:miter lim="800000"/>
                  <a:headEnd/>
                  <a:tailEnd/>
                </a:ln>
              </p:spPr>
              <p:txBody>
                <a:bodyPr wrap="none"/>
                <a:lstStyle/>
                <a:p>
                  <a:endParaRPr lang="he-IL"/>
                </a:p>
              </p:txBody>
            </p:sp>
            <p:sp>
              <p:nvSpPr>
                <p:cNvPr id="194581" name="Freeform 20"/>
                <p:cNvSpPr>
                  <a:spLocks/>
                </p:cNvSpPr>
                <p:nvPr/>
              </p:nvSpPr>
              <p:spPr bwMode="auto">
                <a:xfrm>
                  <a:off x="703" y="3070"/>
                  <a:ext cx="711" cy="941"/>
                </a:xfrm>
                <a:custGeom>
                  <a:avLst/>
                  <a:gdLst>
                    <a:gd name="T0" fmla="*/ 0 w 711"/>
                    <a:gd name="T1" fmla="*/ 941 h 941"/>
                    <a:gd name="T2" fmla="*/ 308 w 711"/>
                    <a:gd name="T3" fmla="*/ 599 h 941"/>
                    <a:gd name="T4" fmla="*/ 477 w 711"/>
                    <a:gd name="T5" fmla="*/ 134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29" y="733"/>
                        <a:pt x="308" y="599"/>
                      </a:cubicBezTo>
                      <a:cubicBezTo>
                        <a:pt x="387" y="465"/>
                        <a:pt x="410" y="234"/>
                        <a:pt x="477" y="134"/>
                      </a:cubicBezTo>
                      <a:cubicBezTo>
                        <a:pt x="544" y="34"/>
                        <a:pt x="662" y="28"/>
                        <a:pt x="711" y="0"/>
                      </a:cubicBezTo>
                    </a:path>
                  </a:pathLst>
                </a:custGeom>
                <a:noFill/>
                <a:ln w="38100" cap="rnd">
                  <a:solidFill>
                    <a:srgbClr val="339966"/>
                  </a:solidFill>
                  <a:prstDash val="sysDot"/>
                  <a:miter lim="800000"/>
                  <a:headEnd/>
                  <a:tailEnd/>
                </a:ln>
              </p:spPr>
              <p:txBody>
                <a:bodyPr wrap="none"/>
                <a:lstStyle/>
                <a:p>
                  <a:endParaRPr lang="he-IL"/>
                </a:p>
              </p:txBody>
            </p:sp>
          </p:grpSp>
          <p:sp>
            <p:nvSpPr>
              <p:cNvPr id="194578" name="Line 21"/>
              <p:cNvSpPr>
                <a:spLocks noChangeShapeType="1"/>
              </p:cNvSpPr>
              <p:nvPr/>
            </p:nvSpPr>
            <p:spPr bwMode="auto">
              <a:xfrm flipH="1">
                <a:off x="3696"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94579" name="Rectangle 22"/>
              <p:cNvSpPr>
                <a:spLocks noChangeArrowheads="1"/>
              </p:cNvSpPr>
              <p:nvPr/>
            </p:nvSpPr>
            <p:spPr bwMode="auto">
              <a:xfrm flipH="1">
                <a:off x="3424"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המבחן</a:t>
                </a:r>
                <a:endParaRPr lang="en-US" b="1">
                  <a:latin typeface="Times New Roman" pitchFamily="18" charset="0"/>
                  <a:sym typeface="Symbol" pitchFamily="18" charset="2"/>
                </a:endParaRPr>
              </a:p>
            </p:txBody>
          </p:sp>
        </p:grpSp>
        <p:sp>
          <p:nvSpPr>
            <p:cNvPr id="194569" name="Rectangle 23"/>
            <p:cNvSpPr>
              <a:spLocks noChangeArrowheads="1"/>
            </p:cNvSpPr>
            <p:nvPr/>
          </p:nvSpPr>
          <p:spPr bwMode="auto">
            <a:xfrm>
              <a:off x="2472" y="4147"/>
              <a:ext cx="515"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=3.84</a:t>
              </a:r>
            </a:p>
          </p:txBody>
        </p:sp>
      </p:grpSp>
      <p:sp>
        <p:nvSpPr>
          <p:cNvPr id="479256" name="AutoShape 2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9237">
                                            <p:txEl>
                                              <p:pRg st="0" end="0"/>
                                            </p:txEl>
                                          </p:spTgt>
                                        </p:tgtEl>
                                        <p:attrNameLst>
                                          <p:attrName>style.visibility</p:attrName>
                                        </p:attrNameLst>
                                      </p:cBhvr>
                                      <p:to>
                                        <p:strVal val="visible"/>
                                      </p:to>
                                    </p:set>
                                    <p:animEffect transition="in" filter="fade">
                                      <p:cBhvr>
                                        <p:cTn id="7" dur="2000"/>
                                        <p:tgtEl>
                                          <p:spTgt spid="47923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79237">
                                            <p:txEl>
                                              <p:pRg st="1" end="1"/>
                                            </p:txEl>
                                          </p:spTgt>
                                        </p:tgtEl>
                                        <p:attrNameLst>
                                          <p:attrName>style.visibility</p:attrName>
                                        </p:attrNameLst>
                                      </p:cBhvr>
                                      <p:to>
                                        <p:strVal val="visible"/>
                                      </p:to>
                                    </p:set>
                                    <p:animEffect transition="in" filter="fade">
                                      <p:cBhvr>
                                        <p:cTn id="11" dur="2000"/>
                                        <p:tgtEl>
                                          <p:spTgt spid="47923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79237">
                                            <p:txEl>
                                              <p:pRg st="2" end="2"/>
                                            </p:txEl>
                                          </p:spTgt>
                                        </p:tgtEl>
                                        <p:attrNameLst>
                                          <p:attrName>style.visibility</p:attrName>
                                        </p:attrNameLst>
                                      </p:cBhvr>
                                      <p:to>
                                        <p:strVal val="visible"/>
                                      </p:to>
                                    </p:set>
                                    <p:animEffect transition="in" filter="fade">
                                      <p:cBhvr>
                                        <p:cTn id="15" dur="2000"/>
                                        <p:tgtEl>
                                          <p:spTgt spid="479237">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7" grpId="0" build="p"/>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lgn="r" eaLnBrk="1" hangingPunct="1"/>
            <a:r>
              <a:rPr lang="he-IL" sz="4000" smtClean="0">
                <a:solidFill>
                  <a:schemeClr val="hlink"/>
                </a:solidFill>
              </a:rPr>
              <a:t>תרגיל 1</a:t>
            </a:r>
            <a:endParaRPr lang="en-US" sz="4000" smtClean="0">
              <a:solidFill>
                <a:schemeClr val="hlink"/>
              </a:solidFill>
            </a:endParaRPr>
          </a:p>
        </p:txBody>
      </p:sp>
      <p:sp>
        <p:nvSpPr>
          <p:cNvPr id="195587"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95588" name="Text Box 4"/>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80261" name="Rectangle 5"/>
          <p:cNvSpPr>
            <a:spLocks noChangeArrowheads="1"/>
          </p:cNvSpPr>
          <p:nvPr/>
        </p:nvSpPr>
        <p:spPr bwMode="auto">
          <a:xfrm>
            <a:off x="395288" y="1844675"/>
            <a:ext cx="8559800" cy="4824413"/>
          </a:xfrm>
          <a:prstGeom prst="rect">
            <a:avLst/>
          </a:prstGeom>
          <a:noFill/>
          <a:ln w="9525">
            <a:noFill/>
            <a:miter lim="800000"/>
            <a:headEnd/>
            <a:tailEnd/>
          </a:ln>
        </p:spPr>
        <p:txBody>
          <a:bodyPr/>
          <a:lstStyle/>
          <a:p>
            <a:pPr marL="342900" indent="-342900" algn="justLow">
              <a:lnSpc>
                <a:spcPct val="95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נתון:</a:t>
            </a:r>
          </a:p>
          <a:p>
            <a:pPr marL="342900" indent="-342900" algn="justLow">
              <a:lnSpc>
                <a:spcPct val="95000"/>
              </a:lnSpc>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lnSpc>
                <a:spcPct val="95000"/>
              </a:lnSpc>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742950" lvl="1" indent="-285750" algn="justLow">
              <a:lnSpc>
                <a:spcPct val="95000"/>
              </a:lnSpc>
              <a:spcBef>
                <a:spcPct val="20000"/>
              </a:spcBef>
              <a:buClr>
                <a:schemeClr val="hlink"/>
              </a:buClr>
              <a:buSzPct val="55000"/>
              <a:buFont typeface="Wingdings" pitchFamily="2" charset="2"/>
              <a:buChar char="n"/>
            </a:pPr>
            <a:r>
              <a:rPr lang="he-IL" sz="1800">
                <a:latin typeface="Times New Roman" pitchFamily="18" charset="0"/>
                <a:sym typeface="Symbol" pitchFamily="18" charset="2"/>
              </a:rPr>
              <a:t>האם ההתפלגות של רמת הדתיות בסקר היא בהתאם להתפלגות באוכלוסייה (10:30:10:50). בדוק לרמת מובהקות של </a:t>
            </a:r>
            <a:r>
              <a:rPr lang="el-GR" sz="1800">
                <a:latin typeface="Times New Roman" pitchFamily="18" charset="0"/>
                <a:sym typeface="Symbol" pitchFamily="18" charset="2"/>
              </a:rPr>
              <a:t>α</a:t>
            </a:r>
            <a:r>
              <a:rPr lang="en-US" sz="1800">
                <a:latin typeface="Times New Roman" pitchFamily="18" charset="0"/>
                <a:sym typeface="Symbol" pitchFamily="18" charset="2"/>
              </a:rPr>
              <a:t>=0.01</a:t>
            </a:r>
            <a:r>
              <a:rPr lang="he-IL" sz="1800">
                <a:latin typeface="Times New Roman" pitchFamily="18" charset="0"/>
                <a:sym typeface="Symbol" pitchFamily="18" charset="2"/>
              </a:rPr>
              <a:t>.</a:t>
            </a:r>
            <a:endParaRPr lang="el-GR" sz="1800">
              <a:latin typeface="Times New Roman" pitchFamily="18" charset="0"/>
              <a:sym typeface="Symbol" pitchFamily="18" charset="2"/>
            </a:endParaRPr>
          </a:p>
          <a:p>
            <a:pPr marL="342900" indent="-342900" algn="justLow">
              <a:lnSpc>
                <a:spcPct val="95000"/>
              </a:lnSpc>
              <a:spcBef>
                <a:spcPct val="20000"/>
              </a:spcBef>
              <a:buClr>
                <a:schemeClr val="hlink"/>
              </a:buClr>
              <a:buSzPct val="80000"/>
              <a:buFont typeface="Symbol" pitchFamily="18" charset="2"/>
              <a:buNone/>
            </a:pPr>
            <a:endParaRPr lang="he-IL" sz="2000">
              <a:latin typeface="Times New Roman" pitchFamily="18" charset="0"/>
              <a:sym typeface="Symbol" pitchFamily="18" charset="2"/>
            </a:endParaRPr>
          </a:p>
          <a:p>
            <a:pPr marL="342900" indent="-342900" algn="justLow">
              <a:lnSpc>
                <a:spcPct val="95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א: ניסוח השערות</a:t>
            </a:r>
          </a:p>
          <a:p>
            <a:pPr marL="742950" lvl="1" indent="-285750" algn="justLow">
              <a:lnSpc>
                <a:spcPct val="95000"/>
              </a:lnSpc>
              <a:spcBef>
                <a:spcPct val="20000"/>
              </a:spcBef>
              <a:buClr>
                <a:schemeClr val="hlink"/>
              </a:buClr>
              <a:buSzPct val="55000"/>
              <a:buFont typeface="Wingdings" pitchFamily="2" charset="2"/>
              <a:buChar char="n"/>
            </a:pPr>
            <a:r>
              <a:rPr lang="he-IL" sz="2000">
                <a:latin typeface="Times New Roman" pitchFamily="18" charset="0"/>
              </a:rPr>
              <a:t>השערת האפס </a:t>
            </a:r>
            <a:r>
              <a:rPr lang="en-US" sz="2000">
                <a:latin typeface="Times New Roman" pitchFamily="18" charset="0"/>
              </a:rPr>
              <a:t>(H</a:t>
            </a:r>
            <a:r>
              <a:rPr lang="en-US" sz="1400">
                <a:latin typeface="Times New Roman" pitchFamily="18" charset="0"/>
              </a:rPr>
              <a:t>0</a:t>
            </a:r>
            <a:r>
              <a:rPr lang="en-US" sz="2000">
                <a:latin typeface="Times New Roman" pitchFamily="18" charset="0"/>
              </a:rPr>
              <a:t>)</a:t>
            </a:r>
            <a:r>
              <a:rPr lang="he-IL" sz="2000">
                <a:latin typeface="Times New Roman" pitchFamily="18" charset="0"/>
              </a:rPr>
              <a:t>: התפלגות רמת הדתיות בסקר בהתאם להתפלגות באוכלוסייה.</a:t>
            </a:r>
          </a:p>
          <a:p>
            <a:pPr marL="742950" lvl="1" indent="-285750" algn="just">
              <a:lnSpc>
                <a:spcPct val="95000"/>
              </a:lnSpc>
              <a:spcBef>
                <a:spcPct val="20000"/>
              </a:spcBef>
              <a:buClr>
                <a:schemeClr val="hlink"/>
              </a:buClr>
              <a:buSzPct val="55000"/>
              <a:buFont typeface="Wingdings" pitchFamily="2" charset="2"/>
              <a:buChar char="n"/>
            </a:pPr>
            <a:r>
              <a:rPr lang="he-IL" sz="2000">
                <a:latin typeface="Times New Roman" pitchFamily="18" charset="0"/>
              </a:rPr>
              <a:t>השערה אלטרנטיבית </a:t>
            </a:r>
            <a:r>
              <a:rPr lang="en-US" sz="2000">
                <a:latin typeface="Times New Roman" pitchFamily="18" charset="0"/>
              </a:rPr>
              <a:t>(H</a:t>
            </a:r>
            <a:r>
              <a:rPr lang="en-US" sz="1400">
                <a:latin typeface="Times New Roman" pitchFamily="18" charset="0"/>
              </a:rPr>
              <a:t>1</a:t>
            </a:r>
            <a:r>
              <a:rPr lang="en-US" sz="2000">
                <a:latin typeface="Times New Roman" pitchFamily="18" charset="0"/>
              </a:rPr>
              <a:t>)</a:t>
            </a:r>
            <a:r>
              <a:rPr lang="he-IL" sz="2000">
                <a:latin typeface="Times New Roman" pitchFamily="18" charset="0"/>
              </a:rPr>
              <a:t>: התפלגות רמת הדתיות בסקר שונה מהתפלגות באוכלוסייה.</a:t>
            </a:r>
          </a:p>
          <a:p>
            <a:pPr marL="342900" indent="-342900" algn="just">
              <a:lnSpc>
                <a:spcPct val="95000"/>
              </a:lnSpc>
              <a:spcBef>
                <a:spcPct val="20000"/>
              </a:spcBef>
              <a:buClr>
                <a:schemeClr val="hlink"/>
              </a:buClr>
              <a:buSzPct val="80000"/>
              <a:buFont typeface="Symbol" pitchFamily="18" charset="2"/>
              <a:buChar char="!"/>
            </a:pPr>
            <a:r>
              <a:rPr lang="he-IL" sz="2000">
                <a:latin typeface="Times New Roman" pitchFamily="18" charset="0"/>
              </a:rPr>
              <a:t>ההשערה במבחן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000">
                <a:solidFill>
                  <a:schemeClr val="tx2"/>
                </a:solidFill>
                <a:latin typeface="Times New Roman" pitchFamily="18" charset="0"/>
              </a:rPr>
              <a:t> </a:t>
            </a:r>
            <a:r>
              <a:rPr lang="he-IL" sz="2000">
                <a:latin typeface="Times New Roman" pitchFamily="18" charset="0"/>
              </a:rPr>
              <a:t>לבדיקת 'טיב התאמה'</a:t>
            </a:r>
            <a:r>
              <a:rPr lang="he-IL" sz="2000">
                <a:solidFill>
                  <a:schemeClr val="tx2"/>
                </a:solidFill>
                <a:latin typeface="Times New Roman" pitchFamily="18" charset="0"/>
              </a:rPr>
              <a:t> </a:t>
            </a:r>
            <a:r>
              <a:rPr lang="he-IL" sz="2000">
                <a:latin typeface="Times New Roman" pitchFamily="18" charset="0"/>
              </a:rPr>
              <a:t>תמיד דו כיוונית. </a:t>
            </a:r>
            <a:endParaRPr lang="en-US" sz="2000">
              <a:latin typeface="Times New Roman" pitchFamily="18" charset="0"/>
            </a:endParaRPr>
          </a:p>
        </p:txBody>
      </p:sp>
      <p:graphicFrame>
        <p:nvGraphicFramePr>
          <p:cNvPr id="480329" name="Group 73"/>
          <p:cNvGraphicFramePr>
            <a:graphicFrameLocks noGrp="1"/>
          </p:cNvGraphicFramePr>
          <p:nvPr/>
        </p:nvGraphicFramePr>
        <p:xfrm>
          <a:off x="1958975" y="2060575"/>
          <a:ext cx="5567363" cy="1008063"/>
        </p:xfrm>
        <a:graphic>
          <a:graphicData uri="http://schemas.openxmlformats.org/drawingml/2006/table">
            <a:tbl>
              <a:tblPr rtl="1"/>
              <a:tblGrid>
                <a:gridCol w="1384300"/>
                <a:gridCol w="906463"/>
                <a:gridCol w="976312"/>
                <a:gridCol w="766763"/>
                <a:gridCol w="766762"/>
                <a:gridCol w="766763"/>
              </a:tblGrid>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תוצאה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חילוני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מסורתי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דתי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חרדי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נצפה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נחזה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0261">
                                            <p:txEl>
                                              <p:pRg st="0" end="0"/>
                                            </p:txEl>
                                          </p:spTgt>
                                        </p:tgtEl>
                                        <p:attrNameLst>
                                          <p:attrName>style.visibility</p:attrName>
                                        </p:attrNameLst>
                                      </p:cBhvr>
                                      <p:to>
                                        <p:strVal val="visible"/>
                                      </p:to>
                                    </p:set>
                                    <p:animEffect transition="in" filter="fade">
                                      <p:cBhvr>
                                        <p:cTn id="7" dur="2000"/>
                                        <p:tgtEl>
                                          <p:spTgt spid="480261">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80329"/>
                                        </p:tgtEl>
                                        <p:attrNameLst>
                                          <p:attrName>style.visibility</p:attrName>
                                        </p:attrNameLst>
                                      </p:cBhvr>
                                      <p:to>
                                        <p:strVal val="visible"/>
                                      </p:to>
                                    </p:set>
                                    <p:anim calcmode="lin" valueType="num">
                                      <p:cBhvr>
                                        <p:cTn id="10" dur="1000" fill="hold"/>
                                        <p:tgtEl>
                                          <p:spTgt spid="480329"/>
                                        </p:tgtEl>
                                        <p:attrNameLst>
                                          <p:attrName>ppt_w</p:attrName>
                                        </p:attrNameLst>
                                      </p:cBhvr>
                                      <p:tavLst>
                                        <p:tav tm="0">
                                          <p:val>
                                            <p:fltVal val="0"/>
                                          </p:val>
                                        </p:tav>
                                        <p:tav tm="100000">
                                          <p:val>
                                            <p:strVal val="#ppt_w"/>
                                          </p:val>
                                        </p:tav>
                                      </p:tavLst>
                                    </p:anim>
                                    <p:anim calcmode="lin" valueType="num">
                                      <p:cBhvr>
                                        <p:cTn id="11" dur="1000" fill="hold"/>
                                        <p:tgtEl>
                                          <p:spTgt spid="480329"/>
                                        </p:tgtEl>
                                        <p:attrNameLst>
                                          <p:attrName>ppt_h</p:attrName>
                                        </p:attrNameLst>
                                      </p:cBhvr>
                                      <p:tavLst>
                                        <p:tav tm="0">
                                          <p:val>
                                            <p:fltVal val="0"/>
                                          </p:val>
                                        </p:tav>
                                        <p:tav tm="100000">
                                          <p:val>
                                            <p:strVal val="#ppt_h"/>
                                          </p:val>
                                        </p:tav>
                                      </p:tavLst>
                                    </p:anim>
                                    <p:anim calcmode="lin" valueType="num">
                                      <p:cBhvr>
                                        <p:cTn id="12" dur="1000" fill="hold"/>
                                        <p:tgtEl>
                                          <p:spTgt spid="480329"/>
                                        </p:tgtEl>
                                        <p:attrNameLst>
                                          <p:attrName>style.rotation</p:attrName>
                                        </p:attrNameLst>
                                      </p:cBhvr>
                                      <p:tavLst>
                                        <p:tav tm="0">
                                          <p:val>
                                            <p:fltVal val="360"/>
                                          </p:val>
                                        </p:tav>
                                        <p:tav tm="100000">
                                          <p:val>
                                            <p:fltVal val="0"/>
                                          </p:val>
                                        </p:tav>
                                      </p:tavLst>
                                    </p:anim>
                                    <p:animEffect transition="in" filter="fade">
                                      <p:cBhvr>
                                        <p:cTn id="13" dur="1000"/>
                                        <p:tgtEl>
                                          <p:spTgt spid="4803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261">
                                            <p:txEl>
                                              <p:pRg st="3" end="3"/>
                                            </p:txEl>
                                          </p:spTgt>
                                        </p:tgtEl>
                                        <p:attrNameLst>
                                          <p:attrName>style.visibility</p:attrName>
                                        </p:attrNameLst>
                                      </p:cBhvr>
                                      <p:to>
                                        <p:strVal val="visible"/>
                                      </p:to>
                                    </p:set>
                                    <p:animEffect transition="in" filter="fade">
                                      <p:cBhvr>
                                        <p:cTn id="16" dur="2000"/>
                                        <p:tgtEl>
                                          <p:spTgt spid="480261">
                                            <p:txEl>
                                              <p:pRg st="3" end="3"/>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80261">
                                            <p:txEl>
                                              <p:pRg st="5" end="5"/>
                                            </p:txEl>
                                          </p:spTgt>
                                        </p:tgtEl>
                                        <p:attrNameLst>
                                          <p:attrName>style.visibility</p:attrName>
                                        </p:attrNameLst>
                                      </p:cBhvr>
                                      <p:to>
                                        <p:strVal val="visible"/>
                                      </p:to>
                                    </p:set>
                                    <p:animEffect transition="in" filter="fade">
                                      <p:cBhvr>
                                        <p:cTn id="20" dur="2000"/>
                                        <p:tgtEl>
                                          <p:spTgt spid="48026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80261">
                                            <p:txEl>
                                              <p:pRg st="6" end="6"/>
                                            </p:txEl>
                                          </p:spTgt>
                                        </p:tgtEl>
                                        <p:attrNameLst>
                                          <p:attrName>style.visibility</p:attrName>
                                        </p:attrNameLst>
                                      </p:cBhvr>
                                      <p:to>
                                        <p:strVal val="visible"/>
                                      </p:to>
                                    </p:set>
                                    <p:animEffect transition="in" filter="fade">
                                      <p:cBhvr>
                                        <p:cTn id="25" dur="2000"/>
                                        <p:tgtEl>
                                          <p:spTgt spid="480261">
                                            <p:txEl>
                                              <p:pRg st="6" end="6"/>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80261">
                                            <p:txEl>
                                              <p:pRg st="7" end="7"/>
                                            </p:txEl>
                                          </p:spTgt>
                                        </p:tgtEl>
                                        <p:attrNameLst>
                                          <p:attrName>style.visibility</p:attrName>
                                        </p:attrNameLst>
                                      </p:cBhvr>
                                      <p:to>
                                        <p:strVal val="visible"/>
                                      </p:to>
                                    </p:set>
                                    <p:animEffect transition="in" filter="fade">
                                      <p:cBhvr>
                                        <p:cTn id="29" dur="2000"/>
                                        <p:tgtEl>
                                          <p:spTgt spid="480261">
                                            <p:txEl>
                                              <p:pRg st="7" end="7"/>
                                            </p:txEl>
                                          </p:spTgt>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480261">
                                            <p:txEl>
                                              <p:pRg st="8" end="8"/>
                                            </p:txEl>
                                          </p:spTgt>
                                        </p:tgtEl>
                                        <p:attrNameLst>
                                          <p:attrName>style.visibility</p:attrName>
                                        </p:attrNameLst>
                                      </p:cBhvr>
                                      <p:to>
                                        <p:strVal val="visible"/>
                                      </p:to>
                                    </p:set>
                                    <p:animEffect transition="in" filter="fade">
                                      <p:cBhvr>
                                        <p:cTn id="33" dur="2000"/>
                                        <p:tgtEl>
                                          <p:spTgt spid="4802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1"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lgn="r" eaLnBrk="1" hangingPunct="1"/>
            <a:r>
              <a:rPr lang="he-IL" sz="3600" smtClean="0">
                <a:solidFill>
                  <a:schemeClr val="hlink"/>
                </a:solidFill>
              </a:rPr>
              <a:t>תרגיל 1: ניסוח השערות &amp; ורמת מובהקות</a:t>
            </a:r>
            <a:endParaRPr lang="en-US" sz="3600" smtClean="0">
              <a:solidFill>
                <a:schemeClr val="hlink"/>
              </a:solidFill>
            </a:endParaRPr>
          </a:p>
        </p:txBody>
      </p:sp>
      <p:sp>
        <p:nvSpPr>
          <p:cNvPr id="196611"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96612" name="Text Box 4"/>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81285" name="Rectangle 5"/>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נתון:</a:t>
            </a: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endParaRPr lang="he-IL" sz="2800">
              <a:latin typeface="Times New Roman" pitchFamily="18" charset="0"/>
              <a:sym typeface="Symbol" pitchFamily="18" charset="2"/>
            </a:endParaRPr>
          </a:p>
          <a:p>
            <a:pPr marL="342900" indent="-342900" algn="justLow">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ב: קביעת רמת המובהקות </a:t>
            </a:r>
          </a:p>
          <a:p>
            <a:pPr marL="742950" lvl="1" indent="-285750" algn="justLow">
              <a:spcBef>
                <a:spcPct val="20000"/>
              </a:spcBef>
              <a:buClr>
                <a:schemeClr val="hlink"/>
              </a:buClr>
              <a:buSzPct val="55000"/>
              <a:buFont typeface="Wingdings" pitchFamily="2" charset="2"/>
              <a:buChar char="n"/>
            </a:pPr>
            <a:r>
              <a:rPr lang="en-US" sz="1800">
                <a:latin typeface="Times New Roman" pitchFamily="18" charset="0"/>
              </a:rPr>
              <a:t>df=(4-1)=3</a:t>
            </a:r>
            <a:r>
              <a:rPr lang="he-IL" sz="1800">
                <a:latin typeface="Times New Roman" pitchFamily="18" charset="0"/>
              </a:rPr>
              <a:t>.</a:t>
            </a:r>
          </a:p>
          <a:p>
            <a:pPr marL="742950" lvl="1" indent="-285750" algn="justLow">
              <a:spcBef>
                <a:spcPct val="20000"/>
              </a:spcBef>
              <a:buClr>
                <a:schemeClr val="hlink"/>
              </a:buClr>
              <a:buSzPct val="55000"/>
              <a:buFont typeface="Wingdings" pitchFamily="2" charset="2"/>
              <a:buChar char="n"/>
            </a:pPr>
            <a:r>
              <a:rPr lang="el-GR" sz="1800">
                <a:latin typeface="Times New Roman" pitchFamily="18" charset="0"/>
                <a:sym typeface="Symbol" pitchFamily="18" charset="2"/>
              </a:rPr>
              <a:t>α</a:t>
            </a:r>
            <a:r>
              <a:rPr lang="en-US" sz="1800">
                <a:latin typeface="Times New Roman" pitchFamily="18" charset="0"/>
                <a:sym typeface="Symbol" pitchFamily="18" charset="2"/>
              </a:rPr>
              <a:t>=0.01</a:t>
            </a:r>
            <a:r>
              <a:rPr lang="he-IL" sz="1800">
                <a:latin typeface="Times New Roman" pitchFamily="18" charset="0"/>
                <a:sym typeface="Symbol" pitchFamily="18" charset="2"/>
              </a:rPr>
              <a:t> דו כיווני, </a:t>
            </a:r>
            <a:r>
              <a:rPr lang="en-US" sz="1800">
                <a:latin typeface="Times New Roman" pitchFamily="18" charset="0"/>
                <a:sym typeface="Symbol" pitchFamily="18" charset="2"/>
              </a:rPr>
              <a:t>df=3</a:t>
            </a:r>
            <a:r>
              <a:rPr lang="he-IL" sz="1800">
                <a:latin typeface="Times New Roman" pitchFamily="18" charset="0"/>
                <a:sym typeface="Symbol" pitchFamily="18" charset="2"/>
              </a:rPr>
              <a:t>, ולכן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a:solidFill>
                  <a:schemeClr val="tx2"/>
                </a:solidFill>
                <a:latin typeface="Times New Roman" pitchFamily="18" charset="0"/>
              </a:rPr>
              <a:t> </a:t>
            </a:r>
            <a:r>
              <a:rPr lang="he-IL" sz="1800">
                <a:latin typeface="Times New Roman" pitchFamily="18" charset="0"/>
              </a:rPr>
              <a:t>הגבולי 11.34 {אם נקבל </a:t>
            </a:r>
            <a:r>
              <a:rPr lang="el-GR" sz="1800">
                <a:latin typeface="Times New Roman" pitchFamily="18" charset="0"/>
                <a:sym typeface="Symbol" pitchFamily="18" charset="2"/>
              </a:rPr>
              <a:t>χ</a:t>
            </a:r>
            <a:r>
              <a:rPr lang="en-US" sz="1800" baseline="30000">
                <a:latin typeface="Times New Roman" pitchFamily="18" charset="0"/>
                <a:sym typeface="Symbol" pitchFamily="18" charset="2"/>
              </a:rPr>
              <a:t>2</a:t>
            </a:r>
            <a:r>
              <a:rPr lang="he-IL" sz="1800" baseline="30000">
                <a:latin typeface="Times New Roman" pitchFamily="18" charset="0"/>
                <a:sym typeface="Symbol" pitchFamily="18" charset="2"/>
              </a:rPr>
              <a:t> </a:t>
            </a:r>
            <a:r>
              <a:rPr lang="he-IL" sz="1800">
                <a:latin typeface="Times New Roman" pitchFamily="18" charset="0"/>
                <a:sym typeface="Symbol" pitchFamily="18" charset="2"/>
              </a:rPr>
              <a:t>מבחן גבוה יותר נדחה את השערת ה </a:t>
            </a:r>
            <a:r>
              <a:rPr lang="en-US" sz="1800">
                <a:latin typeface="Times New Roman" pitchFamily="18" charset="0"/>
                <a:sym typeface="Symbol" pitchFamily="18" charset="2"/>
              </a:rPr>
              <a:t>H</a:t>
            </a:r>
            <a:r>
              <a:rPr lang="en-US" sz="1400">
                <a:latin typeface="Times New Roman" pitchFamily="18" charset="0"/>
                <a:sym typeface="Symbol" pitchFamily="18" charset="2"/>
              </a:rPr>
              <a:t>0</a:t>
            </a:r>
            <a:r>
              <a:rPr lang="he-IL" sz="1800">
                <a:latin typeface="Times New Roman" pitchFamily="18" charset="0"/>
                <a:sym typeface="Symbol" pitchFamily="18" charset="2"/>
              </a:rPr>
              <a:t> ונקבל את השערת החוקר).</a:t>
            </a:r>
            <a:r>
              <a:rPr lang="he-IL" sz="1800">
                <a:latin typeface="Times New Roman" pitchFamily="18" charset="0"/>
              </a:rPr>
              <a:t> </a:t>
            </a:r>
          </a:p>
          <a:p>
            <a:pPr marL="342900" indent="-342900">
              <a:spcBef>
                <a:spcPct val="20000"/>
              </a:spcBef>
              <a:buClr>
                <a:schemeClr val="folHlink"/>
              </a:buClr>
              <a:buSzPct val="60000"/>
              <a:buFont typeface="Wingdings" pitchFamily="2" charset="2"/>
              <a:buChar char="n"/>
            </a:pPr>
            <a:endParaRPr lang="en-US" sz="2000">
              <a:latin typeface="Times New Roman" pitchFamily="18" charset="0"/>
              <a:sym typeface="Symbol" pitchFamily="18" charset="2"/>
            </a:endParaRPr>
          </a:p>
        </p:txBody>
      </p:sp>
      <p:graphicFrame>
        <p:nvGraphicFramePr>
          <p:cNvPr id="481318" name="Group 38"/>
          <p:cNvGraphicFramePr>
            <a:graphicFrameLocks noGrp="1"/>
          </p:cNvGraphicFramePr>
          <p:nvPr/>
        </p:nvGraphicFramePr>
        <p:xfrm>
          <a:off x="1958975" y="2060575"/>
          <a:ext cx="5567363" cy="1008063"/>
        </p:xfrm>
        <a:graphic>
          <a:graphicData uri="http://schemas.openxmlformats.org/drawingml/2006/table">
            <a:tbl>
              <a:tblPr rtl="1"/>
              <a:tblGrid>
                <a:gridCol w="1384300"/>
                <a:gridCol w="906463"/>
                <a:gridCol w="976312"/>
                <a:gridCol w="766763"/>
                <a:gridCol w="766762"/>
                <a:gridCol w="766763"/>
              </a:tblGrid>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תוצאה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חילוני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מסורתי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דתי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חרדי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נצפה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נחזה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1285">
                                            <p:txEl>
                                              <p:pRg st="0" end="0"/>
                                            </p:txEl>
                                          </p:spTgt>
                                        </p:tgtEl>
                                        <p:attrNameLst>
                                          <p:attrName>style.visibility</p:attrName>
                                        </p:attrNameLst>
                                      </p:cBhvr>
                                      <p:to>
                                        <p:strVal val="visible"/>
                                      </p:to>
                                    </p:set>
                                    <p:animEffect transition="in" filter="fade">
                                      <p:cBhvr>
                                        <p:cTn id="7" dur="2000"/>
                                        <p:tgtEl>
                                          <p:spTgt spid="481285">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81318"/>
                                        </p:tgtEl>
                                        <p:attrNameLst>
                                          <p:attrName>style.visibility</p:attrName>
                                        </p:attrNameLst>
                                      </p:cBhvr>
                                      <p:to>
                                        <p:strVal val="visible"/>
                                      </p:to>
                                    </p:set>
                                    <p:anim calcmode="lin" valueType="num">
                                      <p:cBhvr>
                                        <p:cTn id="10" dur="1000" fill="hold"/>
                                        <p:tgtEl>
                                          <p:spTgt spid="481318"/>
                                        </p:tgtEl>
                                        <p:attrNameLst>
                                          <p:attrName>ppt_w</p:attrName>
                                        </p:attrNameLst>
                                      </p:cBhvr>
                                      <p:tavLst>
                                        <p:tav tm="0">
                                          <p:val>
                                            <p:fltVal val="0"/>
                                          </p:val>
                                        </p:tav>
                                        <p:tav tm="100000">
                                          <p:val>
                                            <p:strVal val="#ppt_w"/>
                                          </p:val>
                                        </p:tav>
                                      </p:tavLst>
                                    </p:anim>
                                    <p:anim calcmode="lin" valueType="num">
                                      <p:cBhvr>
                                        <p:cTn id="11" dur="1000" fill="hold"/>
                                        <p:tgtEl>
                                          <p:spTgt spid="481318"/>
                                        </p:tgtEl>
                                        <p:attrNameLst>
                                          <p:attrName>ppt_h</p:attrName>
                                        </p:attrNameLst>
                                      </p:cBhvr>
                                      <p:tavLst>
                                        <p:tav tm="0">
                                          <p:val>
                                            <p:fltVal val="0"/>
                                          </p:val>
                                        </p:tav>
                                        <p:tav tm="100000">
                                          <p:val>
                                            <p:strVal val="#ppt_h"/>
                                          </p:val>
                                        </p:tav>
                                      </p:tavLst>
                                    </p:anim>
                                    <p:anim calcmode="lin" valueType="num">
                                      <p:cBhvr>
                                        <p:cTn id="12" dur="1000" fill="hold"/>
                                        <p:tgtEl>
                                          <p:spTgt spid="481318"/>
                                        </p:tgtEl>
                                        <p:attrNameLst>
                                          <p:attrName>style.rotation</p:attrName>
                                        </p:attrNameLst>
                                      </p:cBhvr>
                                      <p:tavLst>
                                        <p:tav tm="0">
                                          <p:val>
                                            <p:fltVal val="360"/>
                                          </p:val>
                                        </p:tav>
                                        <p:tav tm="100000">
                                          <p:val>
                                            <p:fltVal val="0"/>
                                          </p:val>
                                        </p:tav>
                                      </p:tavLst>
                                    </p:anim>
                                    <p:animEffect transition="in" filter="fade">
                                      <p:cBhvr>
                                        <p:cTn id="13" dur="1000"/>
                                        <p:tgtEl>
                                          <p:spTgt spid="481318"/>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81285">
                                            <p:txEl>
                                              <p:pRg st="3" end="3"/>
                                            </p:txEl>
                                          </p:spTgt>
                                        </p:tgtEl>
                                        <p:attrNameLst>
                                          <p:attrName>style.visibility</p:attrName>
                                        </p:attrNameLst>
                                      </p:cBhvr>
                                      <p:to>
                                        <p:strVal val="visible"/>
                                      </p:to>
                                    </p:set>
                                    <p:animEffect transition="in" filter="fade">
                                      <p:cBhvr>
                                        <p:cTn id="17" dur="2000"/>
                                        <p:tgtEl>
                                          <p:spTgt spid="48128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285">
                                            <p:txEl>
                                              <p:pRg st="4" end="4"/>
                                            </p:txEl>
                                          </p:spTgt>
                                        </p:tgtEl>
                                        <p:attrNameLst>
                                          <p:attrName>style.visibility</p:attrName>
                                        </p:attrNameLst>
                                      </p:cBhvr>
                                      <p:to>
                                        <p:strVal val="visible"/>
                                      </p:to>
                                    </p:set>
                                    <p:animEffect transition="in" filter="fade">
                                      <p:cBhvr>
                                        <p:cTn id="22" dur="2000"/>
                                        <p:tgtEl>
                                          <p:spTgt spid="48128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1285">
                                            <p:txEl>
                                              <p:pRg st="5" end="5"/>
                                            </p:txEl>
                                          </p:spTgt>
                                        </p:tgtEl>
                                        <p:attrNameLst>
                                          <p:attrName>style.visibility</p:attrName>
                                        </p:attrNameLst>
                                      </p:cBhvr>
                                      <p:to>
                                        <p:strVal val="visible"/>
                                      </p:to>
                                    </p:set>
                                    <p:animEffect transition="in" filter="fade">
                                      <p:cBhvr>
                                        <p:cTn id="25" dur="2000"/>
                                        <p:tgtEl>
                                          <p:spTgt spid="48128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5"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algn="r" eaLnBrk="1" hangingPunct="1"/>
            <a:r>
              <a:rPr lang="he-IL" sz="3600" smtClean="0">
                <a:solidFill>
                  <a:schemeClr val="hlink"/>
                </a:solidFill>
              </a:rPr>
              <a:t>תרגיל 1: חישוב</a:t>
            </a:r>
            <a:endParaRPr lang="en-US" sz="3600" smtClean="0">
              <a:solidFill>
                <a:schemeClr val="hlink"/>
              </a:solidFill>
            </a:endParaRPr>
          </a:p>
        </p:txBody>
      </p:sp>
      <p:sp>
        <p:nvSpPr>
          <p:cNvPr id="54277"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54278" name="Text Box 4"/>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82309" name="Rectangle 5"/>
          <p:cNvSpPr>
            <a:spLocks noChangeArrowheads="1"/>
          </p:cNvSpPr>
          <p:nvPr/>
        </p:nvSpPr>
        <p:spPr bwMode="auto">
          <a:xfrm>
            <a:off x="179388" y="1844675"/>
            <a:ext cx="8704262" cy="2089150"/>
          </a:xfrm>
          <a:prstGeom prst="rect">
            <a:avLst/>
          </a:prstGeom>
          <a:noFill/>
          <a:ln w="9525">
            <a:noFill/>
            <a:miter lim="800000"/>
            <a:headEnd/>
            <a:tailEnd/>
          </a:ln>
        </p:spPr>
        <p:txBody>
          <a:bodyPr/>
          <a:lstStyle/>
          <a:p>
            <a:pPr marL="342900" indent="-342900" algn="justLow">
              <a:lnSpc>
                <a:spcPct val="90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ג: חישוב </a:t>
            </a:r>
            <a:r>
              <a:rPr lang="el-GR" sz="2800">
                <a:latin typeface="Times New Roman" pitchFamily="18" charset="0"/>
              </a:rPr>
              <a:t>χ</a:t>
            </a:r>
            <a:r>
              <a:rPr lang="en-US" sz="2800" baseline="30000">
                <a:latin typeface="Times New Roman" pitchFamily="18" charset="0"/>
              </a:rPr>
              <a:t>2</a:t>
            </a:r>
            <a:r>
              <a:rPr lang="he-IL" sz="2800">
                <a:latin typeface="Times New Roman" pitchFamily="18" charset="0"/>
              </a:rPr>
              <a:t> המבחן </a:t>
            </a:r>
            <a:r>
              <a:rPr lang="he-IL" sz="2800">
                <a:latin typeface="Times New Roman" pitchFamily="18" charset="0"/>
                <a:sym typeface="Symbol" pitchFamily="18" charset="2"/>
              </a:rPr>
              <a:t>(נצפה מול נחזה). </a:t>
            </a:r>
          </a:p>
          <a:p>
            <a:pPr marL="742950" lvl="1" indent="-285750" algn="justLow">
              <a:lnSpc>
                <a:spcPct val="90000"/>
              </a:lnSpc>
              <a:spcBef>
                <a:spcPct val="20000"/>
              </a:spcBef>
              <a:buClr>
                <a:schemeClr val="hlink"/>
              </a:buClr>
              <a:buSzPct val="55000"/>
              <a:buFont typeface="Wingdings" pitchFamily="2" charset="2"/>
              <a:buNone/>
            </a:pPr>
            <a:endParaRPr lang="en-US" sz="1800">
              <a:latin typeface="Times New Roman" pitchFamily="18" charset="0"/>
              <a:sym typeface="Symbol" pitchFamily="18" charset="2"/>
            </a:endParaRPr>
          </a:p>
        </p:txBody>
      </p:sp>
      <p:graphicFrame>
        <p:nvGraphicFramePr>
          <p:cNvPr id="482364" name="Object 60"/>
          <p:cNvGraphicFramePr>
            <a:graphicFrameLocks noChangeAspect="1"/>
          </p:cNvGraphicFramePr>
          <p:nvPr/>
        </p:nvGraphicFramePr>
        <p:xfrm>
          <a:off x="179388" y="2349500"/>
          <a:ext cx="2952750" cy="663575"/>
        </p:xfrm>
        <a:graphic>
          <a:graphicData uri="http://schemas.openxmlformats.org/presentationml/2006/ole">
            <p:oleObj spid="_x0000_s54274" name="משוואה" r:id="rId3" imgW="1981080" imgH="444240" progId="Equation.3">
              <p:embed/>
            </p:oleObj>
          </a:graphicData>
        </a:graphic>
      </p:graphicFrame>
      <p:graphicFrame>
        <p:nvGraphicFramePr>
          <p:cNvPr id="482396" name="Group 92"/>
          <p:cNvGraphicFramePr>
            <a:graphicFrameLocks noGrp="1"/>
          </p:cNvGraphicFramePr>
          <p:nvPr/>
        </p:nvGraphicFramePr>
        <p:xfrm>
          <a:off x="3276600" y="2349500"/>
          <a:ext cx="5184775" cy="1008063"/>
        </p:xfrm>
        <a:graphic>
          <a:graphicData uri="http://schemas.openxmlformats.org/drawingml/2006/table">
            <a:tbl>
              <a:tblPr rtl="1"/>
              <a:tblGrid>
                <a:gridCol w="1001712"/>
                <a:gridCol w="906463"/>
                <a:gridCol w="976312"/>
                <a:gridCol w="766763"/>
                <a:gridCol w="766762"/>
                <a:gridCol w="766763"/>
              </a:tblGrid>
              <a:tr h="317500">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תוצאה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חילוני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מסורתי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דתי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חרדי</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נצפה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38138">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נחזה</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80000"/>
                        </a:lnSpc>
                        <a:spcBef>
                          <a:spcPct val="20000"/>
                        </a:spcBef>
                        <a:spcAft>
                          <a:spcPct val="0"/>
                        </a:spcAft>
                        <a:buClr>
                          <a:schemeClr val="folHlink"/>
                        </a:buClr>
                        <a:buSzPct val="60000"/>
                        <a:buFont typeface="Wingdings" pitchFamily="2" charset="2"/>
                        <a:buNone/>
                        <a:tabLst/>
                      </a:pPr>
                      <a:r>
                        <a:rPr kumimoji="0" lang="he-IL" sz="20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482397" name="Object 93"/>
          <p:cNvGraphicFramePr>
            <a:graphicFrameLocks noChangeAspect="1"/>
          </p:cNvGraphicFramePr>
          <p:nvPr/>
        </p:nvGraphicFramePr>
        <p:xfrm>
          <a:off x="179388" y="3644900"/>
          <a:ext cx="7664450" cy="625475"/>
        </p:xfrm>
        <a:graphic>
          <a:graphicData uri="http://schemas.openxmlformats.org/presentationml/2006/ole">
            <p:oleObj spid="_x0000_s54275" name="משוואה" r:id="rId4" imgW="514332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2309">
                                            <p:txEl>
                                              <p:pRg st="0" end="0"/>
                                            </p:txEl>
                                          </p:spTgt>
                                        </p:tgtEl>
                                        <p:attrNameLst>
                                          <p:attrName>style.visibility</p:attrName>
                                        </p:attrNameLst>
                                      </p:cBhvr>
                                      <p:to>
                                        <p:strVal val="visible"/>
                                      </p:to>
                                    </p:set>
                                    <p:animEffect transition="in" filter="fade">
                                      <p:cBhvr>
                                        <p:cTn id="7" dur="2000"/>
                                        <p:tgtEl>
                                          <p:spTgt spid="482309">
                                            <p:txEl>
                                              <p:pRg st="0" end="0"/>
                                            </p:txEl>
                                          </p:spTgt>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482396"/>
                                        </p:tgtEl>
                                        <p:attrNameLst>
                                          <p:attrName>style.visibility</p:attrName>
                                        </p:attrNameLst>
                                      </p:cBhvr>
                                      <p:to>
                                        <p:strVal val="visible"/>
                                      </p:to>
                                    </p:set>
                                    <p:anim calcmode="lin" valueType="num">
                                      <p:cBhvr>
                                        <p:cTn id="10" dur="1000" fill="hold"/>
                                        <p:tgtEl>
                                          <p:spTgt spid="482396"/>
                                        </p:tgtEl>
                                        <p:attrNameLst>
                                          <p:attrName>ppt_w</p:attrName>
                                        </p:attrNameLst>
                                      </p:cBhvr>
                                      <p:tavLst>
                                        <p:tav tm="0">
                                          <p:val>
                                            <p:fltVal val="0"/>
                                          </p:val>
                                        </p:tav>
                                        <p:tav tm="100000">
                                          <p:val>
                                            <p:strVal val="#ppt_w"/>
                                          </p:val>
                                        </p:tav>
                                      </p:tavLst>
                                    </p:anim>
                                    <p:anim calcmode="lin" valueType="num">
                                      <p:cBhvr>
                                        <p:cTn id="11" dur="1000" fill="hold"/>
                                        <p:tgtEl>
                                          <p:spTgt spid="482396"/>
                                        </p:tgtEl>
                                        <p:attrNameLst>
                                          <p:attrName>ppt_h</p:attrName>
                                        </p:attrNameLst>
                                      </p:cBhvr>
                                      <p:tavLst>
                                        <p:tav tm="0">
                                          <p:val>
                                            <p:fltVal val="0"/>
                                          </p:val>
                                        </p:tav>
                                        <p:tav tm="100000">
                                          <p:val>
                                            <p:strVal val="#ppt_h"/>
                                          </p:val>
                                        </p:tav>
                                      </p:tavLst>
                                    </p:anim>
                                    <p:anim calcmode="lin" valueType="num">
                                      <p:cBhvr>
                                        <p:cTn id="12" dur="1000" fill="hold"/>
                                        <p:tgtEl>
                                          <p:spTgt spid="482396"/>
                                        </p:tgtEl>
                                        <p:attrNameLst>
                                          <p:attrName>style.rotation</p:attrName>
                                        </p:attrNameLst>
                                      </p:cBhvr>
                                      <p:tavLst>
                                        <p:tav tm="0">
                                          <p:val>
                                            <p:fltVal val="360"/>
                                          </p:val>
                                        </p:tav>
                                        <p:tav tm="100000">
                                          <p:val>
                                            <p:fltVal val="0"/>
                                          </p:val>
                                        </p:tav>
                                      </p:tavLst>
                                    </p:anim>
                                    <p:animEffect transition="in" filter="fade">
                                      <p:cBhvr>
                                        <p:cTn id="13" dur="1000"/>
                                        <p:tgtEl>
                                          <p:spTgt spid="482396"/>
                                        </p:tgtEl>
                                      </p:cBhvr>
                                    </p:animEffect>
                                  </p:childTnLst>
                                </p:cTn>
                              </p:par>
                              <p:par>
                                <p:cTn id="14" presetID="53" presetClass="entr" presetSubtype="0" fill="hold" nodeType="withEffect">
                                  <p:stCondLst>
                                    <p:cond delay="0"/>
                                  </p:stCondLst>
                                  <p:childTnLst>
                                    <p:set>
                                      <p:cBhvr>
                                        <p:cTn id="15" dur="1" fill="hold">
                                          <p:stCondLst>
                                            <p:cond delay="0"/>
                                          </p:stCondLst>
                                        </p:cTn>
                                        <p:tgtEl>
                                          <p:spTgt spid="482364"/>
                                        </p:tgtEl>
                                        <p:attrNameLst>
                                          <p:attrName>style.visibility</p:attrName>
                                        </p:attrNameLst>
                                      </p:cBhvr>
                                      <p:to>
                                        <p:strVal val="visible"/>
                                      </p:to>
                                    </p:set>
                                    <p:anim calcmode="lin" valueType="num">
                                      <p:cBhvr>
                                        <p:cTn id="16" dur="500" fill="hold"/>
                                        <p:tgtEl>
                                          <p:spTgt spid="482364"/>
                                        </p:tgtEl>
                                        <p:attrNameLst>
                                          <p:attrName>ppt_w</p:attrName>
                                        </p:attrNameLst>
                                      </p:cBhvr>
                                      <p:tavLst>
                                        <p:tav tm="0">
                                          <p:val>
                                            <p:fltVal val="0"/>
                                          </p:val>
                                        </p:tav>
                                        <p:tav tm="100000">
                                          <p:val>
                                            <p:strVal val="#ppt_w"/>
                                          </p:val>
                                        </p:tav>
                                      </p:tavLst>
                                    </p:anim>
                                    <p:anim calcmode="lin" valueType="num">
                                      <p:cBhvr>
                                        <p:cTn id="17" dur="500" fill="hold"/>
                                        <p:tgtEl>
                                          <p:spTgt spid="482364"/>
                                        </p:tgtEl>
                                        <p:attrNameLst>
                                          <p:attrName>ppt_h</p:attrName>
                                        </p:attrNameLst>
                                      </p:cBhvr>
                                      <p:tavLst>
                                        <p:tav tm="0">
                                          <p:val>
                                            <p:fltVal val="0"/>
                                          </p:val>
                                        </p:tav>
                                        <p:tav tm="100000">
                                          <p:val>
                                            <p:strVal val="#ppt_h"/>
                                          </p:val>
                                        </p:tav>
                                      </p:tavLst>
                                    </p:anim>
                                    <p:animEffect transition="in" filter="fade">
                                      <p:cBhvr>
                                        <p:cTn id="18" dur="500"/>
                                        <p:tgtEl>
                                          <p:spTgt spid="48236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482397"/>
                                        </p:tgtEl>
                                        <p:attrNameLst>
                                          <p:attrName>style.visibility</p:attrName>
                                        </p:attrNameLst>
                                      </p:cBhvr>
                                      <p:to>
                                        <p:strVal val="visible"/>
                                      </p:to>
                                    </p:set>
                                    <p:anim calcmode="lin" valueType="num">
                                      <p:cBhvr>
                                        <p:cTn id="23" dur="500" fill="hold"/>
                                        <p:tgtEl>
                                          <p:spTgt spid="482397"/>
                                        </p:tgtEl>
                                        <p:attrNameLst>
                                          <p:attrName>ppt_w</p:attrName>
                                        </p:attrNameLst>
                                      </p:cBhvr>
                                      <p:tavLst>
                                        <p:tav tm="0">
                                          <p:val>
                                            <p:fltVal val="0"/>
                                          </p:val>
                                        </p:tav>
                                        <p:tav tm="100000">
                                          <p:val>
                                            <p:strVal val="#ppt_w"/>
                                          </p:val>
                                        </p:tav>
                                      </p:tavLst>
                                    </p:anim>
                                    <p:anim calcmode="lin" valueType="num">
                                      <p:cBhvr>
                                        <p:cTn id="24" dur="500" fill="hold"/>
                                        <p:tgtEl>
                                          <p:spTgt spid="482397"/>
                                        </p:tgtEl>
                                        <p:attrNameLst>
                                          <p:attrName>ppt_h</p:attrName>
                                        </p:attrNameLst>
                                      </p:cBhvr>
                                      <p:tavLst>
                                        <p:tav tm="0">
                                          <p:val>
                                            <p:fltVal val="0"/>
                                          </p:val>
                                        </p:tav>
                                        <p:tav tm="100000">
                                          <p:val>
                                            <p:strVal val="#ppt_h"/>
                                          </p:val>
                                        </p:tav>
                                      </p:tavLst>
                                    </p:anim>
                                    <p:animEffect transition="in" filter="fade">
                                      <p:cBhvr>
                                        <p:cTn id="25" dur="500"/>
                                        <p:tgtEl>
                                          <p:spTgt spid="482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9" grpId="0" build="p"/>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lgn="r" eaLnBrk="1" hangingPunct="1"/>
            <a:r>
              <a:rPr lang="he-IL" sz="3600" smtClean="0">
                <a:solidFill>
                  <a:schemeClr val="hlink"/>
                </a:solidFill>
              </a:rPr>
              <a:t>תרגיל 1: החלטה</a:t>
            </a:r>
            <a:endParaRPr lang="en-US" sz="3600" smtClean="0">
              <a:solidFill>
                <a:schemeClr val="hlink"/>
              </a:solidFill>
            </a:endParaRPr>
          </a:p>
        </p:txBody>
      </p:sp>
      <p:sp>
        <p:nvSpPr>
          <p:cNvPr id="197635" name="Rectangle 3"/>
          <p:cNvSpPr>
            <a:spLocks noGrp="1" noChangeArrowheads="1"/>
          </p:cNvSpPr>
          <p:nvPr>
            <p:ph type="body" idx="1"/>
          </p:nvPr>
        </p:nvSpPr>
        <p:spPr/>
        <p:txBody>
          <a:bodyPr/>
          <a:lstStyle/>
          <a:p>
            <a:pPr eaLnBrk="1" hangingPunct="1"/>
            <a:endParaRPr lang="he-IL" smtClean="0">
              <a:sym typeface="Symbol" pitchFamily="18" charset="2"/>
            </a:endParaRPr>
          </a:p>
          <a:p>
            <a:pPr eaLnBrk="1" hangingPunct="1"/>
            <a:endParaRPr lang="en-US" smtClean="0"/>
          </a:p>
        </p:txBody>
      </p:sp>
      <p:sp>
        <p:nvSpPr>
          <p:cNvPr id="197636" name="Text Box 4"/>
          <p:cNvSpPr txBox="1">
            <a:spLocks noChangeArrowheads="1"/>
          </p:cNvSpPr>
          <p:nvPr/>
        </p:nvSpPr>
        <p:spPr bwMode="auto">
          <a:xfrm>
            <a:off x="755650" y="2420938"/>
            <a:ext cx="7200900" cy="274637"/>
          </a:xfrm>
          <a:prstGeom prst="rect">
            <a:avLst/>
          </a:prstGeom>
          <a:noFill/>
          <a:ln w="9525">
            <a:noFill/>
            <a:miter lim="800000"/>
            <a:headEnd/>
            <a:tailEnd/>
          </a:ln>
        </p:spPr>
        <p:txBody>
          <a:bodyPr>
            <a:spAutoFit/>
          </a:bodyPr>
          <a:lstStyle/>
          <a:p>
            <a:pPr>
              <a:spcBef>
                <a:spcPct val="50000"/>
              </a:spcBef>
            </a:pPr>
            <a:endParaRPr lang="he-IL"/>
          </a:p>
        </p:txBody>
      </p:sp>
      <p:sp>
        <p:nvSpPr>
          <p:cNvPr id="483333" name="Rectangle 5"/>
          <p:cNvSpPr>
            <a:spLocks noChangeArrowheads="1"/>
          </p:cNvSpPr>
          <p:nvPr/>
        </p:nvSpPr>
        <p:spPr bwMode="auto">
          <a:xfrm>
            <a:off x="323850" y="1844675"/>
            <a:ext cx="8559800" cy="4824413"/>
          </a:xfrm>
          <a:prstGeom prst="rect">
            <a:avLst/>
          </a:prstGeom>
          <a:noFill/>
          <a:ln w="9525">
            <a:noFill/>
            <a:miter lim="800000"/>
            <a:headEnd/>
            <a:tailEnd/>
          </a:ln>
        </p:spPr>
        <p:txBody>
          <a:bodyPr/>
          <a:lstStyle/>
          <a:p>
            <a:pPr marL="342900" indent="-342900" algn="justLow">
              <a:lnSpc>
                <a:spcPct val="90000"/>
              </a:lnSpc>
              <a:spcBef>
                <a:spcPct val="20000"/>
              </a:spcBef>
              <a:buClr>
                <a:schemeClr val="folHlink"/>
              </a:buClr>
              <a:buSzPct val="60000"/>
              <a:buFont typeface="Wingdings" pitchFamily="2" charset="2"/>
              <a:buChar char="n"/>
            </a:pPr>
            <a:r>
              <a:rPr lang="he-IL" sz="2800">
                <a:latin typeface="Times New Roman" pitchFamily="18" charset="0"/>
                <a:sym typeface="Symbol" pitchFamily="18" charset="2"/>
              </a:rPr>
              <a:t>שלב ד: החלטה</a:t>
            </a:r>
          </a:p>
          <a:p>
            <a:pPr marL="742950" lvl="1" indent="-285750" algn="justLow">
              <a:spcBef>
                <a:spcPct val="20000"/>
              </a:spcBef>
              <a:buClr>
                <a:schemeClr val="hlink"/>
              </a:buClr>
              <a:buSzPct val="55000"/>
              <a:buFont typeface="Wingdings" pitchFamily="2" charset="2"/>
              <a:buChar char="n"/>
            </a:pPr>
            <a:r>
              <a:rPr lang="el-GR" sz="2400">
                <a:latin typeface="Times New Roman" pitchFamily="18" charset="0"/>
              </a:rPr>
              <a:t>χ </a:t>
            </a:r>
            <a:r>
              <a:rPr lang="en-US" sz="2400" baseline="30000">
                <a:latin typeface="Times New Roman" pitchFamily="18" charset="0"/>
              </a:rPr>
              <a:t>2</a:t>
            </a:r>
            <a:r>
              <a:rPr lang="he-IL" sz="2400">
                <a:latin typeface="Times New Roman" pitchFamily="18" charset="0"/>
              </a:rPr>
              <a:t> המבחן </a:t>
            </a:r>
            <a:r>
              <a:rPr lang="en-US" sz="2400">
                <a:latin typeface="Times New Roman" pitchFamily="18" charset="0"/>
              </a:rPr>
              <a:t>60.66</a:t>
            </a:r>
            <a:endParaRPr lang="he-IL" sz="2400">
              <a:latin typeface="Times New Roman" pitchFamily="18" charset="0"/>
              <a:sym typeface="Symbol" pitchFamily="18" charset="2"/>
            </a:endParaRPr>
          </a:p>
          <a:p>
            <a:pPr marL="742950" lvl="1" indent="-285750" algn="justLow">
              <a:spcBef>
                <a:spcPct val="20000"/>
              </a:spcBef>
              <a:buClr>
                <a:schemeClr val="hlink"/>
              </a:buClr>
              <a:buSzPct val="55000"/>
              <a:buFont typeface="Wingdings" pitchFamily="2" charset="2"/>
              <a:buChar char="n"/>
            </a:pPr>
            <a:r>
              <a:rPr lang="he-IL" sz="2400">
                <a:latin typeface="Times New Roman" pitchFamily="18" charset="0"/>
              </a:rPr>
              <a:t>חיפשנו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מבחן גדול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11.34,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המבחן יצא גדול מה </a:t>
            </a:r>
            <a:r>
              <a:rPr lang="el-GR" sz="2000">
                <a:latin typeface="Times New Roman" pitchFamily="18" charset="0"/>
                <a:sym typeface="Symbol" pitchFamily="18" charset="2"/>
              </a:rPr>
              <a:t>χ</a:t>
            </a:r>
            <a:r>
              <a:rPr lang="en-US" sz="2000" baseline="30000">
                <a:latin typeface="Times New Roman" pitchFamily="18" charset="0"/>
                <a:sym typeface="Symbol" pitchFamily="18" charset="2"/>
              </a:rPr>
              <a:t>2</a:t>
            </a:r>
            <a:r>
              <a:rPr lang="he-IL" sz="2400">
                <a:latin typeface="Times New Roman" pitchFamily="18" charset="0"/>
              </a:rPr>
              <a:t> הגבולי </a:t>
            </a:r>
            <a:r>
              <a:rPr lang="he-IL" sz="2400">
                <a:latin typeface="Times New Roman" pitchFamily="18" charset="0"/>
                <a:sym typeface="Symbol" pitchFamily="18" charset="2"/>
              </a:rPr>
              <a:t>ולכן נקבל את השערת ה </a:t>
            </a:r>
            <a:r>
              <a:rPr lang="en-US" sz="2400">
                <a:latin typeface="Times New Roman" pitchFamily="18" charset="0"/>
                <a:sym typeface="Symbol" pitchFamily="18" charset="2"/>
              </a:rPr>
              <a:t>H</a:t>
            </a:r>
            <a:r>
              <a:rPr lang="en-US" sz="1400">
                <a:latin typeface="Times New Roman" pitchFamily="18" charset="0"/>
                <a:sym typeface="Symbol" pitchFamily="18" charset="2"/>
              </a:rPr>
              <a:t>1</a:t>
            </a:r>
            <a:r>
              <a:rPr lang="he-IL" sz="1400">
                <a:latin typeface="Times New Roman" pitchFamily="18" charset="0"/>
                <a:sym typeface="Symbol" pitchFamily="18" charset="2"/>
              </a:rPr>
              <a:t> </a:t>
            </a:r>
            <a:r>
              <a:rPr lang="he-IL" sz="2400">
                <a:latin typeface="Times New Roman" pitchFamily="18" charset="0"/>
                <a:sym typeface="Symbol" pitchFamily="18" charset="2"/>
              </a:rPr>
              <a:t>(נקבל את השערת החוקר)</a:t>
            </a:r>
            <a:r>
              <a:rPr lang="he-IL" sz="2000">
                <a:latin typeface="Times New Roman" pitchFamily="18" charset="0"/>
                <a:sym typeface="Symbol" pitchFamily="18" charset="2"/>
              </a:rPr>
              <a:t>.</a:t>
            </a:r>
            <a:r>
              <a:rPr lang="he-IL" sz="2000">
                <a:latin typeface="Times New Roman" pitchFamily="18" charset="0"/>
              </a:rPr>
              <a:t> </a:t>
            </a:r>
          </a:p>
        </p:txBody>
      </p:sp>
      <p:grpSp>
        <p:nvGrpSpPr>
          <p:cNvPr id="2" name="Group 6"/>
          <p:cNvGrpSpPr>
            <a:grpSpLocks/>
          </p:cNvGrpSpPr>
          <p:nvPr/>
        </p:nvGrpSpPr>
        <p:grpSpPr bwMode="auto">
          <a:xfrm>
            <a:off x="827088" y="4064000"/>
            <a:ext cx="7151687" cy="2794000"/>
            <a:chOff x="521" y="2560"/>
            <a:chExt cx="4505" cy="1760"/>
          </a:xfrm>
        </p:grpSpPr>
        <p:grpSp>
          <p:nvGrpSpPr>
            <p:cNvPr id="197639" name="Group 7"/>
            <p:cNvGrpSpPr>
              <a:grpSpLocks/>
            </p:cNvGrpSpPr>
            <p:nvPr/>
          </p:nvGrpSpPr>
          <p:grpSpPr bwMode="auto">
            <a:xfrm>
              <a:off x="2517" y="3838"/>
              <a:ext cx="454" cy="408"/>
              <a:chOff x="2970" y="3793"/>
              <a:chExt cx="454" cy="408"/>
            </a:xfrm>
          </p:grpSpPr>
          <p:sp>
            <p:nvSpPr>
              <p:cNvPr id="197652" name="Rectangle 8"/>
              <p:cNvSpPr>
                <a:spLocks noChangeArrowheads="1"/>
              </p:cNvSpPr>
              <p:nvPr/>
            </p:nvSpPr>
            <p:spPr bwMode="auto">
              <a:xfrm flipH="1">
                <a:off x="2971" y="3793"/>
                <a:ext cx="453" cy="136"/>
              </a:xfrm>
              <a:prstGeom prst="rect">
                <a:avLst/>
              </a:prstGeom>
              <a:noFill/>
              <a:ln w="9525">
                <a:noFill/>
                <a:miter lim="800000"/>
                <a:headEnd/>
                <a:tailEnd/>
              </a:ln>
            </p:spPr>
            <p:txBody>
              <a:bodyPr wrap="none" anchor="ctr"/>
              <a:lstStyle/>
              <a:p>
                <a:pPr algn="ctr"/>
                <a:r>
                  <a:rPr lang="en-US" sz="1400" b="1">
                    <a:sym typeface="Symbol" pitchFamily="18" charset="2"/>
                  </a:rPr>
                  <a:t></a:t>
                </a:r>
                <a:r>
                  <a:rPr lang="en-US" sz="1000" b="1">
                    <a:sym typeface="Symbol" pitchFamily="18" charset="2"/>
                  </a:rPr>
                  <a:t>/2</a:t>
                </a:r>
                <a:r>
                  <a:rPr lang="en-US" sz="1400" b="1">
                    <a:sym typeface="Symbol" pitchFamily="18" charset="2"/>
                  </a:rPr>
                  <a:t>=0.005</a:t>
                </a:r>
              </a:p>
            </p:txBody>
          </p:sp>
          <p:sp>
            <p:nvSpPr>
              <p:cNvPr id="197653" name="Rectangle 9"/>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endParaRPr lang="he-IL" sz="1400" b="1">
                  <a:sym typeface="Symbol" pitchFamily="18" charset="2"/>
                </a:endParaRPr>
              </a:p>
            </p:txBody>
          </p:sp>
          <p:sp>
            <p:nvSpPr>
              <p:cNvPr id="197654" name="Rectangle 10"/>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df=3</a:t>
                </a:r>
              </a:p>
            </p:txBody>
          </p:sp>
        </p:grpSp>
        <p:sp>
          <p:nvSpPr>
            <p:cNvPr id="197640" name="Line 11"/>
            <p:cNvSpPr>
              <a:spLocks noChangeShapeType="1"/>
            </p:cNvSpPr>
            <p:nvPr/>
          </p:nvSpPr>
          <p:spPr bwMode="auto">
            <a:xfrm flipH="1">
              <a:off x="521" y="3830"/>
              <a:ext cx="4505" cy="0"/>
            </a:xfrm>
            <a:prstGeom prst="line">
              <a:avLst/>
            </a:prstGeom>
            <a:noFill/>
            <a:ln w="9525">
              <a:solidFill>
                <a:schemeClr val="tx1"/>
              </a:solidFill>
              <a:miter lim="800000"/>
              <a:headEnd/>
              <a:tailEnd/>
            </a:ln>
          </p:spPr>
          <p:txBody>
            <a:bodyPr wrap="none"/>
            <a:lstStyle/>
            <a:p>
              <a:endParaRPr lang="he-IL"/>
            </a:p>
          </p:txBody>
        </p:sp>
        <p:sp>
          <p:nvSpPr>
            <p:cNvPr id="197641" name="Line 12"/>
            <p:cNvSpPr>
              <a:spLocks noChangeShapeType="1"/>
            </p:cNvSpPr>
            <p:nvPr/>
          </p:nvSpPr>
          <p:spPr bwMode="auto">
            <a:xfrm flipH="1">
              <a:off x="2744"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97642" name="Rectangle 13"/>
            <p:cNvSpPr>
              <a:spLocks noChangeArrowheads="1"/>
            </p:cNvSpPr>
            <p:nvPr/>
          </p:nvSpPr>
          <p:spPr bwMode="auto">
            <a:xfrm flipH="1">
              <a:off x="2789" y="3657"/>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97643" name="Rectangle 14"/>
            <p:cNvSpPr>
              <a:spLocks noChangeArrowheads="1"/>
            </p:cNvSpPr>
            <p:nvPr/>
          </p:nvSpPr>
          <p:spPr bwMode="auto">
            <a:xfrm flipH="1">
              <a:off x="2472" y="3657"/>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97644" name="Rectangle 15"/>
            <p:cNvSpPr>
              <a:spLocks noChangeArrowheads="1"/>
            </p:cNvSpPr>
            <p:nvPr/>
          </p:nvSpPr>
          <p:spPr bwMode="auto">
            <a:xfrm flipH="1">
              <a:off x="2472"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גבולי</a:t>
              </a:r>
              <a:endParaRPr lang="en-US" b="1">
                <a:latin typeface="Times New Roman" pitchFamily="18" charset="0"/>
                <a:sym typeface="Symbol" pitchFamily="18" charset="2"/>
              </a:endParaRPr>
            </a:p>
          </p:txBody>
        </p:sp>
        <p:sp>
          <p:nvSpPr>
            <p:cNvPr id="197645" name="Rectangle 16"/>
            <p:cNvSpPr>
              <a:spLocks noChangeArrowheads="1"/>
            </p:cNvSpPr>
            <p:nvPr/>
          </p:nvSpPr>
          <p:spPr bwMode="auto">
            <a:xfrm>
              <a:off x="3379" y="3838"/>
              <a:ext cx="576"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=60.66</a:t>
              </a:r>
            </a:p>
          </p:txBody>
        </p:sp>
        <p:grpSp>
          <p:nvGrpSpPr>
            <p:cNvPr id="197646" name="Group 17"/>
            <p:cNvGrpSpPr>
              <a:grpSpLocks/>
            </p:cNvGrpSpPr>
            <p:nvPr/>
          </p:nvGrpSpPr>
          <p:grpSpPr bwMode="auto">
            <a:xfrm>
              <a:off x="793" y="2560"/>
              <a:ext cx="3583" cy="1261"/>
              <a:chOff x="703" y="3047"/>
              <a:chExt cx="2661" cy="964"/>
            </a:xfrm>
          </p:grpSpPr>
          <p:sp>
            <p:nvSpPr>
              <p:cNvPr id="197650" name="Freeform 18"/>
              <p:cNvSpPr>
                <a:spLocks/>
              </p:cNvSpPr>
              <p:nvPr/>
            </p:nvSpPr>
            <p:spPr bwMode="auto">
              <a:xfrm>
                <a:off x="1407" y="3047"/>
                <a:ext cx="1957" cy="959"/>
              </a:xfrm>
              <a:custGeom>
                <a:avLst/>
                <a:gdLst>
                  <a:gd name="T0" fmla="*/ 1957 w 1957"/>
                  <a:gd name="T1" fmla="*/ 959 h 959"/>
                  <a:gd name="T2" fmla="*/ 717 w 1957"/>
                  <a:gd name="T3" fmla="*/ 673 h 959"/>
                  <a:gd name="T4" fmla="*/ 297 w 1957"/>
                  <a:gd name="T5" fmla="*/ 109 h 959"/>
                  <a:gd name="T6" fmla="*/ 0 w 1957"/>
                  <a:gd name="T7" fmla="*/ 20 h 959"/>
                  <a:gd name="T8" fmla="*/ 0 60000 65536"/>
                  <a:gd name="T9" fmla="*/ 0 60000 65536"/>
                  <a:gd name="T10" fmla="*/ 0 60000 65536"/>
                  <a:gd name="T11" fmla="*/ 0 60000 65536"/>
                  <a:gd name="T12" fmla="*/ 0 w 1957"/>
                  <a:gd name="T13" fmla="*/ 0 h 959"/>
                  <a:gd name="T14" fmla="*/ 1957 w 1957"/>
                  <a:gd name="T15" fmla="*/ 959 h 959"/>
                </a:gdLst>
                <a:ahLst/>
                <a:cxnLst>
                  <a:cxn ang="T8">
                    <a:pos x="T0" y="T1"/>
                  </a:cxn>
                  <a:cxn ang="T9">
                    <a:pos x="T2" y="T3"/>
                  </a:cxn>
                  <a:cxn ang="T10">
                    <a:pos x="T4" y="T5"/>
                  </a:cxn>
                  <a:cxn ang="T11">
                    <a:pos x="T6" y="T7"/>
                  </a:cxn>
                </a:cxnLst>
                <a:rect l="T12" t="T13" r="T14" b="T15"/>
                <a:pathLst>
                  <a:path w="1957" h="959">
                    <a:moveTo>
                      <a:pt x="1957" y="959"/>
                    </a:moveTo>
                    <a:cubicBezTo>
                      <a:pt x="1750" y="911"/>
                      <a:pt x="994" y="815"/>
                      <a:pt x="717" y="673"/>
                    </a:cubicBezTo>
                    <a:cubicBezTo>
                      <a:pt x="440" y="531"/>
                      <a:pt x="416" y="218"/>
                      <a:pt x="297" y="109"/>
                    </a:cubicBezTo>
                    <a:cubicBezTo>
                      <a:pt x="178" y="0"/>
                      <a:pt x="62" y="39"/>
                      <a:pt x="0" y="20"/>
                    </a:cubicBezTo>
                  </a:path>
                </a:pathLst>
              </a:custGeom>
              <a:noFill/>
              <a:ln w="38100" cap="rnd">
                <a:solidFill>
                  <a:srgbClr val="339966"/>
                </a:solidFill>
                <a:prstDash val="sysDot"/>
                <a:miter lim="800000"/>
                <a:headEnd/>
                <a:tailEnd/>
              </a:ln>
            </p:spPr>
            <p:txBody>
              <a:bodyPr wrap="none"/>
              <a:lstStyle/>
              <a:p>
                <a:endParaRPr lang="he-IL"/>
              </a:p>
            </p:txBody>
          </p:sp>
          <p:sp>
            <p:nvSpPr>
              <p:cNvPr id="197651" name="Freeform 19"/>
              <p:cNvSpPr>
                <a:spLocks/>
              </p:cNvSpPr>
              <p:nvPr/>
            </p:nvSpPr>
            <p:spPr bwMode="auto">
              <a:xfrm>
                <a:off x="703" y="3070"/>
                <a:ext cx="711" cy="941"/>
              </a:xfrm>
              <a:custGeom>
                <a:avLst/>
                <a:gdLst>
                  <a:gd name="T0" fmla="*/ 0 w 711"/>
                  <a:gd name="T1" fmla="*/ 941 h 941"/>
                  <a:gd name="T2" fmla="*/ 308 w 711"/>
                  <a:gd name="T3" fmla="*/ 599 h 941"/>
                  <a:gd name="T4" fmla="*/ 477 w 711"/>
                  <a:gd name="T5" fmla="*/ 134 h 941"/>
                  <a:gd name="T6" fmla="*/ 711 w 711"/>
                  <a:gd name="T7" fmla="*/ 0 h 941"/>
                  <a:gd name="T8" fmla="*/ 0 60000 65536"/>
                  <a:gd name="T9" fmla="*/ 0 60000 65536"/>
                  <a:gd name="T10" fmla="*/ 0 60000 65536"/>
                  <a:gd name="T11" fmla="*/ 0 60000 65536"/>
                  <a:gd name="T12" fmla="*/ 0 w 711"/>
                  <a:gd name="T13" fmla="*/ 0 h 941"/>
                  <a:gd name="T14" fmla="*/ 711 w 711"/>
                  <a:gd name="T15" fmla="*/ 941 h 941"/>
                </a:gdLst>
                <a:ahLst/>
                <a:cxnLst>
                  <a:cxn ang="T8">
                    <a:pos x="T0" y="T1"/>
                  </a:cxn>
                  <a:cxn ang="T9">
                    <a:pos x="T2" y="T3"/>
                  </a:cxn>
                  <a:cxn ang="T10">
                    <a:pos x="T4" y="T5"/>
                  </a:cxn>
                  <a:cxn ang="T11">
                    <a:pos x="T6" y="T7"/>
                  </a:cxn>
                </a:cxnLst>
                <a:rect l="T12" t="T13" r="T14" b="T15"/>
                <a:pathLst>
                  <a:path w="711" h="941">
                    <a:moveTo>
                      <a:pt x="0" y="941"/>
                    </a:moveTo>
                    <a:cubicBezTo>
                      <a:pt x="50" y="884"/>
                      <a:pt x="229" y="733"/>
                      <a:pt x="308" y="599"/>
                    </a:cubicBezTo>
                    <a:cubicBezTo>
                      <a:pt x="387" y="465"/>
                      <a:pt x="410" y="234"/>
                      <a:pt x="477" y="134"/>
                    </a:cubicBezTo>
                    <a:cubicBezTo>
                      <a:pt x="544" y="34"/>
                      <a:pt x="662" y="28"/>
                      <a:pt x="711" y="0"/>
                    </a:cubicBezTo>
                  </a:path>
                </a:pathLst>
              </a:custGeom>
              <a:noFill/>
              <a:ln w="38100" cap="rnd">
                <a:solidFill>
                  <a:srgbClr val="339966"/>
                </a:solidFill>
                <a:prstDash val="sysDot"/>
                <a:miter lim="800000"/>
                <a:headEnd/>
                <a:tailEnd/>
              </a:ln>
            </p:spPr>
            <p:txBody>
              <a:bodyPr wrap="none"/>
              <a:lstStyle/>
              <a:p>
                <a:endParaRPr lang="he-IL"/>
              </a:p>
            </p:txBody>
          </p:sp>
        </p:grpSp>
        <p:sp>
          <p:nvSpPr>
            <p:cNvPr id="197647" name="Line 20"/>
            <p:cNvSpPr>
              <a:spLocks noChangeShapeType="1"/>
            </p:cNvSpPr>
            <p:nvPr/>
          </p:nvSpPr>
          <p:spPr bwMode="auto">
            <a:xfrm flipH="1">
              <a:off x="3696" y="2931"/>
              <a:ext cx="0" cy="908"/>
            </a:xfrm>
            <a:prstGeom prst="line">
              <a:avLst/>
            </a:prstGeom>
            <a:noFill/>
            <a:ln w="9525">
              <a:solidFill>
                <a:schemeClr val="tx1"/>
              </a:solidFill>
              <a:miter lim="800000"/>
              <a:headEnd type="diamond" w="med" len="med"/>
              <a:tailEnd/>
            </a:ln>
          </p:spPr>
          <p:txBody>
            <a:bodyPr wrap="none"/>
            <a:lstStyle/>
            <a:p>
              <a:endParaRPr lang="he-IL"/>
            </a:p>
          </p:txBody>
        </p:sp>
        <p:sp>
          <p:nvSpPr>
            <p:cNvPr id="197648" name="Rectangle 21"/>
            <p:cNvSpPr>
              <a:spLocks noChangeArrowheads="1"/>
            </p:cNvSpPr>
            <p:nvPr/>
          </p:nvSpPr>
          <p:spPr bwMode="auto">
            <a:xfrm flipH="1">
              <a:off x="3424" y="2750"/>
              <a:ext cx="453" cy="136"/>
            </a:xfrm>
            <a:prstGeom prst="rect">
              <a:avLst/>
            </a:prstGeom>
            <a:noFill/>
            <a:ln w="9525">
              <a:noFill/>
              <a:miter lim="800000"/>
              <a:headEnd/>
              <a:tailEnd/>
            </a:ln>
          </p:spPr>
          <p:txBody>
            <a:bodyPr wrap="none" anchor="ctr"/>
            <a:lstStyle/>
            <a:p>
              <a:pPr algn="ctr"/>
              <a:r>
                <a:rPr lang="en-US" b="1">
                  <a:latin typeface="Times New Roman" pitchFamily="18" charset="0"/>
                  <a:sym typeface="Symbol" pitchFamily="18" charset="2"/>
                </a:rPr>
                <a:t> </a:t>
              </a:r>
              <a:r>
                <a:rPr lang="el-GR" b="1">
                  <a:latin typeface="Times New Roman" pitchFamily="18" charset="0"/>
                  <a:sym typeface="Symbol" pitchFamily="18" charset="2"/>
                </a:rPr>
                <a:t>χ</a:t>
              </a:r>
              <a:r>
                <a:rPr lang="en-US" b="1">
                  <a:latin typeface="Times New Roman" pitchFamily="18" charset="0"/>
                  <a:sym typeface="Symbol" pitchFamily="18" charset="2"/>
                </a:rPr>
                <a:t>2</a:t>
              </a:r>
              <a:r>
                <a:rPr lang="he-IL" b="1">
                  <a:latin typeface="Times New Roman" pitchFamily="18" charset="0"/>
                  <a:sym typeface="Symbol" pitchFamily="18" charset="2"/>
                </a:rPr>
                <a:t>המבחן</a:t>
              </a:r>
              <a:endParaRPr lang="en-US" b="1">
                <a:latin typeface="Times New Roman" pitchFamily="18" charset="0"/>
                <a:sym typeface="Symbol" pitchFamily="18" charset="2"/>
              </a:endParaRPr>
            </a:p>
          </p:txBody>
        </p:sp>
        <p:sp>
          <p:nvSpPr>
            <p:cNvPr id="197649" name="Rectangle 22"/>
            <p:cNvSpPr>
              <a:spLocks noChangeArrowheads="1"/>
            </p:cNvSpPr>
            <p:nvPr/>
          </p:nvSpPr>
          <p:spPr bwMode="auto">
            <a:xfrm>
              <a:off x="2411" y="4147"/>
              <a:ext cx="576" cy="173"/>
            </a:xfrm>
            <a:prstGeom prst="rect">
              <a:avLst/>
            </a:prstGeom>
            <a:noFill/>
            <a:ln w="9525">
              <a:noFill/>
              <a:miter lim="800000"/>
              <a:headEnd/>
              <a:tailEnd/>
            </a:ln>
          </p:spPr>
          <p:txBody>
            <a:bodyPr wrap="none">
              <a:spAutoFit/>
            </a:bodyPr>
            <a:lstStyle/>
            <a:p>
              <a:r>
                <a:rPr lang="el-GR" b="1">
                  <a:sym typeface="Symbol" pitchFamily="18" charset="2"/>
                </a:rPr>
                <a:t>Χ</a:t>
              </a:r>
              <a:r>
                <a:rPr lang="en-US" b="1" baseline="30000">
                  <a:sym typeface="Symbol" pitchFamily="18" charset="2"/>
                </a:rPr>
                <a:t>2</a:t>
              </a:r>
              <a:r>
                <a:rPr lang="en-US" b="1">
                  <a:sym typeface="Symbol" pitchFamily="18" charset="2"/>
                </a:rPr>
                <a:t>=11.34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3333">
                                            <p:txEl>
                                              <p:pRg st="0" end="0"/>
                                            </p:txEl>
                                          </p:spTgt>
                                        </p:tgtEl>
                                        <p:attrNameLst>
                                          <p:attrName>style.visibility</p:attrName>
                                        </p:attrNameLst>
                                      </p:cBhvr>
                                      <p:to>
                                        <p:strVal val="visible"/>
                                      </p:to>
                                    </p:set>
                                    <p:animEffect transition="in" filter="fade">
                                      <p:cBhvr>
                                        <p:cTn id="7" dur="2000"/>
                                        <p:tgtEl>
                                          <p:spTgt spid="4833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3333">
                                            <p:txEl>
                                              <p:pRg st="1" end="1"/>
                                            </p:txEl>
                                          </p:spTgt>
                                        </p:tgtEl>
                                        <p:attrNameLst>
                                          <p:attrName>style.visibility</p:attrName>
                                        </p:attrNameLst>
                                      </p:cBhvr>
                                      <p:to>
                                        <p:strVal val="visible"/>
                                      </p:to>
                                    </p:set>
                                    <p:animEffect transition="in" filter="fade">
                                      <p:cBhvr>
                                        <p:cTn id="12" dur="2000"/>
                                        <p:tgtEl>
                                          <p:spTgt spid="483333">
                                            <p:txEl>
                                              <p:pRg st="1" end="1"/>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83333">
                                            <p:txEl>
                                              <p:pRg st="2" end="2"/>
                                            </p:txEl>
                                          </p:spTgt>
                                        </p:tgtEl>
                                        <p:attrNameLst>
                                          <p:attrName>style.visibility</p:attrName>
                                        </p:attrNameLst>
                                      </p:cBhvr>
                                      <p:to>
                                        <p:strVal val="visible"/>
                                      </p:to>
                                    </p:set>
                                    <p:animEffect transition="in" filter="fade">
                                      <p:cBhvr>
                                        <p:cTn id="16" dur="2000"/>
                                        <p:tgtEl>
                                          <p:spTgt spid="483333">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3" grpId="0" build="p"/>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98659" name="Rectangle 3"/>
          <p:cNvSpPr>
            <a:spLocks noGrp="1" noChangeArrowheads="1"/>
          </p:cNvSpPr>
          <p:nvPr>
            <p:ph type="subTitle" idx="1"/>
          </p:nvPr>
        </p:nvSpPr>
        <p:spPr>
          <a:xfrm>
            <a:off x="323850" y="3357563"/>
            <a:ext cx="8137525" cy="1752600"/>
          </a:xfrm>
        </p:spPr>
        <p:txBody>
          <a:bodyPr/>
          <a:lstStyle/>
          <a:p>
            <a:pPr algn="r" eaLnBrk="1" hangingPunct="1"/>
            <a:r>
              <a:rPr lang="he-IL" smtClean="0">
                <a:solidFill>
                  <a:schemeClr val="tx2"/>
                </a:solidFill>
              </a:rPr>
              <a:t>שיעור 9: מקדם המתאם (קורלציה) וקו הרגרסיה</a:t>
            </a:r>
            <a:endParaRPr lang="en-US" sz="2000" smtClean="0">
              <a:solidFill>
                <a:schemeClr val="tx2"/>
              </a:solidFill>
            </a:endParaRPr>
          </a:p>
        </p:txBody>
      </p:sp>
      <p:sp>
        <p:nvSpPr>
          <p:cNvPr id="198660" name="Text Box 5"/>
          <p:cNvSpPr txBox="1">
            <a:spLocks noChangeArrowheads="1"/>
          </p:cNvSpPr>
          <p:nvPr/>
        </p:nvSpPr>
        <p:spPr bwMode="auto">
          <a:xfrm>
            <a:off x="539750" y="4365625"/>
            <a:ext cx="8064500" cy="1382713"/>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163-180. </a:t>
            </a:r>
          </a:p>
          <a:p>
            <a:pPr>
              <a:lnSpc>
                <a:spcPct val="80000"/>
              </a:lnSpc>
              <a:spcBef>
                <a:spcPct val="50000"/>
              </a:spcBef>
              <a:buFont typeface="Wingdings" pitchFamily="2" charset="2"/>
              <a:buChar char="&amp;"/>
            </a:pPr>
            <a:r>
              <a:rPr lang="he-IL" sz="1800">
                <a:latin typeface="Times New Roman" pitchFamily="18" charset="0"/>
              </a:rPr>
              <a:t> אלחנן מאיר, יסודות הסטטיסטיקה למדעי ההתנהגות: ע"מ 48-60. </a:t>
            </a:r>
          </a:p>
          <a:p>
            <a:pPr>
              <a:lnSpc>
                <a:spcPct val="80000"/>
              </a:lnSpc>
              <a:spcBef>
                <a:spcPct val="50000"/>
              </a:spcBef>
              <a:buFont typeface="Wingdings" pitchFamily="2" charset="2"/>
              <a:buChar char="&amp;"/>
            </a:pP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algn="r" eaLnBrk="1" hangingPunct="1"/>
            <a:r>
              <a:rPr lang="he-IL" smtClean="0"/>
              <a:t>קשר סטטיסטי ליניארי (קווי)</a:t>
            </a:r>
            <a:endParaRPr lang="en-US" smtClean="0"/>
          </a:p>
        </p:txBody>
      </p:sp>
      <p:sp>
        <p:nvSpPr>
          <p:cNvPr id="484355" name="Rectangle 3"/>
          <p:cNvSpPr>
            <a:spLocks noGrp="1" noChangeArrowheads="1"/>
          </p:cNvSpPr>
          <p:nvPr>
            <p:ph type="body" idx="1"/>
          </p:nvPr>
        </p:nvSpPr>
        <p:spPr>
          <a:xfrm>
            <a:off x="1182688" y="2017713"/>
            <a:ext cx="7772400" cy="4506912"/>
          </a:xfrm>
        </p:spPr>
        <p:txBody>
          <a:bodyPr/>
          <a:lstStyle/>
          <a:p>
            <a:pPr eaLnBrk="1" hangingPunct="1">
              <a:lnSpc>
                <a:spcPct val="90000"/>
              </a:lnSpc>
            </a:pPr>
            <a:r>
              <a:rPr lang="he-IL" sz="2400" smtClean="0"/>
              <a:t>דוגמאות לקשרים:</a:t>
            </a:r>
          </a:p>
          <a:p>
            <a:pPr lvl="1" eaLnBrk="1" hangingPunct="1">
              <a:lnSpc>
                <a:spcPct val="90000"/>
              </a:lnSpc>
            </a:pPr>
            <a:r>
              <a:rPr lang="he-IL" sz="2000" smtClean="0"/>
              <a:t>השכלה – שכר</a:t>
            </a:r>
          </a:p>
          <a:p>
            <a:pPr lvl="1" eaLnBrk="1" hangingPunct="1">
              <a:lnSpc>
                <a:spcPct val="90000"/>
              </a:lnSpc>
            </a:pPr>
            <a:r>
              <a:rPr lang="he-IL" sz="2000" smtClean="0"/>
              <a:t>גובה – משקל</a:t>
            </a:r>
          </a:p>
          <a:p>
            <a:pPr lvl="1" eaLnBrk="1" hangingPunct="1">
              <a:lnSpc>
                <a:spcPct val="90000"/>
              </a:lnSpc>
            </a:pPr>
            <a:r>
              <a:rPr lang="he-IL" sz="2000" smtClean="0"/>
              <a:t>עישון – מחלות לב</a:t>
            </a:r>
          </a:p>
          <a:p>
            <a:pPr lvl="1" eaLnBrk="1" hangingPunct="1">
              <a:lnSpc>
                <a:spcPct val="90000"/>
              </a:lnSpc>
            </a:pPr>
            <a:r>
              <a:rPr lang="he-IL" sz="2000" smtClean="0"/>
              <a:t>כושר גופני – מחלות לב</a:t>
            </a:r>
          </a:p>
          <a:p>
            <a:pPr lvl="1" eaLnBrk="1" hangingPunct="1">
              <a:lnSpc>
                <a:spcPct val="90000"/>
              </a:lnSpc>
            </a:pPr>
            <a:r>
              <a:rPr lang="he-IL" sz="2000" smtClean="0"/>
              <a:t>מספר נעלים – ידע במתמטיקה</a:t>
            </a:r>
          </a:p>
          <a:p>
            <a:pPr eaLnBrk="1" hangingPunct="1">
              <a:lnSpc>
                <a:spcPct val="90000"/>
              </a:lnSpc>
            </a:pPr>
            <a:r>
              <a:rPr lang="he-IL" sz="2400" smtClean="0"/>
              <a:t>אם קיים קשר סטטיסטי בין שני משתנים ניתן לנבא ערך של משתנה אחד ע"י הערך של המשתנה האחר.</a:t>
            </a:r>
          </a:p>
          <a:p>
            <a:pPr eaLnBrk="1" hangingPunct="1">
              <a:lnSpc>
                <a:spcPct val="90000"/>
              </a:lnSpc>
            </a:pPr>
            <a:r>
              <a:rPr lang="he-IL" sz="2400" smtClean="0"/>
              <a:t>קשר סטטיסטי אינו מצביע בהכרח על סיבתיות או קשר סיבתי (נעילת נעלים בעלי מספר גדול יותר לא תשפר את הידע במתמטיקה).</a:t>
            </a:r>
          </a:p>
          <a:p>
            <a:pPr eaLnBrk="1" hangingPunct="1">
              <a:lnSpc>
                <a:spcPct val="90000"/>
              </a:lnSpc>
            </a:pPr>
            <a:r>
              <a:rPr lang="he-IL" sz="2400" smtClean="0"/>
              <a:t>קשר ליניארי נמדד רק עבור משתנים מסולם אינטרוולי ומעלה. </a:t>
            </a:r>
          </a:p>
          <a:p>
            <a:pPr eaLnBrk="1" hangingPunct="1">
              <a:lnSpc>
                <a:spcPct val="90000"/>
              </a:lnSpc>
            </a:pPr>
            <a:r>
              <a:rPr lang="he-IL" sz="2400" smtClean="0"/>
              <a:t>ישנם סוגי קשרים נוספים. (אותם לא נלמד במסגרת הקורס).</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Effect transition="in" filter="fade">
                                      <p:cBhvr>
                                        <p:cTn id="7" dur="2000"/>
                                        <p:tgtEl>
                                          <p:spTgt spid="48435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84355">
                                            <p:txEl>
                                              <p:pRg st="1" end="1"/>
                                            </p:txEl>
                                          </p:spTgt>
                                        </p:tgtEl>
                                        <p:attrNameLst>
                                          <p:attrName>style.visibility</p:attrName>
                                        </p:attrNameLst>
                                      </p:cBhvr>
                                      <p:to>
                                        <p:strVal val="visible"/>
                                      </p:to>
                                    </p:set>
                                    <p:animEffect transition="in" filter="fade">
                                      <p:cBhvr>
                                        <p:cTn id="11" dur="2000"/>
                                        <p:tgtEl>
                                          <p:spTgt spid="48435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84355">
                                            <p:txEl>
                                              <p:pRg st="2" end="2"/>
                                            </p:txEl>
                                          </p:spTgt>
                                        </p:tgtEl>
                                        <p:attrNameLst>
                                          <p:attrName>style.visibility</p:attrName>
                                        </p:attrNameLst>
                                      </p:cBhvr>
                                      <p:to>
                                        <p:strVal val="visible"/>
                                      </p:to>
                                    </p:set>
                                    <p:animEffect transition="in" filter="fade">
                                      <p:cBhvr>
                                        <p:cTn id="15" dur="2000"/>
                                        <p:tgtEl>
                                          <p:spTgt spid="48435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84355">
                                            <p:txEl>
                                              <p:pRg st="3" end="3"/>
                                            </p:txEl>
                                          </p:spTgt>
                                        </p:tgtEl>
                                        <p:attrNameLst>
                                          <p:attrName>style.visibility</p:attrName>
                                        </p:attrNameLst>
                                      </p:cBhvr>
                                      <p:to>
                                        <p:strVal val="visible"/>
                                      </p:to>
                                    </p:set>
                                    <p:animEffect transition="in" filter="fade">
                                      <p:cBhvr>
                                        <p:cTn id="19" dur="2000"/>
                                        <p:tgtEl>
                                          <p:spTgt spid="484355">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84355">
                                            <p:txEl>
                                              <p:pRg st="4" end="4"/>
                                            </p:txEl>
                                          </p:spTgt>
                                        </p:tgtEl>
                                        <p:attrNameLst>
                                          <p:attrName>style.visibility</p:attrName>
                                        </p:attrNameLst>
                                      </p:cBhvr>
                                      <p:to>
                                        <p:strVal val="visible"/>
                                      </p:to>
                                    </p:set>
                                    <p:animEffect transition="in" filter="fade">
                                      <p:cBhvr>
                                        <p:cTn id="23" dur="2000"/>
                                        <p:tgtEl>
                                          <p:spTgt spid="484355">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84355">
                                            <p:txEl>
                                              <p:pRg st="5" end="5"/>
                                            </p:txEl>
                                          </p:spTgt>
                                        </p:tgtEl>
                                        <p:attrNameLst>
                                          <p:attrName>style.visibility</p:attrName>
                                        </p:attrNameLst>
                                      </p:cBhvr>
                                      <p:to>
                                        <p:strVal val="visible"/>
                                      </p:to>
                                    </p:set>
                                    <p:animEffect transition="in" filter="fade">
                                      <p:cBhvr>
                                        <p:cTn id="27" dur="2000"/>
                                        <p:tgtEl>
                                          <p:spTgt spid="484355">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484355">
                                            <p:txEl>
                                              <p:pRg st="6" end="6"/>
                                            </p:txEl>
                                          </p:spTgt>
                                        </p:tgtEl>
                                        <p:attrNameLst>
                                          <p:attrName>style.visibility</p:attrName>
                                        </p:attrNameLst>
                                      </p:cBhvr>
                                      <p:to>
                                        <p:strVal val="visible"/>
                                      </p:to>
                                    </p:set>
                                    <p:animEffect transition="in" filter="fade">
                                      <p:cBhvr>
                                        <p:cTn id="31" dur="2000"/>
                                        <p:tgtEl>
                                          <p:spTgt spid="484355">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484355">
                                            <p:txEl>
                                              <p:pRg st="7" end="7"/>
                                            </p:txEl>
                                          </p:spTgt>
                                        </p:tgtEl>
                                        <p:attrNameLst>
                                          <p:attrName>style.visibility</p:attrName>
                                        </p:attrNameLst>
                                      </p:cBhvr>
                                      <p:to>
                                        <p:strVal val="visible"/>
                                      </p:to>
                                    </p:set>
                                    <p:animEffect transition="in" filter="fade">
                                      <p:cBhvr>
                                        <p:cTn id="35" dur="2000"/>
                                        <p:tgtEl>
                                          <p:spTgt spid="484355">
                                            <p:txEl>
                                              <p:pRg st="7" end="7"/>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484355">
                                            <p:txEl>
                                              <p:pRg st="8" end="8"/>
                                            </p:txEl>
                                          </p:spTgt>
                                        </p:tgtEl>
                                        <p:attrNameLst>
                                          <p:attrName>style.visibility</p:attrName>
                                        </p:attrNameLst>
                                      </p:cBhvr>
                                      <p:to>
                                        <p:strVal val="visible"/>
                                      </p:to>
                                    </p:set>
                                    <p:animEffect transition="in" filter="fade">
                                      <p:cBhvr>
                                        <p:cTn id="39" dur="2000"/>
                                        <p:tgtEl>
                                          <p:spTgt spid="484355">
                                            <p:txEl>
                                              <p:pRg st="8" end="8"/>
                                            </p:txEl>
                                          </p:spTgt>
                                        </p:tgtEl>
                                      </p:cBhvr>
                                    </p:animEffect>
                                  </p:childTnLst>
                                </p:cTn>
                              </p:par>
                            </p:childTnLst>
                          </p:cTn>
                        </p:par>
                        <p:par>
                          <p:cTn id="40" fill="hold">
                            <p:stCondLst>
                              <p:cond delay="18000"/>
                            </p:stCondLst>
                            <p:childTnLst>
                              <p:par>
                                <p:cTn id="41" presetID="10" presetClass="entr" presetSubtype="0" fill="hold" grpId="0" nodeType="afterEffect">
                                  <p:stCondLst>
                                    <p:cond delay="0"/>
                                  </p:stCondLst>
                                  <p:childTnLst>
                                    <p:set>
                                      <p:cBhvr>
                                        <p:cTn id="42" dur="1" fill="hold">
                                          <p:stCondLst>
                                            <p:cond delay="0"/>
                                          </p:stCondLst>
                                        </p:cTn>
                                        <p:tgtEl>
                                          <p:spTgt spid="484355">
                                            <p:txEl>
                                              <p:pRg st="9" end="9"/>
                                            </p:txEl>
                                          </p:spTgt>
                                        </p:tgtEl>
                                        <p:attrNameLst>
                                          <p:attrName>style.visibility</p:attrName>
                                        </p:attrNameLst>
                                      </p:cBhvr>
                                      <p:to>
                                        <p:strVal val="visible"/>
                                      </p:to>
                                    </p:set>
                                    <p:animEffect transition="in" filter="fade">
                                      <p:cBhvr>
                                        <p:cTn id="43" dur="2000"/>
                                        <p:tgtEl>
                                          <p:spTgt spid="4843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83971" name="Rectangle 3"/>
          <p:cNvSpPr>
            <a:spLocks noGrp="1" noChangeArrowheads="1"/>
          </p:cNvSpPr>
          <p:nvPr>
            <p:ph type="subTitle" idx="1"/>
          </p:nvPr>
        </p:nvSpPr>
        <p:spPr>
          <a:xfrm>
            <a:off x="323850" y="3357563"/>
            <a:ext cx="8137525" cy="1752600"/>
          </a:xfrm>
        </p:spPr>
        <p:txBody>
          <a:bodyPr/>
          <a:lstStyle/>
          <a:p>
            <a:pPr algn="r" eaLnBrk="1" hangingPunct="1"/>
            <a:r>
              <a:rPr lang="he-IL" sz="2800" smtClean="0">
                <a:solidFill>
                  <a:schemeClr val="tx2"/>
                </a:solidFill>
              </a:rPr>
              <a:t>שיעור 2: בדיקת השערות על הפרמטר </a:t>
            </a:r>
            <a:r>
              <a:rPr lang="el-GR" sz="2800" smtClean="0">
                <a:solidFill>
                  <a:schemeClr val="tx2"/>
                </a:solidFill>
              </a:rPr>
              <a:t>μ</a:t>
            </a:r>
            <a:r>
              <a:rPr lang="he-IL" sz="2800" smtClean="0">
                <a:solidFill>
                  <a:schemeClr val="tx2"/>
                </a:solidFill>
              </a:rPr>
              <a:t> כאשר </a:t>
            </a:r>
            <a:r>
              <a:rPr lang="en-US" sz="2800" smtClean="0">
                <a:solidFill>
                  <a:schemeClr val="tx2"/>
                </a:solidFill>
                <a:sym typeface="Symbol" pitchFamily="18" charset="2"/>
              </a:rPr>
              <a:t></a:t>
            </a:r>
            <a:r>
              <a:rPr lang="he-IL" sz="2800" smtClean="0">
                <a:solidFill>
                  <a:schemeClr val="tx2"/>
                </a:solidFill>
              </a:rPr>
              <a:t> נתונה.</a:t>
            </a:r>
            <a:endParaRPr lang="en-US" sz="2800" smtClean="0">
              <a:solidFill>
                <a:schemeClr val="tx2"/>
              </a:solidFill>
            </a:endParaRPr>
          </a:p>
        </p:txBody>
      </p:sp>
      <p:sp>
        <p:nvSpPr>
          <p:cNvPr id="83972" name="Text Box 4"/>
          <p:cNvSpPr txBox="1">
            <a:spLocks noChangeArrowheads="1"/>
          </p:cNvSpPr>
          <p:nvPr/>
        </p:nvSpPr>
        <p:spPr bwMode="auto">
          <a:xfrm>
            <a:off x="971550" y="4221163"/>
            <a:ext cx="7632700" cy="1025525"/>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295-317.</a:t>
            </a:r>
          </a:p>
          <a:p>
            <a:pPr>
              <a:lnSpc>
                <a:spcPct val="80000"/>
              </a:lnSpc>
              <a:spcBef>
                <a:spcPct val="50000"/>
              </a:spcBef>
              <a:buFont typeface="Wingdings" pitchFamily="2" charset="2"/>
              <a:buChar char="&amp;"/>
            </a:pP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lgn="r" eaLnBrk="1" hangingPunct="1"/>
            <a:r>
              <a:rPr lang="he-IL" smtClean="0"/>
              <a:t>דוגמא</a:t>
            </a:r>
            <a:endParaRPr lang="en-US" smtClean="0"/>
          </a:p>
        </p:txBody>
      </p:sp>
      <p:graphicFrame>
        <p:nvGraphicFramePr>
          <p:cNvPr id="514102" name="Group 54"/>
          <p:cNvGraphicFramePr>
            <a:graphicFrameLocks noGrp="1"/>
          </p:cNvGraphicFramePr>
          <p:nvPr>
            <p:ph idx="1"/>
          </p:nvPr>
        </p:nvGraphicFramePr>
        <p:xfrm>
          <a:off x="2555875" y="2060575"/>
          <a:ext cx="5181600" cy="4114800"/>
        </p:xfrm>
        <a:graphic>
          <a:graphicData uri="http://schemas.openxmlformats.org/drawingml/2006/table">
            <a:tbl>
              <a:tblPr rtl="1"/>
              <a:tblGrid>
                <a:gridCol w="1943100"/>
                <a:gridCol w="3238500"/>
              </a:tblGrid>
              <a:tr h="58737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תחום </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N=58</a:t>
                      </a:r>
                    </a:p>
                  </a:txBody>
                  <a:tcPr marL="90000" marR="90000" marT="46800" marB="4680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שביעות רצון כללית </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(r)</a:t>
                      </a:r>
                    </a:p>
                  </a:txBody>
                  <a:tcPr marL="90000" marR="90000" marT="46800" marB="4680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r>
              <a:tr h="5889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מזכירות</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0.35</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737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מחשוב</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0.21</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737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מסעדה</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0.02 -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737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ספרייה</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0.25</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8963">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1" i="0" u="none" strike="noStrike" cap="none" normalizeH="0" baseline="0" smtClean="0">
                          <a:ln>
                            <a:noFill/>
                          </a:ln>
                          <a:solidFill>
                            <a:schemeClr val="tx1"/>
                          </a:solidFill>
                          <a:effectLst/>
                          <a:latin typeface="Times New Roman" pitchFamily="18" charset="0"/>
                          <a:cs typeface="Times New Roman" pitchFamily="18" charset="0"/>
                        </a:rPr>
                        <a:t>הוראה</a:t>
                      </a: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1" i="0" u="none" strike="noStrike" cap="none" normalizeH="0" baseline="0" smtClean="0">
                          <a:ln>
                            <a:noFill/>
                          </a:ln>
                          <a:solidFill>
                            <a:schemeClr val="tx1"/>
                          </a:solidFill>
                          <a:effectLst/>
                          <a:latin typeface="Times New Roman" pitchFamily="18" charset="0"/>
                          <a:cs typeface="Times New Roman" pitchFamily="18" charset="0"/>
                        </a:rPr>
                        <a:t>0.55</a:t>
                      </a: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737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תנאים פיזיים</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0.33</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sz="quarter"/>
          </p:nvPr>
        </p:nvSpPr>
        <p:spPr/>
        <p:txBody>
          <a:bodyPr/>
          <a:lstStyle/>
          <a:p>
            <a:pPr algn="r" eaLnBrk="1" hangingPunct="1"/>
            <a:r>
              <a:rPr lang="he-IL" smtClean="0"/>
              <a:t>סוגי קשרים: הצגה גראפית</a:t>
            </a:r>
            <a:endParaRPr lang="en-US" smtClean="0"/>
          </a:p>
        </p:txBody>
      </p:sp>
      <p:graphicFrame>
        <p:nvGraphicFramePr>
          <p:cNvPr id="485379" name="Object 3"/>
          <p:cNvGraphicFramePr>
            <a:graphicFrameLocks noChangeAspect="1"/>
          </p:cNvGraphicFramePr>
          <p:nvPr>
            <p:ph sz="quarter" idx="1"/>
          </p:nvPr>
        </p:nvGraphicFramePr>
        <p:xfrm>
          <a:off x="755650" y="2205038"/>
          <a:ext cx="4897438" cy="3362325"/>
        </p:xfrm>
        <a:graphic>
          <a:graphicData uri="http://schemas.openxmlformats.org/presentationml/2006/ole">
            <p:oleObj spid="_x0000_s55298" name="תרשים" r:id="rId3" imgW="3705284" imgH="2543023" progId="Excel.Chart.8">
              <p:embed/>
            </p:oleObj>
          </a:graphicData>
        </a:graphic>
      </p:graphicFrame>
      <p:sp>
        <p:nvSpPr>
          <p:cNvPr id="485380" name="Rectangle 4"/>
          <p:cNvSpPr>
            <a:spLocks noChangeArrowheads="1"/>
          </p:cNvSpPr>
          <p:nvPr/>
        </p:nvSpPr>
        <p:spPr bwMode="auto">
          <a:xfrm>
            <a:off x="5651500" y="2017713"/>
            <a:ext cx="3303588" cy="41148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he-IL" sz="2000" b="1">
                <a:latin typeface="Times New Roman" pitchFamily="18" charset="0"/>
              </a:rPr>
              <a:t>עוצמת הקשר:</a:t>
            </a:r>
            <a:r>
              <a:rPr lang="he-IL" sz="2000">
                <a:latin typeface="Times New Roman" pitchFamily="18" charset="0"/>
              </a:rPr>
              <a:t> מידת הפיזור של הנקודות סביב קו ישר אחד. ככל שהנקודות מתלכדות עם הקו עוצמת הקשר חזקה יותר.</a:t>
            </a:r>
          </a:p>
          <a:p>
            <a:pPr marL="342900" indent="-342900">
              <a:spcBef>
                <a:spcPct val="20000"/>
              </a:spcBef>
              <a:buClr>
                <a:schemeClr val="folHlink"/>
              </a:buClr>
              <a:buSzPct val="60000"/>
              <a:buFont typeface="Wingdings" pitchFamily="2" charset="2"/>
              <a:buChar char="n"/>
            </a:pPr>
            <a:r>
              <a:rPr lang="he-IL" sz="2000" b="1">
                <a:latin typeface="Times New Roman" pitchFamily="18" charset="0"/>
              </a:rPr>
              <a:t>סוג הקשר:</a:t>
            </a:r>
            <a:r>
              <a:rPr lang="he-IL" sz="2000">
                <a:latin typeface="Times New Roman" pitchFamily="18" charset="0"/>
              </a:rPr>
              <a:t> כיוון הקו. קו בכיוון מעלה מצביע על קשר חיובי וקו בכיוון מטה מצביע על קשר שלילי. </a:t>
            </a:r>
          </a:p>
          <a:p>
            <a:pPr marL="342900" indent="-342900">
              <a:spcBef>
                <a:spcPct val="20000"/>
              </a:spcBef>
              <a:buClr>
                <a:schemeClr val="folHlink"/>
              </a:buClr>
              <a:buSzPct val="60000"/>
              <a:buFont typeface="Wingdings" pitchFamily="2" charset="2"/>
              <a:buChar char="n"/>
            </a:pPr>
            <a:r>
              <a:rPr lang="he-IL" sz="2000" b="1">
                <a:latin typeface="Times New Roman" pitchFamily="18" charset="0"/>
              </a:rPr>
              <a:t>מאפייני הקו הישר </a:t>
            </a:r>
            <a:r>
              <a:rPr lang="he-IL" sz="1600" b="1">
                <a:latin typeface="Times New Roman" pitchFamily="18" charset="0"/>
              </a:rPr>
              <a:t>(קו הרגרסיה):</a:t>
            </a:r>
          </a:p>
          <a:p>
            <a:pPr marL="742950" lvl="1" indent="-285750">
              <a:spcBef>
                <a:spcPct val="20000"/>
              </a:spcBef>
              <a:buClr>
                <a:schemeClr val="hlink"/>
              </a:buClr>
              <a:buSzPct val="55000"/>
              <a:buFont typeface="Wingdings" pitchFamily="2" charset="2"/>
              <a:buChar char="n"/>
            </a:pPr>
            <a:r>
              <a:rPr lang="he-IL" sz="1800">
                <a:latin typeface="Times New Roman" pitchFamily="18" charset="0"/>
              </a:rPr>
              <a:t>סכום הסטיות של התצפיות מהקו =0. (בדומה לממוצע).</a:t>
            </a:r>
          </a:p>
          <a:p>
            <a:pPr marL="742950" lvl="1" indent="-285750">
              <a:spcBef>
                <a:spcPct val="20000"/>
              </a:spcBef>
              <a:buClr>
                <a:schemeClr val="hlink"/>
              </a:buClr>
              <a:buSzPct val="55000"/>
              <a:buFont typeface="Wingdings" pitchFamily="2" charset="2"/>
              <a:buChar char="n"/>
            </a:pPr>
            <a:r>
              <a:rPr lang="he-IL" sz="1800">
                <a:latin typeface="Times New Roman" pitchFamily="18" charset="0"/>
              </a:rPr>
              <a:t>סכום ריבועי הסטיות של התצפיות מהקו מינימאלי.</a:t>
            </a:r>
            <a:endParaRPr lang="en-US" sz="18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5380"/>
                                        </p:tgtEl>
                                        <p:attrNameLst>
                                          <p:attrName>style.visibility</p:attrName>
                                        </p:attrNameLst>
                                      </p:cBhvr>
                                      <p:to>
                                        <p:strVal val="visible"/>
                                      </p:to>
                                    </p:set>
                                    <p:animEffect transition="in" filter="fade">
                                      <p:cBhvr>
                                        <p:cTn id="7" dur="2000"/>
                                        <p:tgtEl>
                                          <p:spTgt spid="485380"/>
                                        </p:tgtEl>
                                      </p:cBhvr>
                                    </p:animEffect>
                                  </p:childTnLst>
                                </p:cTn>
                              </p:par>
                            </p:childTnLst>
                          </p:cTn>
                        </p:par>
                        <p:par>
                          <p:cTn id="8" fill="hold">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485379"/>
                                        </p:tgtEl>
                                        <p:attrNameLst>
                                          <p:attrName>style.visibility</p:attrName>
                                        </p:attrNameLst>
                                      </p:cBhvr>
                                      <p:to>
                                        <p:strVal val="visible"/>
                                      </p:to>
                                    </p:set>
                                    <p:animEffect transition="in" filter="slide(fromBottom)">
                                      <p:cBhvr>
                                        <p:cTn id="11" dur="2000"/>
                                        <p:tgtEl>
                                          <p:spTgt spid="48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85379" grpId="0"/>
      <p:bldP spid="485380"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2"/>
          <p:cNvSpPr>
            <a:spLocks noGrp="1" noChangeArrowheads="1"/>
          </p:cNvSpPr>
          <p:nvPr>
            <p:ph type="title" sz="quarter"/>
          </p:nvPr>
        </p:nvSpPr>
        <p:spPr>
          <a:xfrm>
            <a:off x="755650" y="620713"/>
            <a:ext cx="7793038" cy="1143000"/>
          </a:xfrm>
        </p:spPr>
        <p:txBody>
          <a:bodyPr/>
          <a:lstStyle/>
          <a:p>
            <a:pPr algn="r" eaLnBrk="1" hangingPunct="1"/>
            <a:r>
              <a:rPr lang="he-IL" smtClean="0"/>
              <a:t>סוגי קשרים: הצגה גראפית דוגמאות</a:t>
            </a:r>
            <a:endParaRPr lang="en-US" smtClean="0"/>
          </a:p>
        </p:txBody>
      </p:sp>
      <p:grpSp>
        <p:nvGrpSpPr>
          <p:cNvPr id="2" name="Group 3"/>
          <p:cNvGrpSpPr>
            <a:grpSpLocks/>
          </p:cNvGrpSpPr>
          <p:nvPr/>
        </p:nvGrpSpPr>
        <p:grpSpPr bwMode="auto">
          <a:xfrm>
            <a:off x="468313" y="1773238"/>
            <a:ext cx="7781925" cy="4789487"/>
            <a:chOff x="295" y="1117"/>
            <a:chExt cx="4902" cy="3017"/>
          </a:xfrm>
        </p:grpSpPr>
        <p:graphicFrame>
          <p:nvGraphicFramePr>
            <p:cNvPr id="56322" name="Object 4"/>
            <p:cNvGraphicFramePr>
              <a:graphicFrameLocks noChangeAspect="1"/>
            </p:cNvGraphicFramePr>
            <p:nvPr/>
          </p:nvGraphicFramePr>
          <p:xfrm>
            <a:off x="1066" y="2886"/>
            <a:ext cx="1818" cy="1248"/>
          </p:xfrm>
          <a:graphic>
            <a:graphicData uri="http://schemas.openxmlformats.org/presentationml/2006/ole">
              <p:oleObj spid="_x0000_s56322" name="תרשים" r:id="rId3" imgW="3705284" imgH="2543023" progId="Excel.Chart.8">
                <p:embed/>
              </p:oleObj>
            </a:graphicData>
          </a:graphic>
        </p:graphicFrame>
        <p:graphicFrame>
          <p:nvGraphicFramePr>
            <p:cNvPr id="56323" name="Object 5"/>
            <p:cNvGraphicFramePr>
              <a:graphicFrameLocks noChangeAspect="1"/>
            </p:cNvGraphicFramePr>
            <p:nvPr/>
          </p:nvGraphicFramePr>
          <p:xfrm>
            <a:off x="3379" y="2886"/>
            <a:ext cx="1818" cy="1248"/>
          </p:xfrm>
          <a:graphic>
            <a:graphicData uri="http://schemas.openxmlformats.org/presentationml/2006/ole">
              <p:oleObj spid="_x0000_s56323" name="תרשים" r:id="rId4" imgW="3705284" imgH="2543023" progId="Excel.Chart.8">
                <p:embed/>
              </p:oleObj>
            </a:graphicData>
          </a:graphic>
        </p:graphicFrame>
        <p:graphicFrame>
          <p:nvGraphicFramePr>
            <p:cNvPr id="56324" name="Object 6"/>
            <p:cNvGraphicFramePr>
              <a:graphicFrameLocks noChangeAspect="1"/>
            </p:cNvGraphicFramePr>
            <p:nvPr/>
          </p:nvGraphicFramePr>
          <p:xfrm>
            <a:off x="1066" y="1525"/>
            <a:ext cx="1818" cy="1248"/>
          </p:xfrm>
          <a:graphic>
            <a:graphicData uri="http://schemas.openxmlformats.org/presentationml/2006/ole">
              <p:oleObj spid="_x0000_s56324" name="תרשים" r:id="rId5" imgW="3705284" imgH="2543023" progId="Excel.Chart.8">
                <p:embed/>
              </p:oleObj>
            </a:graphicData>
          </a:graphic>
        </p:graphicFrame>
        <p:graphicFrame>
          <p:nvGraphicFramePr>
            <p:cNvPr id="56325" name="Object 7"/>
            <p:cNvGraphicFramePr>
              <a:graphicFrameLocks noChangeAspect="1"/>
            </p:cNvGraphicFramePr>
            <p:nvPr/>
          </p:nvGraphicFramePr>
          <p:xfrm>
            <a:off x="3379" y="1525"/>
            <a:ext cx="1818" cy="1248"/>
          </p:xfrm>
          <a:graphic>
            <a:graphicData uri="http://schemas.openxmlformats.org/presentationml/2006/ole">
              <p:oleObj spid="_x0000_s56325" name="תרשים" r:id="rId6" imgW="3705284" imgH="2543023" progId="Excel.Chart.8">
                <p:embed/>
              </p:oleObj>
            </a:graphicData>
          </a:graphic>
        </p:graphicFrame>
        <p:sp>
          <p:nvSpPr>
            <p:cNvPr id="56328" name="Rectangle 8"/>
            <p:cNvSpPr>
              <a:spLocks noChangeArrowheads="1"/>
            </p:cNvSpPr>
            <p:nvPr/>
          </p:nvSpPr>
          <p:spPr bwMode="auto">
            <a:xfrm>
              <a:off x="2835" y="1117"/>
              <a:ext cx="544" cy="227"/>
            </a:xfrm>
            <a:prstGeom prst="rect">
              <a:avLst/>
            </a:prstGeom>
            <a:noFill/>
            <a:ln w="9525">
              <a:noFill/>
              <a:miter lim="800000"/>
              <a:headEnd/>
              <a:tailEnd/>
            </a:ln>
          </p:spPr>
          <p:txBody>
            <a:bodyPr wrap="none" anchor="ctr"/>
            <a:lstStyle/>
            <a:p>
              <a:pPr algn="ctr"/>
              <a:r>
                <a:rPr lang="he-IL" sz="2400" b="1" u="sng"/>
                <a:t>סוג</a:t>
              </a:r>
              <a:endParaRPr lang="en-US" sz="2400" b="1" u="sng"/>
            </a:p>
          </p:txBody>
        </p:sp>
        <p:sp>
          <p:nvSpPr>
            <p:cNvPr id="56329" name="Rectangle 9"/>
            <p:cNvSpPr>
              <a:spLocks noChangeArrowheads="1"/>
            </p:cNvSpPr>
            <p:nvPr/>
          </p:nvSpPr>
          <p:spPr bwMode="auto">
            <a:xfrm>
              <a:off x="4014" y="1298"/>
              <a:ext cx="544" cy="227"/>
            </a:xfrm>
            <a:prstGeom prst="rect">
              <a:avLst/>
            </a:prstGeom>
            <a:noFill/>
            <a:ln w="9525">
              <a:noFill/>
              <a:miter lim="800000"/>
              <a:headEnd/>
              <a:tailEnd/>
            </a:ln>
          </p:spPr>
          <p:txBody>
            <a:bodyPr wrap="none" anchor="ctr"/>
            <a:lstStyle/>
            <a:p>
              <a:pPr algn="ctr"/>
              <a:r>
                <a:rPr lang="he-IL" sz="1600" b="1"/>
                <a:t>שלילי</a:t>
              </a:r>
              <a:endParaRPr lang="en-US" sz="1600" b="1"/>
            </a:p>
          </p:txBody>
        </p:sp>
        <p:sp>
          <p:nvSpPr>
            <p:cNvPr id="56330" name="Rectangle 10"/>
            <p:cNvSpPr>
              <a:spLocks noChangeArrowheads="1"/>
            </p:cNvSpPr>
            <p:nvPr/>
          </p:nvSpPr>
          <p:spPr bwMode="auto">
            <a:xfrm>
              <a:off x="1655" y="1298"/>
              <a:ext cx="544" cy="227"/>
            </a:xfrm>
            <a:prstGeom prst="rect">
              <a:avLst/>
            </a:prstGeom>
            <a:noFill/>
            <a:ln w="9525">
              <a:noFill/>
              <a:miter lim="800000"/>
              <a:headEnd/>
              <a:tailEnd/>
            </a:ln>
          </p:spPr>
          <p:txBody>
            <a:bodyPr wrap="none" anchor="ctr"/>
            <a:lstStyle/>
            <a:p>
              <a:pPr algn="ctr"/>
              <a:r>
                <a:rPr lang="he-IL" sz="1600" b="1"/>
                <a:t>חיובי</a:t>
              </a:r>
              <a:endParaRPr lang="en-US" sz="1600" b="1"/>
            </a:p>
          </p:txBody>
        </p:sp>
        <p:sp>
          <p:nvSpPr>
            <p:cNvPr id="56331" name="Rectangle 11"/>
            <p:cNvSpPr>
              <a:spLocks noChangeArrowheads="1"/>
            </p:cNvSpPr>
            <p:nvPr/>
          </p:nvSpPr>
          <p:spPr bwMode="auto">
            <a:xfrm>
              <a:off x="295" y="2704"/>
              <a:ext cx="544" cy="227"/>
            </a:xfrm>
            <a:prstGeom prst="rect">
              <a:avLst/>
            </a:prstGeom>
            <a:noFill/>
            <a:ln w="9525">
              <a:noFill/>
              <a:miter lim="800000"/>
              <a:headEnd/>
              <a:tailEnd/>
            </a:ln>
          </p:spPr>
          <p:txBody>
            <a:bodyPr wrap="none" anchor="ctr"/>
            <a:lstStyle/>
            <a:p>
              <a:pPr algn="ctr"/>
              <a:r>
                <a:rPr lang="he-IL" sz="2400" b="1" u="sng"/>
                <a:t>עוצמה</a:t>
              </a:r>
              <a:endParaRPr lang="en-US" sz="2400" b="1" u="sng"/>
            </a:p>
          </p:txBody>
        </p:sp>
        <p:sp>
          <p:nvSpPr>
            <p:cNvPr id="56332" name="Rectangle 12"/>
            <p:cNvSpPr>
              <a:spLocks noChangeArrowheads="1"/>
            </p:cNvSpPr>
            <p:nvPr/>
          </p:nvSpPr>
          <p:spPr bwMode="auto">
            <a:xfrm>
              <a:off x="431" y="3430"/>
              <a:ext cx="544" cy="227"/>
            </a:xfrm>
            <a:prstGeom prst="rect">
              <a:avLst/>
            </a:prstGeom>
            <a:noFill/>
            <a:ln w="9525">
              <a:noFill/>
              <a:miter lim="800000"/>
              <a:headEnd/>
              <a:tailEnd/>
            </a:ln>
          </p:spPr>
          <p:txBody>
            <a:bodyPr wrap="none" anchor="ctr"/>
            <a:lstStyle/>
            <a:p>
              <a:pPr algn="ctr"/>
              <a:r>
                <a:rPr lang="he-IL" sz="1600" b="1"/>
                <a:t>חזקה</a:t>
              </a:r>
              <a:endParaRPr lang="en-US" sz="1600" b="1"/>
            </a:p>
          </p:txBody>
        </p:sp>
        <p:sp>
          <p:nvSpPr>
            <p:cNvPr id="56333" name="Rectangle 13"/>
            <p:cNvSpPr>
              <a:spLocks noChangeArrowheads="1"/>
            </p:cNvSpPr>
            <p:nvPr/>
          </p:nvSpPr>
          <p:spPr bwMode="auto">
            <a:xfrm>
              <a:off x="431" y="1933"/>
              <a:ext cx="544" cy="227"/>
            </a:xfrm>
            <a:prstGeom prst="rect">
              <a:avLst/>
            </a:prstGeom>
            <a:noFill/>
            <a:ln w="9525">
              <a:noFill/>
              <a:miter lim="800000"/>
              <a:headEnd/>
              <a:tailEnd/>
            </a:ln>
          </p:spPr>
          <p:txBody>
            <a:bodyPr wrap="none" anchor="ctr"/>
            <a:lstStyle/>
            <a:p>
              <a:pPr algn="ctr"/>
              <a:r>
                <a:rPr lang="he-IL" sz="1600" b="1"/>
                <a:t>מושלם</a:t>
              </a:r>
              <a:endParaRPr lang="en-US" sz="1600" b="1"/>
            </a:p>
          </p:txBody>
        </p:sp>
        <p:sp>
          <p:nvSpPr>
            <p:cNvPr id="56334" name="Line 14"/>
            <p:cNvSpPr>
              <a:spLocks noChangeShapeType="1"/>
            </p:cNvSpPr>
            <p:nvPr/>
          </p:nvSpPr>
          <p:spPr bwMode="auto">
            <a:xfrm>
              <a:off x="1066" y="2840"/>
              <a:ext cx="4127" cy="0"/>
            </a:xfrm>
            <a:prstGeom prst="line">
              <a:avLst/>
            </a:prstGeom>
            <a:noFill/>
            <a:ln w="9525">
              <a:solidFill>
                <a:schemeClr val="tx1"/>
              </a:solidFill>
              <a:miter lim="800000"/>
              <a:headEnd/>
              <a:tailEnd/>
            </a:ln>
          </p:spPr>
          <p:txBody>
            <a:bodyPr wrap="none"/>
            <a:lstStyle/>
            <a:p>
              <a:endParaRPr lang="he-IL"/>
            </a:p>
          </p:txBody>
        </p:sp>
        <p:sp>
          <p:nvSpPr>
            <p:cNvPr id="56335" name="Line 15"/>
            <p:cNvSpPr>
              <a:spLocks noChangeShapeType="1"/>
            </p:cNvSpPr>
            <p:nvPr/>
          </p:nvSpPr>
          <p:spPr bwMode="auto">
            <a:xfrm>
              <a:off x="3107" y="1525"/>
              <a:ext cx="0" cy="2586"/>
            </a:xfrm>
            <a:prstGeom prst="line">
              <a:avLst/>
            </a:prstGeom>
            <a:noFill/>
            <a:ln w="9525">
              <a:solidFill>
                <a:schemeClr val="tx1"/>
              </a:solidFill>
              <a:miter lim="800000"/>
              <a:headEnd/>
              <a:tailEnd/>
            </a:ln>
          </p:spPr>
          <p:txBody>
            <a:bodyPr wrap="none"/>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2"/>
          <p:cNvSpPr>
            <a:spLocks noGrp="1" noChangeArrowheads="1"/>
          </p:cNvSpPr>
          <p:nvPr>
            <p:ph type="title" sz="quarter" idx="4294967295"/>
          </p:nvPr>
        </p:nvSpPr>
        <p:spPr>
          <a:xfrm>
            <a:off x="1350963" y="617538"/>
            <a:ext cx="7793037" cy="1143000"/>
          </a:xfrm>
        </p:spPr>
        <p:txBody>
          <a:bodyPr/>
          <a:lstStyle/>
          <a:p>
            <a:pPr eaLnBrk="1" hangingPunct="1"/>
            <a:r>
              <a:rPr lang="he-IL" smtClean="0"/>
              <a:t>סוגי קשרים: הצגה גראפית דוגמאות (2)</a:t>
            </a:r>
            <a:endParaRPr lang="en-US" smtClean="0"/>
          </a:p>
        </p:txBody>
      </p:sp>
      <p:sp>
        <p:nvSpPr>
          <p:cNvPr id="57351" name="Rectangle 3"/>
          <p:cNvSpPr>
            <a:spLocks noChangeArrowheads="1"/>
          </p:cNvSpPr>
          <p:nvPr/>
        </p:nvSpPr>
        <p:spPr bwMode="auto">
          <a:xfrm>
            <a:off x="4500563" y="1773238"/>
            <a:ext cx="863600" cy="360362"/>
          </a:xfrm>
          <a:prstGeom prst="rect">
            <a:avLst/>
          </a:prstGeom>
          <a:noFill/>
          <a:ln w="9525">
            <a:noFill/>
            <a:miter lim="800000"/>
            <a:headEnd/>
            <a:tailEnd/>
          </a:ln>
        </p:spPr>
        <p:txBody>
          <a:bodyPr wrap="none" anchor="ctr"/>
          <a:lstStyle/>
          <a:p>
            <a:pPr algn="ctr"/>
            <a:r>
              <a:rPr lang="he-IL" sz="2400" b="1" u="sng"/>
              <a:t>סוג</a:t>
            </a:r>
            <a:endParaRPr lang="en-US" sz="2400" b="1" u="sng"/>
          </a:p>
        </p:txBody>
      </p:sp>
      <p:grpSp>
        <p:nvGrpSpPr>
          <p:cNvPr id="2" name="Group 4"/>
          <p:cNvGrpSpPr>
            <a:grpSpLocks/>
          </p:cNvGrpSpPr>
          <p:nvPr/>
        </p:nvGrpSpPr>
        <p:grpSpPr bwMode="auto">
          <a:xfrm>
            <a:off x="2411413" y="4437063"/>
            <a:ext cx="5976937" cy="360362"/>
            <a:chOff x="1519" y="2795"/>
            <a:chExt cx="3765" cy="227"/>
          </a:xfrm>
        </p:grpSpPr>
        <p:sp>
          <p:nvSpPr>
            <p:cNvPr id="57359" name="Rectangle 5"/>
            <p:cNvSpPr>
              <a:spLocks noChangeArrowheads="1"/>
            </p:cNvSpPr>
            <p:nvPr/>
          </p:nvSpPr>
          <p:spPr bwMode="auto">
            <a:xfrm>
              <a:off x="1519" y="2795"/>
              <a:ext cx="862" cy="227"/>
            </a:xfrm>
            <a:prstGeom prst="rect">
              <a:avLst/>
            </a:prstGeom>
            <a:noFill/>
            <a:ln w="9525">
              <a:noFill/>
              <a:miter lim="800000"/>
              <a:headEnd/>
              <a:tailEnd/>
            </a:ln>
          </p:spPr>
          <p:txBody>
            <a:bodyPr wrap="none" anchor="ctr"/>
            <a:lstStyle/>
            <a:p>
              <a:pPr algn="ctr" rtl="0"/>
              <a:r>
                <a:rPr lang="he-IL" sz="1600" b="1"/>
                <a:t>אין קשר</a:t>
              </a:r>
              <a:endParaRPr lang="en-US" sz="1600" b="1"/>
            </a:p>
          </p:txBody>
        </p:sp>
        <p:sp>
          <p:nvSpPr>
            <p:cNvPr id="57360" name="Rectangle 6"/>
            <p:cNvSpPr>
              <a:spLocks noChangeArrowheads="1"/>
            </p:cNvSpPr>
            <p:nvPr/>
          </p:nvSpPr>
          <p:spPr bwMode="auto">
            <a:xfrm>
              <a:off x="3560" y="2795"/>
              <a:ext cx="1724" cy="182"/>
            </a:xfrm>
            <a:prstGeom prst="rect">
              <a:avLst/>
            </a:prstGeom>
            <a:noFill/>
            <a:ln w="9525">
              <a:noFill/>
              <a:miter lim="800000"/>
              <a:headEnd/>
              <a:tailEnd/>
            </a:ln>
          </p:spPr>
          <p:txBody>
            <a:bodyPr wrap="none" anchor="ctr"/>
            <a:lstStyle/>
            <a:p>
              <a:pPr algn="ctr" rtl="0"/>
              <a:r>
                <a:rPr lang="he-IL" sz="1600" b="1"/>
                <a:t>קשר לא ליניארי</a:t>
              </a:r>
              <a:endParaRPr lang="en-US" sz="1600" b="1"/>
            </a:p>
          </p:txBody>
        </p:sp>
      </p:grpSp>
      <p:graphicFrame>
        <p:nvGraphicFramePr>
          <p:cNvPr id="487431" name="Object 7"/>
          <p:cNvGraphicFramePr>
            <a:graphicFrameLocks noGrp="1" noChangeAspect="1"/>
          </p:cNvGraphicFramePr>
          <p:nvPr>
            <p:ph sz="quarter" idx="4294967295"/>
          </p:nvPr>
        </p:nvGraphicFramePr>
        <p:xfrm>
          <a:off x="5583238" y="4719638"/>
          <a:ext cx="2871787" cy="1949450"/>
        </p:xfrm>
        <a:graphic>
          <a:graphicData uri="http://schemas.openxmlformats.org/presentationml/2006/ole">
            <p:oleObj spid="_x0000_s57346" name="תרשים" r:id="rId3" imgW="3705149" imgH="2514600" progId="Excel.Chart.8">
              <p:embed/>
            </p:oleObj>
          </a:graphicData>
        </a:graphic>
      </p:graphicFrame>
      <p:graphicFrame>
        <p:nvGraphicFramePr>
          <p:cNvPr id="487432" name="Object 8"/>
          <p:cNvGraphicFramePr>
            <a:graphicFrameLocks noGrp="1" noChangeAspect="1"/>
          </p:cNvGraphicFramePr>
          <p:nvPr>
            <p:ph sz="quarter" idx="4294967295"/>
          </p:nvPr>
        </p:nvGraphicFramePr>
        <p:xfrm>
          <a:off x="1476375" y="4724400"/>
          <a:ext cx="2886075" cy="1981200"/>
        </p:xfrm>
        <a:graphic>
          <a:graphicData uri="http://schemas.openxmlformats.org/presentationml/2006/ole">
            <p:oleObj spid="_x0000_s57347" name="תרשים" r:id="rId4" imgW="3705284" imgH="2543023" progId="Excel.Chart.8">
              <p:embed/>
            </p:oleObj>
          </a:graphicData>
        </a:graphic>
      </p:graphicFrame>
      <p:grpSp>
        <p:nvGrpSpPr>
          <p:cNvPr id="57353" name="Group 9"/>
          <p:cNvGrpSpPr>
            <a:grpSpLocks/>
          </p:cNvGrpSpPr>
          <p:nvPr/>
        </p:nvGrpSpPr>
        <p:grpSpPr bwMode="auto">
          <a:xfrm>
            <a:off x="468313" y="2060575"/>
            <a:ext cx="8351837" cy="2376488"/>
            <a:chOff x="295" y="1298"/>
            <a:chExt cx="5261" cy="1497"/>
          </a:xfrm>
        </p:grpSpPr>
        <p:sp>
          <p:nvSpPr>
            <p:cNvPr id="57354" name="Rectangle 10"/>
            <p:cNvSpPr>
              <a:spLocks noChangeArrowheads="1"/>
            </p:cNvSpPr>
            <p:nvPr/>
          </p:nvSpPr>
          <p:spPr bwMode="auto">
            <a:xfrm>
              <a:off x="3969" y="1298"/>
              <a:ext cx="544" cy="227"/>
            </a:xfrm>
            <a:prstGeom prst="rect">
              <a:avLst/>
            </a:prstGeom>
            <a:noFill/>
            <a:ln w="9525">
              <a:noFill/>
              <a:miter lim="800000"/>
              <a:headEnd/>
              <a:tailEnd/>
            </a:ln>
          </p:spPr>
          <p:txBody>
            <a:bodyPr wrap="none" anchor="ctr"/>
            <a:lstStyle/>
            <a:p>
              <a:pPr algn="ctr"/>
              <a:r>
                <a:rPr lang="he-IL" sz="1600" b="1"/>
                <a:t>שלילי</a:t>
              </a:r>
              <a:endParaRPr lang="en-US" sz="1600" b="1"/>
            </a:p>
          </p:txBody>
        </p:sp>
        <p:sp>
          <p:nvSpPr>
            <p:cNvPr id="57355" name="Rectangle 11"/>
            <p:cNvSpPr>
              <a:spLocks noChangeArrowheads="1"/>
            </p:cNvSpPr>
            <p:nvPr/>
          </p:nvSpPr>
          <p:spPr bwMode="auto">
            <a:xfrm>
              <a:off x="1655" y="1298"/>
              <a:ext cx="544" cy="227"/>
            </a:xfrm>
            <a:prstGeom prst="rect">
              <a:avLst/>
            </a:prstGeom>
            <a:noFill/>
            <a:ln w="9525">
              <a:noFill/>
              <a:miter lim="800000"/>
              <a:headEnd/>
              <a:tailEnd/>
            </a:ln>
          </p:spPr>
          <p:txBody>
            <a:bodyPr wrap="none" anchor="ctr"/>
            <a:lstStyle/>
            <a:p>
              <a:pPr algn="ctr"/>
              <a:r>
                <a:rPr lang="he-IL" sz="1600" b="1"/>
                <a:t>חיובי</a:t>
              </a:r>
              <a:endParaRPr lang="en-US" sz="1600" b="1"/>
            </a:p>
          </p:txBody>
        </p:sp>
        <p:sp>
          <p:nvSpPr>
            <p:cNvPr id="57356" name="Rectangle 12"/>
            <p:cNvSpPr>
              <a:spLocks noChangeArrowheads="1"/>
            </p:cNvSpPr>
            <p:nvPr/>
          </p:nvSpPr>
          <p:spPr bwMode="auto">
            <a:xfrm>
              <a:off x="431" y="1933"/>
              <a:ext cx="544" cy="227"/>
            </a:xfrm>
            <a:prstGeom prst="rect">
              <a:avLst/>
            </a:prstGeom>
            <a:noFill/>
            <a:ln w="9525">
              <a:noFill/>
              <a:miter lim="800000"/>
              <a:headEnd/>
              <a:tailEnd/>
            </a:ln>
          </p:spPr>
          <p:txBody>
            <a:bodyPr wrap="none" anchor="ctr"/>
            <a:lstStyle/>
            <a:p>
              <a:pPr algn="ctr"/>
              <a:r>
                <a:rPr lang="he-IL" sz="1600" b="1"/>
                <a:t>חלש</a:t>
              </a:r>
              <a:endParaRPr lang="en-US" sz="1600" b="1"/>
            </a:p>
          </p:txBody>
        </p:sp>
        <p:sp>
          <p:nvSpPr>
            <p:cNvPr id="57357" name="Line 13"/>
            <p:cNvSpPr>
              <a:spLocks noChangeShapeType="1"/>
            </p:cNvSpPr>
            <p:nvPr/>
          </p:nvSpPr>
          <p:spPr bwMode="auto">
            <a:xfrm>
              <a:off x="295" y="2795"/>
              <a:ext cx="5261" cy="0"/>
            </a:xfrm>
            <a:prstGeom prst="line">
              <a:avLst/>
            </a:prstGeom>
            <a:noFill/>
            <a:ln w="22225">
              <a:solidFill>
                <a:schemeClr val="tx1"/>
              </a:solidFill>
              <a:miter lim="800000"/>
              <a:headEnd/>
              <a:tailEnd/>
            </a:ln>
          </p:spPr>
          <p:txBody>
            <a:bodyPr wrap="none"/>
            <a:lstStyle/>
            <a:p>
              <a:endParaRPr lang="he-IL"/>
            </a:p>
          </p:txBody>
        </p:sp>
        <p:sp>
          <p:nvSpPr>
            <p:cNvPr id="57358" name="Line 14"/>
            <p:cNvSpPr>
              <a:spLocks noChangeShapeType="1"/>
            </p:cNvSpPr>
            <p:nvPr/>
          </p:nvSpPr>
          <p:spPr bwMode="auto">
            <a:xfrm>
              <a:off x="3152" y="1570"/>
              <a:ext cx="0" cy="1180"/>
            </a:xfrm>
            <a:prstGeom prst="line">
              <a:avLst/>
            </a:prstGeom>
            <a:noFill/>
            <a:ln w="9525">
              <a:solidFill>
                <a:schemeClr val="tx1"/>
              </a:solidFill>
              <a:miter lim="800000"/>
              <a:headEnd/>
              <a:tailEnd/>
            </a:ln>
          </p:spPr>
          <p:txBody>
            <a:bodyPr wrap="none"/>
            <a:lstStyle/>
            <a:p>
              <a:endParaRPr lang="he-IL"/>
            </a:p>
          </p:txBody>
        </p:sp>
        <p:graphicFrame>
          <p:nvGraphicFramePr>
            <p:cNvPr id="57348" name="Object 15"/>
            <p:cNvGraphicFramePr>
              <a:graphicFrameLocks/>
            </p:cNvGraphicFramePr>
            <p:nvPr/>
          </p:nvGraphicFramePr>
          <p:xfrm>
            <a:off x="3470" y="1525"/>
            <a:ext cx="1825" cy="1232"/>
          </p:xfrm>
          <a:graphic>
            <a:graphicData uri="http://schemas.openxmlformats.org/presentationml/2006/ole">
              <p:oleObj spid="_x0000_s57348" name="תרשים" r:id="rId5" imgW="3714677" imgH="2390953" progId="Excel.Chart.8">
                <p:embed/>
              </p:oleObj>
            </a:graphicData>
          </a:graphic>
        </p:graphicFrame>
        <p:graphicFrame>
          <p:nvGraphicFramePr>
            <p:cNvPr id="57349" name="Object 16"/>
            <p:cNvGraphicFramePr>
              <a:graphicFrameLocks/>
            </p:cNvGraphicFramePr>
            <p:nvPr/>
          </p:nvGraphicFramePr>
          <p:xfrm>
            <a:off x="930" y="1525"/>
            <a:ext cx="1825" cy="1232"/>
          </p:xfrm>
          <a:graphic>
            <a:graphicData uri="http://schemas.openxmlformats.org/presentationml/2006/ole">
              <p:oleObj spid="_x0000_s57349" name="תרשים" r:id="rId6" imgW="3705284" imgH="2381224" progId="Excel.Chart.8">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20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87431"/>
                                        </p:tgtEl>
                                        <p:attrNameLst>
                                          <p:attrName>style.visibility</p:attrName>
                                        </p:attrNameLst>
                                      </p:cBhvr>
                                      <p:to>
                                        <p:strVal val="visible"/>
                                      </p:to>
                                    </p:set>
                                    <p:animEffect transition="in" filter="slide(fromBottom)">
                                      <p:cBhvr>
                                        <p:cTn id="10" dur="2000"/>
                                        <p:tgtEl>
                                          <p:spTgt spid="487431"/>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87432"/>
                                        </p:tgtEl>
                                        <p:attrNameLst>
                                          <p:attrName>style.visibility</p:attrName>
                                        </p:attrNameLst>
                                      </p:cBhvr>
                                      <p:to>
                                        <p:strVal val="visible"/>
                                      </p:to>
                                    </p:set>
                                    <p:animEffect transition="in" filter="slide(fromBottom)">
                                      <p:cBhvr>
                                        <p:cTn id="13" dur="2000"/>
                                        <p:tgtEl>
                                          <p:spTgt spid="487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87431" grpId="0"/>
      <p:bldOleChart spid="487432"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algn="r" eaLnBrk="1" hangingPunct="1"/>
            <a:r>
              <a:rPr lang="he-IL" smtClean="0"/>
              <a:t>מקדם המתאם (קורלציה)</a:t>
            </a:r>
            <a:endParaRPr lang="en-US" smtClean="0"/>
          </a:p>
        </p:txBody>
      </p:sp>
      <p:sp>
        <p:nvSpPr>
          <p:cNvPr id="488451" name="Rectangle 3"/>
          <p:cNvSpPr>
            <a:spLocks noGrp="1" noChangeArrowheads="1"/>
          </p:cNvSpPr>
          <p:nvPr>
            <p:ph type="body" idx="1"/>
          </p:nvPr>
        </p:nvSpPr>
        <p:spPr/>
        <p:txBody>
          <a:bodyPr/>
          <a:lstStyle/>
          <a:p>
            <a:pPr eaLnBrk="1" hangingPunct="1"/>
            <a:r>
              <a:rPr lang="he-IL" smtClean="0"/>
              <a:t>מקדם המתאם </a:t>
            </a:r>
            <a:r>
              <a:rPr lang="en-US" sz="3600" smtClean="0"/>
              <a:t>r</a:t>
            </a:r>
            <a:r>
              <a:rPr lang="he-IL" smtClean="0"/>
              <a:t>:</a:t>
            </a:r>
          </a:p>
          <a:p>
            <a:pPr lvl="1" eaLnBrk="1" hangingPunct="1"/>
            <a:r>
              <a:rPr lang="he-IL" smtClean="0"/>
              <a:t>מדד לעוצמת הקשר הליניארי.</a:t>
            </a:r>
          </a:p>
          <a:p>
            <a:pPr lvl="1" eaLnBrk="1" hangingPunct="1"/>
            <a:r>
              <a:rPr lang="he-IL" smtClean="0"/>
              <a:t>נתון בערכים שבין 1 &gt; 0 &gt; 1-.</a:t>
            </a:r>
          </a:p>
          <a:p>
            <a:pPr lvl="2" eaLnBrk="1" hangingPunct="1"/>
            <a:r>
              <a:rPr lang="he-IL" smtClean="0"/>
              <a:t>1 מבטא קשר חיובי מושלם.</a:t>
            </a:r>
          </a:p>
          <a:p>
            <a:pPr lvl="2" eaLnBrk="1" hangingPunct="1"/>
            <a:r>
              <a:rPr lang="he-IL" smtClean="0"/>
              <a:t>0 מבטא חוסר קשר.</a:t>
            </a:r>
          </a:p>
          <a:p>
            <a:pPr lvl="2" eaLnBrk="1" hangingPunct="1"/>
            <a:r>
              <a:rPr lang="he-IL" smtClean="0"/>
              <a:t>1- מבטא קשר שלילי מושלם.</a:t>
            </a:r>
            <a:endParaRPr lang="en-US" smtClean="0"/>
          </a:p>
        </p:txBody>
      </p:sp>
      <p:sp>
        <p:nvSpPr>
          <p:cNvPr id="488452" name="Rectangle 4"/>
          <p:cNvSpPr>
            <a:spLocks noChangeArrowheads="1"/>
          </p:cNvSpPr>
          <p:nvPr/>
        </p:nvSpPr>
        <p:spPr bwMode="auto">
          <a:xfrm>
            <a:off x="250825" y="5229225"/>
            <a:ext cx="3816350" cy="1008063"/>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 מקדם המתאם (קורלציה)</a:t>
            </a:r>
          </a:p>
          <a:p>
            <a:r>
              <a:rPr lang="he-IL" sz="1800">
                <a:latin typeface="Times New Roman" pitchFamily="18" charset="0"/>
              </a:rPr>
              <a:t>הוספה &gt; פונקציה &gt;</a:t>
            </a:r>
            <a:r>
              <a:rPr lang="en-US" sz="1800" b="1">
                <a:latin typeface="Times New Roman" pitchFamily="18" charset="0"/>
              </a:rPr>
              <a:t>Correl </a:t>
            </a:r>
          </a:p>
          <a:p>
            <a:r>
              <a:rPr lang="he-IL" sz="1800">
                <a:latin typeface="Times New Roman" pitchFamily="18" charset="0"/>
              </a:rPr>
              <a:t>הוספה &gt; פונקציה &gt;</a:t>
            </a:r>
            <a:r>
              <a:rPr lang="he-IL" sz="1800" b="1">
                <a:latin typeface="Times New Roman" pitchFamily="18" charset="0"/>
              </a:rPr>
              <a:t> </a:t>
            </a:r>
            <a:r>
              <a:rPr lang="en-US" sz="1800" b="1">
                <a:latin typeface="Times New Roman" pitchFamily="18" charset="0"/>
              </a:rPr>
              <a:t>Pearson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8451">
                                            <p:txEl>
                                              <p:pRg st="0" end="0"/>
                                            </p:txEl>
                                          </p:spTgt>
                                        </p:tgtEl>
                                        <p:attrNameLst>
                                          <p:attrName>style.visibility</p:attrName>
                                        </p:attrNameLst>
                                      </p:cBhvr>
                                      <p:to>
                                        <p:strVal val="visible"/>
                                      </p:to>
                                    </p:set>
                                    <p:animEffect transition="in" filter="fade">
                                      <p:cBhvr>
                                        <p:cTn id="7" dur="2000"/>
                                        <p:tgtEl>
                                          <p:spTgt spid="48845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88451">
                                            <p:txEl>
                                              <p:pRg st="1" end="1"/>
                                            </p:txEl>
                                          </p:spTgt>
                                        </p:tgtEl>
                                        <p:attrNameLst>
                                          <p:attrName>style.visibility</p:attrName>
                                        </p:attrNameLst>
                                      </p:cBhvr>
                                      <p:to>
                                        <p:strVal val="visible"/>
                                      </p:to>
                                    </p:set>
                                    <p:animEffect transition="in" filter="fade">
                                      <p:cBhvr>
                                        <p:cTn id="11" dur="2000"/>
                                        <p:tgtEl>
                                          <p:spTgt spid="488451">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88451">
                                            <p:txEl>
                                              <p:pRg st="2" end="2"/>
                                            </p:txEl>
                                          </p:spTgt>
                                        </p:tgtEl>
                                        <p:attrNameLst>
                                          <p:attrName>style.visibility</p:attrName>
                                        </p:attrNameLst>
                                      </p:cBhvr>
                                      <p:to>
                                        <p:strVal val="visible"/>
                                      </p:to>
                                    </p:set>
                                    <p:animEffect transition="in" filter="fade">
                                      <p:cBhvr>
                                        <p:cTn id="15" dur="2000"/>
                                        <p:tgtEl>
                                          <p:spTgt spid="488451">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88451">
                                            <p:txEl>
                                              <p:pRg st="3" end="3"/>
                                            </p:txEl>
                                          </p:spTgt>
                                        </p:tgtEl>
                                        <p:attrNameLst>
                                          <p:attrName>style.visibility</p:attrName>
                                        </p:attrNameLst>
                                      </p:cBhvr>
                                      <p:to>
                                        <p:strVal val="visible"/>
                                      </p:to>
                                    </p:set>
                                    <p:animEffect transition="in" filter="fade">
                                      <p:cBhvr>
                                        <p:cTn id="19" dur="2000"/>
                                        <p:tgtEl>
                                          <p:spTgt spid="488451">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88451">
                                            <p:txEl>
                                              <p:pRg st="4" end="4"/>
                                            </p:txEl>
                                          </p:spTgt>
                                        </p:tgtEl>
                                        <p:attrNameLst>
                                          <p:attrName>style.visibility</p:attrName>
                                        </p:attrNameLst>
                                      </p:cBhvr>
                                      <p:to>
                                        <p:strVal val="visible"/>
                                      </p:to>
                                    </p:set>
                                    <p:animEffect transition="in" filter="fade">
                                      <p:cBhvr>
                                        <p:cTn id="23" dur="2000"/>
                                        <p:tgtEl>
                                          <p:spTgt spid="488451">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88451">
                                            <p:txEl>
                                              <p:pRg st="5" end="5"/>
                                            </p:txEl>
                                          </p:spTgt>
                                        </p:tgtEl>
                                        <p:attrNameLst>
                                          <p:attrName>style.visibility</p:attrName>
                                        </p:attrNameLst>
                                      </p:cBhvr>
                                      <p:to>
                                        <p:strVal val="visible"/>
                                      </p:to>
                                    </p:set>
                                    <p:animEffect transition="in" filter="fade">
                                      <p:cBhvr>
                                        <p:cTn id="27" dur="2000"/>
                                        <p:tgtEl>
                                          <p:spTgt spid="488451">
                                            <p:txEl>
                                              <p:pRg st="5" end="5"/>
                                            </p:txEl>
                                          </p:spTgt>
                                        </p:tgtEl>
                                      </p:cBhvr>
                                    </p:animEffect>
                                  </p:childTnLst>
                                </p:cTn>
                              </p:par>
                            </p:childTnLst>
                          </p:cTn>
                        </p:par>
                        <p:par>
                          <p:cTn id="28" fill="hold">
                            <p:stCondLst>
                              <p:cond delay="12000"/>
                            </p:stCondLst>
                            <p:childTnLst>
                              <p:par>
                                <p:cTn id="29" presetID="1" presetClass="entr" presetSubtype="0" fill="hold" grpId="0" nodeType="afterEffect">
                                  <p:stCondLst>
                                    <p:cond delay="0"/>
                                  </p:stCondLst>
                                  <p:childTnLst>
                                    <p:set>
                                      <p:cBhvr>
                                        <p:cTn id="30" dur="1" fill="hold">
                                          <p:stCondLst>
                                            <p:cond delay="0"/>
                                          </p:stCondLst>
                                        </p:cTn>
                                        <p:tgtEl>
                                          <p:spTgt spid="488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P spid="488452"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7" name="Rectangle 2"/>
          <p:cNvSpPr>
            <a:spLocks noGrp="1" noChangeArrowheads="1"/>
          </p:cNvSpPr>
          <p:nvPr>
            <p:ph type="title"/>
          </p:nvPr>
        </p:nvSpPr>
        <p:spPr/>
        <p:txBody>
          <a:bodyPr/>
          <a:lstStyle/>
          <a:p>
            <a:pPr algn="r" eaLnBrk="1" hangingPunct="1"/>
            <a:r>
              <a:rPr lang="he-IL" smtClean="0"/>
              <a:t>מקדם המתאם (קורלציה): אופן החישוב</a:t>
            </a:r>
            <a:endParaRPr lang="en-US" smtClean="0"/>
          </a:p>
        </p:txBody>
      </p:sp>
      <p:sp>
        <p:nvSpPr>
          <p:cNvPr id="489475" name="Rectangle 3"/>
          <p:cNvSpPr>
            <a:spLocks noGrp="1" noChangeArrowheads="1"/>
          </p:cNvSpPr>
          <p:nvPr>
            <p:ph type="body" sz="half" idx="1"/>
          </p:nvPr>
        </p:nvSpPr>
        <p:spPr>
          <a:xfrm>
            <a:off x="2195513" y="1916113"/>
            <a:ext cx="6402387" cy="4681537"/>
          </a:xfrm>
        </p:spPr>
        <p:txBody>
          <a:bodyPr/>
          <a:lstStyle/>
          <a:p>
            <a:pPr eaLnBrk="1" hangingPunct="1">
              <a:lnSpc>
                <a:spcPct val="180000"/>
              </a:lnSpc>
            </a:pPr>
            <a:r>
              <a:rPr lang="he-IL" sz="2800" smtClean="0"/>
              <a:t>נוסחא כללית למקדם המתאם:</a:t>
            </a:r>
          </a:p>
          <a:p>
            <a:pPr lvl="1" eaLnBrk="1" hangingPunct="1">
              <a:lnSpc>
                <a:spcPct val="180000"/>
              </a:lnSpc>
            </a:pPr>
            <a:r>
              <a:rPr lang="he-IL" sz="2400" smtClean="0"/>
              <a:t>חישוב הממוצע של </a:t>
            </a:r>
            <a:r>
              <a:rPr lang="en-US" sz="2400" smtClean="0"/>
              <a:t>X</a:t>
            </a:r>
            <a:r>
              <a:rPr lang="he-IL" sz="2400" smtClean="0"/>
              <a:t> ושל </a:t>
            </a:r>
            <a:r>
              <a:rPr lang="en-US" sz="2400" smtClean="0"/>
              <a:t>Y</a:t>
            </a:r>
            <a:r>
              <a:rPr lang="he-IL" sz="2400" smtClean="0"/>
              <a:t>.</a:t>
            </a:r>
          </a:p>
          <a:p>
            <a:pPr lvl="1" eaLnBrk="1" hangingPunct="1">
              <a:lnSpc>
                <a:spcPct val="180000"/>
              </a:lnSpc>
            </a:pPr>
            <a:r>
              <a:rPr lang="he-IL" sz="2400" smtClean="0"/>
              <a:t>חישוב סטיות התקן של </a:t>
            </a:r>
            <a:r>
              <a:rPr lang="en-US" sz="2400" smtClean="0"/>
              <a:t>X</a:t>
            </a:r>
            <a:r>
              <a:rPr lang="he-IL" sz="2400" smtClean="0"/>
              <a:t> ושל </a:t>
            </a:r>
            <a:r>
              <a:rPr lang="en-US" sz="2400" smtClean="0"/>
              <a:t>Y</a:t>
            </a:r>
            <a:r>
              <a:rPr lang="he-IL" sz="2400" smtClean="0"/>
              <a:t>.</a:t>
            </a:r>
          </a:p>
          <a:p>
            <a:pPr lvl="1" eaLnBrk="1" hangingPunct="1">
              <a:lnSpc>
                <a:spcPct val="180000"/>
              </a:lnSpc>
            </a:pPr>
            <a:r>
              <a:rPr lang="he-IL" sz="2400" smtClean="0"/>
              <a:t>חישוב השונות המשותפת </a:t>
            </a:r>
            <a:r>
              <a:rPr lang="en-US" sz="2400" smtClean="0"/>
              <a:t>Cov(xy)</a:t>
            </a:r>
            <a:r>
              <a:rPr lang="he-IL" sz="2400" smtClean="0"/>
              <a:t>.</a:t>
            </a:r>
          </a:p>
          <a:p>
            <a:pPr lvl="1" eaLnBrk="1" hangingPunct="1">
              <a:lnSpc>
                <a:spcPct val="180000"/>
              </a:lnSpc>
            </a:pPr>
            <a:r>
              <a:rPr lang="he-IL" sz="2400" smtClean="0"/>
              <a:t>חילוק ה </a:t>
            </a:r>
            <a:r>
              <a:rPr lang="en-US" sz="2400" smtClean="0"/>
              <a:t>Cov(xy)</a:t>
            </a:r>
            <a:r>
              <a:rPr lang="he-IL" sz="2400" smtClean="0"/>
              <a:t> במכפלת סטיות התקן.</a:t>
            </a:r>
          </a:p>
          <a:p>
            <a:pPr lvl="1" eaLnBrk="1" hangingPunct="1">
              <a:lnSpc>
                <a:spcPct val="180000"/>
              </a:lnSpc>
            </a:pPr>
            <a:endParaRPr lang="en-US" sz="2400" smtClean="0"/>
          </a:p>
        </p:txBody>
      </p:sp>
      <p:graphicFrame>
        <p:nvGraphicFramePr>
          <p:cNvPr id="489476" name="Object 4"/>
          <p:cNvGraphicFramePr>
            <a:graphicFrameLocks noChangeAspect="1"/>
          </p:cNvGraphicFramePr>
          <p:nvPr>
            <p:ph sz="quarter" idx="2"/>
          </p:nvPr>
        </p:nvGraphicFramePr>
        <p:xfrm>
          <a:off x="1403350" y="1906588"/>
          <a:ext cx="1739900" cy="990600"/>
        </p:xfrm>
        <a:graphic>
          <a:graphicData uri="http://schemas.openxmlformats.org/presentationml/2006/ole">
            <p:oleObj spid="_x0000_s58370" name="משוואה" r:id="rId3" imgW="825480" imgH="469800" progId="Equation.3">
              <p:embed/>
            </p:oleObj>
          </a:graphicData>
        </a:graphic>
      </p:graphicFrame>
      <p:graphicFrame>
        <p:nvGraphicFramePr>
          <p:cNvPr id="489477" name="Object 5"/>
          <p:cNvGraphicFramePr>
            <a:graphicFrameLocks noChangeAspect="1"/>
          </p:cNvGraphicFramePr>
          <p:nvPr>
            <p:ph sz="quarter" idx="3"/>
          </p:nvPr>
        </p:nvGraphicFramePr>
        <p:xfrm>
          <a:off x="571500" y="4640263"/>
          <a:ext cx="2638425" cy="571500"/>
        </p:xfrm>
        <a:graphic>
          <a:graphicData uri="http://schemas.openxmlformats.org/presentationml/2006/ole">
            <p:oleObj spid="_x0000_s58371" name="Equation" r:id="rId4" imgW="1993680" imgH="431640" progId="Equation.3">
              <p:embed/>
            </p:oleObj>
          </a:graphicData>
        </a:graphic>
      </p:graphicFrame>
      <p:grpSp>
        <p:nvGrpSpPr>
          <p:cNvPr id="2" name="Group 6"/>
          <p:cNvGrpSpPr>
            <a:grpSpLocks/>
          </p:cNvGrpSpPr>
          <p:nvPr/>
        </p:nvGrpSpPr>
        <p:grpSpPr bwMode="auto">
          <a:xfrm>
            <a:off x="214313" y="3786188"/>
            <a:ext cx="3829050" cy="706437"/>
            <a:chOff x="758" y="2550"/>
            <a:chExt cx="2412" cy="445"/>
          </a:xfrm>
        </p:grpSpPr>
        <p:graphicFrame>
          <p:nvGraphicFramePr>
            <p:cNvPr id="58375" name="Object 7"/>
            <p:cNvGraphicFramePr>
              <a:graphicFrameLocks noChangeAspect="1"/>
            </p:cNvGraphicFramePr>
            <p:nvPr/>
          </p:nvGraphicFramePr>
          <p:xfrm>
            <a:off x="2018" y="2550"/>
            <a:ext cx="1152" cy="442"/>
          </p:xfrm>
          <a:graphic>
            <a:graphicData uri="http://schemas.openxmlformats.org/presentationml/2006/ole">
              <p:oleObj spid="_x0000_s58375" name="Equation" r:id="rId5" imgW="1218960" imgH="469800" progId="Equation.3">
                <p:embed/>
              </p:oleObj>
            </a:graphicData>
          </a:graphic>
        </p:graphicFrame>
        <p:graphicFrame>
          <p:nvGraphicFramePr>
            <p:cNvPr id="58376" name="Object 8"/>
            <p:cNvGraphicFramePr>
              <a:graphicFrameLocks noChangeAspect="1"/>
            </p:cNvGraphicFramePr>
            <p:nvPr/>
          </p:nvGraphicFramePr>
          <p:xfrm>
            <a:off x="758" y="2550"/>
            <a:ext cx="1073" cy="445"/>
          </p:xfrm>
          <a:graphic>
            <a:graphicData uri="http://schemas.openxmlformats.org/presentationml/2006/ole">
              <p:oleObj spid="_x0000_s58376" name="Equation" r:id="rId6" imgW="1130040" imgH="469800" progId="Equation.3">
                <p:embed/>
              </p:oleObj>
            </a:graphicData>
          </a:graphic>
        </p:graphicFrame>
      </p:grpSp>
      <p:grpSp>
        <p:nvGrpSpPr>
          <p:cNvPr id="3" name="Group 9"/>
          <p:cNvGrpSpPr>
            <a:grpSpLocks/>
          </p:cNvGrpSpPr>
          <p:nvPr/>
        </p:nvGrpSpPr>
        <p:grpSpPr bwMode="auto">
          <a:xfrm>
            <a:off x="3357563" y="3000375"/>
            <a:ext cx="1262062" cy="588963"/>
            <a:chOff x="1855" y="1979"/>
            <a:chExt cx="795" cy="371"/>
          </a:xfrm>
        </p:grpSpPr>
        <p:graphicFrame>
          <p:nvGraphicFramePr>
            <p:cNvPr id="58373" name="Object 10"/>
            <p:cNvGraphicFramePr>
              <a:graphicFrameLocks noChangeAspect="1"/>
            </p:cNvGraphicFramePr>
            <p:nvPr/>
          </p:nvGraphicFramePr>
          <p:xfrm>
            <a:off x="2350" y="1979"/>
            <a:ext cx="300" cy="371"/>
          </p:xfrm>
          <a:graphic>
            <a:graphicData uri="http://schemas.openxmlformats.org/presentationml/2006/ole">
              <p:oleObj spid="_x0000_s58373" name="משוואה" r:id="rId7" imgW="317160" imgH="393480" progId="Equation.3">
                <p:embed/>
              </p:oleObj>
            </a:graphicData>
          </a:graphic>
        </p:graphicFrame>
        <p:graphicFrame>
          <p:nvGraphicFramePr>
            <p:cNvPr id="58374" name="Object 11"/>
            <p:cNvGraphicFramePr>
              <a:graphicFrameLocks noChangeAspect="1"/>
            </p:cNvGraphicFramePr>
            <p:nvPr/>
          </p:nvGraphicFramePr>
          <p:xfrm>
            <a:off x="1855" y="1979"/>
            <a:ext cx="264" cy="371"/>
          </p:xfrm>
          <a:graphic>
            <a:graphicData uri="http://schemas.openxmlformats.org/presentationml/2006/ole">
              <p:oleObj spid="_x0000_s58374" name="משוואה" r:id="rId8" imgW="279360" imgH="393480" progId="Equation.3">
                <p:embed/>
              </p:oleObj>
            </a:graphicData>
          </a:graphic>
        </p:graphicFrame>
      </p:grpSp>
      <p:graphicFrame>
        <p:nvGraphicFramePr>
          <p:cNvPr id="489484" name="Object 12"/>
          <p:cNvGraphicFramePr>
            <a:graphicFrameLocks noChangeAspect="1"/>
          </p:cNvGraphicFramePr>
          <p:nvPr/>
        </p:nvGraphicFramePr>
        <p:xfrm>
          <a:off x="1979613" y="5300663"/>
          <a:ext cx="1233487" cy="701675"/>
        </p:xfrm>
        <a:graphic>
          <a:graphicData uri="http://schemas.openxmlformats.org/presentationml/2006/ole">
            <p:oleObj spid="_x0000_s58372" name="משוואה" r:id="rId9" imgW="825480" imgH="469800" progId="Equation.3">
              <p:embed/>
            </p:oleObj>
          </a:graphicData>
        </a:graphic>
      </p:graphicFrame>
      <p:sp>
        <p:nvSpPr>
          <p:cNvPr id="489485" name="Rectangle 13"/>
          <p:cNvSpPr>
            <a:spLocks noChangeArrowheads="1"/>
          </p:cNvSpPr>
          <p:nvPr/>
        </p:nvSpPr>
        <p:spPr bwMode="auto">
          <a:xfrm>
            <a:off x="5076825" y="5876925"/>
            <a:ext cx="3816350" cy="720725"/>
          </a:xfrm>
          <a:prstGeom prst="rect">
            <a:avLst/>
          </a:prstGeom>
          <a:pattFill prst="lgGrid">
            <a:fgClr>
              <a:srgbClr val="003399">
                <a:alpha val="20000"/>
              </a:srgbClr>
            </a:fgClr>
            <a:bgClr>
              <a:srgbClr val="FFFFFF">
                <a:alpha val="20000"/>
              </a:srgbClr>
            </a:bgClr>
          </a:pattFill>
          <a:ln w="38100" cmpd="dbl">
            <a:solidFill>
              <a:schemeClr val="tx1"/>
            </a:solidFill>
            <a:miter lim="800000"/>
            <a:headEnd/>
            <a:tailEnd/>
          </a:ln>
        </p:spPr>
        <p:txBody>
          <a:bodyPr/>
          <a:lstStyle/>
          <a:p>
            <a:r>
              <a:rPr lang="he-IL" sz="2400" b="1" u="sng">
                <a:latin typeface="Times New Roman" pitchFamily="18" charset="0"/>
              </a:rPr>
              <a:t>אקסל- שונות משותפת</a:t>
            </a:r>
          </a:p>
          <a:p>
            <a:r>
              <a:rPr lang="he-IL" sz="1800">
                <a:latin typeface="Times New Roman" pitchFamily="18" charset="0"/>
              </a:rPr>
              <a:t>הוספה &gt; פונקציה &gt;</a:t>
            </a:r>
            <a:r>
              <a:rPr lang="en-US" sz="1800" b="1">
                <a:latin typeface="Times New Roman" pitchFamily="18" charset="0"/>
              </a:rPr>
              <a:t>Covar </a:t>
            </a:r>
          </a:p>
          <a:p>
            <a:endParaRPr lang="en-US" sz="18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9475">
                                            <p:txEl>
                                              <p:pRg st="0" end="0"/>
                                            </p:txEl>
                                          </p:spTgt>
                                        </p:tgtEl>
                                        <p:attrNameLst>
                                          <p:attrName>style.visibility</p:attrName>
                                        </p:attrNameLst>
                                      </p:cBhvr>
                                      <p:to>
                                        <p:strVal val="visible"/>
                                      </p:to>
                                    </p:set>
                                    <p:animEffect transition="in" filter="fade">
                                      <p:cBhvr>
                                        <p:cTn id="7" dur="2000"/>
                                        <p:tgtEl>
                                          <p:spTgt spid="489475">
                                            <p:txEl>
                                              <p:pRg st="0" end="0"/>
                                            </p:txEl>
                                          </p:spTgt>
                                        </p:tgtEl>
                                      </p:cBhvr>
                                    </p:animEffect>
                                  </p:childTnLst>
                                </p:cTn>
                              </p:par>
                            </p:childTnLst>
                          </p:cTn>
                        </p:par>
                        <p:par>
                          <p:cTn id="8" fill="hold">
                            <p:stCondLst>
                              <p:cond delay="2000"/>
                            </p:stCondLst>
                            <p:childTnLst>
                              <p:par>
                                <p:cTn id="9" presetID="50" presetClass="entr" presetSubtype="0" decel="100000" fill="hold" nodeType="afterEffect">
                                  <p:stCondLst>
                                    <p:cond delay="0"/>
                                  </p:stCondLst>
                                  <p:childTnLst>
                                    <p:set>
                                      <p:cBhvr>
                                        <p:cTn id="10" dur="1" fill="hold">
                                          <p:stCondLst>
                                            <p:cond delay="0"/>
                                          </p:stCondLst>
                                        </p:cTn>
                                        <p:tgtEl>
                                          <p:spTgt spid="489476"/>
                                        </p:tgtEl>
                                        <p:attrNameLst>
                                          <p:attrName>style.visibility</p:attrName>
                                        </p:attrNameLst>
                                      </p:cBhvr>
                                      <p:to>
                                        <p:strVal val="visible"/>
                                      </p:to>
                                    </p:set>
                                    <p:anim calcmode="lin" valueType="num">
                                      <p:cBhvr>
                                        <p:cTn id="11" dur="1000" fill="hold"/>
                                        <p:tgtEl>
                                          <p:spTgt spid="489476"/>
                                        </p:tgtEl>
                                        <p:attrNameLst>
                                          <p:attrName>ppt_w</p:attrName>
                                        </p:attrNameLst>
                                      </p:cBhvr>
                                      <p:tavLst>
                                        <p:tav tm="0">
                                          <p:val>
                                            <p:strVal val="#ppt_w+.3"/>
                                          </p:val>
                                        </p:tav>
                                        <p:tav tm="100000">
                                          <p:val>
                                            <p:strVal val="#ppt_w"/>
                                          </p:val>
                                        </p:tav>
                                      </p:tavLst>
                                    </p:anim>
                                    <p:anim calcmode="lin" valueType="num">
                                      <p:cBhvr>
                                        <p:cTn id="12" dur="1000" fill="hold"/>
                                        <p:tgtEl>
                                          <p:spTgt spid="489476"/>
                                        </p:tgtEl>
                                        <p:attrNameLst>
                                          <p:attrName>ppt_h</p:attrName>
                                        </p:attrNameLst>
                                      </p:cBhvr>
                                      <p:tavLst>
                                        <p:tav tm="0">
                                          <p:val>
                                            <p:strVal val="#ppt_h"/>
                                          </p:val>
                                        </p:tav>
                                        <p:tav tm="100000">
                                          <p:val>
                                            <p:strVal val="#ppt_h"/>
                                          </p:val>
                                        </p:tav>
                                      </p:tavLst>
                                    </p:anim>
                                    <p:animEffect transition="in" filter="fade">
                                      <p:cBhvr>
                                        <p:cTn id="13" dur="1000"/>
                                        <p:tgtEl>
                                          <p:spTgt spid="48947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9475">
                                            <p:txEl>
                                              <p:pRg st="1" end="1"/>
                                            </p:txEl>
                                          </p:spTgt>
                                        </p:tgtEl>
                                        <p:attrNameLst>
                                          <p:attrName>style.visibility</p:attrName>
                                        </p:attrNameLst>
                                      </p:cBhvr>
                                      <p:to>
                                        <p:strVal val="visible"/>
                                      </p:to>
                                    </p:set>
                                    <p:animEffect transition="in" filter="fade">
                                      <p:cBhvr>
                                        <p:cTn id="16" dur="2000"/>
                                        <p:tgtEl>
                                          <p:spTgt spid="489475">
                                            <p:txEl>
                                              <p:pRg st="1" end="1"/>
                                            </p:txEl>
                                          </p:spTgt>
                                        </p:tgtEl>
                                      </p:cBhvr>
                                    </p:animEffect>
                                  </p:childTnLst>
                                </p:cTn>
                              </p:par>
                            </p:childTnLst>
                          </p:cTn>
                        </p:par>
                        <p:par>
                          <p:cTn id="17" fill="hold">
                            <p:stCondLst>
                              <p:cond delay="4000"/>
                            </p:stCondLst>
                            <p:childTnLst>
                              <p:par>
                                <p:cTn id="18" presetID="50" presetClass="entr" presetSubtype="0" decel="10000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3"/>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9475">
                                            <p:txEl>
                                              <p:pRg st="2" end="2"/>
                                            </p:txEl>
                                          </p:spTgt>
                                        </p:tgtEl>
                                        <p:attrNameLst>
                                          <p:attrName>style.visibility</p:attrName>
                                        </p:attrNameLst>
                                      </p:cBhvr>
                                      <p:to>
                                        <p:strVal val="visible"/>
                                      </p:to>
                                    </p:set>
                                    <p:animEffect transition="in" filter="fade">
                                      <p:cBhvr>
                                        <p:cTn id="25" dur="2000"/>
                                        <p:tgtEl>
                                          <p:spTgt spid="489475">
                                            <p:txEl>
                                              <p:pRg st="2" end="2"/>
                                            </p:txEl>
                                          </p:spTgt>
                                        </p:tgtEl>
                                      </p:cBhvr>
                                    </p:animEffect>
                                  </p:childTnLst>
                                </p:cTn>
                              </p:par>
                            </p:childTnLst>
                          </p:cTn>
                        </p:par>
                        <p:par>
                          <p:cTn id="26" fill="hold">
                            <p:stCondLst>
                              <p:cond delay="6000"/>
                            </p:stCondLst>
                            <p:childTnLst>
                              <p:par>
                                <p:cTn id="27" presetID="50" presetClass="entr" presetSubtype="0" decel="10000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strVal val="#ppt_w+.3"/>
                                          </p:val>
                                        </p:tav>
                                        <p:tav tm="100000">
                                          <p:val>
                                            <p:strVal val="#ppt_w"/>
                                          </p:val>
                                        </p:tav>
                                      </p:tavLst>
                                    </p:anim>
                                    <p:anim calcmode="lin" valueType="num">
                                      <p:cBhvr>
                                        <p:cTn id="30" dur="1000" fill="hold"/>
                                        <p:tgtEl>
                                          <p:spTgt spid="2"/>
                                        </p:tgtEl>
                                        <p:attrNameLst>
                                          <p:attrName>ppt_h</p:attrName>
                                        </p:attrNameLst>
                                      </p:cBhvr>
                                      <p:tavLst>
                                        <p:tav tm="0">
                                          <p:val>
                                            <p:strVal val="#ppt_h"/>
                                          </p:val>
                                        </p:tav>
                                        <p:tav tm="100000">
                                          <p:val>
                                            <p:strVal val="#ppt_h"/>
                                          </p:val>
                                        </p:tav>
                                      </p:tavLst>
                                    </p:anim>
                                    <p:animEffect transition="in" filter="fade">
                                      <p:cBhvr>
                                        <p:cTn id="31" dur="10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9475">
                                            <p:txEl>
                                              <p:pRg st="3" end="3"/>
                                            </p:txEl>
                                          </p:spTgt>
                                        </p:tgtEl>
                                        <p:attrNameLst>
                                          <p:attrName>style.visibility</p:attrName>
                                        </p:attrNameLst>
                                      </p:cBhvr>
                                      <p:to>
                                        <p:strVal val="visible"/>
                                      </p:to>
                                    </p:set>
                                    <p:animEffect transition="in" filter="fade">
                                      <p:cBhvr>
                                        <p:cTn id="34" dur="2000"/>
                                        <p:tgtEl>
                                          <p:spTgt spid="489475">
                                            <p:txEl>
                                              <p:pRg st="3" end="3"/>
                                            </p:txEl>
                                          </p:spTgt>
                                        </p:tgtEl>
                                      </p:cBhvr>
                                    </p:animEffect>
                                  </p:childTnLst>
                                </p:cTn>
                              </p:par>
                            </p:childTnLst>
                          </p:cTn>
                        </p:par>
                        <p:par>
                          <p:cTn id="35" fill="hold">
                            <p:stCondLst>
                              <p:cond delay="8000"/>
                            </p:stCondLst>
                            <p:childTnLst>
                              <p:par>
                                <p:cTn id="36" presetID="50" presetClass="entr" presetSubtype="0" decel="100000" fill="hold" nodeType="afterEffect">
                                  <p:stCondLst>
                                    <p:cond delay="0"/>
                                  </p:stCondLst>
                                  <p:childTnLst>
                                    <p:set>
                                      <p:cBhvr>
                                        <p:cTn id="37" dur="1" fill="hold">
                                          <p:stCondLst>
                                            <p:cond delay="0"/>
                                          </p:stCondLst>
                                        </p:cTn>
                                        <p:tgtEl>
                                          <p:spTgt spid="489477"/>
                                        </p:tgtEl>
                                        <p:attrNameLst>
                                          <p:attrName>style.visibility</p:attrName>
                                        </p:attrNameLst>
                                      </p:cBhvr>
                                      <p:to>
                                        <p:strVal val="visible"/>
                                      </p:to>
                                    </p:set>
                                    <p:anim calcmode="lin" valueType="num">
                                      <p:cBhvr>
                                        <p:cTn id="38" dur="1000" fill="hold"/>
                                        <p:tgtEl>
                                          <p:spTgt spid="489477"/>
                                        </p:tgtEl>
                                        <p:attrNameLst>
                                          <p:attrName>ppt_w</p:attrName>
                                        </p:attrNameLst>
                                      </p:cBhvr>
                                      <p:tavLst>
                                        <p:tav tm="0">
                                          <p:val>
                                            <p:strVal val="#ppt_w+.3"/>
                                          </p:val>
                                        </p:tav>
                                        <p:tav tm="100000">
                                          <p:val>
                                            <p:strVal val="#ppt_w"/>
                                          </p:val>
                                        </p:tav>
                                      </p:tavLst>
                                    </p:anim>
                                    <p:anim calcmode="lin" valueType="num">
                                      <p:cBhvr>
                                        <p:cTn id="39" dur="1000" fill="hold"/>
                                        <p:tgtEl>
                                          <p:spTgt spid="489477"/>
                                        </p:tgtEl>
                                        <p:attrNameLst>
                                          <p:attrName>ppt_h</p:attrName>
                                        </p:attrNameLst>
                                      </p:cBhvr>
                                      <p:tavLst>
                                        <p:tav tm="0">
                                          <p:val>
                                            <p:strVal val="#ppt_h"/>
                                          </p:val>
                                        </p:tav>
                                        <p:tav tm="100000">
                                          <p:val>
                                            <p:strVal val="#ppt_h"/>
                                          </p:val>
                                        </p:tav>
                                      </p:tavLst>
                                    </p:anim>
                                    <p:animEffect transition="in" filter="fade">
                                      <p:cBhvr>
                                        <p:cTn id="40" dur="1000"/>
                                        <p:tgtEl>
                                          <p:spTgt spid="48947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9475">
                                            <p:txEl>
                                              <p:pRg st="4" end="4"/>
                                            </p:txEl>
                                          </p:spTgt>
                                        </p:tgtEl>
                                        <p:attrNameLst>
                                          <p:attrName>style.visibility</p:attrName>
                                        </p:attrNameLst>
                                      </p:cBhvr>
                                      <p:to>
                                        <p:strVal val="visible"/>
                                      </p:to>
                                    </p:set>
                                    <p:animEffect transition="in" filter="fade">
                                      <p:cBhvr>
                                        <p:cTn id="43" dur="2000"/>
                                        <p:tgtEl>
                                          <p:spTgt spid="489475">
                                            <p:txEl>
                                              <p:pRg st="4" end="4"/>
                                            </p:txEl>
                                          </p:spTgt>
                                        </p:tgtEl>
                                      </p:cBhvr>
                                    </p:animEffect>
                                  </p:childTnLst>
                                </p:cTn>
                              </p:par>
                            </p:childTnLst>
                          </p:cTn>
                        </p:par>
                        <p:par>
                          <p:cTn id="44" fill="hold">
                            <p:stCondLst>
                              <p:cond delay="10000"/>
                            </p:stCondLst>
                            <p:childTnLst>
                              <p:par>
                                <p:cTn id="45" presetID="50" presetClass="entr" presetSubtype="0" decel="100000" fill="hold" nodeType="afterEffect">
                                  <p:stCondLst>
                                    <p:cond delay="0"/>
                                  </p:stCondLst>
                                  <p:childTnLst>
                                    <p:set>
                                      <p:cBhvr>
                                        <p:cTn id="46" dur="1" fill="hold">
                                          <p:stCondLst>
                                            <p:cond delay="0"/>
                                          </p:stCondLst>
                                        </p:cTn>
                                        <p:tgtEl>
                                          <p:spTgt spid="489484"/>
                                        </p:tgtEl>
                                        <p:attrNameLst>
                                          <p:attrName>style.visibility</p:attrName>
                                        </p:attrNameLst>
                                      </p:cBhvr>
                                      <p:to>
                                        <p:strVal val="visible"/>
                                      </p:to>
                                    </p:set>
                                    <p:anim calcmode="lin" valueType="num">
                                      <p:cBhvr>
                                        <p:cTn id="47" dur="1000" fill="hold"/>
                                        <p:tgtEl>
                                          <p:spTgt spid="489484"/>
                                        </p:tgtEl>
                                        <p:attrNameLst>
                                          <p:attrName>ppt_w</p:attrName>
                                        </p:attrNameLst>
                                      </p:cBhvr>
                                      <p:tavLst>
                                        <p:tav tm="0">
                                          <p:val>
                                            <p:strVal val="#ppt_w+.3"/>
                                          </p:val>
                                        </p:tav>
                                        <p:tav tm="100000">
                                          <p:val>
                                            <p:strVal val="#ppt_w"/>
                                          </p:val>
                                        </p:tav>
                                      </p:tavLst>
                                    </p:anim>
                                    <p:anim calcmode="lin" valueType="num">
                                      <p:cBhvr>
                                        <p:cTn id="48" dur="1000" fill="hold"/>
                                        <p:tgtEl>
                                          <p:spTgt spid="489484"/>
                                        </p:tgtEl>
                                        <p:attrNameLst>
                                          <p:attrName>ppt_h</p:attrName>
                                        </p:attrNameLst>
                                      </p:cBhvr>
                                      <p:tavLst>
                                        <p:tav tm="0">
                                          <p:val>
                                            <p:strVal val="#ppt_h"/>
                                          </p:val>
                                        </p:tav>
                                        <p:tav tm="100000">
                                          <p:val>
                                            <p:strVal val="#ppt_h"/>
                                          </p:val>
                                        </p:tav>
                                      </p:tavLst>
                                    </p:anim>
                                    <p:animEffect transition="in" filter="fade">
                                      <p:cBhvr>
                                        <p:cTn id="49" dur="1000"/>
                                        <p:tgtEl>
                                          <p:spTgt spid="489484"/>
                                        </p:tgtEl>
                                      </p:cBhvr>
                                    </p:animEffect>
                                  </p:childTnLst>
                                </p:cTn>
                              </p:par>
                            </p:childTnLst>
                          </p:cTn>
                        </p:par>
                        <p:par>
                          <p:cTn id="50" fill="hold">
                            <p:stCondLst>
                              <p:cond delay="11000"/>
                            </p:stCondLst>
                            <p:childTnLst>
                              <p:par>
                                <p:cTn id="51" presetID="1" presetClass="entr" presetSubtype="0" fill="hold" grpId="0" nodeType="afterEffect">
                                  <p:stCondLst>
                                    <p:cond delay="0"/>
                                  </p:stCondLst>
                                  <p:childTnLst>
                                    <p:set>
                                      <p:cBhvr>
                                        <p:cTn id="52" dur="1" fill="hold">
                                          <p:stCondLst>
                                            <p:cond delay="0"/>
                                          </p:stCondLst>
                                        </p:cTn>
                                        <p:tgtEl>
                                          <p:spTgt spid="489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build="p"/>
      <p:bldP spid="489485"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2"/>
          <p:cNvSpPr>
            <a:spLocks noGrp="1" noChangeArrowheads="1"/>
          </p:cNvSpPr>
          <p:nvPr>
            <p:ph type="title"/>
          </p:nvPr>
        </p:nvSpPr>
        <p:spPr/>
        <p:txBody>
          <a:bodyPr/>
          <a:lstStyle/>
          <a:p>
            <a:pPr algn="r" eaLnBrk="1" hangingPunct="1"/>
            <a:r>
              <a:rPr lang="he-IL" smtClean="0"/>
              <a:t>מקדם המתאם - אופן החישוב: דוגמא</a:t>
            </a:r>
            <a:endParaRPr lang="en-US" smtClean="0"/>
          </a:p>
        </p:txBody>
      </p:sp>
      <p:sp>
        <p:nvSpPr>
          <p:cNvPr id="490499" name="Rectangle 3"/>
          <p:cNvSpPr>
            <a:spLocks noGrp="1" noChangeArrowheads="1"/>
          </p:cNvSpPr>
          <p:nvPr>
            <p:ph type="body" sz="half" idx="1"/>
          </p:nvPr>
        </p:nvSpPr>
        <p:spPr>
          <a:xfrm>
            <a:off x="1187450" y="1844675"/>
            <a:ext cx="7421563" cy="2160588"/>
          </a:xfrm>
        </p:spPr>
        <p:txBody>
          <a:bodyPr/>
          <a:lstStyle/>
          <a:p>
            <a:pPr eaLnBrk="1" hangingPunct="1">
              <a:lnSpc>
                <a:spcPct val="130000"/>
              </a:lnSpc>
            </a:pPr>
            <a:r>
              <a:rPr lang="he-IL" sz="1800" smtClean="0"/>
              <a:t>ממוצעים: </a:t>
            </a:r>
            <a:r>
              <a:rPr lang="en-US" sz="1800" smtClean="0"/>
              <a:t>X = 1068/6 = </a:t>
            </a:r>
            <a:r>
              <a:rPr lang="en-US" sz="1800" b="1" smtClean="0"/>
              <a:t>178</a:t>
            </a:r>
            <a:r>
              <a:rPr lang="he-IL" sz="1800" b="1" smtClean="0"/>
              <a:t>   </a:t>
            </a:r>
            <a:r>
              <a:rPr lang="en-US" sz="1800" smtClean="0"/>
              <a:t>Y = 462/6 = </a:t>
            </a:r>
            <a:r>
              <a:rPr lang="en-US" sz="1800" b="1" smtClean="0"/>
              <a:t>77</a:t>
            </a:r>
            <a:endParaRPr lang="he-IL" sz="1800" b="1" smtClean="0"/>
          </a:p>
          <a:p>
            <a:pPr eaLnBrk="1" hangingPunct="1">
              <a:lnSpc>
                <a:spcPct val="130000"/>
              </a:lnSpc>
            </a:pPr>
            <a:r>
              <a:rPr lang="he-IL" sz="1800" smtClean="0"/>
              <a:t>סטיות תקן: </a:t>
            </a:r>
            <a:r>
              <a:rPr lang="el-GR" sz="2400" smtClean="0"/>
              <a:t>σ</a:t>
            </a:r>
            <a:r>
              <a:rPr lang="en-US" sz="1800" baseline="-25000" smtClean="0"/>
              <a:t>X</a:t>
            </a:r>
            <a:r>
              <a:rPr lang="en-US" sz="1800" smtClean="0"/>
              <a:t> =        = </a:t>
            </a:r>
            <a:r>
              <a:rPr lang="en-US" sz="1800" b="1" smtClean="0"/>
              <a:t>6.03</a:t>
            </a:r>
            <a:r>
              <a:rPr lang="he-IL" sz="1800" b="1" smtClean="0"/>
              <a:t>   </a:t>
            </a:r>
            <a:r>
              <a:rPr lang="el-GR" sz="2400" smtClean="0"/>
              <a:t>σ</a:t>
            </a:r>
            <a:r>
              <a:rPr lang="en-US" sz="1800" baseline="-25000" smtClean="0"/>
              <a:t>Y</a:t>
            </a:r>
            <a:r>
              <a:rPr lang="en-US" sz="1800" smtClean="0"/>
              <a:t> =        = </a:t>
            </a:r>
            <a:r>
              <a:rPr lang="en-US" sz="1800" b="1" smtClean="0"/>
              <a:t>5.16</a:t>
            </a:r>
          </a:p>
          <a:p>
            <a:pPr eaLnBrk="1" hangingPunct="1">
              <a:lnSpc>
                <a:spcPct val="130000"/>
              </a:lnSpc>
            </a:pPr>
            <a:r>
              <a:rPr lang="en-US" sz="1800" smtClean="0"/>
              <a:t>Cov(xy)</a:t>
            </a:r>
            <a:r>
              <a:rPr lang="he-IL" sz="1800" smtClean="0"/>
              <a:t>: </a:t>
            </a:r>
            <a:r>
              <a:rPr lang="en-US" sz="1800" smtClean="0"/>
              <a:t>157/6 = </a:t>
            </a:r>
            <a:r>
              <a:rPr lang="en-US" sz="1800" b="1" smtClean="0"/>
              <a:t>26.16</a:t>
            </a:r>
          </a:p>
          <a:p>
            <a:pPr eaLnBrk="1" hangingPunct="1">
              <a:lnSpc>
                <a:spcPct val="130000"/>
              </a:lnSpc>
            </a:pPr>
            <a:r>
              <a:rPr lang="he-IL" sz="2400" smtClean="0"/>
              <a:t>מקדם המתאם:</a:t>
            </a:r>
            <a:r>
              <a:rPr lang="he-IL" sz="1800" smtClean="0"/>
              <a:t> </a:t>
            </a:r>
            <a:endParaRPr lang="en-US" sz="1800" smtClean="0"/>
          </a:p>
        </p:txBody>
      </p:sp>
      <p:graphicFrame>
        <p:nvGraphicFramePr>
          <p:cNvPr id="490500" name="Object 4"/>
          <p:cNvGraphicFramePr>
            <a:graphicFrameLocks noChangeAspect="1"/>
          </p:cNvGraphicFramePr>
          <p:nvPr>
            <p:ph sz="quarter" idx="2"/>
          </p:nvPr>
        </p:nvGraphicFramePr>
        <p:xfrm>
          <a:off x="6227763" y="2492375"/>
          <a:ext cx="419100" cy="444500"/>
        </p:xfrm>
        <a:graphic>
          <a:graphicData uri="http://schemas.openxmlformats.org/presentationml/2006/ole">
            <p:oleObj spid="_x0000_s59394" name="משוואה" r:id="rId3" imgW="419040" imgH="444240" progId="Equation.3">
              <p:embed/>
            </p:oleObj>
          </a:graphicData>
        </a:graphic>
      </p:graphicFrame>
      <p:sp>
        <p:nvSpPr>
          <p:cNvPr id="59400" name="Rectangle 5"/>
          <p:cNvSpPr>
            <a:spLocks noChangeArrowheads="1"/>
          </p:cNvSpPr>
          <p:nvPr/>
        </p:nvSpPr>
        <p:spPr bwMode="auto">
          <a:xfrm>
            <a:off x="1042988" y="6297613"/>
            <a:ext cx="719137" cy="33496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600" b="1">
                <a:latin typeface="Times New Roman" pitchFamily="18" charset="0"/>
              </a:rPr>
              <a:t>1068</a:t>
            </a:r>
          </a:p>
        </p:txBody>
      </p:sp>
      <p:sp>
        <p:nvSpPr>
          <p:cNvPr id="59401" name="Rectangle 6"/>
          <p:cNvSpPr>
            <a:spLocks noChangeArrowheads="1"/>
          </p:cNvSpPr>
          <p:nvPr/>
        </p:nvSpPr>
        <p:spPr bwMode="auto">
          <a:xfrm>
            <a:off x="1042988" y="5994400"/>
            <a:ext cx="719137"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187</a:t>
            </a:r>
          </a:p>
        </p:txBody>
      </p:sp>
      <p:sp>
        <p:nvSpPr>
          <p:cNvPr id="59402" name="Rectangle 7"/>
          <p:cNvSpPr>
            <a:spLocks noChangeArrowheads="1"/>
          </p:cNvSpPr>
          <p:nvPr/>
        </p:nvSpPr>
        <p:spPr bwMode="auto">
          <a:xfrm>
            <a:off x="1042988" y="5691188"/>
            <a:ext cx="719137"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182</a:t>
            </a:r>
          </a:p>
        </p:txBody>
      </p:sp>
      <p:sp>
        <p:nvSpPr>
          <p:cNvPr id="59403" name="Rectangle 8"/>
          <p:cNvSpPr>
            <a:spLocks noChangeArrowheads="1"/>
          </p:cNvSpPr>
          <p:nvPr/>
        </p:nvSpPr>
        <p:spPr bwMode="auto">
          <a:xfrm>
            <a:off x="1042988" y="5387975"/>
            <a:ext cx="719137"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180</a:t>
            </a:r>
          </a:p>
        </p:txBody>
      </p:sp>
      <p:sp>
        <p:nvSpPr>
          <p:cNvPr id="59404" name="Rectangle 9"/>
          <p:cNvSpPr>
            <a:spLocks noChangeArrowheads="1"/>
          </p:cNvSpPr>
          <p:nvPr/>
        </p:nvSpPr>
        <p:spPr bwMode="auto">
          <a:xfrm>
            <a:off x="1042988" y="5084763"/>
            <a:ext cx="719137"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177</a:t>
            </a:r>
          </a:p>
        </p:txBody>
      </p:sp>
      <p:sp>
        <p:nvSpPr>
          <p:cNvPr id="59405" name="Rectangle 10"/>
          <p:cNvSpPr>
            <a:spLocks noChangeArrowheads="1"/>
          </p:cNvSpPr>
          <p:nvPr/>
        </p:nvSpPr>
        <p:spPr bwMode="auto">
          <a:xfrm>
            <a:off x="1042988" y="4781550"/>
            <a:ext cx="719137"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174</a:t>
            </a:r>
          </a:p>
        </p:txBody>
      </p:sp>
      <p:sp>
        <p:nvSpPr>
          <p:cNvPr id="59406" name="Rectangle 11"/>
          <p:cNvSpPr>
            <a:spLocks noChangeArrowheads="1"/>
          </p:cNvSpPr>
          <p:nvPr/>
        </p:nvSpPr>
        <p:spPr bwMode="auto">
          <a:xfrm>
            <a:off x="1042988" y="4478338"/>
            <a:ext cx="719137"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168</a:t>
            </a:r>
          </a:p>
        </p:txBody>
      </p:sp>
      <p:sp>
        <p:nvSpPr>
          <p:cNvPr id="59407" name="Rectangle 12"/>
          <p:cNvSpPr>
            <a:spLocks noChangeArrowheads="1"/>
          </p:cNvSpPr>
          <p:nvPr/>
        </p:nvSpPr>
        <p:spPr bwMode="auto">
          <a:xfrm>
            <a:off x="1044575" y="4143375"/>
            <a:ext cx="719138" cy="334963"/>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400" b="1">
                <a:latin typeface="Times New Roman" pitchFamily="18" charset="0"/>
              </a:rPr>
              <a:t>Xi </a:t>
            </a:r>
            <a:r>
              <a:rPr lang="he-IL" sz="1400" b="1">
                <a:latin typeface="Times New Roman" pitchFamily="18" charset="0"/>
              </a:rPr>
              <a:t>גובה</a:t>
            </a:r>
            <a:endParaRPr lang="en-US" sz="1400" b="1">
              <a:latin typeface="Times New Roman" pitchFamily="18" charset="0"/>
            </a:endParaRPr>
          </a:p>
        </p:txBody>
      </p:sp>
      <p:sp>
        <p:nvSpPr>
          <p:cNvPr id="59408" name="Rectangle 13"/>
          <p:cNvSpPr>
            <a:spLocks noChangeArrowheads="1"/>
          </p:cNvSpPr>
          <p:nvPr/>
        </p:nvSpPr>
        <p:spPr bwMode="auto">
          <a:xfrm>
            <a:off x="7019925" y="6297613"/>
            <a:ext cx="1990725" cy="33496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157</a:t>
            </a:r>
            <a:endParaRPr lang="en-US" sz="1600" b="1">
              <a:latin typeface="Times New Roman" pitchFamily="18" charset="0"/>
            </a:endParaRPr>
          </a:p>
        </p:txBody>
      </p:sp>
      <p:sp>
        <p:nvSpPr>
          <p:cNvPr id="490510" name="Rectangle 14"/>
          <p:cNvSpPr>
            <a:spLocks noChangeArrowheads="1"/>
          </p:cNvSpPr>
          <p:nvPr/>
        </p:nvSpPr>
        <p:spPr bwMode="auto">
          <a:xfrm>
            <a:off x="5795963" y="6297613"/>
            <a:ext cx="1223962" cy="33496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160</a:t>
            </a:r>
            <a:endParaRPr lang="en-US" sz="1600" b="1">
              <a:latin typeface="Times New Roman" pitchFamily="18" charset="0"/>
            </a:endParaRPr>
          </a:p>
        </p:txBody>
      </p:sp>
      <p:sp>
        <p:nvSpPr>
          <p:cNvPr id="59410" name="Rectangle 15"/>
          <p:cNvSpPr>
            <a:spLocks noChangeArrowheads="1"/>
          </p:cNvSpPr>
          <p:nvPr/>
        </p:nvSpPr>
        <p:spPr bwMode="auto">
          <a:xfrm>
            <a:off x="4714875" y="6297613"/>
            <a:ext cx="1081088" cy="33496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0</a:t>
            </a:r>
            <a:endParaRPr lang="en-US" sz="1600" b="1">
              <a:latin typeface="Times New Roman" pitchFamily="18" charset="0"/>
            </a:endParaRPr>
          </a:p>
        </p:txBody>
      </p:sp>
      <p:sp>
        <p:nvSpPr>
          <p:cNvPr id="490512" name="Rectangle 16"/>
          <p:cNvSpPr>
            <a:spLocks noChangeArrowheads="1"/>
          </p:cNvSpPr>
          <p:nvPr/>
        </p:nvSpPr>
        <p:spPr bwMode="auto">
          <a:xfrm>
            <a:off x="3562350" y="6297613"/>
            <a:ext cx="1152525" cy="33496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218</a:t>
            </a:r>
            <a:endParaRPr lang="en-US" sz="1600" b="1">
              <a:latin typeface="Times New Roman" pitchFamily="18" charset="0"/>
            </a:endParaRPr>
          </a:p>
        </p:txBody>
      </p:sp>
      <p:sp>
        <p:nvSpPr>
          <p:cNvPr id="59412" name="Rectangle 17"/>
          <p:cNvSpPr>
            <a:spLocks noChangeArrowheads="1"/>
          </p:cNvSpPr>
          <p:nvPr/>
        </p:nvSpPr>
        <p:spPr bwMode="auto">
          <a:xfrm>
            <a:off x="2482850" y="6297613"/>
            <a:ext cx="1079500" cy="33496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0</a:t>
            </a:r>
            <a:endParaRPr lang="en-US" sz="1600" b="1">
              <a:latin typeface="Times New Roman" pitchFamily="18" charset="0"/>
            </a:endParaRPr>
          </a:p>
        </p:txBody>
      </p:sp>
      <p:sp>
        <p:nvSpPr>
          <p:cNvPr id="59413" name="Rectangle 18"/>
          <p:cNvSpPr>
            <a:spLocks noChangeArrowheads="1"/>
          </p:cNvSpPr>
          <p:nvPr/>
        </p:nvSpPr>
        <p:spPr bwMode="auto">
          <a:xfrm>
            <a:off x="1762125" y="6297613"/>
            <a:ext cx="720725" cy="33496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600" b="1">
                <a:latin typeface="Times New Roman" pitchFamily="18" charset="0"/>
              </a:rPr>
              <a:t>462</a:t>
            </a:r>
          </a:p>
        </p:txBody>
      </p:sp>
      <p:sp>
        <p:nvSpPr>
          <p:cNvPr id="59414" name="Rectangle 19"/>
          <p:cNvSpPr>
            <a:spLocks noChangeArrowheads="1"/>
          </p:cNvSpPr>
          <p:nvPr/>
        </p:nvSpPr>
        <p:spPr bwMode="auto">
          <a:xfrm>
            <a:off x="395288" y="6297613"/>
            <a:ext cx="647700" cy="33496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a:t>
            </a:r>
          </a:p>
        </p:txBody>
      </p:sp>
      <p:sp>
        <p:nvSpPr>
          <p:cNvPr id="59415" name="Rectangle 20"/>
          <p:cNvSpPr>
            <a:spLocks noChangeArrowheads="1"/>
          </p:cNvSpPr>
          <p:nvPr/>
        </p:nvSpPr>
        <p:spPr bwMode="auto">
          <a:xfrm>
            <a:off x="7019925" y="5994400"/>
            <a:ext cx="1990725"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27</a:t>
            </a:r>
            <a:endParaRPr lang="en-US" sz="1400">
              <a:latin typeface="Times New Roman" pitchFamily="18" charset="0"/>
            </a:endParaRPr>
          </a:p>
        </p:txBody>
      </p:sp>
      <p:sp>
        <p:nvSpPr>
          <p:cNvPr id="59416" name="Rectangle 21"/>
          <p:cNvSpPr>
            <a:spLocks noChangeArrowheads="1"/>
          </p:cNvSpPr>
          <p:nvPr/>
        </p:nvSpPr>
        <p:spPr bwMode="auto">
          <a:xfrm>
            <a:off x="5795963" y="5994400"/>
            <a:ext cx="1223962"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9</a:t>
            </a:r>
            <a:endParaRPr lang="en-US" sz="1400">
              <a:latin typeface="Times New Roman" pitchFamily="18" charset="0"/>
            </a:endParaRPr>
          </a:p>
        </p:txBody>
      </p:sp>
      <p:sp>
        <p:nvSpPr>
          <p:cNvPr id="59417" name="Rectangle 22"/>
          <p:cNvSpPr>
            <a:spLocks noChangeArrowheads="1"/>
          </p:cNvSpPr>
          <p:nvPr/>
        </p:nvSpPr>
        <p:spPr bwMode="auto">
          <a:xfrm>
            <a:off x="4714875" y="5994400"/>
            <a:ext cx="1081088"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3 +</a:t>
            </a:r>
            <a:endParaRPr lang="en-US" sz="1400">
              <a:latin typeface="Times New Roman" pitchFamily="18" charset="0"/>
            </a:endParaRPr>
          </a:p>
        </p:txBody>
      </p:sp>
      <p:sp>
        <p:nvSpPr>
          <p:cNvPr id="59418" name="Rectangle 23"/>
          <p:cNvSpPr>
            <a:spLocks noChangeArrowheads="1"/>
          </p:cNvSpPr>
          <p:nvPr/>
        </p:nvSpPr>
        <p:spPr bwMode="auto">
          <a:xfrm>
            <a:off x="3562350" y="5994400"/>
            <a:ext cx="1152525"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81</a:t>
            </a:r>
            <a:endParaRPr lang="en-US" sz="1400">
              <a:latin typeface="Times New Roman" pitchFamily="18" charset="0"/>
            </a:endParaRPr>
          </a:p>
        </p:txBody>
      </p:sp>
      <p:sp>
        <p:nvSpPr>
          <p:cNvPr id="59419" name="Rectangle 24"/>
          <p:cNvSpPr>
            <a:spLocks noChangeArrowheads="1"/>
          </p:cNvSpPr>
          <p:nvPr/>
        </p:nvSpPr>
        <p:spPr bwMode="auto">
          <a:xfrm>
            <a:off x="2482850" y="5994400"/>
            <a:ext cx="1079500"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9 +</a:t>
            </a:r>
            <a:endParaRPr lang="en-US" sz="1400">
              <a:latin typeface="Times New Roman" pitchFamily="18" charset="0"/>
            </a:endParaRPr>
          </a:p>
        </p:txBody>
      </p:sp>
      <p:sp>
        <p:nvSpPr>
          <p:cNvPr id="59420" name="Rectangle 25"/>
          <p:cNvSpPr>
            <a:spLocks noChangeArrowheads="1"/>
          </p:cNvSpPr>
          <p:nvPr/>
        </p:nvSpPr>
        <p:spPr bwMode="auto">
          <a:xfrm>
            <a:off x="1762125" y="5994400"/>
            <a:ext cx="720725"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80</a:t>
            </a:r>
          </a:p>
        </p:txBody>
      </p:sp>
      <p:sp>
        <p:nvSpPr>
          <p:cNvPr id="59421" name="Rectangle 26"/>
          <p:cNvSpPr>
            <a:spLocks noChangeArrowheads="1"/>
          </p:cNvSpPr>
          <p:nvPr/>
        </p:nvSpPr>
        <p:spPr bwMode="auto">
          <a:xfrm>
            <a:off x="395288" y="5994400"/>
            <a:ext cx="647700"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b="1">
                <a:latin typeface="Times New Roman" pitchFamily="18" charset="0"/>
              </a:rPr>
              <a:t>N=6</a:t>
            </a:r>
          </a:p>
        </p:txBody>
      </p:sp>
      <p:sp>
        <p:nvSpPr>
          <p:cNvPr id="59422" name="Rectangle 27"/>
          <p:cNvSpPr>
            <a:spLocks noChangeArrowheads="1"/>
          </p:cNvSpPr>
          <p:nvPr/>
        </p:nvSpPr>
        <p:spPr bwMode="auto">
          <a:xfrm>
            <a:off x="7019925" y="5691188"/>
            <a:ext cx="1990725"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32</a:t>
            </a:r>
            <a:endParaRPr lang="en-US" sz="1400">
              <a:latin typeface="Times New Roman" pitchFamily="18" charset="0"/>
            </a:endParaRPr>
          </a:p>
        </p:txBody>
      </p:sp>
      <p:sp>
        <p:nvSpPr>
          <p:cNvPr id="59423" name="Rectangle 28"/>
          <p:cNvSpPr>
            <a:spLocks noChangeArrowheads="1"/>
          </p:cNvSpPr>
          <p:nvPr/>
        </p:nvSpPr>
        <p:spPr bwMode="auto">
          <a:xfrm>
            <a:off x="5795963" y="5691188"/>
            <a:ext cx="1223962"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64</a:t>
            </a:r>
            <a:endParaRPr lang="en-US" sz="1400">
              <a:latin typeface="Times New Roman" pitchFamily="18" charset="0"/>
            </a:endParaRPr>
          </a:p>
        </p:txBody>
      </p:sp>
      <p:sp>
        <p:nvSpPr>
          <p:cNvPr id="59424" name="Rectangle 29"/>
          <p:cNvSpPr>
            <a:spLocks noChangeArrowheads="1"/>
          </p:cNvSpPr>
          <p:nvPr/>
        </p:nvSpPr>
        <p:spPr bwMode="auto">
          <a:xfrm>
            <a:off x="4714875" y="5691188"/>
            <a:ext cx="1081088"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8 +</a:t>
            </a:r>
            <a:endParaRPr lang="en-US" sz="1400">
              <a:latin typeface="Times New Roman" pitchFamily="18" charset="0"/>
            </a:endParaRPr>
          </a:p>
        </p:txBody>
      </p:sp>
      <p:sp>
        <p:nvSpPr>
          <p:cNvPr id="59425" name="Rectangle 30"/>
          <p:cNvSpPr>
            <a:spLocks noChangeArrowheads="1"/>
          </p:cNvSpPr>
          <p:nvPr/>
        </p:nvSpPr>
        <p:spPr bwMode="auto">
          <a:xfrm>
            <a:off x="3562350" y="5691188"/>
            <a:ext cx="1152525"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16</a:t>
            </a:r>
            <a:endParaRPr lang="en-US" sz="1400">
              <a:latin typeface="Times New Roman" pitchFamily="18" charset="0"/>
            </a:endParaRPr>
          </a:p>
        </p:txBody>
      </p:sp>
      <p:sp>
        <p:nvSpPr>
          <p:cNvPr id="59426" name="Rectangle 31"/>
          <p:cNvSpPr>
            <a:spLocks noChangeArrowheads="1"/>
          </p:cNvSpPr>
          <p:nvPr/>
        </p:nvSpPr>
        <p:spPr bwMode="auto">
          <a:xfrm>
            <a:off x="2482850" y="5691188"/>
            <a:ext cx="1079500"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 +</a:t>
            </a:r>
            <a:endParaRPr lang="en-US" sz="1400">
              <a:latin typeface="Times New Roman" pitchFamily="18" charset="0"/>
            </a:endParaRPr>
          </a:p>
        </p:txBody>
      </p:sp>
      <p:sp>
        <p:nvSpPr>
          <p:cNvPr id="59427" name="Rectangle 32"/>
          <p:cNvSpPr>
            <a:spLocks noChangeArrowheads="1"/>
          </p:cNvSpPr>
          <p:nvPr/>
        </p:nvSpPr>
        <p:spPr bwMode="auto">
          <a:xfrm>
            <a:off x="1762125" y="5691188"/>
            <a:ext cx="720725"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85</a:t>
            </a:r>
          </a:p>
        </p:txBody>
      </p:sp>
      <p:sp>
        <p:nvSpPr>
          <p:cNvPr id="59428" name="Rectangle 33"/>
          <p:cNvSpPr>
            <a:spLocks noChangeArrowheads="1"/>
          </p:cNvSpPr>
          <p:nvPr/>
        </p:nvSpPr>
        <p:spPr bwMode="auto">
          <a:xfrm>
            <a:off x="395288" y="5691188"/>
            <a:ext cx="647700"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5</a:t>
            </a:r>
          </a:p>
        </p:txBody>
      </p:sp>
      <p:sp>
        <p:nvSpPr>
          <p:cNvPr id="59429" name="Rectangle 34"/>
          <p:cNvSpPr>
            <a:spLocks noChangeArrowheads="1"/>
          </p:cNvSpPr>
          <p:nvPr/>
        </p:nvSpPr>
        <p:spPr bwMode="auto">
          <a:xfrm>
            <a:off x="7019925" y="5387975"/>
            <a:ext cx="1990725"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6</a:t>
            </a:r>
            <a:endParaRPr lang="en-US" sz="1400">
              <a:latin typeface="Times New Roman" pitchFamily="18" charset="0"/>
            </a:endParaRPr>
          </a:p>
        </p:txBody>
      </p:sp>
      <p:sp>
        <p:nvSpPr>
          <p:cNvPr id="59430" name="Rectangle 35"/>
          <p:cNvSpPr>
            <a:spLocks noChangeArrowheads="1"/>
          </p:cNvSpPr>
          <p:nvPr/>
        </p:nvSpPr>
        <p:spPr bwMode="auto">
          <a:xfrm>
            <a:off x="5795963" y="5387975"/>
            <a:ext cx="1223962"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9</a:t>
            </a:r>
            <a:endParaRPr lang="en-US" sz="1400">
              <a:latin typeface="Times New Roman" pitchFamily="18" charset="0"/>
            </a:endParaRPr>
          </a:p>
        </p:txBody>
      </p:sp>
      <p:sp>
        <p:nvSpPr>
          <p:cNvPr id="59431" name="Rectangle 36"/>
          <p:cNvSpPr>
            <a:spLocks noChangeArrowheads="1"/>
          </p:cNvSpPr>
          <p:nvPr/>
        </p:nvSpPr>
        <p:spPr bwMode="auto">
          <a:xfrm>
            <a:off x="4714875" y="5387975"/>
            <a:ext cx="1081088"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3 +</a:t>
            </a:r>
            <a:endParaRPr lang="en-US" sz="1400">
              <a:latin typeface="Times New Roman" pitchFamily="18" charset="0"/>
            </a:endParaRPr>
          </a:p>
        </p:txBody>
      </p:sp>
      <p:sp>
        <p:nvSpPr>
          <p:cNvPr id="59432" name="Rectangle 37"/>
          <p:cNvSpPr>
            <a:spLocks noChangeArrowheads="1"/>
          </p:cNvSpPr>
          <p:nvPr/>
        </p:nvSpPr>
        <p:spPr bwMode="auto">
          <a:xfrm>
            <a:off x="3562350" y="5387975"/>
            <a:ext cx="1152525"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a:t>
            </a:r>
            <a:endParaRPr lang="en-US" sz="1400">
              <a:latin typeface="Times New Roman" pitchFamily="18" charset="0"/>
            </a:endParaRPr>
          </a:p>
        </p:txBody>
      </p:sp>
      <p:sp>
        <p:nvSpPr>
          <p:cNvPr id="59433" name="Rectangle 38"/>
          <p:cNvSpPr>
            <a:spLocks noChangeArrowheads="1"/>
          </p:cNvSpPr>
          <p:nvPr/>
        </p:nvSpPr>
        <p:spPr bwMode="auto">
          <a:xfrm>
            <a:off x="2482850" y="5387975"/>
            <a:ext cx="1079500"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 +</a:t>
            </a:r>
            <a:endParaRPr lang="en-US" sz="1400">
              <a:latin typeface="Times New Roman" pitchFamily="18" charset="0"/>
            </a:endParaRPr>
          </a:p>
        </p:txBody>
      </p:sp>
      <p:sp>
        <p:nvSpPr>
          <p:cNvPr id="59434" name="Rectangle 39"/>
          <p:cNvSpPr>
            <a:spLocks noChangeArrowheads="1"/>
          </p:cNvSpPr>
          <p:nvPr/>
        </p:nvSpPr>
        <p:spPr bwMode="auto">
          <a:xfrm>
            <a:off x="1762125" y="5387975"/>
            <a:ext cx="720725"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80</a:t>
            </a:r>
          </a:p>
        </p:txBody>
      </p:sp>
      <p:sp>
        <p:nvSpPr>
          <p:cNvPr id="59435" name="Rectangle 40"/>
          <p:cNvSpPr>
            <a:spLocks noChangeArrowheads="1"/>
          </p:cNvSpPr>
          <p:nvPr/>
        </p:nvSpPr>
        <p:spPr bwMode="auto">
          <a:xfrm>
            <a:off x="395288" y="5387975"/>
            <a:ext cx="647700"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4</a:t>
            </a:r>
          </a:p>
        </p:txBody>
      </p:sp>
      <p:sp>
        <p:nvSpPr>
          <p:cNvPr id="59436" name="Rectangle 41"/>
          <p:cNvSpPr>
            <a:spLocks noChangeArrowheads="1"/>
          </p:cNvSpPr>
          <p:nvPr/>
        </p:nvSpPr>
        <p:spPr bwMode="auto">
          <a:xfrm>
            <a:off x="7019925" y="5084763"/>
            <a:ext cx="1990725"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a:t>
            </a:r>
            <a:endParaRPr lang="en-US" sz="1400">
              <a:latin typeface="Times New Roman" pitchFamily="18" charset="0"/>
            </a:endParaRPr>
          </a:p>
        </p:txBody>
      </p:sp>
      <p:sp>
        <p:nvSpPr>
          <p:cNvPr id="59437" name="Rectangle 42"/>
          <p:cNvSpPr>
            <a:spLocks noChangeArrowheads="1"/>
          </p:cNvSpPr>
          <p:nvPr/>
        </p:nvSpPr>
        <p:spPr bwMode="auto">
          <a:xfrm>
            <a:off x="5795963" y="5084763"/>
            <a:ext cx="1223962"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a:t>
            </a:r>
            <a:endParaRPr lang="en-US" sz="1400">
              <a:latin typeface="Times New Roman" pitchFamily="18" charset="0"/>
            </a:endParaRPr>
          </a:p>
        </p:txBody>
      </p:sp>
      <p:sp>
        <p:nvSpPr>
          <p:cNvPr id="59438" name="Rectangle 43"/>
          <p:cNvSpPr>
            <a:spLocks noChangeArrowheads="1"/>
          </p:cNvSpPr>
          <p:nvPr/>
        </p:nvSpPr>
        <p:spPr bwMode="auto">
          <a:xfrm>
            <a:off x="4714875" y="5084763"/>
            <a:ext cx="1081088"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2 -</a:t>
            </a:r>
            <a:endParaRPr lang="en-US" sz="1400">
              <a:latin typeface="Times New Roman" pitchFamily="18" charset="0"/>
            </a:endParaRPr>
          </a:p>
        </p:txBody>
      </p:sp>
      <p:sp>
        <p:nvSpPr>
          <p:cNvPr id="59439" name="Rectangle 44"/>
          <p:cNvSpPr>
            <a:spLocks noChangeArrowheads="1"/>
          </p:cNvSpPr>
          <p:nvPr/>
        </p:nvSpPr>
        <p:spPr bwMode="auto">
          <a:xfrm>
            <a:off x="3562350" y="5084763"/>
            <a:ext cx="1152525"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a:t>
            </a:r>
            <a:endParaRPr lang="en-US" sz="1400">
              <a:latin typeface="Times New Roman" pitchFamily="18" charset="0"/>
            </a:endParaRPr>
          </a:p>
        </p:txBody>
      </p:sp>
      <p:sp>
        <p:nvSpPr>
          <p:cNvPr id="59440" name="Rectangle 45"/>
          <p:cNvSpPr>
            <a:spLocks noChangeArrowheads="1"/>
          </p:cNvSpPr>
          <p:nvPr/>
        </p:nvSpPr>
        <p:spPr bwMode="auto">
          <a:xfrm>
            <a:off x="2482850" y="5084763"/>
            <a:ext cx="1079500"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1 - </a:t>
            </a:r>
            <a:endParaRPr lang="en-US" sz="1400">
              <a:latin typeface="Times New Roman" pitchFamily="18" charset="0"/>
            </a:endParaRPr>
          </a:p>
        </p:txBody>
      </p:sp>
      <p:sp>
        <p:nvSpPr>
          <p:cNvPr id="59441" name="Rectangle 46"/>
          <p:cNvSpPr>
            <a:spLocks noChangeArrowheads="1"/>
          </p:cNvSpPr>
          <p:nvPr/>
        </p:nvSpPr>
        <p:spPr bwMode="auto">
          <a:xfrm>
            <a:off x="1762125" y="5084763"/>
            <a:ext cx="720725"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75</a:t>
            </a:r>
          </a:p>
        </p:txBody>
      </p:sp>
      <p:sp>
        <p:nvSpPr>
          <p:cNvPr id="59442" name="Rectangle 47"/>
          <p:cNvSpPr>
            <a:spLocks noChangeArrowheads="1"/>
          </p:cNvSpPr>
          <p:nvPr/>
        </p:nvSpPr>
        <p:spPr bwMode="auto">
          <a:xfrm>
            <a:off x="395288" y="5084763"/>
            <a:ext cx="647700"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3</a:t>
            </a:r>
          </a:p>
        </p:txBody>
      </p:sp>
      <p:sp>
        <p:nvSpPr>
          <p:cNvPr id="59443" name="Rectangle 48"/>
          <p:cNvSpPr>
            <a:spLocks noChangeArrowheads="1"/>
          </p:cNvSpPr>
          <p:nvPr/>
        </p:nvSpPr>
        <p:spPr bwMode="auto">
          <a:xfrm>
            <a:off x="7019925" y="4781550"/>
            <a:ext cx="1990725"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20</a:t>
            </a:r>
            <a:endParaRPr lang="en-US" sz="1400">
              <a:latin typeface="Times New Roman" pitchFamily="18" charset="0"/>
            </a:endParaRPr>
          </a:p>
        </p:txBody>
      </p:sp>
      <p:sp>
        <p:nvSpPr>
          <p:cNvPr id="59444" name="Rectangle 49"/>
          <p:cNvSpPr>
            <a:spLocks noChangeArrowheads="1"/>
          </p:cNvSpPr>
          <p:nvPr/>
        </p:nvSpPr>
        <p:spPr bwMode="auto">
          <a:xfrm>
            <a:off x="5795963" y="4781550"/>
            <a:ext cx="1223962"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25</a:t>
            </a:r>
            <a:endParaRPr lang="en-US" sz="1400">
              <a:latin typeface="Times New Roman" pitchFamily="18" charset="0"/>
            </a:endParaRPr>
          </a:p>
        </p:txBody>
      </p:sp>
      <p:sp>
        <p:nvSpPr>
          <p:cNvPr id="59445" name="Rectangle 50"/>
          <p:cNvSpPr>
            <a:spLocks noChangeArrowheads="1"/>
          </p:cNvSpPr>
          <p:nvPr/>
        </p:nvSpPr>
        <p:spPr bwMode="auto">
          <a:xfrm>
            <a:off x="4714875" y="4781550"/>
            <a:ext cx="1081088"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5 -</a:t>
            </a:r>
            <a:endParaRPr lang="en-US" sz="1400">
              <a:latin typeface="Times New Roman" pitchFamily="18" charset="0"/>
            </a:endParaRPr>
          </a:p>
        </p:txBody>
      </p:sp>
      <p:sp>
        <p:nvSpPr>
          <p:cNvPr id="59446" name="Rectangle 51"/>
          <p:cNvSpPr>
            <a:spLocks noChangeArrowheads="1"/>
          </p:cNvSpPr>
          <p:nvPr/>
        </p:nvSpPr>
        <p:spPr bwMode="auto">
          <a:xfrm>
            <a:off x="3562350" y="4781550"/>
            <a:ext cx="1152525"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16</a:t>
            </a:r>
            <a:endParaRPr lang="en-US" sz="1400">
              <a:latin typeface="Times New Roman" pitchFamily="18" charset="0"/>
            </a:endParaRPr>
          </a:p>
        </p:txBody>
      </p:sp>
      <p:sp>
        <p:nvSpPr>
          <p:cNvPr id="59447" name="Rectangle 52"/>
          <p:cNvSpPr>
            <a:spLocks noChangeArrowheads="1"/>
          </p:cNvSpPr>
          <p:nvPr/>
        </p:nvSpPr>
        <p:spPr bwMode="auto">
          <a:xfrm>
            <a:off x="2482850" y="4781550"/>
            <a:ext cx="1079500"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4 -</a:t>
            </a:r>
            <a:endParaRPr lang="en-US" sz="1400">
              <a:latin typeface="Times New Roman" pitchFamily="18" charset="0"/>
            </a:endParaRPr>
          </a:p>
        </p:txBody>
      </p:sp>
      <p:sp>
        <p:nvSpPr>
          <p:cNvPr id="59448" name="Rectangle 53"/>
          <p:cNvSpPr>
            <a:spLocks noChangeArrowheads="1"/>
          </p:cNvSpPr>
          <p:nvPr/>
        </p:nvSpPr>
        <p:spPr bwMode="auto">
          <a:xfrm>
            <a:off x="1762125" y="4781550"/>
            <a:ext cx="720725"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72</a:t>
            </a:r>
          </a:p>
        </p:txBody>
      </p:sp>
      <p:sp>
        <p:nvSpPr>
          <p:cNvPr id="59449" name="Rectangle 54"/>
          <p:cNvSpPr>
            <a:spLocks noChangeArrowheads="1"/>
          </p:cNvSpPr>
          <p:nvPr/>
        </p:nvSpPr>
        <p:spPr bwMode="auto">
          <a:xfrm>
            <a:off x="395288" y="4781550"/>
            <a:ext cx="647700" cy="303213"/>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2</a:t>
            </a:r>
          </a:p>
        </p:txBody>
      </p:sp>
      <p:sp>
        <p:nvSpPr>
          <p:cNvPr id="59450" name="Rectangle 55"/>
          <p:cNvSpPr>
            <a:spLocks noChangeArrowheads="1"/>
          </p:cNvSpPr>
          <p:nvPr/>
        </p:nvSpPr>
        <p:spPr bwMode="auto">
          <a:xfrm>
            <a:off x="7019925" y="4478338"/>
            <a:ext cx="1990725"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70</a:t>
            </a:r>
            <a:endParaRPr lang="en-US" sz="1400">
              <a:latin typeface="Times New Roman" pitchFamily="18" charset="0"/>
            </a:endParaRPr>
          </a:p>
        </p:txBody>
      </p:sp>
      <p:sp>
        <p:nvSpPr>
          <p:cNvPr id="59451" name="Rectangle 56"/>
          <p:cNvSpPr>
            <a:spLocks noChangeArrowheads="1"/>
          </p:cNvSpPr>
          <p:nvPr/>
        </p:nvSpPr>
        <p:spPr bwMode="auto">
          <a:xfrm>
            <a:off x="5795963" y="4478338"/>
            <a:ext cx="1223962"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49</a:t>
            </a:r>
            <a:endParaRPr lang="en-US" sz="1400">
              <a:latin typeface="Times New Roman" pitchFamily="18" charset="0"/>
            </a:endParaRPr>
          </a:p>
        </p:txBody>
      </p:sp>
      <p:sp>
        <p:nvSpPr>
          <p:cNvPr id="59452" name="Rectangle 57"/>
          <p:cNvSpPr>
            <a:spLocks noChangeArrowheads="1"/>
          </p:cNvSpPr>
          <p:nvPr/>
        </p:nvSpPr>
        <p:spPr bwMode="auto">
          <a:xfrm>
            <a:off x="4714875" y="4478338"/>
            <a:ext cx="1081088"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7 -</a:t>
            </a:r>
            <a:endParaRPr lang="en-US" sz="1400">
              <a:latin typeface="Times New Roman" pitchFamily="18" charset="0"/>
            </a:endParaRPr>
          </a:p>
        </p:txBody>
      </p:sp>
      <p:sp>
        <p:nvSpPr>
          <p:cNvPr id="59453" name="Rectangle 58"/>
          <p:cNvSpPr>
            <a:spLocks noChangeArrowheads="1"/>
          </p:cNvSpPr>
          <p:nvPr/>
        </p:nvSpPr>
        <p:spPr bwMode="auto">
          <a:xfrm>
            <a:off x="3562350" y="4478338"/>
            <a:ext cx="1152525"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100</a:t>
            </a:r>
            <a:endParaRPr lang="en-US" sz="1400">
              <a:latin typeface="Times New Roman" pitchFamily="18" charset="0"/>
            </a:endParaRPr>
          </a:p>
        </p:txBody>
      </p:sp>
      <p:sp>
        <p:nvSpPr>
          <p:cNvPr id="59454" name="Rectangle 59"/>
          <p:cNvSpPr>
            <a:spLocks noChangeArrowheads="1"/>
          </p:cNvSpPr>
          <p:nvPr/>
        </p:nvSpPr>
        <p:spPr bwMode="auto">
          <a:xfrm>
            <a:off x="2482850" y="4478338"/>
            <a:ext cx="1079500"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10-</a:t>
            </a:r>
            <a:endParaRPr lang="en-US" sz="1400">
              <a:latin typeface="Times New Roman" pitchFamily="18" charset="0"/>
            </a:endParaRPr>
          </a:p>
        </p:txBody>
      </p:sp>
      <p:sp>
        <p:nvSpPr>
          <p:cNvPr id="59455" name="Rectangle 60"/>
          <p:cNvSpPr>
            <a:spLocks noChangeArrowheads="1"/>
          </p:cNvSpPr>
          <p:nvPr/>
        </p:nvSpPr>
        <p:spPr bwMode="auto">
          <a:xfrm>
            <a:off x="1762125" y="4478338"/>
            <a:ext cx="720725"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70</a:t>
            </a:r>
          </a:p>
        </p:txBody>
      </p:sp>
      <p:sp>
        <p:nvSpPr>
          <p:cNvPr id="59456" name="Rectangle 61"/>
          <p:cNvSpPr>
            <a:spLocks noChangeArrowheads="1"/>
          </p:cNvSpPr>
          <p:nvPr/>
        </p:nvSpPr>
        <p:spPr bwMode="auto">
          <a:xfrm>
            <a:off x="395288" y="4478338"/>
            <a:ext cx="647700" cy="303212"/>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a:t>
            </a:r>
          </a:p>
        </p:txBody>
      </p:sp>
      <p:sp>
        <p:nvSpPr>
          <p:cNvPr id="59457" name="Rectangle 62"/>
          <p:cNvSpPr>
            <a:spLocks noChangeArrowheads="1"/>
          </p:cNvSpPr>
          <p:nvPr/>
        </p:nvSpPr>
        <p:spPr bwMode="auto">
          <a:xfrm>
            <a:off x="7019925" y="4143375"/>
            <a:ext cx="1990725" cy="334963"/>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(Xi-X)*(Yi-Y)</a:t>
            </a:r>
            <a:endParaRPr lang="en-US" sz="1600" b="1" baseline="30000">
              <a:latin typeface="Times New Roman" pitchFamily="18" charset="0"/>
            </a:endParaRPr>
          </a:p>
        </p:txBody>
      </p:sp>
      <p:sp>
        <p:nvSpPr>
          <p:cNvPr id="59458" name="Rectangle 63"/>
          <p:cNvSpPr>
            <a:spLocks noChangeArrowheads="1"/>
          </p:cNvSpPr>
          <p:nvPr/>
        </p:nvSpPr>
        <p:spPr bwMode="auto">
          <a:xfrm>
            <a:off x="5795963" y="4143375"/>
            <a:ext cx="1223962" cy="334963"/>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(Yi-Y)</a:t>
            </a:r>
            <a:r>
              <a:rPr lang="en-US" sz="1600" b="1" baseline="30000">
                <a:latin typeface="Times New Roman" pitchFamily="18" charset="0"/>
              </a:rPr>
              <a:t>2</a:t>
            </a:r>
          </a:p>
        </p:txBody>
      </p:sp>
      <p:sp>
        <p:nvSpPr>
          <p:cNvPr id="59459" name="Rectangle 64"/>
          <p:cNvSpPr>
            <a:spLocks noChangeArrowheads="1"/>
          </p:cNvSpPr>
          <p:nvPr/>
        </p:nvSpPr>
        <p:spPr bwMode="auto">
          <a:xfrm>
            <a:off x="4714875" y="4143375"/>
            <a:ext cx="1081088" cy="334963"/>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Yi-Y</a:t>
            </a:r>
          </a:p>
        </p:txBody>
      </p:sp>
      <p:sp>
        <p:nvSpPr>
          <p:cNvPr id="59460" name="Rectangle 65"/>
          <p:cNvSpPr>
            <a:spLocks noChangeArrowheads="1"/>
          </p:cNvSpPr>
          <p:nvPr/>
        </p:nvSpPr>
        <p:spPr bwMode="auto">
          <a:xfrm>
            <a:off x="3562350" y="4143375"/>
            <a:ext cx="1152525" cy="334963"/>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a:t>
            </a:r>
            <a:r>
              <a:rPr lang="en-US" sz="1600" b="1" baseline="30000">
                <a:latin typeface="Times New Roman" pitchFamily="18" charset="0"/>
              </a:rPr>
              <a:t>2</a:t>
            </a:r>
          </a:p>
        </p:txBody>
      </p:sp>
      <p:sp>
        <p:nvSpPr>
          <p:cNvPr id="59461" name="Rectangle 66"/>
          <p:cNvSpPr>
            <a:spLocks noChangeArrowheads="1"/>
          </p:cNvSpPr>
          <p:nvPr/>
        </p:nvSpPr>
        <p:spPr bwMode="auto">
          <a:xfrm>
            <a:off x="2482850" y="4143375"/>
            <a:ext cx="1079500" cy="334963"/>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a:t>
            </a:r>
            <a:endParaRPr lang="en-US" sz="1600" b="1" baseline="30000">
              <a:latin typeface="Times New Roman" pitchFamily="18" charset="0"/>
            </a:endParaRPr>
          </a:p>
        </p:txBody>
      </p:sp>
      <p:sp>
        <p:nvSpPr>
          <p:cNvPr id="59462" name="Rectangle 67"/>
          <p:cNvSpPr>
            <a:spLocks noChangeArrowheads="1"/>
          </p:cNvSpPr>
          <p:nvPr/>
        </p:nvSpPr>
        <p:spPr bwMode="auto">
          <a:xfrm>
            <a:off x="1762125" y="4143375"/>
            <a:ext cx="720725" cy="334963"/>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b="1">
                <a:latin typeface="Times New Roman" pitchFamily="18" charset="0"/>
              </a:rPr>
              <a:t>Yi </a:t>
            </a:r>
            <a:r>
              <a:rPr lang="he-IL" b="1">
                <a:latin typeface="Times New Roman" pitchFamily="18" charset="0"/>
              </a:rPr>
              <a:t>משקל</a:t>
            </a:r>
            <a:endParaRPr lang="en-US" b="1">
              <a:latin typeface="Times New Roman" pitchFamily="18" charset="0"/>
            </a:endParaRPr>
          </a:p>
        </p:txBody>
      </p:sp>
      <p:sp>
        <p:nvSpPr>
          <p:cNvPr id="59463" name="Rectangle 68"/>
          <p:cNvSpPr>
            <a:spLocks noChangeArrowheads="1"/>
          </p:cNvSpPr>
          <p:nvPr/>
        </p:nvSpPr>
        <p:spPr bwMode="auto">
          <a:xfrm>
            <a:off x="395288" y="4143375"/>
            <a:ext cx="647700" cy="334963"/>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n</a:t>
            </a:r>
          </a:p>
        </p:txBody>
      </p:sp>
      <p:sp>
        <p:nvSpPr>
          <p:cNvPr id="59464" name="Line 69"/>
          <p:cNvSpPr>
            <a:spLocks noChangeShapeType="1"/>
          </p:cNvSpPr>
          <p:nvPr/>
        </p:nvSpPr>
        <p:spPr bwMode="auto">
          <a:xfrm>
            <a:off x="395288" y="4781550"/>
            <a:ext cx="647700" cy="0"/>
          </a:xfrm>
          <a:prstGeom prst="line">
            <a:avLst/>
          </a:prstGeom>
          <a:noFill/>
          <a:ln w="12700">
            <a:solidFill>
              <a:schemeClr val="tx1"/>
            </a:solidFill>
            <a:miter lim="800000"/>
            <a:headEnd/>
            <a:tailEnd/>
          </a:ln>
        </p:spPr>
        <p:txBody>
          <a:bodyPr wrap="none"/>
          <a:lstStyle/>
          <a:p>
            <a:endParaRPr lang="he-IL"/>
          </a:p>
        </p:txBody>
      </p:sp>
      <p:sp>
        <p:nvSpPr>
          <p:cNvPr id="59465" name="Line 70"/>
          <p:cNvSpPr>
            <a:spLocks noChangeShapeType="1"/>
          </p:cNvSpPr>
          <p:nvPr/>
        </p:nvSpPr>
        <p:spPr bwMode="auto">
          <a:xfrm>
            <a:off x="395288" y="5084763"/>
            <a:ext cx="647700" cy="0"/>
          </a:xfrm>
          <a:prstGeom prst="line">
            <a:avLst/>
          </a:prstGeom>
          <a:noFill/>
          <a:ln w="12700">
            <a:solidFill>
              <a:schemeClr val="tx1"/>
            </a:solidFill>
            <a:miter lim="800000"/>
            <a:headEnd/>
            <a:tailEnd/>
          </a:ln>
        </p:spPr>
        <p:txBody>
          <a:bodyPr wrap="none"/>
          <a:lstStyle/>
          <a:p>
            <a:endParaRPr lang="he-IL"/>
          </a:p>
        </p:txBody>
      </p:sp>
      <p:sp>
        <p:nvSpPr>
          <p:cNvPr id="59466" name="Line 71"/>
          <p:cNvSpPr>
            <a:spLocks noChangeShapeType="1"/>
          </p:cNvSpPr>
          <p:nvPr/>
        </p:nvSpPr>
        <p:spPr bwMode="auto">
          <a:xfrm>
            <a:off x="395288" y="5387975"/>
            <a:ext cx="647700" cy="0"/>
          </a:xfrm>
          <a:prstGeom prst="line">
            <a:avLst/>
          </a:prstGeom>
          <a:noFill/>
          <a:ln w="12700">
            <a:solidFill>
              <a:schemeClr val="tx1"/>
            </a:solidFill>
            <a:miter lim="800000"/>
            <a:headEnd/>
            <a:tailEnd/>
          </a:ln>
        </p:spPr>
        <p:txBody>
          <a:bodyPr wrap="none"/>
          <a:lstStyle/>
          <a:p>
            <a:endParaRPr lang="he-IL"/>
          </a:p>
        </p:txBody>
      </p:sp>
      <p:sp>
        <p:nvSpPr>
          <p:cNvPr id="59467" name="Line 72"/>
          <p:cNvSpPr>
            <a:spLocks noChangeShapeType="1"/>
          </p:cNvSpPr>
          <p:nvPr/>
        </p:nvSpPr>
        <p:spPr bwMode="auto">
          <a:xfrm>
            <a:off x="395288" y="5691188"/>
            <a:ext cx="647700" cy="0"/>
          </a:xfrm>
          <a:prstGeom prst="line">
            <a:avLst/>
          </a:prstGeom>
          <a:noFill/>
          <a:ln w="12700">
            <a:solidFill>
              <a:schemeClr val="tx1"/>
            </a:solidFill>
            <a:miter lim="800000"/>
            <a:headEnd/>
            <a:tailEnd/>
          </a:ln>
        </p:spPr>
        <p:txBody>
          <a:bodyPr wrap="none"/>
          <a:lstStyle/>
          <a:p>
            <a:endParaRPr lang="he-IL"/>
          </a:p>
        </p:txBody>
      </p:sp>
      <p:sp>
        <p:nvSpPr>
          <p:cNvPr id="59468" name="Line 73"/>
          <p:cNvSpPr>
            <a:spLocks noChangeShapeType="1"/>
          </p:cNvSpPr>
          <p:nvPr/>
        </p:nvSpPr>
        <p:spPr bwMode="auto">
          <a:xfrm>
            <a:off x="395288" y="5994400"/>
            <a:ext cx="647700" cy="0"/>
          </a:xfrm>
          <a:prstGeom prst="line">
            <a:avLst/>
          </a:prstGeom>
          <a:noFill/>
          <a:ln w="12700">
            <a:solidFill>
              <a:schemeClr val="tx1"/>
            </a:solidFill>
            <a:miter lim="800000"/>
            <a:headEnd/>
            <a:tailEnd/>
          </a:ln>
        </p:spPr>
        <p:txBody>
          <a:bodyPr wrap="none"/>
          <a:lstStyle/>
          <a:p>
            <a:endParaRPr lang="he-IL"/>
          </a:p>
        </p:txBody>
      </p:sp>
      <p:sp>
        <p:nvSpPr>
          <p:cNvPr id="59469" name="Line 74"/>
          <p:cNvSpPr>
            <a:spLocks noChangeShapeType="1"/>
          </p:cNvSpPr>
          <p:nvPr/>
        </p:nvSpPr>
        <p:spPr bwMode="auto">
          <a:xfrm>
            <a:off x="395288" y="4143375"/>
            <a:ext cx="0" cy="2489200"/>
          </a:xfrm>
          <a:prstGeom prst="line">
            <a:avLst/>
          </a:prstGeom>
          <a:noFill/>
          <a:ln w="28575" cap="sq">
            <a:solidFill>
              <a:schemeClr val="tx1"/>
            </a:solidFill>
            <a:miter lim="800000"/>
            <a:headEnd/>
            <a:tailEnd/>
          </a:ln>
        </p:spPr>
        <p:txBody>
          <a:bodyPr wrap="none"/>
          <a:lstStyle/>
          <a:p>
            <a:endParaRPr lang="he-IL"/>
          </a:p>
        </p:txBody>
      </p:sp>
      <p:sp>
        <p:nvSpPr>
          <p:cNvPr id="59470" name="Line 75"/>
          <p:cNvSpPr>
            <a:spLocks noChangeShapeType="1"/>
          </p:cNvSpPr>
          <p:nvPr/>
        </p:nvSpPr>
        <p:spPr bwMode="auto">
          <a:xfrm>
            <a:off x="1762125" y="4143375"/>
            <a:ext cx="0" cy="334963"/>
          </a:xfrm>
          <a:prstGeom prst="line">
            <a:avLst/>
          </a:prstGeom>
          <a:noFill/>
          <a:ln w="12700" cap="rnd">
            <a:solidFill>
              <a:schemeClr val="tx1"/>
            </a:solidFill>
            <a:miter lim="800000"/>
            <a:headEnd/>
            <a:tailEnd/>
          </a:ln>
        </p:spPr>
        <p:txBody>
          <a:bodyPr wrap="none"/>
          <a:lstStyle/>
          <a:p>
            <a:endParaRPr lang="he-IL"/>
          </a:p>
        </p:txBody>
      </p:sp>
      <p:sp>
        <p:nvSpPr>
          <p:cNvPr id="59471" name="Line 76"/>
          <p:cNvSpPr>
            <a:spLocks noChangeShapeType="1"/>
          </p:cNvSpPr>
          <p:nvPr/>
        </p:nvSpPr>
        <p:spPr bwMode="auto">
          <a:xfrm>
            <a:off x="2482850" y="4143375"/>
            <a:ext cx="0" cy="2489200"/>
          </a:xfrm>
          <a:prstGeom prst="line">
            <a:avLst/>
          </a:prstGeom>
          <a:noFill/>
          <a:ln w="12700">
            <a:solidFill>
              <a:schemeClr val="tx1"/>
            </a:solidFill>
            <a:miter lim="800000"/>
            <a:headEnd/>
            <a:tailEnd/>
          </a:ln>
        </p:spPr>
        <p:txBody>
          <a:bodyPr wrap="none"/>
          <a:lstStyle/>
          <a:p>
            <a:endParaRPr lang="he-IL"/>
          </a:p>
        </p:txBody>
      </p:sp>
      <p:sp>
        <p:nvSpPr>
          <p:cNvPr id="59472" name="Line 77"/>
          <p:cNvSpPr>
            <a:spLocks noChangeShapeType="1"/>
          </p:cNvSpPr>
          <p:nvPr/>
        </p:nvSpPr>
        <p:spPr bwMode="auto">
          <a:xfrm>
            <a:off x="3562350" y="4143375"/>
            <a:ext cx="0" cy="2489200"/>
          </a:xfrm>
          <a:prstGeom prst="line">
            <a:avLst/>
          </a:prstGeom>
          <a:noFill/>
          <a:ln w="12700">
            <a:solidFill>
              <a:schemeClr val="tx1"/>
            </a:solidFill>
            <a:miter lim="800000"/>
            <a:headEnd/>
            <a:tailEnd/>
          </a:ln>
        </p:spPr>
        <p:txBody>
          <a:bodyPr wrap="none"/>
          <a:lstStyle/>
          <a:p>
            <a:endParaRPr lang="he-IL"/>
          </a:p>
        </p:txBody>
      </p:sp>
      <p:sp>
        <p:nvSpPr>
          <p:cNvPr id="59473" name="Line 78"/>
          <p:cNvSpPr>
            <a:spLocks noChangeShapeType="1"/>
          </p:cNvSpPr>
          <p:nvPr/>
        </p:nvSpPr>
        <p:spPr bwMode="auto">
          <a:xfrm>
            <a:off x="4714875" y="4143375"/>
            <a:ext cx="0" cy="2489200"/>
          </a:xfrm>
          <a:prstGeom prst="line">
            <a:avLst/>
          </a:prstGeom>
          <a:noFill/>
          <a:ln w="12700">
            <a:solidFill>
              <a:schemeClr val="tx1"/>
            </a:solidFill>
            <a:miter lim="800000"/>
            <a:headEnd/>
            <a:tailEnd/>
          </a:ln>
        </p:spPr>
        <p:txBody>
          <a:bodyPr wrap="none"/>
          <a:lstStyle/>
          <a:p>
            <a:endParaRPr lang="he-IL"/>
          </a:p>
        </p:txBody>
      </p:sp>
      <p:sp>
        <p:nvSpPr>
          <p:cNvPr id="59474" name="Line 79"/>
          <p:cNvSpPr>
            <a:spLocks noChangeShapeType="1"/>
          </p:cNvSpPr>
          <p:nvPr/>
        </p:nvSpPr>
        <p:spPr bwMode="auto">
          <a:xfrm>
            <a:off x="5795963" y="4143375"/>
            <a:ext cx="0" cy="2489200"/>
          </a:xfrm>
          <a:prstGeom prst="line">
            <a:avLst/>
          </a:prstGeom>
          <a:noFill/>
          <a:ln w="12700">
            <a:solidFill>
              <a:schemeClr val="tx1"/>
            </a:solidFill>
            <a:miter lim="800000"/>
            <a:headEnd/>
            <a:tailEnd/>
          </a:ln>
        </p:spPr>
        <p:txBody>
          <a:bodyPr wrap="none"/>
          <a:lstStyle/>
          <a:p>
            <a:endParaRPr lang="he-IL"/>
          </a:p>
        </p:txBody>
      </p:sp>
      <p:sp>
        <p:nvSpPr>
          <p:cNvPr id="59475" name="Line 80"/>
          <p:cNvSpPr>
            <a:spLocks noChangeShapeType="1"/>
          </p:cNvSpPr>
          <p:nvPr/>
        </p:nvSpPr>
        <p:spPr bwMode="auto">
          <a:xfrm>
            <a:off x="7019925" y="4143375"/>
            <a:ext cx="0" cy="2489200"/>
          </a:xfrm>
          <a:prstGeom prst="line">
            <a:avLst/>
          </a:prstGeom>
          <a:noFill/>
          <a:ln w="12700">
            <a:solidFill>
              <a:schemeClr val="tx1"/>
            </a:solidFill>
            <a:miter lim="800000"/>
            <a:headEnd/>
            <a:tailEnd/>
          </a:ln>
        </p:spPr>
        <p:txBody>
          <a:bodyPr wrap="none"/>
          <a:lstStyle/>
          <a:p>
            <a:endParaRPr lang="he-IL"/>
          </a:p>
        </p:txBody>
      </p:sp>
      <p:sp>
        <p:nvSpPr>
          <p:cNvPr id="59476" name="Line 81"/>
          <p:cNvSpPr>
            <a:spLocks noChangeShapeType="1"/>
          </p:cNvSpPr>
          <p:nvPr/>
        </p:nvSpPr>
        <p:spPr bwMode="auto">
          <a:xfrm>
            <a:off x="9010650" y="4143375"/>
            <a:ext cx="0" cy="2489200"/>
          </a:xfrm>
          <a:prstGeom prst="line">
            <a:avLst/>
          </a:prstGeom>
          <a:noFill/>
          <a:ln w="28575" cap="sq">
            <a:solidFill>
              <a:schemeClr val="tx1"/>
            </a:solidFill>
            <a:miter lim="800000"/>
            <a:headEnd/>
            <a:tailEnd/>
          </a:ln>
        </p:spPr>
        <p:txBody>
          <a:bodyPr wrap="none"/>
          <a:lstStyle/>
          <a:p>
            <a:endParaRPr lang="he-IL"/>
          </a:p>
        </p:txBody>
      </p:sp>
      <p:sp>
        <p:nvSpPr>
          <p:cNvPr id="59477" name="Line 82"/>
          <p:cNvSpPr>
            <a:spLocks noChangeShapeType="1"/>
          </p:cNvSpPr>
          <p:nvPr/>
        </p:nvSpPr>
        <p:spPr bwMode="auto">
          <a:xfrm>
            <a:off x="1042988" y="4143375"/>
            <a:ext cx="0" cy="2489200"/>
          </a:xfrm>
          <a:prstGeom prst="line">
            <a:avLst/>
          </a:prstGeom>
          <a:noFill/>
          <a:ln w="28575" cap="rnd">
            <a:solidFill>
              <a:schemeClr val="tx1"/>
            </a:solidFill>
            <a:miter lim="800000"/>
            <a:headEnd/>
            <a:tailEnd/>
          </a:ln>
        </p:spPr>
        <p:txBody>
          <a:bodyPr wrap="none"/>
          <a:lstStyle/>
          <a:p>
            <a:endParaRPr lang="he-IL"/>
          </a:p>
        </p:txBody>
      </p:sp>
      <p:sp>
        <p:nvSpPr>
          <p:cNvPr id="59478" name="Line 83"/>
          <p:cNvSpPr>
            <a:spLocks noChangeShapeType="1"/>
          </p:cNvSpPr>
          <p:nvPr/>
        </p:nvSpPr>
        <p:spPr bwMode="auto">
          <a:xfrm>
            <a:off x="1042988" y="4143375"/>
            <a:ext cx="719137" cy="0"/>
          </a:xfrm>
          <a:prstGeom prst="line">
            <a:avLst/>
          </a:prstGeom>
          <a:noFill/>
          <a:ln w="28575" cap="rnd">
            <a:solidFill>
              <a:schemeClr val="tx1"/>
            </a:solidFill>
            <a:miter lim="800000"/>
            <a:headEnd/>
            <a:tailEnd/>
          </a:ln>
        </p:spPr>
        <p:txBody>
          <a:bodyPr wrap="none"/>
          <a:lstStyle/>
          <a:p>
            <a:endParaRPr lang="he-IL"/>
          </a:p>
        </p:txBody>
      </p:sp>
      <p:sp>
        <p:nvSpPr>
          <p:cNvPr id="59479" name="Line 84"/>
          <p:cNvSpPr>
            <a:spLocks noChangeShapeType="1"/>
          </p:cNvSpPr>
          <p:nvPr/>
        </p:nvSpPr>
        <p:spPr bwMode="auto">
          <a:xfrm>
            <a:off x="395288" y="4143375"/>
            <a:ext cx="647700" cy="0"/>
          </a:xfrm>
          <a:prstGeom prst="line">
            <a:avLst/>
          </a:prstGeom>
          <a:noFill/>
          <a:ln w="28575" cap="sq">
            <a:solidFill>
              <a:schemeClr val="tx1"/>
            </a:solidFill>
            <a:miter lim="800000"/>
            <a:headEnd/>
            <a:tailEnd/>
          </a:ln>
        </p:spPr>
        <p:txBody>
          <a:bodyPr wrap="none"/>
          <a:lstStyle/>
          <a:p>
            <a:endParaRPr lang="he-IL"/>
          </a:p>
        </p:txBody>
      </p:sp>
      <p:sp>
        <p:nvSpPr>
          <p:cNvPr id="59480" name="Line 85"/>
          <p:cNvSpPr>
            <a:spLocks noChangeShapeType="1"/>
          </p:cNvSpPr>
          <p:nvPr/>
        </p:nvSpPr>
        <p:spPr bwMode="auto">
          <a:xfrm>
            <a:off x="1762125" y="4143375"/>
            <a:ext cx="7248525" cy="0"/>
          </a:xfrm>
          <a:prstGeom prst="line">
            <a:avLst/>
          </a:prstGeom>
          <a:noFill/>
          <a:ln w="28575" cap="sq">
            <a:solidFill>
              <a:schemeClr val="tx1"/>
            </a:solidFill>
            <a:miter lim="800000"/>
            <a:headEnd/>
            <a:tailEnd/>
          </a:ln>
        </p:spPr>
        <p:txBody>
          <a:bodyPr wrap="none"/>
          <a:lstStyle/>
          <a:p>
            <a:endParaRPr lang="he-IL"/>
          </a:p>
        </p:txBody>
      </p:sp>
      <p:sp>
        <p:nvSpPr>
          <p:cNvPr id="59481" name="Line 86"/>
          <p:cNvSpPr>
            <a:spLocks noChangeShapeType="1"/>
          </p:cNvSpPr>
          <p:nvPr/>
        </p:nvSpPr>
        <p:spPr bwMode="auto">
          <a:xfrm>
            <a:off x="1042988" y="4478338"/>
            <a:ext cx="719137" cy="0"/>
          </a:xfrm>
          <a:prstGeom prst="line">
            <a:avLst/>
          </a:prstGeom>
          <a:noFill/>
          <a:ln w="28575" cap="rnd">
            <a:solidFill>
              <a:schemeClr val="tx1"/>
            </a:solidFill>
            <a:miter lim="800000"/>
            <a:headEnd/>
            <a:tailEnd/>
          </a:ln>
        </p:spPr>
        <p:txBody>
          <a:bodyPr wrap="none"/>
          <a:lstStyle/>
          <a:p>
            <a:endParaRPr lang="he-IL"/>
          </a:p>
        </p:txBody>
      </p:sp>
      <p:sp>
        <p:nvSpPr>
          <p:cNvPr id="59482" name="Line 87"/>
          <p:cNvSpPr>
            <a:spLocks noChangeShapeType="1"/>
          </p:cNvSpPr>
          <p:nvPr/>
        </p:nvSpPr>
        <p:spPr bwMode="auto">
          <a:xfrm>
            <a:off x="1762125" y="4478338"/>
            <a:ext cx="0" cy="1819275"/>
          </a:xfrm>
          <a:prstGeom prst="line">
            <a:avLst/>
          </a:prstGeom>
          <a:noFill/>
          <a:ln w="28575" cap="rnd">
            <a:solidFill>
              <a:schemeClr val="tx1"/>
            </a:solidFill>
            <a:miter lim="800000"/>
            <a:headEnd/>
            <a:tailEnd/>
          </a:ln>
        </p:spPr>
        <p:txBody>
          <a:bodyPr wrap="none"/>
          <a:lstStyle/>
          <a:p>
            <a:endParaRPr lang="he-IL"/>
          </a:p>
        </p:txBody>
      </p:sp>
      <p:sp>
        <p:nvSpPr>
          <p:cNvPr id="59483" name="Line 88"/>
          <p:cNvSpPr>
            <a:spLocks noChangeShapeType="1"/>
          </p:cNvSpPr>
          <p:nvPr/>
        </p:nvSpPr>
        <p:spPr bwMode="auto">
          <a:xfrm>
            <a:off x="395288" y="4478338"/>
            <a:ext cx="647700" cy="0"/>
          </a:xfrm>
          <a:prstGeom prst="line">
            <a:avLst/>
          </a:prstGeom>
          <a:noFill/>
          <a:ln w="28575" cap="sq">
            <a:solidFill>
              <a:schemeClr val="tx1"/>
            </a:solidFill>
            <a:miter lim="800000"/>
            <a:headEnd/>
            <a:tailEnd/>
          </a:ln>
        </p:spPr>
        <p:txBody>
          <a:bodyPr wrap="none"/>
          <a:lstStyle/>
          <a:p>
            <a:endParaRPr lang="he-IL"/>
          </a:p>
        </p:txBody>
      </p:sp>
      <p:sp>
        <p:nvSpPr>
          <p:cNvPr id="59484" name="Line 89"/>
          <p:cNvSpPr>
            <a:spLocks noChangeShapeType="1"/>
          </p:cNvSpPr>
          <p:nvPr/>
        </p:nvSpPr>
        <p:spPr bwMode="auto">
          <a:xfrm>
            <a:off x="1762125" y="4478338"/>
            <a:ext cx="7248525" cy="0"/>
          </a:xfrm>
          <a:prstGeom prst="line">
            <a:avLst/>
          </a:prstGeom>
          <a:noFill/>
          <a:ln w="28575" cap="sq">
            <a:solidFill>
              <a:schemeClr val="tx1"/>
            </a:solidFill>
            <a:miter lim="800000"/>
            <a:headEnd/>
            <a:tailEnd/>
          </a:ln>
        </p:spPr>
        <p:txBody>
          <a:bodyPr wrap="none"/>
          <a:lstStyle/>
          <a:p>
            <a:endParaRPr lang="he-IL"/>
          </a:p>
        </p:txBody>
      </p:sp>
      <p:sp>
        <p:nvSpPr>
          <p:cNvPr id="59485" name="Line 90"/>
          <p:cNvSpPr>
            <a:spLocks noChangeShapeType="1"/>
          </p:cNvSpPr>
          <p:nvPr/>
        </p:nvSpPr>
        <p:spPr bwMode="auto">
          <a:xfrm>
            <a:off x="1042988" y="4781550"/>
            <a:ext cx="719137" cy="0"/>
          </a:xfrm>
          <a:prstGeom prst="line">
            <a:avLst/>
          </a:prstGeom>
          <a:noFill/>
          <a:ln w="12700" cap="rnd">
            <a:solidFill>
              <a:schemeClr val="tx1"/>
            </a:solidFill>
            <a:miter lim="800000"/>
            <a:headEnd/>
            <a:tailEnd/>
          </a:ln>
        </p:spPr>
        <p:txBody>
          <a:bodyPr wrap="none"/>
          <a:lstStyle/>
          <a:p>
            <a:endParaRPr lang="he-IL"/>
          </a:p>
        </p:txBody>
      </p:sp>
      <p:sp>
        <p:nvSpPr>
          <p:cNvPr id="59486" name="Line 91"/>
          <p:cNvSpPr>
            <a:spLocks noChangeShapeType="1"/>
          </p:cNvSpPr>
          <p:nvPr/>
        </p:nvSpPr>
        <p:spPr bwMode="auto">
          <a:xfrm>
            <a:off x="1762125" y="4781550"/>
            <a:ext cx="7248525" cy="0"/>
          </a:xfrm>
          <a:prstGeom prst="line">
            <a:avLst/>
          </a:prstGeom>
          <a:noFill/>
          <a:ln w="12700">
            <a:solidFill>
              <a:schemeClr val="tx1"/>
            </a:solidFill>
            <a:miter lim="800000"/>
            <a:headEnd/>
            <a:tailEnd/>
          </a:ln>
        </p:spPr>
        <p:txBody>
          <a:bodyPr wrap="none"/>
          <a:lstStyle/>
          <a:p>
            <a:endParaRPr lang="he-IL"/>
          </a:p>
        </p:txBody>
      </p:sp>
      <p:sp>
        <p:nvSpPr>
          <p:cNvPr id="59487" name="Line 92"/>
          <p:cNvSpPr>
            <a:spLocks noChangeShapeType="1"/>
          </p:cNvSpPr>
          <p:nvPr/>
        </p:nvSpPr>
        <p:spPr bwMode="auto">
          <a:xfrm>
            <a:off x="1042988" y="5084763"/>
            <a:ext cx="719137" cy="0"/>
          </a:xfrm>
          <a:prstGeom prst="line">
            <a:avLst/>
          </a:prstGeom>
          <a:noFill/>
          <a:ln w="12700" cap="rnd">
            <a:solidFill>
              <a:schemeClr val="tx1"/>
            </a:solidFill>
            <a:miter lim="800000"/>
            <a:headEnd/>
            <a:tailEnd/>
          </a:ln>
        </p:spPr>
        <p:txBody>
          <a:bodyPr wrap="none"/>
          <a:lstStyle/>
          <a:p>
            <a:endParaRPr lang="he-IL"/>
          </a:p>
        </p:txBody>
      </p:sp>
      <p:sp>
        <p:nvSpPr>
          <p:cNvPr id="59488" name="Line 93"/>
          <p:cNvSpPr>
            <a:spLocks noChangeShapeType="1"/>
          </p:cNvSpPr>
          <p:nvPr/>
        </p:nvSpPr>
        <p:spPr bwMode="auto">
          <a:xfrm>
            <a:off x="1762125" y="5084763"/>
            <a:ext cx="7248525" cy="0"/>
          </a:xfrm>
          <a:prstGeom prst="line">
            <a:avLst/>
          </a:prstGeom>
          <a:noFill/>
          <a:ln w="12700">
            <a:solidFill>
              <a:schemeClr val="tx1"/>
            </a:solidFill>
            <a:miter lim="800000"/>
            <a:headEnd/>
            <a:tailEnd/>
          </a:ln>
        </p:spPr>
        <p:txBody>
          <a:bodyPr wrap="none"/>
          <a:lstStyle/>
          <a:p>
            <a:endParaRPr lang="he-IL"/>
          </a:p>
        </p:txBody>
      </p:sp>
      <p:sp>
        <p:nvSpPr>
          <p:cNvPr id="59489" name="Line 94"/>
          <p:cNvSpPr>
            <a:spLocks noChangeShapeType="1"/>
          </p:cNvSpPr>
          <p:nvPr/>
        </p:nvSpPr>
        <p:spPr bwMode="auto">
          <a:xfrm>
            <a:off x="1042988" y="5387975"/>
            <a:ext cx="719137" cy="0"/>
          </a:xfrm>
          <a:prstGeom prst="line">
            <a:avLst/>
          </a:prstGeom>
          <a:noFill/>
          <a:ln w="12700" cap="rnd">
            <a:solidFill>
              <a:schemeClr val="tx1"/>
            </a:solidFill>
            <a:miter lim="800000"/>
            <a:headEnd/>
            <a:tailEnd/>
          </a:ln>
        </p:spPr>
        <p:txBody>
          <a:bodyPr wrap="none"/>
          <a:lstStyle/>
          <a:p>
            <a:endParaRPr lang="he-IL"/>
          </a:p>
        </p:txBody>
      </p:sp>
      <p:sp>
        <p:nvSpPr>
          <p:cNvPr id="59490" name="Line 95"/>
          <p:cNvSpPr>
            <a:spLocks noChangeShapeType="1"/>
          </p:cNvSpPr>
          <p:nvPr/>
        </p:nvSpPr>
        <p:spPr bwMode="auto">
          <a:xfrm>
            <a:off x="1762125" y="5387975"/>
            <a:ext cx="7248525" cy="0"/>
          </a:xfrm>
          <a:prstGeom prst="line">
            <a:avLst/>
          </a:prstGeom>
          <a:noFill/>
          <a:ln w="12700">
            <a:solidFill>
              <a:schemeClr val="tx1"/>
            </a:solidFill>
            <a:miter lim="800000"/>
            <a:headEnd/>
            <a:tailEnd/>
          </a:ln>
        </p:spPr>
        <p:txBody>
          <a:bodyPr wrap="none"/>
          <a:lstStyle/>
          <a:p>
            <a:endParaRPr lang="he-IL"/>
          </a:p>
        </p:txBody>
      </p:sp>
      <p:sp>
        <p:nvSpPr>
          <p:cNvPr id="59491" name="Line 96"/>
          <p:cNvSpPr>
            <a:spLocks noChangeShapeType="1"/>
          </p:cNvSpPr>
          <p:nvPr/>
        </p:nvSpPr>
        <p:spPr bwMode="auto">
          <a:xfrm>
            <a:off x="1042988" y="5691188"/>
            <a:ext cx="719137" cy="0"/>
          </a:xfrm>
          <a:prstGeom prst="line">
            <a:avLst/>
          </a:prstGeom>
          <a:noFill/>
          <a:ln w="12700" cap="rnd">
            <a:solidFill>
              <a:schemeClr val="tx1"/>
            </a:solidFill>
            <a:miter lim="800000"/>
            <a:headEnd/>
            <a:tailEnd/>
          </a:ln>
        </p:spPr>
        <p:txBody>
          <a:bodyPr wrap="none"/>
          <a:lstStyle/>
          <a:p>
            <a:endParaRPr lang="he-IL"/>
          </a:p>
        </p:txBody>
      </p:sp>
      <p:sp>
        <p:nvSpPr>
          <p:cNvPr id="59492" name="Line 97"/>
          <p:cNvSpPr>
            <a:spLocks noChangeShapeType="1"/>
          </p:cNvSpPr>
          <p:nvPr/>
        </p:nvSpPr>
        <p:spPr bwMode="auto">
          <a:xfrm>
            <a:off x="1762125" y="5691188"/>
            <a:ext cx="7248525" cy="0"/>
          </a:xfrm>
          <a:prstGeom prst="line">
            <a:avLst/>
          </a:prstGeom>
          <a:noFill/>
          <a:ln w="12700">
            <a:solidFill>
              <a:schemeClr val="tx1"/>
            </a:solidFill>
            <a:miter lim="800000"/>
            <a:headEnd/>
            <a:tailEnd/>
          </a:ln>
        </p:spPr>
        <p:txBody>
          <a:bodyPr wrap="none"/>
          <a:lstStyle/>
          <a:p>
            <a:endParaRPr lang="he-IL"/>
          </a:p>
        </p:txBody>
      </p:sp>
      <p:sp>
        <p:nvSpPr>
          <p:cNvPr id="59493" name="Line 98"/>
          <p:cNvSpPr>
            <a:spLocks noChangeShapeType="1"/>
          </p:cNvSpPr>
          <p:nvPr/>
        </p:nvSpPr>
        <p:spPr bwMode="auto">
          <a:xfrm>
            <a:off x="1042988" y="5994400"/>
            <a:ext cx="719137" cy="0"/>
          </a:xfrm>
          <a:prstGeom prst="line">
            <a:avLst/>
          </a:prstGeom>
          <a:noFill/>
          <a:ln w="12700" cap="rnd">
            <a:solidFill>
              <a:schemeClr val="tx1"/>
            </a:solidFill>
            <a:miter lim="800000"/>
            <a:headEnd/>
            <a:tailEnd/>
          </a:ln>
        </p:spPr>
        <p:txBody>
          <a:bodyPr wrap="none"/>
          <a:lstStyle/>
          <a:p>
            <a:endParaRPr lang="he-IL"/>
          </a:p>
        </p:txBody>
      </p:sp>
      <p:sp>
        <p:nvSpPr>
          <p:cNvPr id="59494" name="Line 99"/>
          <p:cNvSpPr>
            <a:spLocks noChangeShapeType="1"/>
          </p:cNvSpPr>
          <p:nvPr/>
        </p:nvSpPr>
        <p:spPr bwMode="auto">
          <a:xfrm>
            <a:off x="1762125" y="5994400"/>
            <a:ext cx="7248525" cy="0"/>
          </a:xfrm>
          <a:prstGeom prst="line">
            <a:avLst/>
          </a:prstGeom>
          <a:noFill/>
          <a:ln w="12700">
            <a:solidFill>
              <a:schemeClr val="tx1"/>
            </a:solidFill>
            <a:miter lim="800000"/>
            <a:headEnd/>
            <a:tailEnd/>
          </a:ln>
        </p:spPr>
        <p:txBody>
          <a:bodyPr wrap="none"/>
          <a:lstStyle/>
          <a:p>
            <a:endParaRPr lang="he-IL"/>
          </a:p>
        </p:txBody>
      </p:sp>
      <p:sp>
        <p:nvSpPr>
          <p:cNvPr id="59495" name="Line 100"/>
          <p:cNvSpPr>
            <a:spLocks noChangeShapeType="1"/>
          </p:cNvSpPr>
          <p:nvPr/>
        </p:nvSpPr>
        <p:spPr bwMode="auto">
          <a:xfrm>
            <a:off x="1042988" y="6297613"/>
            <a:ext cx="719137" cy="0"/>
          </a:xfrm>
          <a:prstGeom prst="line">
            <a:avLst/>
          </a:prstGeom>
          <a:noFill/>
          <a:ln w="28575" cap="rnd">
            <a:solidFill>
              <a:schemeClr val="tx1"/>
            </a:solidFill>
            <a:miter lim="800000"/>
            <a:headEnd/>
            <a:tailEnd/>
          </a:ln>
        </p:spPr>
        <p:txBody>
          <a:bodyPr wrap="none"/>
          <a:lstStyle/>
          <a:p>
            <a:endParaRPr lang="he-IL"/>
          </a:p>
        </p:txBody>
      </p:sp>
      <p:sp>
        <p:nvSpPr>
          <p:cNvPr id="59496" name="Line 101"/>
          <p:cNvSpPr>
            <a:spLocks noChangeShapeType="1"/>
          </p:cNvSpPr>
          <p:nvPr/>
        </p:nvSpPr>
        <p:spPr bwMode="auto">
          <a:xfrm>
            <a:off x="1762125" y="6297613"/>
            <a:ext cx="0" cy="334962"/>
          </a:xfrm>
          <a:prstGeom prst="line">
            <a:avLst/>
          </a:prstGeom>
          <a:noFill/>
          <a:ln w="12700" cap="rnd">
            <a:solidFill>
              <a:schemeClr val="tx1"/>
            </a:solidFill>
            <a:miter lim="800000"/>
            <a:headEnd/>
            <a:tailEnd/>
          </a:ln>
        </p:spPr>
        <p:txBody>
          <a:bodyPr wrap="none"/>
          <a:lstStyle/>
          <a:p>
            <a:endParaRPr lang="he-IL"/>
          </a:p>
        </p:txBody>
      </p:sp>
      <p:sp>
        <p:nvSpPr>
          <p:cNvPr id="59497" name="Line 102"/>
          <p:cNvSpPr>
            <a:spLocks noChangeShapeType="1"/>
          </p:cNvSpPr>
          <p:nvPr/>
        </p:nvSpPr>
        <p:spPr bwMode="auto">
          <a:xfrm>
            <a:off x="395288" y="6297613"/>
            <a:ext cx="647700" cy="0"/>
          </a:xfrm>
          <a:prstGeom prst="line">
            <a:avLst/>
          </a:prstGeom>
          <a:noFill/>
          <a:ln w="28575" cap="sq">
            <a:solidFill>
              <a:schemeClr val="tx1"/>
            </a:solidFill>
            <a:miter lim="800000"/>
            <a:headEnd/>
            <a:tailEnd/>
          </a:ln>
        </p:spPr>
        <p:txBody>
          <a:bodyPr wrap="none"/>
          <a:lstStyle/>
          <a:p>
            <a:endParaRPr lang="he-IL"/>
          </a:p>
        </p:txBody>
      </p:sp>
      <p:sp>
        <p:nvSpPr>
          <p:cNvPr id="59498" name="Line 103"/>
          <p:cNvSpPr>
            <a:spLocks noChangeShapeType="1"/>
          </p:cNvSpPr>
          <p:nvPr/>
        </p:nvSpPr>
        <p:spPr bwMode="auto">
          <a:xfrm>
            <a:off x="1762125" y="6297613"/>
            <a:ext cx="7248525" cy="0"/>
          </a:xfrm>
          <a:prstGeom prst="line">
            <a:avLst/>
          </a:prstGeom>
          <a:noFill/>
          <a:ln w="28575" cap="sq">
            <a:solidFill>
              <a:schemeClr val="tx1"/>
            </a:solidFill>
            <a:miter lim="800000"/>
            <a:headEnd/>
            <a:tailEnd/>
          </a:ln>
        </p:spPr>
        <p:txBody>
          <a:bodyPr wrap="none"/>
          <a:lstStyle/>
          <a:p>
            <a:endParaRPr lang="he-IL"/>
          </a:p>
        </p:txBody>
      </p:sp>
      <p:sp>
        <p:nvSpPr>
          <p:cNvPr id="59499" name="Line 104"/>
          <p:cNvSpPr>
            <a:spLocks noChangeShapeType="1"/>
          </p:cNvSpPr>
          <p:nvPr/>
        </p:nvSpPr>
        <p:spPr bwMode="auto">
          <a:xfrm>
            <a:off x="1042988" y="6632575"/>
            <a:ext cx="719137" cy="0"/>
          </a:xfrm>
          <a:prstGeom prst="line">
            <a:avLst/>
          </a:prstGeom>
          <a:noFill/>
          <a:ln w="28575" cap="rnd">
            <a:solidFill>
              <a:schemeClr val="tx1"/>
            </a:solidFill>
            <a:miter lim="800000"/>
            <a:headEnd/>
            <a:tailEnd/>
          </a:ln>
        </p:spPr>
        <p:txBody>
          <a:bodyPr wrap="none"/>
          <a:lstStyle/>
          <a:p>
            <a:endParaRPr lang="he-IL"/>
          </a:p>
        </p:txBody>
      </p:sp>
      <p:sp>
        <p:nvSpPr>
          <p:cNvPr id="59500" name="Line 105"/>
          <p:cNvSpPr>
            <a:spLocks noChangeShapeType="1"/>
          </p:cNvSpPr>
          <p:nvPr/>
        </p:nvSpPr>
        <p:spPr bwMode="auto">
          <a:xfrm>
            <a:off x="395288" y="6632575"/>
            <a:ext cx="647700" cy="0"/>
          </a:xfrm>
          <a:prstGeom prst="line">
            <a:avLst/>
          </a:prstGeom>
          <a:noFill/>
          <a:ln w="28575" cap="sq">
            <a:solidFill>
              <a:schemeClr val="tx1"/>
            </a:solidFill>
            <a:miter lim="800000"/>
            <a:headEnd/>
            <a:tailEnd/>
          </a:ln>
        </p:spPr>
        <p:txBody>
          <a:bodyPr wrap="none"/>
          <a:lstStyle/>
          <a:p>
            <a:endParaRPr lang="he-IL"/>
          </a:p>
        </p:txBody>
      </p:sp>
      <p:sp>
        <p:nvSpPr>
          <p:cNvPr id="59501" name="Line 106"/>
          <p:cNvSpPr>
            <a:spLocks noChangeShapeType="1"/>
          </p:cNvSpPr>
          <p:nvPr/>
        </p:nvSpPr>
        <p:spPr bwMode="auto">
          <a:xfrm>
            <a:off x="1762125" y="6632575"/>
            <a:ext cx="7248525" cy="0"/>
          </a:xfrm>
          <a:prstGeom prst="line">
            <a:avLst/>
          </a:prstGeom>
          <a:noFill/>
          <a:ln w="28575" cap="sq">
            <a:solidFill>
              <a:schemeClr val="tx1"/>
            </a:solidFill>
            <a:miter lim="800000"/>
            <a:headEnd/>
            <a:tailEnd/>
          </a:ln>
        </p:spPr>
        <p:txBody>
          <a:bodyPr wrap="none"/>
          <a:lstStyle/>
          <a:p>
            <a:endParaRPr lang="he-IL"/>
          </a:p>
        </p:txBody>
      </p:sp>
      <p:sp>
        <p:nvSpPr>
          <p:cNvPr id="59502" name="Line 107"/>
          <p:cNvSpPr>
            <a:spLocks noChangeShapeType="1"/>
          </p:cNvSpPr>
          <p:nvPr/>
        </p:nvSpPr>
        <p:spPr bwMode="auto">
          <a:xfrm>
            <a:off x="3995738" y="4211638"/>
            <a:ext cx="142875" cy="0"/>
          </a:xfrm>
          <a:prstGeom prst="line">
            <a:avLst/>
          </a:prstGeom>
          <a:noFill/>
          <a:ln w="9525">
            <a:solidFill>
              <a:schemeClr val="tx1"/>
            </a:solidFill>
            <a:miter lim="800000"/>
            <a:headEnd/>
            <a:tailEnd/>
          </a:ln>
        </p:spPr>
        <p:txBody>
          <a:bodyPr wrap="none"/>
          <a:lstStyle/>
          <a:p>
            <a:endParaRPr lang="he-IL"/>
          </a:p>
        </p:txBody>
      </p:sp>
      <p:sp>
        <p:nvSpPr>
          <p:cNvPr id="59503" name="Line 108"/>
          <p:cNvSpPr>
            <a:spLocks noChangeShapeType="1"/>
          </p:cNvSpPr>
          <p:nvPr/>
        </p:nvSpPr>
        <p:spPr bwMode="auto">
          <a:xfrm>
            <a:off x="6227763" y="4211638"/>
            <a:ext cx="142875" cy="0"/>
          </a:xfrm>
          <a:prstGeom prst="line">
            <a:avLst/>
          </a:prstGeom>
          <a:noFill/>
          <a:ln w="9525">
            <a:solidFill>
              <a:schemeClr val="tx1"/>
            </a:solidFill>
            <a:miter lim="800000"/>
            <a:headEnd/>
            <a:tailEnd/>
          </a:ln>
        </p:spPr>
        <p:txBody>
          <a:bodyPr wrap="none"/>
          <a:lstStyle/>
          <a:p>
            <a:endParaRPr lang="he-IL"/>
          </a:p>
        </p:txBody>
      </p:sp>
      <p:sp>
        <p:nvSpPr>
          <p:cNvPr id="59504" name="Line 109"/>
          <p:cNvSpPr>
            <a:spLocks noChangeShapeType="1"/>
          </p:cNvSpPr>
          <p:nvPr/>
        </p:nvSpPr>
        <p:spPr bwMode="auto">
          <a:xfrm>
            <a:off x="2843213" y="4211638"/>
            <a:ext cx="144462" cy="0"/>
          </a:xfrm>
          <a:prstGeom prst="line">
            <a:avLst/>
          </a:prstGeom>
          <a:noFill/>
          <a:ln w="9525">
            <a:solidFill>
              <a:schemeClr val="tx1"/>
            </a:solidFill>
            <a:miter lim="800000"/>
            <a:headEnd/>
            <a:tailEnd/>
          </a:ln>
        </p:spPr>
        <p:txBody>
          <a:bodyPr wrap="none"/>
          <a:lstStyle/>
          <a:p>
            <a:endParaRPr lang="he-IL"/>
          </a:p>
        </p:txBody>
      </p:sp>
      <p:sp>
        <p:nvSpPr>
          <p:cNvPr id="59505" name="Line 110"/>
          <p:cNvSpPr>
            <a:spLocks noChangeShapeType="1"/>
          </p:cNvSpPr>
          <p:nvPr/>
        </p:nvSpPr>
        <p:spPr bwMode="auto">
          <a:xfrm>
            <a:off x="5075238" y="4211638"/>
            <a:ext cx="144462" cy="0"/>
          </a:xfrm>
          <a:prstGeom prst="line">
            <a:avLst/>
          </a:prstGeom>
          <a:noFill/>
          <a:ln w="9525">
            <a:solidFill>
              <a:schemeClr val="tx1"/>
            </a:solidFill>
            <a:miter lim="800000"/>
            <a:headEnd/>
            <a:tailEnd/>
          </a:ln>
        </p:spPr>
        <p:txBody>
          <a:bodyPr wrap="none"/>
          <a:lstStyle/>
          <a:p>
            <a:endParaRPr lang="he-IL"/>
          </a:p>
        </p:txBody>
      </p:sp>
      <p:sp>
        <p:nvSpPr>
          <p:cNvPr id="59506" name="Line 111"/>
          <p:cNvSpPr>
            <a:spLocks noChangeShapeType="1"/>
          </p:cNvSpPr>
          <p:nvPr/>
        </p:nvSpPr>
        <p:spPr bwMode="auto">
          <a:xfrm>
            <a:off x="8099425" y="4211638"/>
            <a:ext cx="142875" cy="0"/>
          </a:xfrm>
          <a:prstGeom prst="line">
            <a:avLst/>
          </a:prstGeom>
          <a:noFill/>
          <a:ln w="9525">
            <a:solidFill>
              <a:schemeClr val="tx1"/>
            </a:solidFill>
            <a:miter lim="800000"/>
            <a:headEnd/>
            <a:tailEnd/>
          </a:ln>
        </p:spPr>
        <p:txBody>
          <a:bodyPr wrap="none"/>
          <a:lstStyle/>
          <a:p>
            <a:endParaRPr lang="he-IL"/>
          </a:p>
        </p:txBody>
      </p:sp>
      <p:sp>
        <p:nvSpPr>
          <p:cNvPr id="59507" name="Line 112"/>
          <p:cNvSpPr>
            <a:spLocks noChangeShapeType="1"/>
          </p:cNvSpPr>
          <p:nvPr/>
        </p:nvSpPr>
        <p:spPr bwMode="auto">
          <a:xfrm>
            <a:off x="7451725" y="4211638"/>
            <a:ext cx="142875" cy="0"/>
          </a:xfrm>
          <a:prstGeom prst="line">
            <a:avLst/>
          </a:prstGeom>
          <a:noFill/>
          <a:ln w="9525">
            <a:solidFill>
              <a:schemeClr val="tx1"/>
            </a:solidFill>
            <a:miter lim="800000"/>
            <a:headEnd/>
            <a:tailEnd/>
          </a:ln>
        </p:spPr>
        <p:txBody>
          <a:bodyPr wrap="none"/>
          <a:lstStyle/>
          <a:p>
            <a:endParaRPr lang="he-IL"/>
          </a:p>
        </p:txBody>
      </p:sp>
      <p:sp>
        <p:nvSpPr>
          <p:cNvPr id="490609" name="Line 113"/>
          <p:cNvSpPr>
            <a:spLocks noChangeShapeType="1"/>
          </p:cNvSpPr>
          <p:nvPr/>
        </p:nvSpPr>
        <p:spPr bwMode="auto">
          <a:xfrm>
            <a:off x="4140200" y="1989138"/>
            <a:ext cx="215900" cy="0"/>
          </a:xfrm>
          <a:prstGeom prst="line">
            <a:avLst/>
          </a:prstGeom>
          <a:noFill/>
          <a:ln w="9525">
            <a:solidFill>
              <a:schemeClr val="tx1"/>
            </a:solidFill>
            <a:miter lim="800000"/>
            <a:headEnd/>
            <a:tailEnd/>
          </a:ln>
        </p:spPr>
        <p:txBody>
          <a:bodyPr wrap="none"/>
          <a:lstStyle/>
          <a:p>
            <a:endParaRPr lang="he-IL"/>
          </a:p>
        </p:txBody>
      </p:sp>
      <p:graphicFrame>
        <p:nvGraphicFramePr>
          <p:cNvPr id="490610" name="Object 114"/>
          <p:cNvGraphicFramePr>
            <a:graphicFrameLocks noChangeAspect="1"/>
          </p:cNvGraphicFramePr>
          <p:nvPr/>
        </p:nvGraphicFramePr>
        <p:xfrm>
          <a:off x="4572000" y="2492375"/>
          <a:ext cx="406400" cy="444500"/>
        </p:xfrm>
        <a:graphic>
          <a:graphicData uri="http://schemas.openxmlformats.org/presentationml/2006/ole">
            <p:oleObj spid="_x0000_s59395" name="משוואה" r:id="rId4" imgW="406080" imgH="444240" progId="Equation.3">
              <p:embed/>
            </p:oleObj>
          </a:graphicData>
        </a:graphic>
      </p:graphicFrame>
      <p:sp>
        <p:nvSpPr>
          <p:cNvPr id="490611" name="Line 115"/>
          <p:cNvSpPr>
            <a:spLocks noChangeShapeType="1"/>
          </p:cNvSpPr>
          <p:nvPr/>
        </p:nvSpPr>
        <p:spPr bwMode="auto">
          <a:xfrm>
            <a:off x="5724525" y="1989138"/>
            <a:ext cx="215900" cy="0"/>
          </a:xfrm>
          <a:prstGeom prst="line">
            <a:avLst/>
          </a:prstGeom>
          <a:noFill/>
          <a:ln w="9525">
            <a:solidFill>
              <a:schemeClr val="tx1"/>
            </a:solidFill>
            <a:miter lim="800000"/>
            <a:headEnd/>
            <a:tailEnd/>
          </a:ln>
        </p:spPr>
        <p:txBody>
          <a:bodyPr wrap="none"/>
          <a:lstStyle/>
          <a:p>
            <a:endParaRPr lang="he-IL"/>
          </a:p>
        </p:txBody>
      </p:sp>
      <p:graphicFrame>
        <p:nvGraphicFramePr>
          <p:cNvPr id="490612" name="Object 116"/>
          <p:cNvGraphicFramePr>
            <a:graphicFrameLocks noChangeAspect="1"/>
          </p:cNvGraphicFramePr>
          <p:nvPr>
            <p:ph sz="quarter" idx="3"/>
          </p:nvPr>
        </p:nvGraphicFramePr>
        <p:xfrm>
          <a:off x="3929063" y="3286125"/>
          <a:ext cx="2559050" cy="747713"/>
        </p:xfrm>
        <a:graphic>
          <a:graphicData uri="http://schemas.openxmlformats.org/presentationml/2006/ole">
            <p:oleObj spid="_x0000_s59396" name="משוואה" r:id="rId5" imgW="1346040" imgH="393480" progId="Equation.3">
              <p:embed/>
            </p:oleObj>
          </a:graphicData>
        </a:graphic>
      </p:graphicFrame>
      <p:graphicFrame>
        <p:nvGraphicFramePr>
          <p:cNvPr id="490613" name="Object 117"/>
          <p:cNvGraphicFramePr>
            <a:graphicFrameLocks noChangeAspect="1"/>
          </p:cNvGraphicFramePr>
          <p:nvPr/>
        </p:nvGraphicFramePr>
        <p:xfrm>
          <a:off x="2428875" y="3286125"/>
          <a:ext cx="1270000" cy="741363"/>
        </p:xfrm>
        <a:graphic>
          <a:graphicData uri="http://schemas.openxmlformats.org/presentationml/2006/ole">
            <p:oleObj spid="_x0000_s59397" name="משוואה" r:id="rId6" imgW="825480" imgH="469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90499">
                                            <p:txEl>
                                              <p:pRg st="0" end="0"/>
                                            </p:txEl>
                                          </p:spTgt>
                                        </p:tgtEl>
                                        <p:attrNameLst>
                                          <p:attrName>style.visibility</p:attrName>
                                        </p:attrNameLst>
                                      </p:cBhvr>
                                      <p:to>
                                        <p:strVal val="visible"/>
                                      </p:to>
                                    </p:set>
                                    <p:anim calcmode="lin" valueType="num">
                                      <p:cBhvr>
                                        <p:cTn id="7" dur="1000" fill="hold"/>
                                        <p:tgtEl>
                                          <p:spTgt spid="4904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904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90499">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90499">
                                            <p:txEl>
                                              <p:pRg st="1" end="1"/>
                                            </p:txEl>
                                          </p:spTgt>
                                        </p:tgtEl>
                                        <p:attrNameLst>
                                          <p:attrName>style.visibility</p:attrName>
                                        </p:attrNameLst>
                                      </p:cBhvr>
                                      <p:to>
                                        <p:strVal val="visible"/>
                                      </p:to>
                                    </p:set>
                                    <p:anim calcmode="lin" valueType="num">
                                      <p:cBhvr>
                                        <p:cTn id="12" dur="1000" fill="hold"/>
                                        <p:tgtEl>
                                          <p:spTgt spid="49049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9049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90499">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90499">
                                            <p:txEl>
                                              <p:pRg st="2" end="2"/>
                                            </p:txEl>
                                          </p:spTgt>
                                        </p:tgtEl>
                                        <p:attrNameLst>
                                          <p:attrName>style.visibility</p:attrName>
                                        </p:attrNameLst>
                                      </p:cBhvr>
                                      <p:to>
                                        <p:strVal val="visible"/>
                                      </p:to>
                                    </p:set>
                                    <p:anim calcmode="lin" valueType="num">
                                      <p:cBhvr>
                                        <p:cTn id="17" dur="1000" fill="hold"/>
                                        <p:tgtEl>
                                          <p:spTgt spid="49049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9049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90499">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90499">
                                            <p:txEl>
                                              <p:pRg st="3" end="3"/>
                                            </p:txEl>
                                          </p:spTgt>
                                        </p:tgtEl>
                                        <p:attrNameLst>
                                          <p:attrName>style.visibility</p:attrName>
                                        </p:attrNameLst>
                                      </p:cBhvr>
                                      <p:to>
                                        <p:strVal val="visible"/>
                                      </p:to>
                                    </p:set>
                                    <p:anim calcmode="lin" valueType="num">
                                      <p:cBhvr>
                                        <p:cTn id="22" dur="1000" fill="hold"/>
                                        <p:tgtEl>
                                          <p:spTgt spid="49049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49049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490499">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490500"/>
                                        </p:tgtEl>
                                        <p:attrNameLst>
                                          <p:attrName>style.visibility</p:attrName>
                                        </p:attrNameLst>
                                      </p:cBhvr>
                                      <p:to>
                                        <p:strVal val="visible"/>
                                      </p:to>
                                    </p:set>
                                    <p:anim calcmode="lin" valueType="num">
                                      <p:cBhvr>
                                        <p:cTn id="27" dur="1000" fill="hold"/>
                                        <p:tgtEl>
                                          <p:spTgt spid="490500"/>
                                        </p:tgtEl>
                                        <p:attrNameLst>
                                          <p:attrName>ppt_w</p:attrName>
                                        </p:attrNameLst>
                                      </p:cBhvr>
                                      <p:tavLst>
                                        <p:tav tm="0">
                                          <p:val>
                                            <p:strVal val="#ppt_w*0.70"/>
                                          </p:val>
                                        </p:tav>
                                        <p:tav tm="100000">
                                          <p:val>
                                            <p:strVal val="#ppt_w"/>
                                          </p:val>
                                        </p:tav>
                                      </p:tavLst>
                                    </p:anim>
                                    <p:anim calcmode="lin" valueType="num">
                                      <p:cBhvr>
                                        <p:cTn id="28" dur="1000" fill="hold"/>
                                        <p:tgtEl>
                                          <p:spTgt spid="490500"/>
                                        </p:tgtEl>
                                        <p:attrNameLst>
                                          <p:attrName>ppt_h</p:attrName>
                                        </p:attrNameLst>
                                      </p:cBhvr>
                                      <p:tavLst>
                                        <p:tav tm="0">
                                          <p:val>
                                            <p:strVal val="#ppt_h"/>
                                          </p:val>
                                        </p:tav>
                                        <p:tav tm="100000">
                                          <p:val>
                                            <p:strVal val="#ppt_h"/>
                                          </p:val>
                                        </p:tav>
                                      </p:tavLst>
                                    </p:anim>
                                    <p:animEffect transition="in" filter="fade">
                                      <p:cBhvr>
                                        <p:cTn id="29" dur="1000"/>
                                        <p:tgtEl>
                                          <p:spTgt spid="49050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90609"/>
                                        </p:tgtEl>
                                        <p:attrNameLst>
                                          <p:attrName>style.visibility</p:attrName>
                                        </p:attrNameLst>
                                      </p:cBhvr>
                                      <p:to>
                                        <p:strVal val="visible"/>
                                      </p:to>
                                    </p:set>
                                    <p:anim calcmode="lin" valueType="num">
                                      <p:cBhvr>
                                        <p:cTn id="32" dur="1000" fill="hold"/>
                                        <p:tgtEl>
                                          <p:spTgt spid="490609"/>
                                        </p:tgtEl>
                                        <p:attrNameLst>
                                          <p:attrName>ppt_w</p:attrName>
                                        </p:attrNameLst>
                                      </p:cBhvr>
                                      <p:tavLst>
                                        <p:tav tm="0">
                                          <p:val>
                                            <p:strVal val="#ppt_w*0.70"/>
                                          </p:val>
                                        </p:tav>
                                        <p:tav tm="100000">
                                          <p:val>
                                            <p:strVal val="#ppt_w"/>
                                          </p:val>
                                        </p:tav>
                                      </p:tavLst>
                                    </p:anim>
                                    <p:anim calcmode="lin" valueType="num">
                                      <p:cBhvr>
                                        <p:cTn id="33" dur="1000" fill="hold"/>
                                        <p:tgtEl>
                                          <p:spTgt spid="490609"/>
                                        </p:tgtEl>
                                        <p:attrNameLst>
                                          <p:attrName>ppt_h</p:attrName>
                                        </p:attrNameLst>
                                      </p:cBhvr>
                                      <p:tavLst>
                                        <p:tav tm="0">
                                          <p:val>
                                            <p:strVal val="#ppt_h"/>
                                          </p:val>
                                        </p:tav>
                                        <p:tav tm="100000">
                                          <p:val>
                                            <p:strVal val="#ppt_h"/>
                                          </p:val>
                                        </p:tav>
                                      </p:tavLst>
                                    </p:anim>
                                    <p:animEffect transition="in" filter="fade">
                                      <p:cBhvr>
                                        <p:cTn id="34" dur="1000"/>
                                        <p:tgtEl>
                                          <p:spTgt spid="490609"/>
                                        </p:tgtEl>
                                      </p:cBhvr>
                                    </p:animEffect>
                                  </p:childTnLst>
                                </p:cTn>
                              </p:par>
                              <p:par>
                                <p:cTn id="35" presetID="55" presetClass="entr" presetSubtype="0" fill="hold" nodeType="withEffect">
                                  <p:stCondLst>
                                    <p:cond delay="0"/>
                                  </p:stCondLst>
                                  <p:childTnLst>
                                    <p:set>
                                      <p:cBhvr>
                                        <p:cTn id="36" dur="1" fill="hold">
                                          <p:stCondLst>
                                            <p:cond delay="0"/>
                                          </p:stCondLst>
                                        </p:cTn>
                                        <p:tgtEl>
                                          <p:spTgt spid="490610"/>
                                        </p:tgtEl>
                                        <p:attrNameLst>
                                          <p:attrName>style.visibility</p:attrName>
                                        </p:attrNameLst>
                                      </p:cBhvr>
                                      <p:to>
                                        <p:strVal val="visible"/>
                                      </p:to>
                                    </p:set>
                                    <p:anim calcmode="lin" valueType="num">
                                      <p:cBhvr>
                                        <p:cTn id="37" dur="1000" fill="hold"/>
                                        <p:tgtEl>
                                          <p:spTgt spid="490610"/>
                                        </p:tgtEl>
                                        <p:attrNameLst>
                                          <p:attrName>ppt_w</p:attrName>
                                        </p:attrNameLst>
                                      </p:cBhvr>
                                      <p:tavLst>
                                        <p:tav tm="0">
                                          <p:val>
                                            <p:strVal val="#ppt_w*0.70"/>
                                          </p:val>
                                        </p:tav>
                                        <p:tav tm="100000">
                                          <p:val>
                                            <p:strVal val="#ppt_w"/>
                                          </p:val>
                                        </p:tav>
                                      </p:tavLst>
                                    </p:anim>
                                    <p:anim calcmode="lin" valueType="num">
                                      <p:cBhvr>
                                        <p:cTn id="38" dur="1000" fill="hold"/>
                                        <p:tgtEl>
                                          <p:spTgt spid="490610"/>
                                        </p:tgtEl>
                                        <p:attrNameLst>
                                          <p:attrName>ppt_h</p:attrName>
                                        </p:attrNameLst>
                                      </p:cBhvr>
                                      <p:tavLst>
                                        <p:tav tm="0">
                                          <p:val>
                                            <p:strVal val="#ppt_h"/>
                                          </p:val>
                                        </p:tav>
                                        <p:tav tm="100000">
                                          <p:val>
                                            <p:strVal val="#ppt_h"/>
                                          </p:val>
                                        </p:tav>
                                      </p:tavLst>
                                    </p:anim>
                                    <p:animEffect transition="in" filter="fade">
                                      <p:cBhvr>
                                        <p:cTn id="39" dur="1000"/>
                                        <p:tgtEl>
                                          <p:spTgt spid="490610"/>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90611"/>
                                        </p:tgtEl>
                                        <p:attrNameLst>
                                          <p:attrName>style.visibility</p:attrName>
                                        </p:attrNameLst>
                                      </p:cBhvr>
                                      <p:to>
                                        <p:strVal val="visible"/>
                                      </p:to>
                                    </p:set>
                                    <p:anim calcmode="lin" valueType="num">
                                      <p:cBhvr>
                                        <p:cTn id="42" dur="1000" fill="hold"/>
                                        <p:tgtEl>
                                          <p:spTgt spid="490611"/>
                                        </p:tgtEl>
                                        <p:attrNameLst>
                                          <p:attrName>ppt_w</p:attrName>
                                        </p:attrNameLst>
                                      </p:cBhvr>
                                      <p:tavLst>
                                        <p:tav tm="0">
                                          <p:val>
                                            <p:strVal val="#ppt_w*0.70"/>
                                          </p:val>
                                        </p:tav>
                                        <p:tav tm="100000">
                                          <p:val>
                                            <p:strVal val="#ppt_w"/>
                                          </p:val>
                                        </p:tav>
                                      </p:tavLst>
                                    </p:anim>
                                    <p:anim calcmode="lin" valueType="num">
                                      <p:cBhvr>
                                        <p:cTn id="43" dur="1000" fill="hold"/>
                                        <p:tgtEl>
                                          <p:spTgt spid="490611"/>
                                        </p:tgtEl>
                                        <p:attrNameLst>
                                          <p:attrName>ppt_h</p:attrName>
                                        </p:attrNameLst>
                                      </p:cBhvr>
                                      <p:tavLst>
                                        <p:tav tm="0">
                                          <p:val>
                                            <p:strVal val="#ppt_h"/>
                                          </p:val>
                                        </p:tav>
                                        <p:tav tm="100000">
                                          <p:val>
                                            <p:strVal val="#ppt_h"/>
                                          </p:val>
                                        </p:tav>
                                      </p:tavLst>
                                    </p:anim>
                                    <p:animEffect transition="in" filter="fade">
                                      <p:cBhvr>
                                        <p:cTn id="44" dur="1000"/>
                                        <p:tgtEl>
                                          <p:spTgt spid="490611"/>
                                        </p:tgtEl>
                                      </p:cBhvr>
                                    </p:animEffect>
                                  </p:childTnLst>
                                </p:cTn>
                              </p:par>
                              <p:par>
                                <p:cTn id="45" presetID="55" presetClass="entr" presetSubtype="0" fill="hold" nodeType="withEffect">
                                  <p:stCondLst>
                                    <p:cond delay="0"/>
                                  </p:stCondLst>
                                  <p:childTnLst>
                                    <p:set>
                                      <p:cBhvr>
                                        <p:cTn id="46" dur="1" fill="hold">
                                          <p:stCondLst>
                                            <p:cond delay="0"/>
                                          </p:stCondLst>
                                        </p:cTn>
                                        <p:tgtEl>
                                          <p:spTgt spid="490612"/>
                                        </p:tgtEl>
                                        <p:attrNameLst>
                                          <p:attrName>style.visibility</p:attrName>
                                        </p:attrNameLst>
                                      </p:cBhvr>
                                      <p:to>
                                        <p:strVal val="visible"/>
                                      </p:to>
                                    </p:set>
                                    <p:anim calcmode="lin" valueType="num">
                                      <p:cBhvr>
                                        <p:cTn id="47" dur="1000" fill="hold"/>
                                        <p:tgtEl>
                                          <p:spTgt spid="490612"/>
                                        </p:tgtEl>
                                        <p:attrNameLst>
                                          <p:attrName>ppt_w</p:attrName>
                                        </p:attrNameLst>
                                      </p:cBhvr>
                                      <p:tavLst>
                                        <p:tav tm="0">
                                          <p:val>
                                            <p:strVal val="#ppt_w*0.70"/>
                                          </p:val>
                                        </p:tav>
                                        <p:tav tm="100000">
                                          <p:val>
                                            <p:strVal val="#ppt_w"/>
                                          </p:val>
                                        </p:tav>
                                      </p:tavLst>
                                    </p:anim>
                                    <p:anim calcmode="lin" valueType="num">
                                      <p:cBhvr>
                                        <p:cTn id="48" dur="1000" fill="hold"/>
                                        <p:tgtEl>
                                          <p:spTgt spid="490612"/>
                                        </p:tgtEl>
                                        <p:attrNameLst>
                                          <p:attrName>ppt_h</p:attrName>
                                        </p:attrNameLst>
                                      </p:cBhvr>
                                      <p:tavLst>
                                        <p:tav tm="0">
                                          <p:val>
                                            <p:strVal val="#ppt_h"/>
                                          </p:val>
                                        </p:tav>
                                        <p:tav tm="100000">
                                          <p:val>
                                            <p:strVal val="#ppt_h"/>
                                          </p:val>
                                        </p:tav>
                                      </p:tavLst>
                                    </p:anim>
                                    <p:animEffect transition="in" filter="fade">
                                      <p:cBhvr>
                                        <p:cTn id="49" dur="1000"/>
                                        <p:tgtEl>
                                          <p:spTgt spid="490612"/>
                                        </p:tgtEl>
                                      </p:cBhvr>
                                    </p:animEffect>
                                  </p:childTnLst>
                                </p:cTn>
                              </p:par>
                              <p:par>
                                <p:cTn id="50" presetID="55" presetClass="entr" presetSubtype="0" fill="hold" nodeType="withEffect">
                                  <p:stCondLst>
                                    <p:cond delay="0"/>
                                  </p:stCondLst>
                                  <p:childTnLst>
                                    <p:set>
                                      <p:cBhvr>
                                        <p:cTn id="51" dur="1" fill="hold">
                                          <p:stCondLst>
                                            <p:cond delay="0"/>
                                          </p:stCondLst>
                                        </p:cTn>
                                        <p:tgtEl>
                                          <p:spTgt spid="490613"/>
                                        </p:tgtEl>
                                        <p:attrNameLst>
                                          <p:attrName>style.visibility</p:attrName>
                                        </p:attrNameLst>
                                      </p:cBhvr>
                                      <p:to>
                                        <p:strVal val="visible"/>
                                      </p:to>
                                    </p:set>
                                    <p:anim calcmode="lin" valueType="num">
                                      <p:cBhvr>
                                        <p:cTn id="52" dur="1000" fill="hold"/>
                                        <p:tgtEl>
                                          <p:spTgt spid="490613"/>
                                        </p:tgtEl>
                                        <p:attrNameLst>
                                          <p:attrName>ppt_w</p:attrName>
                                        </p:attrNameLst>
                                      </p:cBhvr>
                                      <p:tavLst>
                                        <p:tav tm="0">
                                          <p:val>
                                            <p:strVal val="#ppt_w*0.70"/>
                                          </p:val>
                                        </p:tav>
                                        <p:tav tm="100000">
                                          <p:val>
                                            <p:strVal val="#ppt_w"/>
                                          </p:val>
                                        </p:tav>
                                      </p:tavLst>
                                    </p:anim>
                                    <p:anim calcmode="lin" valueType="num">
                                      <p:cBhvr>
                                        <p:cTn id="53" dur="1000" fill="hold"/>
                                        <p:tgtEl>
                                          <p:spTgt spid="490613"/>
                                        </p:tgtEl>
                                        <p:attrNameLst>
                                          <p:attrName>ppt_h</p:attrName>
                                        </p:attrNameLst>
                                      </p:cBhvr>
                                      <p:tavLst>
                                        <p:tav tm="0">
                                          <p:val>
                                            <p:strVal val="#ppt_h"/>
                                          </p:val>
                                        </p:tav>
                                        <p:tav tm="100000">
                                          <p:val>
                                            <p:strVal val="#ppt_h"/>
                                          </p:val>
                                        </p:tav>
                                      </p:tavLst>
                                    </p:anim>
                                    <p:animEffect transition="in" filter="fade">
                                      <p:cBhvr>
                                        <p:cTn id="54" dur="1000"/>
                                        <p:tgtEl>
                                          <p:spTgt spid="4906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490610"/>
                    </p:tgtEl>
                  </p:cond>
                </p:stCondLst>
                <p:endSync evt="end" delay="0">
                  <p:rtn val="all"/>
                </p:endSync>
                <p:childTnLst>
                  <p:par>
                    <p:cTn id="56" fill="hold">
                      <p:stCondLst>
                        <p:cond delay="0"/>
                      </p:stCondLst>
                      <p:childTnLst>
                        <p:par>
                          <p:cTn id="57" fill="hold">
                            <p:stCondLst>
                              <p:cond delay="0"/>
                            </p:stCondLst>
                            <p:childTnLst>
                              <p:par>
                                <p:cTn id="58" presetID="3" presetClass="emph" presetSubtype="10" autoRev="1" grpId="0" nodeType="clickEffect">
                                  <p:stCondLst>
                                    <p:cond delay="0"/>
                                  </p:stCondLst>
                                  <p:childTnLst>
                                    <p:animClr clrSpc="hsl" dir="ccw">
                                      <p:cBhvr override="childStyle">
                                        <p:cTn id="59" dur="5000" fill="hold"/>
                                        <p:tgtEl>
                                          <p:spTgt spid="490510"/>
                                        </p:tgtEl>
                                        <p:attrNameLst>
                                          <p:attrName>style.color</p:attrName>
                                        </p:attrNameLst>
                                      </p:cBhvr>
                                      <p:to>
                                        <a:schemeClr val="hlink"/>
                                      </p:to>
                                    </p:animClr>
                                  </p:childTnLst>
                                </p:cTn>
                              </p:par>
                            </p:childTnLst>
                          </p:cTn>
                        </p:par>
                      </p:childTnLst>
                    </p:cTn>
                  </p:par>
                </p:childTnLst>
              </p:cTn>
              <p:nextCondLst>
                <p:cond evt="onClick" delay="0">
                  <p:tgtEl>
                    <p:spTgt spid="490610"/>
                  </p:tgtEl>
                </p:cond>
              </p:nextCondLst>
            </p:seq>
            <p:seq concurrent="1" nextAc="seek">
              <p:cTn id="60" restart="whenNotActive" fill="hold" evtFilter="cancelBubble" nodeType="interactiveSeq">
                <p:stCondLst>
                  <p:cond evt="onClick" delay="0">
                    <p:tgtEl>
                      <p:spTgt spid="490500"/>
                    </p:tgtEl>
                  </p:cond>
                </p:stCondLst>
                <p:endSync evt="end" delay="0">
                  <p:rtn val="all"/>
                </p:endSync>
                <p:childTnLst>
                  <p:par>
                    <p:cTn id="61" fill="hold">
                      <p:stCondLst>
                        <p:cond delay="0"/>
                      </p:stCondLst>
                      <p:childTnLst>
                        <p:par>
                          <p:cTn id="62" fill="hold">
                            <p:stCondLst>
                              <p:cond delay="0"/>
                            </p:stCondLst>
                            <p:childTnLst>
                              <p:par>
                                <p:cTn id="63" presetID="3" presetClass="emph" presetSubtype="10" autoRev="1" fill="hold" grpId="0" nodeType="clickEffect">
                                  <p:stCondLst>
                                    <p:cond delay="0"/>
                                  </p:stCondLst>
                                  <p:childTnLst>
                                    <p:animClr clrSpc="hsl" dir="ccw">
                                      <p:cBhvr override="childStyle">
                                        <p:cTn id="64" dur="5000" fill="hold"/>
                                        <p:tgtEl>
                                          <p:spTgt spid="490512"/>
                                        </p:tgtEl>
                                        <p:attrNameLst>
                                          <p:attrName>style.color</p:attrName>
                                        </p:attrNameLst>
                                      </p:cBhvr>
                                      <p:to>
                                        <a:schemeClr val="hlink"/>
                                      </p:to>
                                    </p:animClr>
                                  </p:childTnLst>
                                </p:cTn>
                              </p:par>
                            </p:childTnLst>
                          </p:cTn>
                        </p:par>
                      </p:childTnLst>
                    </p:cTn>
                  </p:par>
                </p:childTnLst>
              </p:cTn>
              <p:nextCondLst>
                <p:cond evt="onClick" delay="0">
                  <p:tgtEl>
                    <p:spTgt spid="490500"/>
                  </p:tgtEl>
                </p:cond>
              </p:nextCondLst>
            </p:seq>
          </p:childTnLst>
        </p:cTn>
      </p:par>
    </p:tnLst>
    <p:bldLst>
      <p:bldP spid="490499" grpId="0" build="p"/>
      <p:bldP spid="490510" grpId="0"/>
      <p:bldP spid="490512" grpId="0"/>
      <p:bldP spid="490609" grpId="0" animBg="1"/>
      <p:bldP spid="490611"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pPr algn="r" eaLnBrk="1" hangingPunct="1"/>
            <a:r>
              <a:rPr lang="he-IL" sz="3600" smtClean="0"/>
              <a:t>מקדם המתאם: שונות מוסברת ובדיקת מובהקות</a:t>
            </a:r>
            <a:endParaRPr lang="en-US" sz="3600" smtClean="0"/>
          </a:p>
        </p:txBody>
      </p:sp>
      <p:sp>
        <p:nvSpPr>
          <p:cNvPr id="491523" name="Rectangle 3"/>
          <p:cNvSpPr>
            <a:spLocks noGrp="1" noChangeArrowheads="1"/>
          </p:cNvSpPr>
          <p:nvPr>
            <p:ph type="body" sz="half" idx="1"/>
          </p:nvPr>
        </p:nvSpPr>
        <p:spPr>
          <a:xfrm>
            <a:off x="1187450" y="1844675"/>
            <a:ext cx="7705725" cy="4537075"/>
          </a:xfrm>
        </p:spPr>
        <p:txBody>
          <a:bodyPr/>
          <a:lstStyle/>
          <a:p>
            <a:pPr algn="justLow" eaLnBrk="1" hangingPunct="1"/>
            <a:r>
              <a:rPr lang="he-IL" sz="2000" smtClean="0"/>
              <a:t>ריבוע מקדם המתאם </a:t>
            </a:r>
            <a:r>
              <a:rPr lang="en-US" sz="2000" smtClean="0"/>
              <a:t>r</a:t>
            </a:r>
            <a:r>
              <a:rPr lang="en-US" sz="2000" baseline="30000" smtClean="0"/>
              <a:t>2</a:t>
            </a:r>
            <a:r>
              <a:rPr lang="he-IL" sz="2000" baseline="30000" smtClean="0"/>
              <a:t> </a:t>
            </a:r>
            <a:r>
              <a:rPr lang="he-IL" sz="2000" smtClean="0"/>
              <a:t>(השונות המוסברת): אחוז השונות במשתנה אחד שניתן להסביר ע"י המשתנה השני. ככל שהמתאם חזק יותר (חיובי או שלילי) אחוז השונות המוסברת גדול יותר). </a:t>
            </a:r>
          </a:p>
          <a:p>
            <a:pPr algn="justLow" eaLnBrk="1" hangingPunct="1"/>
            <a:r>
              <a:rPr lang="he-IL" sz="2000" smtClean="0"/>
              <a:t>דוגמא: </a:t>
            </a:r>
            <a:r>
              <a:rPr lang="en-US" sz="2000" smtClean="0"/>
              <a:t>r=-0.8, r</a:t>
            </a:r>
            <a:r>
              <a:rPr lang="en-US" sz="2000" baseline="30000" smtClean="0"/>
              <a:t>2</a:t>
            </a:r>
            <a:r>
              <a:rPr lang="en-US" sz="2000" smtClean="0"/>
              <a:t>=0.64</a:t>
            </a:r>
            <a:r>
              <a:rPr lang="he-IL" sz="2000" smtClean="0"/>
              <a:t> </a:t>
            </a:r>
            <a:r>
              <a:rPr lang="he-IL" sz="2000" b="1" smtClean="0"/>
              <a:t>אחוז השונות המוסברת 0.64</a:t>
            </a:r>
            <a:r>
              <a:rPr lang="he-IL" sz="2000" smtClean="0"/>
              <a:t>, אחוז השונות הלא מוסברת </a:t>
            </a:r>
            <a:r>
              <a:rPr lang="he-IL" sz="2000" b="1" smtClean="0"/>
              <a:t>0.36</a:t>
            </a:r>
            <a:r>
              <a:rPr lang="he-IL" sz="2000" smtClean="0"/>
              <a:t>=1-0.64</a:t>
            </a:r>
          </a:p>
          <a:p>
            <a:pPr algn="justLow" eaLnBrk="1" hangingPunct="1"/>
            <a:r>
              <a:rPr lang="he-IL" sz="2000" smtClean="0"/>
              <a:t>מובהקות המתאם (באמצעות </a:t>
            </a:r>
            <a:r>
              <a:rPr lang="en-US" sz="2000" smtClean="0"/>
              <a:t>t-test</a:t>
            </a:r>
            <a:r>
              <a:rPr lang="he-IL" sz="2000" smtClean="0"/>
              <a:t>):</a:t>
            </a:r>
          </a:p>
          <a:p>
            <a:pPr lvl="1" algn="justLow" eaLnBrk="1" hangingPunct="1"/>
            <a:r>
              <a:rPr lang="he-IL" sz="1800" smtClean="0"/>
              <a:t>תמיד השערה דו-צדדית (דו כיוונית)</a:t>
            </a:r>
          </a:p>
          <a:p>
            <a:pPr lvl="2" algn="justLow" eaLnBrk="1" hangingPunct="1"/>
            <a:r>
              <a:rPr lang="he-IL" sz="1600" smtClean="0"/>
              <a:t>השערת ה </a:t>
            </a:r>
            <a:r>
              <a:rPr lang="en-US" sz="1600" smtClean="0"/>
              <a:t>H</a:t>
            </a:r>
            <a:r>
              <a:rPr lang="en-US" sz="1600" baseline="-10000" smtClean="0"/>
              <a:t>0</a:t>
            </a:r>
            <a:r>
              <a:rPr lang="he-IL" sz="1600" smtClean="0"/>
              <a:t>: </a:t>
            </a:r>
            <a:r>
              <a:rPr lang="en-US" sz="1600" smtClean="0"/>
              <a:t>r=.00</a:t>
            </a:r>
            <a:endParaRPr lang="he-IL" sz="1600" smtClean="0"/>
          </a:p>
          <a:p>
            <a:pPr lvl="2" algn="justLow" eaLnBrk="1" hangingPunct="1"/>
            <a:r>
              <a:rPr lang="he-IL" sz="1600" smtClean="0"/>
              <a:t>השערת ה </a:t>
            </a:r>
            <a:r>
              <a:rPr lang="en-US" sz="1600" smtClean="0"/>
              <a:t>H</a:t>
            </a:r>
            <a:r>
              <a:rPr lang="en-US" sz="1600" baseline="-10000" smtClean="0"/>
              <a:t>1</a:t>
            </a:r>
            <a:r>
              <a:rPr lang="he-IL" sz="1600" smtClean="0"/>
              <a:t>: </a:t>
            </a:r>
            <a:r>
              <a:rPr lang="en-US" sz="1600" smtClean="0"/>
              <a:t>r≠.00</a:t>
            </a:r>
            <a:r>
              <a:rPr lang="he-IL" sz="1600" smtClean="0"/>
              <a:t> </a:t>
            </a:r>
          </a:p>
          <a:p>
            <a:pPr lvl="1" algn="justLow" eaLnBrk="1" hangingPunct="1"/>
            <a:r>
              <a:rPr lang="en-US" sz="1800" smtClean="0"/>
              <a:t>T</a:t>
            </a:r>
            <a:r>
              <a:rPr lang="he-IL" sz="1800" smtClean="0"/>
              <a:t> גבולי:</a:t>
            </a:r>
          </a:p>
          <a:p>
            <a:pPr lvl="2" algn="justLow" eaLnBrk="1" hangingPunct="1"/>
            <a:r>
              <a:rPr lang="he-IL" sz="1600" smtClean="0"/>
              <a:t>(בקשר) תמיד השערה דו – כיוונית. </a:t>
            </a:r>
          </a:p>
          <a:p>
            <a:pPr lvl="2" algn="justLow" eaLnBrk="1" hangingPunct="1"/>
            <a:r>
              <a:rPr lang="en-US" sz="1600" smtClean="0"/>
              <a:t>df=n-2</a:t>
            </a:r>
            <a:r>
              <a:rPr lang="he-IL" sz="1600" smtClean="0"/>
              <a:t>.</a:t>
            </a:r>
          </a:p>
          <a:p>
            <a:pPr algn="justLow" eaLnBrk="1" hangingPunct="1"/>
            <a:r>
              <a:rPr lang="he-IL" sz="1800" smtClean="0"/>
              <a:t>נוסחת חישוב </a:t>
            </a:r>
            <a:r>
              <a:rPr lang="en-US" sz="1800" smtClean="0"/>
              <a:t>t</a:t>
            </a:r>
            <a:r>
              <a:rPr lang="he-IL" sz="1800" smtClean="0"/>
              <a:t> המבחן:</a:t>
            </a:r>
          </a:p>
          <a:p>
            <a:pPr algn="justLow" eaLnBrk="1" hangingPunct="1"/>
            <a:endParaRPr lang="he-IL" sz="2000" smtClean="0"/>
          </a:p>
        </p:txBody>
      </p:sp>
      <p:graphicFrame>
        <p:nvGraphicFramePr>
          <p:cNvPr id="491524" name="Object 4"/>
          <p:cNvGraphicFramePr>
            <a:graphicFrameLocks noChangeAspect="1"/>
          </p:cNvGraphicFramePr>
          <p:nvPr/>
        </p:nvGraphicFramePr>
        <p:xfrm>
          <a:off x="4427538" y="5516563"/>
          <a:ext cx="2076450" cy="1128712"/>
        </p:xfrm>
        <a:graphic>
          <a:graphicData uri="http://schemas.openxmlformats.org/presentationml/2006/ole">
            <p:oleObj spid="_x0000_s60418" name="משוואה" r:id="rId3" imgW="888840" imgH="482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91523">
                                            <p:txEl>
                                              <p:pRg st="0" end="0"/>
                                            </p:txEl>
                                          </p:spTgt>
                                        </p:tgtEl>
                                        <p:attrNameLst>
                                          <p:attrName>style.visibility</p:attrName>
                                        </p:attrNameLst>
                                      </p:cBhvr>
                                      <p:to>
                                        <p:strVal val="visible"/>
                                      </p:to>
                                    </p:set>
                                    <p:anim calcmode="lin" valueType="num">
                                      <p:cBhvr>
                                        <p:cTn id="7" dur="1000" fill="hold"/>
                                        <p:tgtEl>
                                          <p:spTgt spid="4915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915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9152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91523">
                                            <p:txEl>
                                              <p:pRg st="1" end="1"/>
                                            </p:txEl>
                                          </p:spTgt>
                                        </p:tgtEl>
                                        <p:attrNameLst>
                                          <p:attrName>style.visibility</p:attrName>
                                        </p:attrNameLst>
                                      </p:cBhvr>
                                      <p:to>
                                        <p:strVal val="visible"/>
                                      </p:to>
                                    </p:set>
                                    <p:anim calcmode="lin" valueType="num">
                                      <p:cBhvr>
                                        <p:cTn id="13" dur="1000" fill="hold"/>
                                        <p:tgtEl>
                                          <p:spTgt spid="49152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49152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49152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91523">
                                            <p:txEl>
                                              <p:pRg st="2" end="2"/>
                                            </p:txEl>
                                          </p:spTgt>
                                        </p:tgtEl>
                                        <p:attrNameLst>
                                          <p:attrName>style.visibility</p:attrName>
                                        </p:attrNameLst>
                                      </p:cBhvr>
                                      <p:to>
                                        <p:strVal val="visible"/>
                                      </p:to>
                                    </p:set>
                                    <p:anim calcmode="lin" valueType="num">
                                      <p:cBhvr>
                                        <p:cTn id="19" dur="1000" fill="hold"/>
                                        <p:tgtEl>
                                          <p:spTgt spid="49152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49152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491523">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491524"/>
                                        </p:tgtEl>
                                        <p:attrNameLst>
                                          <p:attrName>style.visibility</p:attrName>
                                        </p:attrNameLst>
                                      </p:cBhvr>
                                      <p:to>
                                        <p:strVal val="visible"/>
                                      </p:to>
                                    </p:set>
                                    <p:anim calcmode="lin" valueType="num">
                                      <p:cBhvr>
                                        <p:cTn id="24" dur="1000" fill="hold"/>
                                        <p:tgtEl>
                                          <p:spTgt spid="491524"/>
                                        </p:tgtEl>
                                        <p:attrNameLst>
                                          <p:attrName>ppt_w</p:attrName>
                                        </p:attrNameLst>
                                      </p:cBhvr>
                                      <p:tavLst>
                                        <p:tav tm="0">
                                          <p:val>
                                            <p:strVal val="#ppt_w*0.70"/>
                                          </p:val>
                                        </p:tav>
                                        <p:tav tm="100000">
                                          <p:val>
                                            <p:strVal val="#ppt_w"/>
                                          </p:val>
                                        </p:tav>
                                      </p:tavLst>
                                    </p:anim>
                                    <p:anim calcmode="lin" valueType="num">
                                      <p:cBhvr>
                                        <p:cTn id="25" dur="1000" fill="hold"/>
                                        <p:tgtEl>
                                          <p:spTgt spid="491524"/>
                                        </p:tgtEl>
                                        <p:attrNameLst>
                                          <p:attrName>ppt_h</p:attrName>
                                        </p:attrNameLst>
                                      </p:cBhvr>
                                      <p:tavLst>
                                        <p:tav tm="0">
                                          <p:val>
                                            <p:strVal val="#ppt_h"/>
                                          </p:val>
                                        </p:tav>
                                        <p:tav tm="100000">
                                          <p:val>
                                            <p:strVal val="#ppt_h"/>
                                          </p:val>
                                        </p:tav>
                                      </p:tavLst>
                                    </p:anim>
                                    <p:animEffect transition="in" filter="fade">
                                      <p:cBhvr>
                                        <p:cTn id="26" dur="1000"/>
                                        <p:tgtEl>
                                          <p:spTgt spid="491524"/>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491523">
                                            <p:txEl>
                                              <p:pRg st="3" end="3"/>
                                            </p:txEl>
                                          </p:spTgt>
                                        </p:tgtEl>
                                        <p:attrNameLst>
                                          <p:attrName>style.visibility</p:attrName>
                                        </p:attrNameLst>
                                      </p:cBhvr>
                                      <p:to>
                                        <p:strVal val="visible"/>
                                      </p:to>
                                    </p:set>
                                    <p:anim calcmode="lin" valueType="num">
                                      <p:cBhvr>
                                        <p:cTn id="29" dur="1000" fill="hold"/>
                                        <p:tgtEl>
                                          <p:spTgt spid="491523">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49152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491523">
                                            <p:txEl>
                                              <p:pRg st="3" end="3"/>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491523">
                                            <p:txEl>
                                              <p:pRg st="4" end="4"/>
                                            </p:txEl>
                                          </p:spTgt>
                                        </p:tgtEl>
                                        <p:attrNameLst>
                                          <p:attrName>style.visibility</p:attrName>
                                        </p:attrNameLst>
                                      </p:cBhvr>
                                      <p:to>
                                        <p:strVal val="visible"/>
                                      </p:to>
                                    </p:set>
                                    <p:anim calcmode="lin" valueType="num">
                                      <p:cBhvr>
                                        <p:cTn id="34" dur="1000" fill="hold"/>
                                        <p:tgtEl>
                                          <p:spTgt spid="491523">
                                            <p:txEl>
                                              <p:pRg st="4" end="4"/>
                                            </p:txEl>
                                          </p:spTgt>
                                        </p:tgtEl>
                                        <p:attrNameLst>
                                          <p:attrName>ppt_w</p:attrName>
                                        </p:attrNameLst>
                                      </p:cBhvr>
                                      <p:tavLst>
                                        <p:tav tm="0">
                                          <p:val>
                                            <p:strVal val="#ppt_w*0.70"/>
                                          </p:val>
                                        </p:tav>
                                        <p:tav tm="100000">
                                          <p:val>
                                            <p:strVal val="#ppt_w"/>
                                          </p:val>
                                        </p:tav>
                                      </p:tavLst>
                                    </p:anim>
                                    <p:anim calcmode="lin" valueType="num">
                                      <p:cBhvr>
                                        <p:cTn id="35" dur="1000" fill="hold"/>
                                        <p:tgtEl>
                                          <p:spTgt spid="49152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491523">
                                            <p:txEl>
                                              <p:pRg st="4" end="4"/>
                                            </p:txEl>
                                          </p:spTgt>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491523">
                                            <p:txEl>
                                              <p:pRg st="5" end="5"/>
                                            </p:txEl>
                                          </p:spTgt>
                                        </p:tgtEl>
                                        <p:attrNameLst>
                                          <p:attrName>style.visibility</p:attrName>
                                        </p:attrNameLst>
                                      </p:cBhvr>
                                      <p:to>
                                        <p:strVal val="visible"/>
                                      </p:to>
                                    </p:set>
                                    <p:anim calcmode="lin" valueType="num">
                                      <p:cBhvr>
                                        <p:cTn id="39" dur="1000" fill="hold"/>
                                        <p:tgtEl>
                                          <p:spTgt spid="491523">
                                            <p:txEl>
                                              <p:pRg st="5" end="5"/>
                                            </p:txEl>
                                          </p:spTgt>
                                        </p:tgtEl>
                                        <p:attrNameLst>
                                          <p:attrName>ppt_w</p:attrName>
                                        </p:attrNameLst>
                                      </p:cBhvr>
                                      <p:tavLst>
                                        <p:tav tm="0">
                                          <p:val>
                                            <p:strVal val="#ppt_w*0.70"/>
                                          </p:val>
                                        </p:tav>
                                        <p:tav tm="100000">
                                          <p:val>
                                            <p:strVal val="#ppt_w"/>
                                          </p:val>
                                        </p:tav>
                                      </p:tavLst>
                                    </p:anim>
                                    <p:anim calcmode="lin" valueType="num">
                                      <p:cBhvr>
                                        <p:cTn id="40" dur="1000" fill="hold"/>
                                        <p:tgtEl>
                                          <p:spTgt spid="491523">
                                            <p:txEl>
                                              <p:pRg st="5" end="5"/>
                                            </p:txEl>
                                          </p:spTgt>
                                        </p:tgtEl>
                                        <p:attrNameLst>
                                          <p:attrName>ppt_h</p:attrName>
                                        </p:attrNameLst>
                                      </p:cBhvr>
                                      <p:tavLst>
                                        <p:tav tm="0">
                                          <p:val>
                                            <p:strVal val="#ppt_h"/>
                                          </p:val>
                                        </p:tav>
                                        <p:tav tm="100000">
                                          <p:val>
                                            <p:strVal val="#ppt_h"/>
                                          </p:val>
                                        </p:tav>
                                      </p:tavLst>
                                    </p:anim>
                                    <p:animEffect transition="in" filter="fade">
                                      <p:cBhvr>
                                        <p:cTn id="41" dur="1000"/>
                                        <p:tgtEl>
                                          <p:spTgt spid="491523">
                                            <p:txEl>
                                              <p:pRg st="5" end="5"/>
                                            </p:txEl>
                                          </p:spTgt>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491523">
                                            <p:txEl>
                                              <p:pRg st="6" end="6"/>
                                            </p:txEl>
                                          </p:spTgt>
                                        </p:tgtEl>
                                        <p:attrNameLst>
                                          <p:attrName>style.visibility</p:attrName>
                                        </p:attrNameLst>
                                      </p:cBhvr>
                                      <p:to>
                                        <p:strVal val="visible"/>
                                      </p:to>
                                    </p:set>
                                    <p:anim calcmode="lin" valueType="num">
                                      <p:cBhvr>
                                        <p:cTn id="44" dur="1000" fill="hold"/>
                                        <p:tgtEl>
                                          <p:spTgt spid="491523">
                                            <p:txEl>
                                              <p:pRg st="6" end="6"/>
                                            </p:txEl>
                                          </p:spTgt>
                                        </p:tgtEl>
                                        <p:attrNameLst>
                                          <p:attrName>ppt_w</p:attrName>
                                        </p:attrNameLst>
                                      </p:cBhvr>
                                      <p:tavLst>
                                        <p:tav tm="0">
                                          <p:val>
                                            <p:strVal val="#ppt_w*0.70"/>
                                          </p:val>
                                        </p:tav>
                                        <p:tav tm="100000">
                                          <p:val>
                                            <p:strVal val="#ppt_w"/>
                                          </p:val>
                                        </p:tav>
                                      </p:tavLst>
                                    </p:anim>
                                    <p:anim calcmode="lin" valueType="num">
                                      <p:cBhvr>
                                        <p:cTn id="45" dur="1000" fill="hold"/>
                                        <p:tgtEl>
                                          <p:spTgt spid="491523">
                                            <p:txEl>
                                              <p:pRg st="6" end="6"/>
                                            </p:txEl>
                                          </p:spTgt>
                                        </p:tgtEl>
                                        <p:attrNameLst>
                                          <p:attrName>ppt_h</p:attrName>
                                        </p:attrNameLst>
                                      </p:cBhvr>
                                      <p:tavLst>
                                        <p:tav tm="0">
                                          <p:val>
                                            <p:strVal val="#ppt_h"/>
                                          </p:val>
                                        </p:tav>
                                        <p:tav tm="100000">
                                          <p:val>
                                            <p:strVal val="#ppt_h"/>
                                          </p:val>
                                        </p:tav>
                                      </p:tavLst>
                                    </p:anim>
                                    <p:animEffect transition="in" filter="fade">
                                      <p:cBhvr>
                                        <p:cTn id="46" dur="1000"/>
                                        <p:tgtEl>
                                          <p:spTgt spid="491523">
                                            <p:txEl>
                                              <p:pRg st="6" end="6"/>
                                            </p:txEl>
                                          </p:spTgt>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491523">
                                            <p:txEl>
                                              <p:pRg st="7" end="7"/>
                                            </p:txEl>
                                          </p:spTgt>
                                        </p:tgtEl>
                                        <p:attrNameLst>
                                          <p:attrName>style.visibility</p:attrName>
                                        </p:attrNameLst>
                                      </p:cBhvr>
                                      <p:to>
                                        <p:strVal val="visible"/>
                                      </p:to>
                                    </p:set>
                                    <p:anim calcmode="lin" valueType="num">
                                      <p:cBhvr>
                                        <p:cTn id="49" dur="1000" fill="hold"/>
                                        <p:tgtEl>
                                          <p:spTgt spid="49152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49152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491523">
                                            <p:txEl>
                                              <p:pRg st="7" end="7"/>
                                            </p:txEl>
                                          </p:spTgt>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491523">
                                            <p:txEl>
                                              <p:pRg st="8" end="8"/>
                                            </p:txEl>
                                          </p:spTgt>
                                        </p:tgtEl>
                                        <p:attrNameLst>
                                          <p:attrName>style.visibility</p:attrName>
                                        </p:attrNameLst>
                                      </p:cBhvr>
                                      <p:to>
                                        <p:strVal val="visible"/>
                                      </p:to>
                                    </p:set>
                                    <p:anim calcmode="lin" valueType="num">
                                      <p:cBhvr>
                                        <p:cTn id="54" dur="1000" fill="hold"/>
                                        <p:tgtEl>
                                          <p:spTgt spid="491523">
                                            <p:txEl>
                                              <p:pRg st="8" end="8"/>
                                            </p:txEl>
                                          </p:spTgt>
                                        </p:tgtEl>
                                        <p:attrNameLst>
                                          <p:attrName>ppt_w</p:attrName>
                                        </p:attrNameLst>
                                      </p:cBhvr>
                                      <p:tavLst>
                                        <p:tav tm="0">
                                          <p:val>
                                            <p:strVal val="#ppt_w*0.70"/>
                                          </p:val>
                                        </p:tav>
                                        <p:tav tm="100000">
                                          <p:val>
                                            <p:strVal val="#ppt_w"/>
                                          </p:val>
                                        </p:tav>
                                      </p:tavLst>
                                    </p:anim>
                                    <p:anim calcmode="lin" valueType="num">
                                      <p:cBhvr>
                                        <p:cTn id="55" dur="1000" fill="hold"/>
                                        <p:tgtEl>
                                          <p:spTgt spid="491523">
                                            <p:txEl>
                                              <p:pRg st="8" end="8"/>
                                            </p:txEl>
                                          </p:spTgt>
                                        </p:tgtEl>
                                        <p:attrNameLst>
                                          <p:attrName>ppt_h</p:attrName>
                                        </p:attrNameLst>
                                      </p:cBhvr>
                                      <p:tavLst>
                                        <p:tav tm="0">
                                          <p:val>
                                            <p:strVal val="#ppt_h"/>
                                          </p:val>
                                        </p:tav>
                                        <p:tav tm="100000">
                                          <p:val>
                                            <p:strVal val="#ppt_h"/>
                                          </p:val>
                                        </p:tav>
                                      </p:tavLst>
                                    </p:anim>
                                    <p:animEffect transition="in" filter="fade">
                                      <p:cBhvr>
                                        <p:cTn id="56" dur="1000"/>
                                        <p:tgtEl>
                                          <p:spTgt spid="491523">
                                            <p:txEl>
                                              <p:pRg st="8" end="8"/>
                                            </p:txEl>
                                          </p:spTgt>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491523">
                                            <p:txEl>
                                              <p:pRg st="9" end="9"/>
                                            </p:txEl>
                                          </p:spTgt>
                                        </p:tgtEl>
                                        <p:attrNameLst>
                                          <p:attrName>style.visibility</p:attrName>
                                        </p:attrNameLst>
                                      </p:cBhvr>
                                      <p:to>
                                        <p:strVal val="visible"/>
                                      </p:to>
                                    </p:set>
                                    <p:anim calcmode="lin" valueType="num">
                                      <p:cBhvr>
                                        <p:cTn id="59" dur="1000" fill="hold"/>
                                        <p:tgtEl>
                                          <p:spTgt spid="491523">
                                            <p:txEl>
                                              <p:pRg st="9" end="9"/>
                                            </p:txEl>
                                          </p:spTgt>
                                        </p:tgtEl>
                                        <p:attrNameLst>
                                          <p:attrName>ppt_w</p:attrName>
                                        </p:attrNameLst>
                                      </p:cBhvr>
                                      <p:tavLst>
                                        <p:tav tm="0">
                                          <p:val>
                                            <p:strVal val="#ppt_w*0.70"/>
                                          </p:val>
                                        </p:tav>
                                        <p:tav tm="100000">
                                          <p:val>
                                            <p:strVal val="#ppt_w"/>
                                          </p:val>
                                        </p:tav>
                                      </p:tavLst>
                                    </p:anim>
                                    <p:anim calcmode="lin" valueType="num">
                                      <p:cBhvr>
                                        <p:cTn id="60" dur="1000" fill="hold"/>
                                        <p:tgtEl>
                                          <p:spTgt spid="491523">
                                            <p:txEl>
                                              <p:pRg st="9" end="9"/>
                                            </p:txEl>
                                          </p:spTgt>
                                        </p:tgtEl>
                                        <p:attrNameLst>
                                          <p:attrName>ppt_h</p:attrName>
                                        </p:attrNameLst>
                                      </p:cBhvr>
                                      <p:tavLst>
                                        <p:tav tm="0">
                                          <p:val>
                                            <p:strVal val="#ppt_h"/>
                                          </p:val>
                                        </p:tav>
                                        <p:tav tm="100000">
                                          <p:val>
                                            <p:strVal val="#ppt_h"/>
                                          </p:val>
                                        </p:tav>
                                      </p:tavLst>
                                    </p:anim>
                                    <p:animEffect transition="in" filter="fade">
                                      <p:cBhvr>
                                        <p:cTn id="61" dur="1000"/>
                                        <p:tgtEl>
                                          <p:spTgt spid="4915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2"/>
          <p:cNvSpPr>
            <a:spLocks noGrp="1" noChangeArrowheads="1"/>
          </p:cNvSpPr>
          <p:nvPr>
            <p:ph type="title"/>
          </p:nvPr>
        </p:nvSpPr>
        <p:spPr/>
        <p:txBody>
          <a:bodyPr/>
          <a:lstStyle/>
          <a:p>
            <a:pPr algn="r" eaLnBrk="1" hangingPunct="1"/>
            <a:r>
              <a:rPr lang="he-IL" smtClean="0">
                <a:solidFill>
                  <a:schemeClr val="hlink"/>
                </a:solidFill>
              </a:rPr>
              <a:t>תרגיל 1: חישוב מקדם המתאם</a:t>
            </a:r>
            <a:endParaRPr lang="en-US" smtClean="0">
              <a:solidFill>
                <a:schemeClr val="hlink"/>
              </a:solidFill>
            </a:endParaRPr>
          </a:p>
        </p:txBody>
      </p:sp>
      <p:sp>
        <p:nvSpPr>
          <p:cNvPr id="492547" name="Rectangle 3"/>
          <p:cNvSpPr>
            <a:spLocks noGrp="1" noChangeArrowheads="1"/>
          </p:cNvSpPr>
          <p:nvPr>
            <p:ph type="body" sz="half" idx="1"/>
          </p:nvPr>
        </p:nvSpPr>
        <p:spPr>
          <a:xfrm>
            <a:off x="1187450" y="1844675"/>
            <a:ext cx="7421563" cy="2160588"/>
          </a:xfrm>
        </p:spPr>
        <p:txBody>
          <a:bodyPr/>
          <a:lstStyle/>
          <a:p>
            <a:pPr eaLnBrk="1" hangingPunct="1">
              <a:lnSpc>
                <a:spcPct val="90000"/>
              </a:lnSpc>
            </a:pPr>
            <a:r>
              <a:rPr lang="he-IL" sz="1800" smtClean="0"/>
              <a:t>מהו מקדם המתאם, כיוונו עוצמתו והאם הוא מובהק לרמה של </a:t>
            </a:r>
            <a:r>
              <a:rPr lang="el-GR" sz="1800" smtClean="0"/>
              <a:t>α</a:t>
            </a:r>
            <a:r>
              <a:rPr lang="en-US" sz="1800" smtClean="0"/>
              <a:t>=0.01</a:t>
            </a:r>
            <a:r>
              <a:rPr lang="he-IL" sz="1800" smtClean="0"/>
              <a:t>?</a:t>
            </a:r>
          </a:p>
          <a:p>
            <a:pPr eaLnBrk="1" hangingPunct="1">
              <a:lnSpc>
                <a:spcPct val="90000"/>
              </a:lnSpc>
            </a:pPr>
            <a:r>
              <a:rPr lang="he-IL" sz="1800" smtClean="0"/>
              <a:t>ממוצעים: </a:t>
            </a:r>
            <a:r>
              <a:rPr lang="en-US" sz="1800" smtClean="0"/>
              <a:t>X = 840/6 = </a:t>
            </a:r>
            <a:r>
              <a:rPr lang="en-US" sz="1800" b="1" smtClean="0"/>
              <a:t>140</a:t>
            </a:r>
            <a:r>
              <a:rPr lang="he-IL" sz="1800" b="1" smtClean="0"/>
              <a:t>   </a:t>
            </a:r>
            <a:r>
              <a:rPr lang="en-US" sz="1800" smtClean="0"/>
              <a:t>Y = 456/6 = </a:t>
            </a:r>
            <a:r>
              <a:rPr lang="en-US" sz="1800" b="1" smtClean="0"/>
              <a:t>76</a:t>
            </a:r>
            <a:endParaRPr lang="he-IL" sz="1800" b="1" smtClean="0"/>
          </a:p>
          <a:p>
            <a:pPr eaLnBrk="1" hangingPunct="1">
              <a:lnSpc>
                <a:spcPct val="90000"/>
              </a:lnSpc>
            </a:pPr>
            <a:r>
              <a:rPr lang="he-IL" sz="1800" smtClean="0"/>
              <a:t>סטיות תקן: </a:t>
            </a:r>
            <a:r>
              <a:rPr lang="el-GR" sz="2400" smtClean="0"/>
              <a:t>σ</a:t>
            </a:r>
            <a:r>
              <a:rPr lang="en-US" sz="1800" baseline="-25000" smtClean="0"/>
              <a:t>X</a:t>
            </a:r>
            <a:r>
              <a:rPr lang="en-US" sz="1800" smtClean="0"/>
              <a:t> =        = </a:t>
            </a:r>
            <a:r>
              <a:rPr lang="en-US" sz="1800" b="1" smtClean="0"/>
              <a:t>25.07</a:t>
            </a:r>
            <a:r>
              <a:rPr lang="he-IL" sz="1800" b="1" smtClean="0"/>
              <a:t>   </a:t>
            </a:r>
            <a:r>
              <a:rPr lang="el-GR" sz="2400" smtClean="0"/>
              <a:t>σ</a:t>
            </a:r>
            <a:r>
              <a:rPr lang="en-US" sz="1800" baseline="-25000" smtClean="0"/>
              <a:t>Y</a:t>
            </a:r>
            <a:r>
              <a:rPr lang="en-US" sz="1800" smtClean="0"/>
              <a:t> =        = </a:t>
            </a:r>
            <a:r>
              <a:rPr lang="en-US" sz="1800" b="1" smtClean="0"/>
              <a:t>6.30</a:t>
            </a:r>
          </a:p>
          <a:p>
            <a:pPr eaLnBrk="1" hangingPunct="1">
              <a:lnSpc>
                <a:spcPct val="90000"/>
              </a:lnSpc>
            </a:pPr>
            <a:r>
              <a:rPr lang="en-US" sz="1800" smtClean="0"/>
              <a:t>Cov(xy)</a:t>
            </a:r>
            <a:r>
              <a:rPr lang="he-IL" sz="1800" smtClean="0"/>
              <a:t>: </a:t>
            </a:r>
            <a:r>
              <a:rPr lang="en-US" sz="1800" smtClean="0"/>
              <a:t>- 877/6 = -</a:t>
            </a:r>
            <a:r>
              <a:rPr lang="en-US" sz="1800" b="1" smtClean="0"/>
              <a:t>146.17</a:t>
            </a:r>
          </a:p>
          <a:p>
            <a:pPr eaLnBrk="1" hangingPunct="1">
              <a:lnSpc>
                <a:spcPct val="90000"/>
              </a:lnSpc>
            </a:pPr>
            <a:r>
              <a:rPr lang="he-IL" sz="2400" smtClean="0"/>
              <a:t>מקדם המתאם:</a:t>
            </a:r>
          </a:p>
          <a:p>
            <a:pPr lvl="1" eaLnBrk="1" hangingPunct="1">
              <a:lnSpc>
                <a:spcPct val="90000"/>
              </a:lnSpc>
            </a:pPr>
            <a:r>
              <a:rPr lang="he-IL" sz="1600" smtClean="0"/>
              <a:t>קשר חזק ושלילי. </a:t>
            </a:r>
            <a:endParaRPr lang="en-US" sz="1600" smtClean="0"/>
          </a:p>
        </p:txBody>
      </p:sp>
      <p:graphicFrame>
        <p:nvGraphicFramePr>
          <p:cNvPr id="492548" name="Object 4"/>
          <p:cNvGraphicFramePr>
            <a:graphicFrameLocks noChangeAspect="1"/>
          </p:cNvGraphicFramePr>
          <p:nvPr>
            <p:ph sz="quarter" idx="2"/>
          </p:nvPr>
        </p:nvGraphicFramePr>
        <p:xfrm>
          <a:off x="6084888" y="2481263"/>
          <a:ext cx="431800" cy="396875"/>
        </p:xfrm>
        <a:graphic>
          <a:graphicData uri="http://schemas.openxmlformats.org/presentationml/2006/ole">
            <p:oleObj spid="_x0000_s61442" name="משוואה" r:id="rId3" imgW="482400" imgH="444240" progId="Equation.3">
              <p:embed/>
            </p:oleObj>
          </a:graphicData>
        </a:graphic>
      </p:graphicFrame>
      <p:grpSp>
        <p:nvGrpSpPr>
          <p:cNvPr id="2" name="Group 5"/>
          <p:cNvGrpSpPr>
            <a:grpSpLocks/>
          </p:cNvGrpSpPr>
          <p:nvPr/>
        </p:nvGrpSpPr>
        <p:grpSpPr bwMode="auto">
          <a:xfrm>
            <a:off x="7019925" y="4478338"/>
            <a:ext cx="1990725" cy="2154237"/>
            <a:chOff x="4422" y="2870"/>
            <a:chExt cx="1254" cy="1357"/>
          </a:xfrm>
        </p:grpSpPr>
        <p:sp>
          <p:nvSpPr>
            <p:cNvPr id="61556" name="Rectangle 6"/>
            <p:cNvSpPr>
              <a:spLocks noChangeArrowheads="1"/>
            </p:cNvSpPr>
            <p:nvPr/>
          </p:nvSpPr>
          <p:spPr bwMode="auto">
            <a:xfrm>
              <a:off x="4422" y="4016"/>
              <a:ext cx="1254"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877 -</a:t>
              </a:r>
              <a:endParaRPr lang="en-US" sz="1600" b="1">
                <a:latin typeface="Times New Roman" pitchFamily="18" charset="0"/>
              </a:endParaRPr>
            </a:p>
          </p:txBody>
        </p:sp>
        <p:sp>
          <p:nvSpPr>
            <p:cNvPr id="61557" name="Rectangle 7"/>
            <p:cNvSpPr>
              <a:spLocks noChangeArrowheads="1"/>
            </p:cNvSpPr>
            <p:nvPr/>
          </p:nvSpPr>
          <p:spPr bwMode="auto">
            <a:xfrm>
              <a:off x="4422" y="3825"/>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261 -</a:t>
              </a:r>
              <a:endParaRPr lang="en-US" sz="1400">
                <a:latin typeface="Times New Roman" pitchFamily="18" charset="0"/>
              </a:endParaRPr>
            </a:p>
          </p:txBody>
        </p:sp>
        <p:sp>
          <p:nvSpPr>
            <p:cNvPr id="61558" name="Rectangle 8"/>
            <p:cNvSpPr>
              <a:spLocks noChangeArrowheads="1"/>
            </p:cNvSpPr>
            <p:nvPr/>
          </p:nvSpPr>
          <p:spPr bwMode="auto">
            <a:xfrm>
              <a:off x="4422" y="3634"/>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2 -</a:t>
              </a:r>
              <a:endParaRPr lang="en-US" sz="1400">
                <a:latin typeface="Times New Roman" pitchFamily="18" charset="0"/>
              </a:endParaRPr>
            </a:p>
          </p:txBody>
        </p:sp>
        <p:sp>
          <p:nvSpPr>
            <p:cNvPr id="61559" name="Rectangle 9"/>
            <p:cNvSpPr>
              <a:spLocks noChangeArrowheads="1"/>
            </p:cNvSpPr>
            <p:nvPr/>
          </p:nvSpPr>
          <p:spPr bwMode="auto">
            <a:xfrm>
              <a:off x="4422" y="3443"/>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112 -</a:t>
              </a:r>
              <a:endParaRPr lang="en-US" sz="1400">
                <a:latin typeface="Times New Roman" pitchFamily="18" charset="0"/>
              </a:endParaRPr>
            </a:p>
          </p:txBody>
        </p:sp>
        <p:sp>
          <p:nvSpPr>
            <p:cNvPr id="61560" name="Rectangle 10"/>
            <p:cNvSpPr>
              <a:spLocks noChangeArrowheads="1"/>
            </p:cNvSpPr>
            <p:nvPr/>
          </p:nvSpPr>
          <p:spPr bwMode="auto">
            <a:xfrm>
              <a:off x="4422" y="3252"/>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450 -</a:t>
              </a:r>
              <a:endParaRPr lang="en-US" sz="1400">
                <a:latin typeface="Times New Roman" pitchFamily="18" charset="0"/>
              </a:endParaRPr>
            </a:p>
          </p:txBody>
        </p:sp>
        <p:sp>
          <p:nvSpPr>
            <p:cNvPr id="61561" name="Rectangle 11"/>
            <p:cNvSpPr>
              <a:spLocks noChangeArrowheads="1"/>
            </p:cNvSpPr>
            <p:nvPr/>
          </p:nvSpPr>
          <p:spPr bwMode="auto">
            <a:xfrm>
              <a:off x="4422" y="3061"/>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8</a:t>
              </a:r>
              <a:endParaRPr lang="en-US" sz="1400">
                <a:latin typeface="Times New Roman" pitchFamily="18" charset="0"/>
              </a:endParaRPr>
            </a:p>
          </p:txBody>
        </p:sp>
        <p:sp>
          <p:nvSpPr>
            <p:cNvPr id="61562" name="Rectangle 12"/>
            <p:cNvSpPr>
              <a:spLocks noChangeArrowheads="1"/>
            </p:cNvSpPr>
            <p:nvPr/>
          </p:nvSpPr>
          <p:spPr bwMode="auto">
            <a:xfrm>
              <a:off x="4422" y="2870"/>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60 -</a:t>
              </a:r>
              <a:endParaRPr lang="en-US" sz="1400">
                <a:latin typeface="Times New Roman" pitchFamily="18" charset="0"/>
              </a:endParaRPr>
            </a:p>
          </p:txBody>
        </p:sp>
      </p:grpSp>
      <p:grpSp>
        <p:nvGrpSpPr>
          <p:cNvPr id="3" name="Group 13"/>
          <p:cNvGrpSpPr>
            <a:grpSpLocks/>
          </p:cNvGrpSpPr>
          <p:nvPr/>
        </p:nvGrpSpPr>
        <p:grpSpPr bwMode="auto">
          <a:xfrm>
            <a:off x="2616200" y="4143375"/>
            <a:ext cx="6527800" cy="334963"/>
            <a:chOff x="1564" y="2659"/>
            <a:chExt cx="4112" cy="211"/>
          </a:xfrm>
        </p:grpSpPr>
        <p:sp>
          <p:nvSpPr>
            <p:cNvPr id="61551" name="Rectangle 14"/>
            <p:cNvSpPr>
              <a:spLocks noChangeArrowheads="1"/>
            </p:cNvSpPr>
            <p:nvPr/>
          </p:nvSpPr>
          <p:spPr bwMode="auto">
            <a:xfrm>
              <a:off x="4422" y="2659"/>
              <a:ext cx="1254"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(Xi-X)*(Yi-Y)</a:t>
              </a:r>
              <a:endParaRPr lang="en-US" sz="1600" b="1" baseline="30000">
                <a:latin typeface="Times New Roman" pitchFamily="18" charset="0"/>
              </a:endParaRPr>
            </a:p>
          </p:txBody>
        </p:sp>
        <p:sp>
          <p:nvSpPr>
            <p:cNvPr id="61552" name="Rectangle 15"/>
            <p:cNvSpPr>
              <a:spLocks noChangeArrowheads="1"/>
            </p:cNvSpPr>
            <p:nvPr/>
          </p:nvSpPr>
          <p:spPr bwMode="auto">
            <a:xfrm>
              <a:off x="3651" y="2659"/>
              <a:ext cx="771"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(Yi-Y)</a:t>
              </a:r>
              <a:r>
                <a:rPr lang="en-US" sz="1600" b="1" baseline="30000">
                  <a:latin typeface="Times New Roman" pitchFamily="18" charset="0"/>
                </a:rPr>
                <a:t>2</a:t>
              </a:r>
            </a:p>
          </p:txBody>
        </p:sp>
        <p:sp>
          <p:nvSpPr>
            <p:cNvPr id="61553" name="Rectangle 16"/>
            <p:cNvSpPr>
              <a:spLocks noChangeArrowheads="1"/>
            </p:cNvSpPr>
            <p:nvPr/>
          </p:nvSpPr>
          <p:spPr bwMode="auto">
            <a:xfrm>
              <a:off x="2970" y="2659"/>
              <a:ext cx="681"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Yi-Y</a:t>
              </a:r>
            </a:p>
          </p:txBody>
        </p:sp>
        <p:sp>
          <p:nvSpPr>
            <p:cNvPr id="61554" name="Rectangle 17"/>
            <p:cNvSpPr>
              <a:spLocks noChangeArrowheads="1"/>
            </p:cNvSpPr>
            <p:nvPr/>
          </p:nvSpPr>
          <p:spPr bwMode="auto">
            <a:xfrm>
              <a:off x="2244" y="2659"/>
              <a:ext cx="726"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a:t>
              </a:r>
              <a:r>
                <a:rPr lang="en-US" sz="1600" b="1" baseline="30000">
                  <a:latin typeface="Times New Roman" pitchFamily="18" charset="0"/>
                </a:rPr>
                <a:t>2</a:t>
              </a:r>
            </a:p>
          </p:txBody>
        </p:sp>
        <p:sp>
          <p:nvSpPr>
            <p:cNvPr id="61555" name="Rectangle 18"/>
            <p:cNvSpPr>
              <a:spLocks noChangeArrowheads="1"/>
            </p:cNvSpPr>
            <p:nvPr/>
          </p:nvSpPr>
          <p:spPr bwMode="auto">
            <a:xfrm>
              <a:off x="1564" y="2659"/>
              <a:ext cx="680"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a:t>
              </a:r>
              <a:endParaRPr lang="en-US" sz="1600" b="1" baseline="30000">
                <a:latin typeface="Times New Roman" pitchFamily="18" charset="0"/>
              </a:endParaRPr>
            </a:p>
          </p:txBody>
        </p:sp>
      </p:grpSp>
      <p:sp>
        <p:nvSpPr>
          <p:cNvPr id="61450" name="Line 19"/>
          <p:cNvSpPr>
            <a:spLocks noChangeShapeType="1"/>
          </p:cNvSpPr>
          <p:nvPr/>
        </p:nvSpPr>
        <p:spPr bwMode="auto">
          <a:xfrm>
            <a:off x="395288" y="4781550"/>
            <a:ext cx="647700" cy="0"/>
          </a:xfrm>
          <a:prstGeom prst="line">
            <a:avLst/>
          </a:prstGeom>
          <a:noFill/>
          <a:ln w="12700">
            <a:solidFill>
              <a:schemeClr val="tx1"/>
            </a:solidFill>
            <a:miter lim="800000"/>
            <a:headEnd/>
            <a:tailEnd/>
          </a:ln>
        </p:spPr>
        <p:txBody>
          <a:bodyPr wrap="none"/>
          <a:lstStyle/>
          <a:p>
            <a:endParaRPr lang="he-IL"/>
          </a:p>
        </p:txBody>
      </p:sp>
      <p:sp>
        <p:nvSpPr>
          <p:cNvPr id="61451" name="Line 20"/>
          <p:cNvSpPr>
            <a:spLocks noChangeShapeType="1"/>
          </p:cNvSpPr>
          <p:nvPr/>
        </p:nvSpPr>
        <p:spPr bwMode="auto">
          <a:xfrm>
            <a:off x="395288" y="5084763"/>
            <a:ext cx="647700" cy="0"/>
          </a:xfrm>
          <a:prstGeom prst="line">
            <a:avLst/>
          </a:prstGeom>
          <a:noFill/>
          <a:ln w="12700">
            <a:solidFill>
              <a:schemeClr val="tx1"/>
            </a:solidFill>
            <a:miter lim="800000"/>
            <a:headEnd/>
            <a:tailEnd/>
          </a:ln>
        </p:spPr>
        <p:txBody>
          <a:bodyPr wrap="none"/>
          <a:lstStyle/>
          <a:p>
            <a:endParaRPr lang="he-IL"/>
          </a:p>
        </p:txBody>
      </p:sp>
      <p:sp>
        <p:nvSpPr>
          <p:cNvPr id="61452" name="Line 21"/>
          <p:cNvSpPr>
            <a:spLocks noChangeShapeType="1"/>
          </p:cNvSpPr>
          <p:nvPr/>
        </p:nvSpPr>
        <p:spPr bwMode="auto">
          <a:xfrm>
            <a:off x="395288" y="5387975"/>
            <a:ext cx="647700" cy="0"/>
          </a:xfrm>
          <a:prstGeom prst="line">
            <a:avLst/>
          </a:prstGeom>
          <a:noFill/>
          <a:ln w="12700">
            <a:solidFill>
              <a:schemeClr val="tx1"/>
            </a:solidFill>
            <a:miter lim="800000"/>
            <a:headEnd/>
            <a:tailEnd/>
          </a:ln>
        </p:spPr>
        <p:txBody>
          <a:bodyPr wrap="none"/>
          <a:lstStyle/>
          <a:p>
            <a:endParaRPr lang="he-IL"/>
          </a:p>
        </p:txBody>
      </p:sp>
      <p:sp>
        <p:nvSpPr>
          <p:cNvPr id="61453" name="Line 22"/>
          <p:cNvSpPr>
            <a:spLocks noChangeShapeType="1"/>
          </p:cNvSpPr>
          <p:nvPr/>
        </p:nvSpPr>
        <p:spPr bwMode="auto">
          <a:xfrm>
            <a:off x="395288" y="5691188"/>
            <a:ext cx="647700" cy="0"/>
          </a:xfrm>
          <a:prstGeom prst="line">
            <a:avLst/>
          </a:prstGeom>
          <a:noFill/>
          <a:ln w="12700">
            <a:solidFill>
              <a:schemeClr val="tx1"/>
            </a:solidFill>
            <a:miter lim="800000"/>
            <a:headEnd/>
            <a:tailEnd/>
          </a:ln>
        </p:spPr>
        <p:txBody>
          <a:bodyPr wrap="none"/>
          <a:lstStyle/>
          <a:p>
            <a:endParaRPr lang="he-IL"/>
          </a:p>
        </p:txBody>
      </p:sp>
      <p:sp>
        <p:nvSpPr>
          <p:cNvPr id="61454" name="Line 23"/>
          <p:cNvSpPr>
            <a:spLocks noChangeShapeType="1"/>
          </p:cNvSpPr>
          <p:nvPr/>
        </p:nvSpPr>
        <p:spPr bwMode="auto">
          <a:xfrm>
            <a:off x="395288" y="5994400"/>
            <a:ext cx="647700" cy="0"/>
          </a:xfrm>
          <a:prstGeom prst="line">
            <a:avLst/>
          </a:prstGeom>
          <a:noFill/>
          <a:ln w="12700">
            <a:solidFill>
              <a:schemeClr val="tx1"/>
            </a:solidFill>
            <a:miter lim="800000"/>
            <a:headEnd/>
            <a:tailEnd/>
          </a:ln>
        </p:spPr>
        <p:txBody>
          <a:bodyPr wrap="none"/>
          <a:lstStyle/>
          <a:p>
            <a:endParaRPr lang="he-IL"/>
          </a:p>
        </p:txBody>
      </p:sp>
      <p:sp>
        <p:nvSpPr>
          <p:cNvPr id="61455" name="Line 24"/>
          <p:cNvSpPr>
            <a:spLocks noChangeShapeType="1"/>
          </p:cNvSpPr>
          <p:nvPr/>
        </p:nvSpPr>
        <p:spPr bwMode="auto">
          <a:xfrm>
            <a:off x="395288" y="4143375"/>
            <a:ext cx="0" cy="2489200"/>
          </a:xfrm>
          <a:prstGeom prst="line">
            <a:avLst/>
          </a:prstGeom>
          <a:noFill/>
          <a:ln w="28575" cap="sq">
            <a:solidFill>
              <a:schemeClr val="tx1"/>
            </a:solidFill>
            <a:miter lim="800000"/>
            <a:headEnd/>
            <a:tailEnd/>
          </a:ln>
        </p:spPr>
        <p:txBody>
          <a:bodyPr wrap="none"/>
          <a:lstStyle/>
          <a:p>
            <a:endParaRPr lang="he-IL"/>
          </a:p>
        </p:txBody>
      </p:sp>
      <p:sp>
        <p:nvSpPr>
          <p:cNvPr id="61456" name="Line 25"/>
          <p:cNvSpPr>
            <a:spLocks noChangeShapeType="1"/>
          </p:cNvSpPr>
          <p:nvPr/>
        </p:nvSpPr>
        <p:spPr bwMode="auto">
          <a:xfrm>
            <a:off x="1762125" y="4143375"/>
            <a:ext cx="0" cy="334963"/>
          </a:xfrm>
          <a:prstGeom prst="line">
            <a:avLst/>
          </a:prstGeom>
          <a:noFill/>
          <a:ln w="12700" cap="rnd">
            <a:solidFill>
              <a:schemeClr val="tx1"/>
            </a:solidFill>
            <a:miter lim="800000"/>
            <a:headEnd/>
            <a:tailEnd/>
          </a:ln>
        </p:spPr>
        <p:txBody>
          <a:bodyPr wrap="none"/>
          <a:lstStyle/>
          <a:p>
            <a:endParaRPr lang="he-IL"/>
          </a:p>
        </p:txBody>
      </p:sp>
      <p:sp>
        <p:nvSpPr>
          <p:cNvPr id="61457" name="Line 26"/>
          <p:cNvSpPr>
            <a:spLocks noChangeShapeType="1"/>
          </p:cNvSpPr>
          <p:nvPr/>
        </p:nvSpPr>
        <p:spPr bwMode="auto">
          <a:xfrm>
            <a:off x="9010650" y="4143375"/>
            <a:ext cx="0" cy="2489200"/>
          </a:xfrm>
          <a:prstGeom prst="line">
            <a:avLst/>
          </a:prstGeom>
          <a:noFill/>
          <a:ln w="28575" cap="sq">
            <a:solidFill>
              <a:schemeClr val="tx1"/>
            </a:solidFill>
            <a:miter lim="800000"/>
            <a:headEnd/>
            <a:tailEnd/>
          </a:ln>
        </p:spPr>
        <p:txBody>
          <a:bodyPr wrap="none"/>
          <a:lstStyle/>
          <a:p>
            <a:endParaRPr lang="he-IL"/>
          </a:p>
        </p:txBody>
      </p:sp>
      <p:sp>
        <p:nvSpPr>
          <p:cNvPr id="61458" name="Line 27"/>
          <p:cNvSpPr>
            <a:spLocks noChangeShapeType="1"/>
          </p:cNvSpPr>
          <p:nvPr/>
        </p:nvSpPr>
        <p:spPr bwMode="auto">
          <a:xfrm>
            <a:off x="1042988" y="4143375"/>
            <a:ext cx="0" cy="2489200"/>
          </a:xfrm>
          <a:prstGeom prst="line">
            <a:avLst/>
          </a:prstGeom>
          <a:noFill/>
          <a:ln w="28575" cap="rnd">
            <a:solidFill>
              <a:schemeClr val="tx1"/>
            </a:solidFill>
            <a:miter lim="800000"/>
            <a:headEnd/>
            <a:tailEnd/>
          </a:ln>
        </p:spPr>
        <p:txBody>
          <a:bodyPr wrap="none"/>
          <a:lstStyle/>
          <a:p>
            <a:endParaRPr lang="he-IL"/>
          </a:p>
        </p:txBody>
      </p:sp>
      <p:sp>
        <p:nvSpPr>
          <p:cNvPr id="61459" name="Line 28"/>
          <p:cNvSpPr>
            <a:spLocks noChangeShapeType="1"/>
          </p:cNvSpPr>
          <p:nvPr/>
        </p:nvSpPr>
        <p:spPr bwMode="auto">
          <a:xfrm>
            <a:off x="1042988" y="4143375"/>
            <a:ext cx="719137" cy="0"/>
          </a:xfrm>
          <a:prstGeom prst="line">
            <a:avLst/>
          </a:prstGeom>
          <a:noFill/>
          <a:ln w="28575" cap="rnd">
            <a:solidFill>
              <a:schemeClr val="tx1"/>
            </a:solidFill>
            <a:miter lim="800000"/>
            <a:headEnd/>
            <a:tailEnd/>
          </a:ln>
        </p:spPr>
        <p:txBody>
          <a:bodyPr wrap="none"/>
          <a:lstStyle/>
          <a:p>
            <a:endParaRPr lang="he-IL"/>
          </a:p>
        </p:txBody>
      </p:sp>
      <p:sp>
        <p:nvSpPr>
          <p:cNvPr id="61460" name="Line 29"/>
          <p:cNvSpPr>
            <a:spLocks noChangeShapeType="1"/>
          </p:cNvSpPr>
          <p:nvPr/>
        </p:nvSpPr>
        <p:spPr bwMode="auto">
          <a:xfrm>
            <a:off x="395288" y="4143375"/>
            <a:ext cx="647700" cy="0"/>
          </a:xfrm>
          <a:prstGeom prst="line">
            <a:avLst/>
          </a:prstGeom>
          <a:noFill/>
          <a:ln w="28575" cap="sq">
            <a:solidFill>
              <a:schemeClr val="tx1"/>
            </a:solidFill>
            <a:miter lim="800000"/>
            <a:headEnd/>
            <a:tailEnd/>
          </a:ln>
        </p:spPr>
        <p:txBody>
          <a:bodyPr wrap="none"/>
          <a:lstStyle/>
          <a:p>
            <a:endParaRPr lang="he-IL"/>
          </a:p>
        </p:txBody>
      </p:sp>
      <p:sp>
        <p:nvSpPr>
          <p:cNvPr id="61461" name="Line 30"/>
          <p:cNvSpPr>
            <a:spLocks noChangeShapeType="1"/>
          </p:cNvSpPr>
          <p:nvPr/>
        </p:nvSpPr>
        <p:spPr bwMode="auto">
          <a:xfrm>
            <a:off x="1762125" y="4143375"/>
            <a:ext cx="7248525" cy="0"/>
          </a:xfrm>
          <a:prstGeom prst="line">
            <a:avLst/>
          </a:prstGeom>
          <a:noFill/>
          <a:ln w="28575" cap="sq">
            <a:solidFill>
              <a:schemeClr val="tx1"/>
            </a:solidFill>
            <a:miter lim="800000"/>
            <a:headEnd/>
            <a:tailEnd/>
          </a:ln>
        </p:spPr>
        <p:txBody>
          <a:bodyPr wrap="none"/>
          <a:lstStyle/>
          <a:p>
            <a:endParaRPr lang="he-IL"/>
          </a:p>
        </p:txBody>
      </p:sp>
      <p:sp>
        <p:nvSpPr>
          <p:cNvPr id="61462" name="Line 31"/>
          <p:cNvSpPr>
            <a:spLocks noChangeShapeType="1"/>
          </p:cNvSpPr>
          <p:nvPr/>
        </p:nvSpPr>
        <p:spPr bwMode="auto">
          <a:xfrm>
            <a:off x="1042988" y="4478338"/>
            <a:ext cx="719137" cy="0"/>
          </a:xfrm>
          <a:prstGeom prst="line">
            <a:avLst/>
          </a:prstGeom>
          <a:noFill/>
          <a:ln w="28575" cap="rnd">
            <a:solidFill>
              <a:schemeClr val="tx1"/>
            </a:solidFill>
            <a:miter lim="800000"/>
            <a:headEnd/>
            <a:tailEnd/>
          </a:ln>
        </p:spPr>
        <p:txBody>
          <a:bodyPr wrap="none"/>
          <a:lstStyle/>
          <a:p>
            <a:endParaRPr lang="he-IL"/>
          </a:p>
        </p:txBody>
      </p:sp>
      <p:sp>
        <p:nvSpPr>
          <p:cNvPr id="61463" name="Line 32"/>
          <p:cNvSpPr>
            <a:spLocks noChangeShapeType="1"/>
          </p:cNvSpPr>
          <p:nvPr/>
        </p:nvSpPr>
        <p:spPr bwMode="auto">
          <a:xfrm>
            <a:off x="1762125" y="4478338"/>
            <a:ext cx="0" cy="1819275"/>
          </a:xfrm>
          <a:prstGeom prst="line">
            <a:avLst/>
          </a:prstGeom>
          <a:noFill/>
          <a:ln w="28575" cap="rnd">
            <a:solidFill>
              <a:schemeClr val="tx1"/>
            </a:solidFill>
            <a:miter lim="800000"/>
            <a:headEnd/>
            <a:tailEnd/>
          </a:ln>
        </p:spPr>
        <p:txBody>
          <a:bodyPr wrap="none"/>
          <a:lstStyle/>
          <a:p>
            <a:endParaRPr lang="he-IL"/>
          </a:p>
        </p:txBody>
      </p:sp>
      <p:sp>
        <p:nvSpPr>
          <p:cNvPr id="61464" name="Line 33"/>
          <p:cNvSpPr>
            <a:spLocks noChangeShapeType="1"/>
          </p:cNvSpPr>
          <p:nvPr/>
        </p:nvSpPr>
        <p:spPr bwMode="auto">
          <a:xfrm>
            <a:off x="395288" y="4478338"/>
            <a:ext cx="647700" cy="0"/>
          </a:xfrm>
          <a:prstGeom prst="line">
            <a:avLst/>
          </a:prstGeom>
          <a:noFill/>
          <a:ln w="28575" cap="sq">
            <a:solidFill>
              <a:schemeClr val="tx1"/>
            </a:solidFill>
            <a:miter lim="800000"/>
            <a:headEnd/>
            <a:tailEnd/>
          </a:ln>
        </p:spPr>
        <p:txBody>
          <a:bodyPr wrap="none"/>
          <a:lstStyle/>
          <a:p>
            <a:endParaRPr lang="he-IL"/>
          </a:p>
        </p:txBody>
      </p:sp>
      <p:sp>
        <p:nvSpPr>
          <p:cNvPr id="61465" name="Line 34"/>
          <p:cNvSpPr>
            <a:spLocks noChangeShapeType="1"/>
          </p:cNvSpPr>
          <p:nvPr/>
        </p:nvSpPr>
        <p:spPr bwMode="auto">
          <a:xfrm>
            <a:off x="1762125" y="4478338"/>
            <a:ext cx="7248525" cy="0"/>
          </a:xfrm>
          <a:prstGeom prst="line">
            <a:avLst/>
          </a:prstGeom>
          <a:noFill/>
          <a:ln w="28575" cap="sq">
            <a:solidFill>
              <a:schemeClr val="tx1"/>
            </a:solidFill>
            <a:miter lim="800000"/>
            <a:headEnd/>
            <a:tailEnd/>
          </a:ln>
        </p:spPr>
        <p:txBody>
          <a:bodyPr wrap="none"/>
          <a:lstStyle/>
          <a:p>
            <a:endParaRPr lang="he-IL"/>
          </a:p>
        </p:txBody>
      </p:sp>
      <p:sp>
        <p:nvSpPr>
          <p:cNvPr id="61466" name="Line 35"/>
          <p:cNvSpPr>
            <a:spLocks noChangeShapeType="1"/>
          </p:cNvSpPr>
          <p:nvPr/>
        </p:nvSpPr>
        <p:spPr bwMode="auto">
          <a:xfrm>
            <a:off x="1042988" y="4781550"/>
            <a:ext cx="719137" cy="0"/>
          </a:xfrm>
          <a:prstGeom prst="line">
            <a:avLst/>
          </a:prstGeom>
          <a:noFill/>
          <a:ln w="12700" cap="rnd">
            <a:solidFill>
              <a:schemeClr val="tx1"/>
            </a:solidFill>
            <a:miter lim="800000"/>
            <a:headEnd/>
            <a:tailEnd/>
          </a:ln>
        </p:spPr>
        <p:txBody>
          <a:bodyPr wrap="none"/>
          <a:lstStyle/>
          <a:p>
            <a:endParaRPr lang="he-IL"/>
          </a:p>
        </p:txBody>
      </p:sp>
      <p:sp>
        <p:nvSpPr>
          <p:cNvPr id="61467" name="Line 36"/>
          <p:cNvSpPr>
            <a:spLocks noChangeShapeType="1"/>
          </p:cNvSpPr>
          <p:nvPr/>
        </p:nvSpPr>
        <p:spPr bwMode="auto">
          <a:xfrm>
            <a:off x="1762125" y="4781550"/>
            <a:ext cx="7248525" cy="0"/>
          </a:xfrm>
          <a:prstGeom prst="line">
            <a:avLst/>
          </a:prstGeom>
          <a:noFill/>
          <a:ln w="12700">
            <a:solidFill>
              <a:schemeClr val="tx1"/>
            </a:solidFill>
            <a:miter lim="800000"/>
            <a:headEnd/>
            <a:tailEnd/>
          </a:ln>
        </p:spPr>
        <p:txBody>
          <a:bodyPr wrap="none"/>
          <a:lstStyle/>
          <a:p>
            <a:endParaRPr lang="he-IL"/>
          </a:p>
        </p:txBody>
      </p:sp>
      <p:sp>
        <p:nvSpPr>
          <p:cNvPr id="61468" name="Line 37"/>
          <p:cNvSpPr>
            <a:spLocks noChangeShapeType="1"/>
          </p:cNvSpPr>
          <p:nvPr/>
        </p:nvSpPr>
        <p:spPr bwMode="auto">
          <a:xfrm>
            <a:off x="1042988" y="5084763"/>
            <a:ext cx="719137" cy="0"/>
          </a:xfrm>
          <a:prstGeom prst="line">
            <a:avLst/>
          </a:prstGeom>
          <a:noFill/>
          <a:ln w="12700" cap="rnd">
            <a:solidFill>
              <a:schemeClr val="tx1"/>
            </a:solidFill>
            <a:miter lim="800000"/>
            <a:headEnd/>
            <a:tailEnd/>
          </a:ln>
        </p:spPr>
        <p:txBody>
          <a:bodyPr wrap="none"/>
          <a:lstStyle/>
          <a:p>
            <a:endParaRPr lang="he-IL"/>
          </a:p>
        </p:txBody>
      </p:sp>
      <p:sp>
        <p:nvSpPr>
          <p:cNvPr id="61469" name="Line 38"/>
          <p:cNvSpPr>
            <a:spLocks noChangeShapeType="1"/>
          </p:cNvSpPr>
          <p:nvPr/>
        </p:nvSpPr>
        <p:spPr bwMode="auto">
          <a:xfrm>
            <a:off x="1762125" y="5084763"/>
            <a:ext cx="7248525" cy="0"/>
          </a:xfrm>
          <a:prstGeom prst="line">
            <a:avLst/>
          </a:prstGeom>
          <a:noFill/>
          <a:ln w="12700">
            <a:solidFill>
              <a:schemeClr val="tx1"/>
            </a:solidFill>
            <a:miter lim="800000"/>
            <a:headEnd/>
            <a:tailEnd/>
          </a:ln>
        </p:spPr>
        <p:txBody>
          <a:bodyPr wrap="none"/>
          <a:lstStyle/>
          <a:p>
            <a:endParaRPr lang="he-IL"/>
          </a:p>
        </p:txBody>
      </p:sp>
      <p:grpSp>
        <p:nvGrpSpPr>
          <p:cNvPr id="4" name="Group 39"/>
          <p:cNvGrpSpPr>
            <a:grpSpLocks/>
          </p:cNvGrpSpPr>
          <p:nvPr/>
        </p:nvGrpSpPr>
        <p:grpSpPr bwMode="auto">
          <a:xfrm>
            <a:off x="395288" y="4143375"/>
            <a:ext cx="2087562" cy="2489200"/>
            <a:chOff x="249" y="2659"/>
            <a:chExt cx="1315" cy="1568"/>
          </a:xfrm>
        </p:grpSpPr>
        <p:sp>
          <p:nvSpPr>
            <p:cNvPr id="61526" name="Rectangle 40"/>
            <p:cNvSpPr>
              <a:spLocks noChangeArrowheads="1"/>
            </p:cNvSpPr>
            <p:nvPr/>
          </p:nvSpPr>
          <p:spPr bwMode="auto">
            <a:xfrm>
              <a:off x="657" y="4016"/>
              <a:ext cx="453"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600" b="1">
                  <a:latin typeface="Times New Roman" pitchFamily="18" charset="0"/>
                </a:rPr>
                <a:t>840</a:t>
              </a:r>
            </a:p>
          </p:txBody>
        </p:sp>
        <p:sp>
          <p:nvSpPr>
            <p:cNvPr id="61527" name="Rectangle 41"/>
            <p:cNvSpPr>
              <a:spLocks noChangeArrowheads="1"/>
            </p:cNvSpPr>
            <p:nvPr/>
          </p:nvSpPr>
          <p:spPr bwMode="auto">
            <a:xfrm>
              <a:off x="657" y="3825"/>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111</a:t>
              </a:r>
            </a:p>
          </p:txBody>
        </p:sp>
        <p:sp>
          <p:nvSpPr>
            <p:cNvPr id="61528" name="Rectangle 42"/>
            <p:cNvSpPr>
              <a:spLocks noChangeArrowheads="1"/>
            </p:cNvSpPr>
            <p:nvPr/>
          </p:nvSpPr>
          <p:spPr bwMode="auto">
            <a:xfrm>
              <a:off x="657" y="3634"/>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138</a:t>
              </a:r>
            </a:p>
          </p:txBody>
        </p:sp>
        <p:sp>
          <p:nvSpPr>
            <p:cNvPr id="61529" name="Rectangle 43"/>
            <p:cNvSpPr>
              <a:spLocks noChangeArrowheads="1"/>
            </p:cNvSpPr>
            <p:nvPr/>
          </p:nvSpPr>
          <p:spPr bwMode="auto">
            <a:xfrm>
              <a:off x="657" y="3443"/>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112</a:t>
              </a:r>
            </a:p>
          </p:txBody>
        </p:sp>
        <p:sp>
          <p:nvSpPr>
            <p:cNvPr id="61530" name="Rectangle 44"/>
            <p:cNvSpPr>
              <a:spLocks noChangeArrowheads="1"/>
            </p:cNvSpPr>
            <p:nvPr/>
          </p:nvSpPr>
          <p:spPr bwMode="auto">
            <a:xfrm>
              <a:off x="657" y="3252"/>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185</a:t>
              </a:r>
            </a:p>
          </p:txBody>
        </p:sp>
        <p:sp>
          <p:nvSpPr>
            <p:cNvPr id="61531" name="Rectangle 45"/>
            <p:cNvSpPr>
              <a:spLocks noChangeArrowheads="1"/>
            </p:cNvSpPr>
            <p:nvPr/>
          </p:nvSpPr>
          <p:spPr bwMode="auto">
            <a:xfrm>
              <a:off x="657" y="3061"/>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144</a:t>
              </a:r>
            </a:p>
          </p:txBody>
        </p:sp>
        <p:sp>
          <p:nvSpPr>
            <p:cNvPr id="61532" name="Rectangle 46"/>
            <p:cNvSpPr>
              <a:spLocks noChangeArrowheads="1"/>
            </p:cNvSpPr>
            <p:nvPr/>
          </p:nvSpPr>
          <p:spPr bwMode="auto">
            <a:xfrm>
              <a:off x="657" y="2870"/>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150</a:t>
              </a:r>
            </a:p>
          </p:txBody>
        </p:sp>
        <p:sp>
          <p:nvSpPr>
            <p:cNvPr id="61533" name="Rectangle 47"/>
            <p:cNvSpPr>
              <a:spLocks noChangeArrowheads="1"/>
            </p:cNvSpPr>
            <p:nvPr/>
          </p:nvSpPr>
          <p:spPr bwMode="auto">
            <a:xfrm>
              <a:off x="657" y="2659"/>
              <a:ext cx="453"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a:t>
              </a:r>
            </a:p>
          </p:txBody>
        </p:sp>
        <p:sp>
          <p:nvSpPr>
            <p:cNvPr id="61534" name="Rectangle 48"/>
            <p:cNvSpPr>
              <a:spLocks noChangeArrowheads="1"/>
            </p:cNvSpPr>
            <p:nvPr/>
          </p:nvSpPr>
          <p:spPr bwMode="auto">
            <a:xfrm>
              <a:off x="1110" y="4016"/>
              <a:ext cx="454"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600" b="1">
                  <a:latin typeface="Times New Roman" pitchFamily="18" charset="0"/>
                </a:rPr>
                <a:t>456</a:t>
              </a:r>
            </a:p>
          </p:txBody>
        </p:sp>
        <p:sp>
          <p:nvSpPr>
            <p:cNvPr id="61535" name="Rectangle 49"/>
            <p:cNvSpPr>
              <a:spLocks noChangeArrowheads="1"/>
            </p:cNvSpPr>
            <p:nvPr/>
          </p:nvSpPr>
          <p:spPr bwMode="auto">
            <a:xfrm>
              <a:off x="249" y="4016"/>
              <a:ext cx="408"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a:t>
              </a:r>
            </a:p>
          </p:txBody>
        </p:sp>
        <p:sp>
          <p:nvSpPr>
            <p:cNvPr id="61536" name="Rectangle 50"/>
            <p:cNvSpPr>
              <a:spLocks noChangeArrowheads="1"/>
            </p:cNvSpPr>
            <p:nvPr/>
          </p:nvSpPr>
          <p:spPr bwMode="auto">
            <a:xfrm>
              <a:off x="1110" y="3825"/>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85</a:t>
              </a:r>
            </a:p>
          </p:txBody>
        </p:sp>
        <p:sp>
          <p:nvSpPr>
            <p:cNvPr id="61537" name="Rectangle 51"/>
            <p:cNvSpPr>
              <a:spLocks noChangeArrowheads="1"/>
            </p:cNvSpPr>
            <p:nvPr/>
          </p:nvSpPr>
          <p:spPr bwMode="auto">
            <a:xfrm>
              <a:off x="249" y="3825"/>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b="1">
                  <a:latin typeface="Times New Roman" pitchFamily="18" charset="0"/>
                </a:rPr>
                <a:t>N=6</a:t>
              </a:r>
            </a:p>
          </p:txBody>
        </p:sp>
        <p:sp>
          <p:nvSpPr>
            <p:cNvPr id="61538" name="Rectangle 52"/>
            <p:cNvSpPr>
              <a:spLocks noChangeArrowheads="1"/>
            </p:cNvSpPr>
            <p:nvPr/>
          </p:nvSpPr>
          <p:spPr bwMode="auto">
            <a:xfrm>
              <a:off x="1110" y="3634"/>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77</a:t>
              </a:r>
            </a:p>
          </p:txBody>
        </p:sp>
        <p:sp>
          <p:nvSpPr>
            <p:cNvPr id="61539" name="Rectangle 53"/>
            <p:cNvSpPr>
              <a:spLocks noChangeArrowheads="1"/>
            </p:cNvSpPr>
            <p:nvPr/>
          </p:nvSpPr>
          <p:spPr bwMode="auto">
            <a:xfrm>
              <a:off x="249" y="3634"/>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5</a:t>
              </a:r>
            </a:p>
          </p:txBody>
        </p:sp>
        <p:sp>
          <p:nvSpPr>
            <p:cNvPr id="61540" name="Rectangle 54"/>
            <p:cNvSpPr>
              <a:spLocks noChangeArrowheads="1"/>
            </p:cNvSpPr>
            <p:nvPr/>
          </p:nvSpPr>
          <p:spPr bwMode="auto">
            <a:xfrm>
              <a:off x="1110" y="3443"/>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80</a:t>
              </a:r>
            </a:p>
          </p:txBody>
        </p:sp>
        <p:sp>
          <p:nvSpPr>
            <p:cNvPr id="61541" name="Rectangle 55"/>
            <p:cNvSpPr>
              <a:spLocks noChangeArrowheads="1"/>
            </p:cNvSpPr>
            <p:nvPr/>
          </p:nvSpPr>
          <p:spPr bwMode="auto">
            <a:xfrm>
              <a:off x="249" y="3443"/>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4</a:t>
              </a:r>
            </a:p>
          </p:txBody>
        </p:sp>
        <p:sp>
          <p:nvSpPr>
            <p:cNvPr id="61542" name="Rectangle 56"/>
            <p:cNvSpPr>
              <a:spLocks noChangeArrowheads="1"/>
            </p:cNvSpPr>
            <p:nvPr/>
          </p:nvSpPr>
          <p:spPr bwMode="auto">
            <a:xfrm>
              <a:off x="1110" y="3252"/>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66</a:t>
              </a:r>
            </a:p>
          </p:txBody>
        </p:sp>
        <p:sp>
          <p:nvSpPr>
            <p:cNvPr id="61543" name="Rectangle 57"/>
            <p:cNvSpPr>
              <a:spLocks noChangeArrowheads="1"/>
            </p:cNvSpPr>
            <p:nvPr/>
          </p:nvSpPr>
          <p:spPr bwMode="auto">
            <a:xfrm>
              <a:off x="249" y="3252"/>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3</a:t>
              </a:r>
            </a:p>
          </p:txBody>
        </p:sp>
        <p:sp>
          <p:nvSpPr>
            <p:cNvPr id="61544" name="Rectangle 58"/>
            <p:cNvSpPr>
              <a:spLocks noChangeArrowheads="1"/>
            </p:cNvSpPr>
            <p:nvPr/>
          </p:nvSpPr>
          <p:spPr bwMode="auto">
            <a:xfrm>
              <a:off x="1110" y="3061"/>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78</a:t>
              </a:r>
            </a:p>
          </p:txBody>
        </p:sp>
        <p:sp>
          <p:nvSpPr>
            <p:cNvPr id="61545" name="Rectangle 59"/>
            <p:cNvSpPr>
              <a:spLocks noChangeArrowheads="1"/>
            </p:cNvSpPr>
            <p:nvPr/>
          </p:nvSpPr>
          <p:spPr bwMode="auto">
            <a:xfrm>
              <a:off x="249" y="3061"/>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2</a:t>
              </a:r>
            </a:p>
          </p:txBody>
        </p:sp>
        <p:sp>
          <p:nvSpPr>
            <p:cNvPr id="61546" name="Rectangle 60"/>
            <p:cNvSpPr>
              <a:spLocks noChangeArrowheads="1"/>
            </p:cNvSpPr>
            <p:nvPr/>
          </p:nvSpPr>
          <p:spPr bwMode="auto">
            <a:xfrm>
              <a:off x="1110" y="2870"/>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70</a:t>
              </a:r>
            </a:p>
          </p:txBody>
        </p:sp>
        <p:sp>
          <p:nvSpPr>
            <p:cNvPr id="61547" name="Rectangle 61"/>
            <p:cNvSpPr>
              <a:spLocks noChangeArrowheads="1"/>
            </p:cNvSpPr>
            <p:nvPr/>
          </p:nvSpPr>
          <p:spPr bwMode="auto">
            <a:xfrm>
              <a:off x="249" y="2870"/>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a:t>
              </a:r>
            </a:p>
          </p:txBody>
        </p:sp>
        <p:sp>
          <p:nvSpPr>
            <p:cNvPr id="61548" name="Rectangle 62"/>
            <p:cNvSpPr>
              <a:spLocks noChangeArrowheads="1"/>
            </p:cNvSpPr>
            <p:nvPr/>
          </p:nvSpPr>
          <p:spPr bwMode="auto">
            <a:xfrm>
              <a:off x="1110" y="2659"/>
              <a:ext cx="454"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a:t>
              </a:r>
            </a:p>
          </p:txBody>
        </p:sp>
        <p:sp>
          <p:nvSpPr>
            <p:cNvPr id="61549" name="Rectangle 63"/>
            <p:cNvSpPr>
              <a:spLocks noChangeArrowheads="1"/>
            </p:cNvSpPr>
            <p:nvPr/>
          </p:nvSpPr>
          <p:spPr bwMode="auto">
            <a:xfrm>
              <a:off x="249" y="2659"/>
              <a:ext cx="408"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n</a:t>
              </a:r>
            </a:p>
          </p:txBody>
        </p:sp>
        <p:sp>
          <p:nvSpPr>
            <p:cNvPr id="61550" name="Line 64"/>
            <p:cNvSpPr>
              <a:spLocks noChangeShapeType="1"/>
            </p:cNvSpPr>
            <p:nvPr/>
          </p:nvSpPr>
          <p:spPr bwMode="auto">
            <a:xfrm>
              <a:off x="657" y="3443"/>
              <a:ext cx="453" cy="0"/>
            </a:xfrm>
            <a:prstGeom prst="line">
              <a:avLst/>
            </a:prstGeom>
            <a:noFill/>
            <a:ln w="12700" cap="rnd">
              <a:solidFill>
                <a:schemeClr val="tx1"/>
              </a:solidFill>
              <a:miter lim="800000"/>
              <a:headEnd/>
              <a:tailEnd/>
            </a:ln>
          </p:spPr>
          <p:txBody>
            <a:bodyPr wrap="none"/>
            <a:lstStyle/>
            <a:p>
              <a:endParaRPr lang="he-IL"/>
            </a:p>
          </p:txBody>
        </p:sp>
      </p:grpSp>
      <p:sp>
        <p:nvSpPr>
          <p:cNvPr id="61471" name="Line 65"/>
          <p:cNvSpPr>
            <a:spLocks noChangeShapeType="1"/>
          </p:cNvSpPr>
          <p:nvPr/>
        </p:nvSpPr>
        <p:spPr bwMode="auto">
          <a:xfrm>
            <a:off x="1762125" y="5387975"/>
            <a:ext cx="7248525" cy="0"/>
          </a:xfrm>
          <a:prstGeom prst="line">
            <a:avLst/>
          </a:prstGeom>
          <a:noFill/>
          <a:ln w="12700">
            <a:solidFill>
              <a:schemeClr val="tx1"/>
            </a:solidFill>
            <a:miter lim="800000"/>
            <a:headEnd/>
            <a:tailEnd/>
          </a:ln>
        </p:spPr>
        <p:txBody>
          <a:bodyPr wrap="none"/>
          <a:lstStyle/>
          <a:p>
            <a:endParaRPr lang="he-IL"/>
          </a:p>
        </p:txBody>
      </p:sp>
      <p:sp>
        <p:nvSpPr>
          <p:cNvPr id="61472" name="Line 66"/>
          <p:cNvSpPr>
            <a:spLocks noChangeShapeType="1"/>
          </p:cNvSpPr>
          <p:nvPr/>
        </p:nvSpPr>
        <p:spPr bwMode="auto">
          <a:xfrm>
            <a:off x="1042988" y="5691188"/>
            <a:ext cx="719137" cy="0"/>
          </a:xfrm>
          <a:prstGeom prst="line">
            <a:avLst/>
          </a:prstGeom>
          <a:noFill/>
          <a:ln w="12700" cap="rnd">
            <a:solidFill>
              <a:schemeClr val="tx1"/>
            </a:solidFill>
            <a:miter lim="800000"/>
            <a:headEnd/>
            <a:tailEnd/>
          </a:ln>
        </p:spPr>
        <p:txBody>
          <a:bodyPr wrap="none"/>
          <a:lstStyle/>
          <a:p>
            <a:endParaRPr lang="he-IL"/>
          </a:p>
        </p:txBody>
      </p:sp>
      <p:sp>
        <p:nvSpPr>
          <p:cNvPr id="61473" name="Line 67"/>
          <p:cNvSpPr>
            <a:spLocks noChangeShapeType="1"/>
          </p:cNvSpPr>
          <p:nvPr/>
        </p:nvSpPr>
        <p:spPr bwMode="auto">
          <a:xfrm>
            <a:off x="1762125" y="5691188"/>
            <a:ext cx="7248525" cy="0"/>
          </a:xfrm>
          <a:prstGeom prst="line">
            <a:avLst/>
          </a:prstGeom>
          <a:noFill/>
          <a:ln w="12700">
            <a:solidFill>
              <a:schemeClr val="tx1"/>
            </a:solidFill>
            <a:miter lim="800000"/>
            <a:headEnd/>
            <a:tailEnd/>
          </a:ln>
        </p:spPr>
        <p:txBody>
          <a:bodyPr wrap="none"/>
          <a:lstStyle/>
          <a:p>
            <a:endParaRPr lang="he-IL"/>
          </a:p>
        </p:txBody>
      </p:sp>
      <p:sp>
        <p:nvSpPr>
          <p:cNvPr id="61474" name="Line 68"/>
          <p:cNvSpPr>
            <a:spLocks noChangeShapeType="1"/>
          </p:cNvSpPr>
          <p:nvPr/>
        </p:nvSpPr>
        <p:spPr bwMode="auto">
          <a:xfrm>
            <a:off x="1042988" y="5994400"/>
            <a:ext cx="719137" cy="0"/>
          </a:xfrm>
          <a:prstGeom prst="line">
            <a:avLst/>
          </a:prstGeom>
          <a:noFill/>
          <a:ln w="12700" cap="rnd">
            <a:solidFill>
              <a:schemeClr val="tx1"/>
            </a:solidFill>
            <a:miter lim="800000"/>
            <a:headEnd/>
            <a:tailEnd/>
          </a:ln>
        </p:spPr>
        <p:txBody>
          <a:bodyPr wrap="none"/>
          <a:lstStyle/>
          <a:p>
            <a:endParaRPr lang="he-IL"/>
          </a:p>
        </p:txBody>
      </p:sp>
      <p:sp>
        <p:nvSpPr>
          <p:cNvPr id="61475" name="Line 69"/>
          <p:cNvSpPr>
            <a:spLocks noChangeShapeType="1"/>
          </p:cNvSpPr>
          <p:nvPr/>
        </p:nvSpPr>
        <p:spPr bwMode="auto">
          <a:xfrm>
            <a:off x="1762125" y="5994400"/>
            <a:ext cx="7248525" cy="0"/>
          </a:xfrm>
          <a:prstGeom prst="line">
            <a:avLst/>
          </a:prstGeom>
          <a:noFill/>
          <a:ln w="12700">
            <a:solidFill>
              <a:schemeClr val="tx1"/>
            </a:solidFill>
            <a:miter lim="800000"/>
            <a:headEnd/>
            <a:tailEnd/>
          </a:ln>
        </p:spPr>
        <p:txBody>
          <a:bodyPr wrap="none"/>
          <a:lstStyle/>
          <a:p>
            <a:endParaRPr lang="he-IL"/>
          </a:p>
        </p:txBody>
      </p:sp>
      <p:sp>
        <p:nvSpPr>
          <p:cNvPr id="61476" name="Line 70"/>
          <p:cNvSpPr>
            <a:spLocks noChangeShapeType="1"/>
          </p:cNvSpPr>
          <p:nvPr/>
        </p:nvSpPr>
        <p:spPr bwMode="auto">
          <a:xfrm>
            <a:off x="1042988" y="6297613"/>
            <a:ext cx="719137" cy="0"/>
          </a:xfrm>
          <a:prstGeom prst="line">
            <a:avLst/>
          </a:prstGeom>
          <a:noFill/>
          <a:ln w="28575" cap="rnd">
            <a:solidFill>
              <a:schemeClr val="tx1"/>
            </a:solidFill>
            <a:miter lim="800000"/>
            <a:headEnd/>
            <a:tailEnd/>
          </a:ln>
        </p:spPr>
        <p:txBody>
          <a:bodyPr wrap="none"/>
          <a:lstStyle/>
          <a:p>
            <a:endParaRPr lang="he-IL"/>
          </a:p>
        </p:txBody>
      </p:sp>
      <p:sp>
        <p:nvSpPr>
          <p:cNvPr id="61477" name="Line 71"/>
          <p:cNvSpPr>
            <a:spLocks noChangeShapeType="1"/>
          </p:cNvSpPr>
          <p:nvPr/>
        </p:nvSpPr>
        <p:spPr bwMode="auto">
          <a:xfrm>
            <a:off x="1762125" y="6297613"/>
            <a:ext cx="0" cy="334962"/>
          </a:xfrm>
          <a:prstGeom prst="line">
            <a:avLst/>
          </a:prstGeom>
          <a:noFill/>
          <a:ln w="12700" cap="rnd">
            <a:solidFill>
              <a:schemeClr val="tx1"/>
            </a:solidFill>
            <a:miter lim="800000"/>
            <a:headEnd/>
            <a:tailEnd/>
          </a:ln>
        </p:spPr>
        <p:txBody>
          <a:bodyPr wrap="none"/>
          <a:lstStyle/>
          <a:p>
            <a:endParaRPr lang="he-IL"/>
          </a:p>
        </p:txBody>
      </p:sp>
      <p:sp>
        <p:nvSpPr>
          <p:cNvPr id="61478" name="Line 72"/>
          <p:cNvSpPr>
            <a:spLocks noChangeShapeType="1"/>
          </p:cNvSpPr>
          <p:nvPr/>
        </p:nvSpPr>
        <p:spPr bwMode="auto">
          <a:xfrm>
            <a:off x="395288" y="6297613"/>
            <a:ext cx="647700" cy="0"/>
          </a:xfrm>
          <a:prstGeom prst="line">
            <a:avLst/>
          </a:prstGeom>
          <a:noFill/>
          <a:ln w="28575" cap="sq">
            <a:solidFill>
              <a:schemeClr val="tx1"/>
            </a:solidFill>
            <a:miter lim="800000"/>
            <a:headEnd/>
            <a:tailEnd/>
          </a:ln>
        </p:spPr>
        <p:txBody>
          <a:bodyPr wrap="none"/>
          <a:lstStyle/>
          <a:p>
            <a:endParaRPr lang="he-IL"/>
          </a:p>
        </p:txBody>
      </p:sp>
      <p:sp>
        <p:nvSpPr>
          <p:cNvPr id="61479" name="Line 73"/>
          <p:cNvSpPr>
            <a:spLocks noChangeShapeType="1"/>
          </p:cNvSpPr>
          <p:nvPr/>
        </p:nvSpPr>
        <p:spPr bwMode="auto">
          <a:xfrm>
            <a:off x="1762125" y="6297613"/>
            <a:ext cx="7248525" cy="0"/>
          </a:xfrm>
          <a:prstGeom prst="line">
            <a:avLst/>
          </a:prstGeom>
          <a:noFill/>
          <a:ln w="28575" cap="sq">
            <a:solidFill>
              <a:schemeClr val="tx1"/>
            </a:solidFill>
            <a:miter lim="800000"/>
            <a:headEnd/>
            <a:tailEnd/>
          </a:ln>
        </p:spPr>
        <p:txBody>
          <a:bodyPr wrap="none"/>
          <a:lstStyle/>
          <a:p>
            <a:endParaRPr lang="he-IL"/>
          </a:p>
        </p:txBody>
      </p:sp>
      <p:sp>
        <p:nvSpPr>
          <p:cNvPr id="61480" name="Line 74"/>
          <p:cNvSpPr>
            <a:spLocks noChangeShapeType="1"/>
          </p:cNvSpPr>
          <p:nvPr/>
        </p:nvSpPr>
        <p:spPr bwMode="auto">
          <a:xfrm>
            <a:off x="1042988" y="6632575"/>
            <a:ext cx="719137" cy="0"/>
          </a:xfrm>
          <a:prstGeom prst="line">
            <a:avLst/>
          </a:prstGeom>
          <a:noFill/>
          <a:ln w="28575" cap="rnd">
            <a:solidFill>
              <a:schemeClr val="tx1"/>
            </a:solidFill>
            <a:miter lim="800000"/>
            <a:headEnd/>
            <a:tailEnd/>
          </a:ln>
        </p:spPr>
        <p:txBody>
          <a:bodyPr wrap="none"/>
          <a:lstStyle/>
          <a:p>
            <a:endParaRPr lang="he-IL"/>
          </a:p>
        </p:txBody>
      </p:sp>
      <p:sp>
        <p:nvSpPr>
          <p:cNvPr id="61481" name="Line 75"/>
          <p:cNvSpPr>
            <a:spLocks noChangeShapeType="1"/>
          </p:cNvSpPr>
          <p:nvPr/>
        </p:nvSpPr>
        <p:spPr bwMode="auto">
          <a:xfrm>
            <a:off x="395288" y="6632575"/>
            <a:ext cx="647700" cy="0"/>
          </a:xfrm>
          <a:prstGeom prst="line">
            <a:avLst/>
          </a:prstGeom>
          <a:noFill/>
          <a:ln w="28575" cap="sq">
            <a:solidFill>
              <a:schemeClr val="tx1"/>
            </a:solidFill>
            <a:miter lim="800000"/>
            <a:headEnd/>
            <a:tailEnd/>
          </a:ln>
        </p:spPr>
        <p:txBody>
          <a:bodyPr wrap="none"/>
          <a:lstStyle/>
          <a:p>
            <a:endParaRPr lang="he-IL"/>
          </a:p>
        </p:txBody>
      </p:sp>
      <p:sp>
        <p:nvSpPr>
          <p:cNvPr id="61482" name="Line 76"/>
          <p:cNvSpPr>
            <a:spLocks noChangeShapeType="1"/>
          </p:cNvSpPr>
          <p:nvPr/>
        </p:nvSpPr>
        <p:spPr bwMode="auto">
          <a:xfrm>
            <a:off x="1762125" y="6632575"/>
            <a:ext cx="7248525" cy="0"/>
          </a:xfrm>
          <a:prstGeom prst="line">
            <a:avLst/>
          </a:prstGeom>
          <a:noFill/>
          <a:ln w="28575" cap="sq">
            <a:solidFill>
              <a:schemeClr val="tx1"/>
            </a:solidFill>
            <a:miter lim="800000"/>
            <a:headEnd/>
            <a:tailEnd/>
          </a:ln>
        </p:spPr>
        <p:txBody>
          <a:bodyPr wrap="none"/>
          <a:lstStyle/>
          <a:p>
            <a:endParaRPr lang="he-IL"/>
          </a:p>
        </p:txBody>
      </p:sp>
      <p:grpSp>
        <p:nvGrpSpPr>
          <p:cNvPr id="5" name="Group 77"/>
          <p:cNvGrpSpPr>
            <a:grpSpLocks/>
          </p:cNvGrpSpPr>
          <p:nvPr/>
        </p:nvGrpSpPr>
        <p:grpSpPr bwMode="auto">
          <a:xfrm>
            <a:off x="2482850" y="4478338"/>
            <a:ext cx="4537075" cy="2154237"/>
            <a:chOff x="1564" y="2870"/>
            <a:chExt cx="2858" cy="1357"/>
          </a:xfrm>
        </p:grpSpPr>
        <p:sp>
          <p:nvSpPr>
            <p:cNvPr id="61498" name="Rectangle 78"/>
            <p:cNvSpPr>
              <a:spLocks noChangeArrowheads="1"/>
            </p:cNvSpPr>
            <p:nvPr/>
          </p:nvSpPr>
          <p:spPr bwMode="auto">
            <a:xfrm>
              <a:off x="3651" y="4016"/>
              <a:ext cx="771"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238</a:t>
              </a:r>
              <a:endParaRPr lang="en-US" sz="1600" b="1">
                <a:latin typeface="Times New Roman" pitchFamily="18" charset="0"/>
              </a:endParaRPr>
            </a:p>
          </p:txBody>
        </p:sp>
        <p:sp>
          <p:nvSpPr>
            <p:cNvPr id="61499" name="Rectangle 79"/>
            <p:cNvSpPr>
              <a:spLocks noChangeArrowheads="1"/>
            </p:cNvSpPr>
            <p:nvPr/>
          </p:nvSpPr>
          <p:spPr bwMode="auto">
            <a:xfrm>
              <a:off x="2970" y="4016"/>
              <a:ext cx="681"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0</a:t>
              </a:r>
              <a:endParaRPr lang="en-US" sz="1600" b="1">
                <a:latin typeface="Times New Roman" pitchFamily="18" charset="0"/>
              </a:endParaRPr>
            </a:p>
          </p:txBody>
        </p:sp>
        <p:sp>
          <p:nvSpPr>
            <p:cNvPr id="61500" name="Rectangle 80"/>
            <p:cNvSpPr>
              <a:spLocks noChangeArrowheads="1"/>
            </p:cNvSpPr>
            <p:nvPr/>
          </p:nvSpPr>
          <p:spPr bwMode="auto">
            <a:xfrm>
              <a:off x="2244" y="4016"/>
              <a:ext cx="726"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3770</a:t>
              </a:r>
              <a:endParaRPr lang="en-US" sz="1600" b="1">
                <a:latin typeface="Times New Roman" pitchFamily="18" charset="0"/>
              </a:endParaRPr>
            </a:p>
          </p:txBody>
        </p:sp>
        <p:sp>
          <p:nvSpPr>
            <p:cNvPr id="61501" name="Rectangle 81"/>
            <p:cNvSpPr>
              <a:spLocks noChangeArrowheads="1"/>
            </p:cNvSpPr>
            <p:nvPr/>
          </p:nvSpPr>
          <p:spPr bwMode="auto">
            <a:xfrm>
              <a:off x="1564" y="4016"/>
              <a:ext cx="680"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0</a:t>
              </a:r>
              <a:endParaRPr lang="en-US" sz="1600" b="1">
                <a:latin typeface="Times New Roman" pitchFamily="18" charset="0"/>
              </a:endParaRPr>
            </a:p>
          </p:txBody>
        </p:sp>
        <p:sp>
          <p:nvSpPr>
            <p:cNvPr id="61502" name="Rectangle 82"/>
            <p:cNvSpPr>
              <a:spLocks noChangeArrowheads="1"/>
            </p:cNvSpPr>
            <p:nvPr/>
          </p:nvSpPr>
          <p:spPr bwMode="auto">
            <a:xfrm>
              <a:off x="3651" y="3825"/>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81</a:t>
              </a:r>
              <a:endParaRPr lang="en-US" sz="1400">
                <a:latin typeface="Times New Roman" pitchFamily="18" charset="0"/>
              </a:endParaRPr>
            </a:p>
          </p:txBody>
        </p:sp>
        <p:sp>
          <p:nvSpPr>
            <p:cNvPr id="61503" name="Rectangle 83"/>
            <p:cNvSpPr>
              <a:spLocks noChangeArrowheads="1"/>
            </p:cNvSpPr>
            <p:nvPr/>
          </p:nvSpPr>
          <p:spPr bwMode="auto">
            <a:xfrm>
              <a:off x="2970" y="3825"/>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9</a:t>
              </a:r>
              <a:endParaRPr lang="en-US" sz="1400">
                <a:latin typeface="Times New Roman" pitchFamily="18" charset="0"/>
              </a:endParaRPr>
            </a:p>
          </p:txBody>
        </p:sp>
        <p:sp>
          <p:nvSpPr>
            <p:cNvPr id="61504" name="Rectangle 84"/>
            <p:cNvSpPr>
              <a:spLocks noChangeArrowheads="1"/>
            </p:cNvSpPr>
            <p:nvPr/>
          </p:nvSpPr>
          <p:spPr bwMode="auto">
            <a:xfrm>
              <a:off x="2244" y="3825"/>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841</a:t>
              </a:r>
              <a:endParaRPr lang="en-US" sz="1400">
                <a:latin typeface="Times New Roman" pitchFamily="18" charset="0"/>
              </a:endParaRPr>
            </a:p>
          </p:txBody>
        </p:sp>
        <p:sp>
          <p:nvSpPr>
            <p:cNvPr id="61505" name="Rectangle 85"/>
            <p:cNvSpPr>
              <a:spLocks noChangeArrowheads="1"/>
            </p:cNvSpPr>
            <p:nvPr/>
          </p:nvSpPr>
          <p:spPr bwMode="auto">
            <a:xfrm>
              <a:off x="1564" y="3825"/>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29 -</a:t>
              </a:r>
              <a:endParaRPr lang="en-US" sz="1400">
                <a:latin typeface="Times New Roman" pitchFamily="18" charset="0"/>
              </a:endParaRPr>
            </a:p>
          </p:txBody>
        </p:sp>
        <p:sp>
          <p:nvSpPr>
            <p:cNvPr id="61506" name="Rectangle 86"/>
            <p:cNvSpPr>
              <a:spLocks noChangeArrowheads="1"/>
            </p:cNvSpPr>
            <p:nvPr/>
          </p:nvSpPr>
          <p:spPr bwMode="auto">
            <a:xfrm>
              <a:off x="3651" y="3634"/>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a:t>
              </a:r>
              <a:endParaRPr lang="en-US" sz="1400">
                <a:latin typeface="Times New Roman" pitchFamily="18" charset="0"/>
              </a:endParaRPr>
            </a:p>
          </p:txBody>
        </p:sp>
        <p:sp>
          <p:nvSpPr>
            <p:cNvPr id="61507" name="Rectangle 87"/>
            <p:cNvSpPr>
              <a:spLocks noChangeArrowheads="1"/>
            </p:cNvSpPr>
            <p:nvPr/>
          </p:nvSpPr>
          <p:spPr bwMode="auto">
            <a:xfrm>
              <a:off x="2970" y="3634"/>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a:t>
              </a:r>
              <a:endParaRPr lang="en-US" sz="1400">
                <a:latin typeface="Times New Roman" pitchFamily="18" charset="0"/>
              </a:endParaRPr>
            </a:p>
          </p:txBody>
        </p:sp>
        <p:sp>
          <p:nvSpPr>
            <p:cNvPr id="61508" name="Rectangle 88"/>
            <p:cNvSpPr>
              <a:spLocks noChangeArrowheads="1"/>
            </p:cNvSpPr>
            <p:nvPr/>
          </p:nvSpPr>
          <p:spPr bwMode="auto">
            <a:xfrm>
              <a:off x="2244" y="3634"/>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a:t>
              </a:r>
              <a:endParaRPr lang="en-US" sz="1400">
                <a:latin typeface="Times New Roman" pitchFamily="18" charset="0"/>
              </a:endParaRPr>
            </a:p>
          </p:txBody>
        </p:sp>
        <p:sp>
          <p:nvSpPr>
            <p:cNvPr id="61509" name="Rectangle 89"/>
            <p:cNvSpPr>
              <a:spLocks noChangeArrowheads="1"/>
            </p:cNvSpPr>
            <p:nvPr/>
          </p:nvSpPr>
          <p:spPr bwMode="auto">
            <a:xfrm>
              <a:off x="1564" y="3634"/>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2 -</a:t>
              </a:r>
              <a:endParaRPr lang="en-US" sz="1400">
                <a:latin typeface="Times New Roman" pitchFamily="18" charset="0"/>
              </a:endParaRPr>
            </a:p>
          </p:txBody>
        </p:sp>
        <p:sp>
          <p:nvSpPr>
            <p:cNvPr id="61510" name="Rectangle 90"/>
            <p:cNvSpPr>
              <a:spLocks noChangeArrowheads="1"/>
            </p:cNvSpPr>
            <p:nvPr/>
          </p:nvSpPr>
          <p:spPr bwMode="auto">
            <a:xfrm>
              <a:off x="3651" y="3443"/>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16</a:t>
              </a:r>
              <a:endParaRPr lang="en-US" sz="1400">
                <a:latin typeface="Times New Roman" pitchFamily="18" charset="0"/>
              </a:endParaRPr>
            </a:p>
          </p:txBody>
        </p:sp>
        <p:sp>
          <p:nvSpPr>
            <p:cNvPr id="61511" name="Rectangle 91"/>
            <p:cNvSpPr>
              <a:spLocks noChangeArrowheads="1"/>
            </p:cNvSpPr>
            <p:nvPr/>
          </p:nvSpPr>
          <p:spPr bwMode="auto">
            <a:xfrm>
              <a:off x="2970" y="3443"/>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a:t>
              </a:r>
              <a:endParaRPr lang="en-US" sz="1400">
                <a:latin typeface="Times New Roman" pitchFamily="18" charset="0"/>
              </a:endParaRPr>
            </a:p>
          </p:txBody>
        </p:sp>
        <p:sp>
          <p:nvSpPr>
            <p:cNvPr id="61512" name="Rectangle 92"/>
            <p:cNvSpPr>
              <a:spLocks noChangeArrowheads="1"/>
            </p:cNvSpPr>
            <p:nvPr/>
          </p:nvSpPr>
          <p:spPr bwMode="auto">
            <a:xfrm>
              <a:off x="2244" y="3443"/>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784</a:t>
              </a:r>
              <a:endParaRPr lang="en-US" sz="1400">
                <a:latin typeface="Times New Roman" pitchFamily="18" charset="0"/>
              </a:endParaRPr>
            </a:p>
          </p:txBody>
        </p:sp>
        <p:sp>
          <p:nvSpPr>
            <p:cNvPr id="61513" name="Rectangle 93"/>
            <p:cNvSpPr>
              <a:spLocks noChangeArrowheads="1"/>
            </p:cNvSpPr>
            <p:nvPr/>
          </p:nvSpPr>
          <p:spPr bwMode="auto">
            <a:xfrm>
              <a:off x="1564" y="3443"/>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28 -</a:t>
              </a:r>
              <a:endParaRPr lang="en-US" sz="1400">
                <a:latin typeface="Times New Roman" pitchFamily="18" charset="0"/>
              </a:endParaRPr>
            </a:p>
          </p:txBody>
        </p:sp>
        <p:sp>
          <p:nvSpPr>
            <p:cNvPr id="61514" name="Rectangle 94"/>
            <p:cNvSpPr>
              <a:spLocks noChangeArrowheads="1"/>
            </p:cNvSpPr>
            <p:nvPr/>
          </p:nvSpPr>
          <p:spPr bwMode="auto">
            <a:xfrm>
              <a:off x="3651" y="3252"/>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100</a:t>
              </a:r>
              <a:endParaRPr lang="en-US" sz="1400">
                <a:latin typeface="Times New Roman" pitchFamily="18" charset="0"/>
              </a:endParaRPr>
            </a:p>
          </p:txBody>
        </p:sp>
        <p:sp>
          <p:nvSpPr>
            <p:cNvPr id="61515" name="Rectangle 95"/>
            <p:cNvSpPr>
              <a:spLocks noChangeArrowheads="1"/>
            </p:cNvSpPr>
            <p:nvPr/>
          </p:nvSpPr>
          <p:spPr bwMode="auto">
            <a:xfrm>
              <a:off x="2970" y="3252"/>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10 -</a:t>
              </a:r>
              <a:endParaRPr lang="en-US" sz="1400">
                <a:latin typeface="Times New Roman" pitchFamily="18" charset="0"/>
              </a:endParaRPr>
            </a:p>
          </p:txBody>
        </p:sp>
        <p:sp>
          <p:nvSpPr>
            <p:cNvPr id="61516" name="Rectangle 96"/>
            <p:cNvSpPr>
              <a:spLocks noChangeArrowheads="1"/>
            </p:cNvSpPr>
            <p:nvPr/>
          </p:nvSpPr>
          <p:spPr bwMode="auto">
            <a:xfrm>
              <a:off x="2244" y="3252"/>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2025</a:t>
              </a:r>
              <a:endParaRPr lang="en-US" sz="1400">
                <a:latin typeface="Times New Roman" pitchFamily="18" charset="0"/>
              </a:endParaRPr>
            </a:p>
          </p:txBody>
        </p:sp>
        <p:sp>
          <p:nvSpPr>
            <p:cNvPr id="61517" name="Rectangle 97"/>
            <p:cNvSpPr>
              <a:spLocks noChangeArrowheads="1"/>
            </p:cNvSpPr>
            <p:nvPr/>
          </p:nvSpPr>
          <p:spPr bwMode="auto">
            <a:xfrm>
              <a:off x="1564" y="3252"/>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45</a:t>
              </a:r>
              <a:endParaRPr lang="en-US" sz="1400">
                <a:latin typeface="Times New Roman" pitchFamily="18" charset="0"/>
              </a:endParaRPr>
            </a:p>
          </p:txBody>
        </p:sp>
        <p:sp>
          <p:nvSpPr>
            <p:cNvPr id="61518" name="Rectangle 98"/>
            <p:cNvSpPr>
              <a:spLocks noChangeArrowheads="1"/>
            </p:cNvSpPr>
            <p:nvPr/>
          </p:nvSpPr>
          <p:spPr bwMode="auto">
            <a:xfrm>
              <a:off x="3651" y="3061"/>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a:t>
              </a:r>
              <a:endParaRPr lang="en-US" sz="1400">
                <a:latin typeface="Times New Roman" pitchFamily="18" charset="0"/>
              </a:endParaRPr>
            </a:p>
          </p:txBody>
        </p:sp>
        <p:sp>
          <p:nvSpPr>
            <p:cNvPr id="61519" name="Rectangle 99"/>
            <p:cNvSpPr>
              <a:spLocks noChangeArrowheads="1"/>
            </p:cNvSpPr>
            <p:nvPr/>
          </p:nvSpPr>
          <p:spPr bwMode="auto">
            <a:xfrm>
              <a:off x="2970" y="3061"/>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a:t>
              </a:r>
              <a:endParaRPr lang="en-US" sz="1400">
                <a:latin typeface="Times New Roman" pitchFamily="18" charset="0"/>
              </a:endParaRPr>
            </a:p>
          </p:txBody>
        </p:sp>
        <p:sp>
          <p:nvSpPr>
            <p:cNvPr id="61520" name="Rectangle 100"/>
            <p:cNvSpPr>
              <a:spLocks noChangeArrowheads="1"/>
            </p:cNvSpPr>
            <p:nvPr/>
          </p:nvSpPr>
          <p:spPr bwMode="auto">
            <a:xfrm>
              <a:off x="2244" y="3061"/>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16</a:t>
              </a:r>
              <a:endParaRPr lang="en-US" sz="1400">
                <a:latin typeface="Times New Roman" pitchFamily="18" charset="0"/>
              </a:endParaRPr>
            </a:p>
          </p:txBody>
        </p:sp>
        <p:sp>
          <p:nvSpPr>
            <p:cNvPr id="61521" name="Rectangle 101"/>
            <p:cNvSpPr>
              <a:spLocks noChangeArrowheads="1"/>
            </p:cNvSpPr>
            <p:nvPr/>
          </p:nvSpPr>
          <p:spPr bwMode="auto">
            <a:xfrm>
              <a:off x="1564" y="3061"/>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a:t>
              </a:r>
              <a:endParaRPr lang="en-US" sz="1400">
                <a:latin typeface="Times New Roman" pitchFamily="18" charset="0"/>
              </a:endParaRPr>
            </a:p>
          </p:txBody>
        </p:sp>
        <p:sp>
          <p:nvSpPr>
            <p:cNvPr id="61522" name="Rectangle 102"/>
            <p:cNvSpPr>
              <a:spLocks noChangeArrowheads="1"/>
            </p:cNvSpPr>
            <p:nvPr/>
          </p:nvSpPr>
          <p:spPr bwMode="auto">
            <a:xfrm>
              <a:off x="3651" y="2870"/>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36</a:t>
              </a:r>
              <a:endParaRPr lang="en-US" sz="1400">
                <a:latin typeface="Times New Roman" pitchFamily="18" charset="0"/>
              </a:endParaRPr>
            </a:p>
          </p:txBody>
        </p:sp>
        <p:sp>
          <p:nvSpPr>
            <p:cNvPr id="61523" name="Rectangle 103"/>
            <p:cNvSpPr>
              <a:spLocks noChangeArrowheads="1"/>
            </p:cNvSpPr>
            <p:nvPr/>
          </p:nvSpPr>
          <p:spPr bwMode="auto">
            <a:xfrm>
              <a:off x="2970" y="2870"/>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6 -</a:t>
              </a:r>
              <a:endParaRPr lang="en-US" sz="1400">
                <a:latin typeface="Times New Roman" pitchFamily="18" charset="0"/>
              </a:endParaRPr>
            </a:p>
          </p:txBody>
        </p:sp>
        <p:sp>
          <p:nvSpPr>
            <p:cNvPr id="61524" name="Rectangle 104"/>
            <p:cNvSpPr>
              <a:spLocks noChangeArrowheads="1"/>
            </p:cNvSpPr>
            <p:nvPr/>
          </p:nvSpPr>
          <p:spPr bwMode="auto">
            <a:xfrm>
              <a:off x="2244" y="2870"/>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100</a:t>
              </a:r>
              <a:endParaRPr lang="en-US" sz="1400">
                <a:latin typeface="Times New Roman" pitchFamily="18" charset="0"/>
              </a:endParaRPr>
            </a:p>
          </p:txBody>
        </p:sp>
        <p:sp>
          <p:nvSpPr>
            <p:cNvPr id="61525" name="Rectangle 105"/>
            <p:cNvSpPr>
              <a:spLocks noChangeArrowheads="1"/>
            </p:cNvSpPr>
            <p:nvPr/>
          </p:nvSpPr>
          <p:spPr bwMode="auto">
            <a:xfrm>
              <a:off x="1564" y="2870"/>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10</a:t>
              </a:r>
              <a:endParaRPr lang="en-US" sz="1400">
                <a:latin typeface="Times New Roman" pitchFamily="18" charset="0"/>
              </a:endParaRPr>
            </a:p>
          </p:txBody>
        </p:sp>
      </p:grpSp>
      <p:sp>
        <p:nvSpPr>
          <p:cNvPr id="61484" name="Line 106"/>
          <p:cNvSpPr>
            <a:spLocks noChangeShapeType="1"/>
          </p:cNvSpPr>
          <p:nvPr/>
        </p:nvSpPr>
        <p:spPr bwMode="auto">
          <a:xfrm>
            <a:off x="2482850" y="4143375"/>
            <a:ext cx="0" cy="2489200"/>
          </a:xfrm>
          <a:prstGeom prst="line">
            <a:avLst/>
          </a:prstGeom>
          <a:noFill/>
          <a:ln w="12700">
            <a:solidFill>
              <a:schemeClr val="tx1"/>
            </a:solidFill>
            <a:miter lim="800000"/>
            <a:headEnd/>
            <a:tailEnd/>
          </a:ln>
        </p:spPr>
        <p:txBody>
          <a:bodyPr wrap="none"/>
          <a:lstStyle/>
          <a:p>
            <a:endParaRPr lang="he-IL"/>
          </a:p>
        </p:txBody>
      </p:sp>
      <p:sp>
        <p:nvSpPr>
          <p:cNvPr id="61485" name="Line 107"/>
          <p:cNvSpPr>
            <a:spLocks noChangeShapeType="1"/>
          </p:cNvSpPr>
          <p:nvPr/>
        </p:nvSpPr>
        <p:spPr bwMode="auto">
          <a:xfrm>
            <a:off x="3562350" y="4143375"/>
            <a:ext cx="0" cy="2489200"/>
          </a:xfrm>
          <a:prstGeom prst="line">
            <a:avLst/>
          </a:prstGeom>
          <a:noFill/>
          <a:ln w="12700">
            <a:solidFill>
              <a:schemeClr val="tx1"/>
            </a:solidFill>
            <a:miter lim="800000"/>
            <a:headEnd/>
            <a:tailEnd/>
          </a:ln>
        </p:spPr>
        <p:txBody>
          <a:bodyPr wrap="none"/>
          <a:lstStyle/>
          <a:p>
            <a:endParaRPr lang="he-IL"/>
          </a:p>
        </p:txBody>
      </p:sp>
      <p:sp>
        <p:nvSpPr>
          <p:cNvPr id="61486" name="Line 108"/>
          <p:cNvSpPr>
            <a:spLocks noChangeShapeType="1"/>
          </p:cNvSpPr>
          <p:nvPr/>
        </p:nvSpPr>
        <p:spPr bwMode="auto">
          <a:xfrm>
            <a:off x="4714875" y="4143375"/>
            <a:ext cx="0" cy="2489200"/>
          </a:xfrm>
          <a:prstGeom prst="line">
            <a:avLst/>
          </a:prstGeom>
          <a:noFill/>
          <a:ln w="12700">
            <a:solidFill>
              <a:schemeClr val="tx1"/>
            </a:solidFill>
            <a:miter lim="800000"/>
            <a:headEnd/>
            <a:tailEnd/>
          </a:ln>
        </p:spPr>
        <p:txBody>
          <a:bodyPr wrap="none"/>
          <a:lstStyle/>
          <a:p>
            <a:endParaRPr lang="he-IL"/>
          </a:p>
        </p:txBody>
      </p:sp>
      <p:sp>
        <p:nvSpPr>
          <p:cNvPr id="61487" name="Line 109"/>
          <p:cNvSpPr>
            <a:spLocks noChangeShapeType="1"/>
          </p:cNvSpPr>
          <p:nvPr/>
        </p:nvSpPr>
        <p:spPr bwMode="auto">
          <a:xfrm>
            <a:off x="5795963" y="4143375"/>
            <a:ext cx="0" cy="2489200"/>
          </a:xfrm>
          <a:prstGeom prst="line">
            <a:avLst/>
          </a:prstGeom>
          <a:noFill/>
          <a:ln w="12700">
            <a:solidFill>
              <a:schemeClr val="tx1"/>
            </a:solidFill>
            <a:miter lim="800000"/>
            <a:headEnd/>
            <a:tailEnd/>
          </a:ln>
        </p:spPr>
        <p:txBody>
          <a:bodyPr wrap="none"/>
          <a:lstStyle/>
          <a:p>
            <a:endParaRPr lang="he-IL"/>
          </a:p>
        </p:txBody>
      </p:sp>
      <p:sp>
        <p:nvSpPr>
          <p:cNvPr id="61488" name="Line 110"/>
          <p:cNvSpPr>
            <a:spLocks noChangeShapeType="1"/>
          </p:cNvSpPr>
          <p:nvPr/>
        </p:nvSpPr>
        <p:spPr bwMode="auto">
          <a:xfrm>
            <a:off x="7019925" y="4143375"/>
            <a:ext cx="0" cy="2489200"/>
          </a:xfrm>
          <a:prstGeom prst="line">
            <a:avLst/>
          </a:prstGeom>
          <a:noFill/>
          <a:ln w="12700">
            <a:solidFill>
              <a:schemeClr val="tx1"/>
            </a:solidFill>
            <a:miter lim="800000"/>
            <a:headEnd/>
            <a:tailEnd/>
          </a:ln>
        </p:spPr>
        <p:txBody>
          <a:bodyPr wrap="none"/>
          <a:lstStyle/>
          <a:p>
            <a:endParaRPr lang="he-IL"/>
          </a:p>
        </p:txBody>
      </p:sp>
      <p:sp>
        <p:nvSpPr>
          <p:cNvPr id="492655" name="Line 111"/>
          <p:cNvSpPr>
            <a:spLocks noChangeShapeType="1"/>
          </p:cNvSpPr>
          <p:nvPr/>
        </p:nvSpPr>
        <p:spPr bwMode="auto">
          <a:xfrm>
            <a:off x="4140200" y="4214813"/>
            <a:ext cx="142875" cy="0"/>
          </a:xfrm>
          <a:prstGeom prst="line">
            <a:avLst/>
          </a:prstGeom>
          <a:noFill/>
          <a:ln w="9525">
            <a:solidFill>
              <a:schemeClr val="tx1"/>
            </a:solidFill>
            <a:miter lim="800000"/>
            <a:headEnd/>
            <a:tailEnd/>
          </a:ln>
        </p:spPr>
        <p:txBody>
          <a:bodyPr wrap="none"/>
          <a:lstStyle/>
          <a:p>
            <a:endParaRPr lang="he-IL"/>
          </a:p>
        </p:txBody>
      </p:sp>
      <p:sp>
        <p:nvSpPr>
          <p:cNvPr id="492656" name="Line 112"/>
          <p:cNvSpPr>
            <a:spLocks noChangeShapeType="1"/>
          </p:cNvSpPr>
          <p:nvPr/>
        </p:nvSpPr>
        <p:spPr bwMode="auto">
          <a:xfrm>
            <a:off x="6372225" y="4214813"/>
            <a:ext cx="142875" cy="0"/>
          </a:xfrm>
          <a:prstGeom prst="line">
            <a:avLst/>
          </a:prstGeom>
          <a:noFill/>
          <a:ln w="9525">
            <a:solidFill>
              <a:schemeClr val="tx1"/>
            </a:solidFill>
            <a:miter lim="800000"/>
            <a:headEnd/>
            <a:tailEnd/>
          </a:ln>
        </p:spPr>
        <p:txBody>
          <a:bodyPr wrap="none"/>
          <a:lstStyle/>
          <a:p>
            <a:endParaRPr lang="he-IL"/>
          </a:p>
        </p:txBody>
      </p:sp>
      <p:sp>
        <p:nvSpPr>
          <p:cNvPr id="492657" name="Line 113"/>
          <p:cNvSpPr>
            <a:spLocks noChangeShapeType="1"/>
          </p:cNvSpPr>
          <p:nvPr/>
        </p:nvSpPr>
        <p:spPr bwMode="auto">
          <a:xfrm>
            <a:off x="2987675" y="4214813"/>
            <a:ext cx="144463" cy="0"/>
          </a:xfrm>
          <a:prstGeom prst="line">
            <a:avLst/>
          </a:prstGeom>
          <a:noFill/>
          <a:ln w="9525">
            <a:solidFill>
              <a:schemeClr val="tx1"/>
            </a:solidFill>
            <a:miter lim="800000"/>
            <a:headEnd/>
            <a:tailEnd/>
          </a:ln>
        </p:spPr>
        <p:txBody>
          <a:bodyPr wrap="none"/>
          <a:lstStyle/>
          <a:p>
            <a:endParaRPr lang="he-IL"/>
          </a:p>
        </p:txBody>
      </p:sp>
      <p:sp>
        <p:nvSpPr>
          <p:cNvPr id="492658" name="Line 114"/>
          <p:cNvSpPr>
            <a:spLocks noChangeShapeType="1"/>
          </p:cNvSpPr>
          <p:nvPr/>
        </p:nvSpPr>
        <p:spPr bwMode="auto">
          <a:xfrm>
            <a:off x="5219700" y="4214813"/>
            <a:ext cx="144463" cy="0"/>
          </a:xfrm>
          <a:prstGeom prst="line">
            <a:avLst/>
          </a:prstGeom>
          <a:noFill/>
          <a:ln w="9525">
            <a:solidFill>
              <a:schemeClr val="tx1"/>
            </a:solidFill>
            <a:miter lim="800000"/>
            <a:headEnd/>
            <a:tailEnd/>
          </a:ln>
        </p:spPr>
        <p:txBody>
          <a:bodyPr wrap="none"/>
          <a:lstStyle/>
          <a:p>
            <a:endParaRPr lang="he-IL"/>
          </a:p>
        </p:txBody>
      </p:sp>
      <p:sp>
        <p:nvSpPr>
          <p:cNvPr id="61493" name="Line 115"/>
          <p:cNvSpPr>
            <a:spLocks noChangeShapeType="1"/>
          </p:cNvSpPr>
          <p:nvPr/>
        </p:nvSpPr>
        <p:spPr bwMode="auto">
          <a:xfrm>
            <a:off x="8243888" y="4214813"/>
            <a:ext cx="142875" cy="0"/>
          </a:xfrm>
          <a:prstGeom prst="line">
            <a:avLst/>
          </a:prstGeom>
          <a:noFill/>
          <a:ln w="9525">
            <a:solidFill>
              <a:schemeClr val="tx1"/>
            </a:solidFill>
            <a:miter lim="800000"/>
            <a:headEnd/>
            <a:tailEnd/>
          </a:ln>
        </p:spPr>
        <p:txBody>
          <a:bodyPr wrap="none"/>
          <a:lstStyle/>
          <a:p>
            <a:endParaRPr lang="he-IL"/>
          </a:p>
        </p:txBody>
      </p:sp>
      <p:sp>
        <p:nvSpPr>
          <p:cNvPr id="61494" name="Line 116"/>
          <p:cNvSpPr>
            <a:spLocks noChangeShapeType="1"/>
          </p:cNvSpPr>
          <p:nvPr/>
        </p:nvSpPr>
        <p:spPr bwMode="auto">
          <a:xfrm>
            <a:off x="7596188" y="4214813"/>
            <a:ext cx="142875" cy="0"/>
          </a:xfrm>
          <a:prstGeom prst="line">
            <a:avLst/>
          </a:prstGeom>
          <a:noFill/>
          <a:ln w="9525">
            <a:solidFill>
              <a:schemeClr val="tx1"/>
            </a:solidFill>
            <a:miter lim="800000"/>
            <a:headEnd/>
            <a:tailEnd/>
          </a:ln>
        </p:spPr>
        <p:txBody>
          <a:bodyPr wrap="none"/>
          <a:lstStyle/>
          <a:p>
            <a:endParaRPr lang="he-IL"/>
          </a:p>
        </p:txBody>
      </p:sp>
      <p:sp>
        <p:nvSpPr>
          <p:cNvPr id="492661" name="Line 117"/>
          <p:cNvSpPr>
            <a:spLocks noChangeShapeType="1"/>
          </p:cNvSpPr>
          <p:nvPr/>
        </p:nvSpPr>
        <p:spPr bwMode="auto">
          <a:xfrm>
            <a:off x="4284663" y="2133600"/>
            <a:ext cx="215900" cy="0"/>
          </a:xfrm>
          <a:prstGeom prst="line">
            <a:avLst/>
          </a:prstGeom>
          <a:noFill/>
          <a:ln w="9525">
            <a:solidFill>
              <a:schemeClr val="tx1"/>
            </a:solidFill>
            <a:miter lim="800000"/>
            <a:headEnd/>
            <a:tailEnd/>
          </a:ln>
        </p:spPr>
        <p:txBody>
          <a:bodyPr wrap="none"/>
          <a:lstStyle/>
          <a:p>
            <a:endParaRPr lang="he-IL"/>
          </a:p>
        </p:txBody>
      </p:sp>
      <p:graphicFrame>
        <p:nvGraphicFramePr>
          <p:cNvPr id="492662" name="Object 118"/>
          <p:cNvGraphicFramePr>
            <a:graphicFrameLocks noChangeAspect="1"/>
          </p:cNvGraphicFramePr>
          <p:nvPr/>
        </p:nvGraphicFramePr>
        <p:xfrm>
          <a:off x="4427538" y="2420938"/>
          <a:ext cx="419100" cy="444500"/>
        </p:xfrm>
        <a:graphic>
          <a:graphicData uri="http://schemas.openxmlformats.org/presentationml/2006/ole">
            <p:oleObj spid="_x0000_s61443" name="משוואה" r:id="rId4" imgW="419040" imgH="444240" progId="Equation.3">
              <p:embed/>
            </p:oleObj>
          </a:graphicData>
        </a:graphic>
      </p:graphicFrame>
      <p:sp>
        <p:nvSpPr>
          <p:cNvPr id="492663" name="Line 119"/>
          <p:cNvSpPr>
            <a:spLocks noChangeShapeType="1"/>
          </p:cNvSpPr>
          <p:nvPr/>
        </p:nvSpPr>
        <p:spPr bwMode="auto">
          <a:xfrm>
            <a:off x="5867400" y="1989138"/>
            <a:ext cx="215900" cy="0"/>
          </a:xfrm>
          <a:prstGeom prst="line">
            <a:avLst/>
          </a:prstGeom>
          <a:noFill/>
          <a:ln w="9525">
            <a:solidFill>
              <a:schemeClr val="tx1"/>
            </a:solidFill>
            <a:miter lim="800000"/>
            <a:headEnd/>
            <a:tailEnd/>
          </a:ln>
        </p:spPr>
        <p:txBody>
          <a:bodyPr wrap="none"/>
          <a:lstStyle/>
          <a:p>
            <a:endParaRPr lang="he-IL"/>
          </a:p>
        </p:txBody>
      </p:sp>
      <p:graphicFrame>
        <p:nvGraphicFramePr>
          <p:cNvPr id="492664" name="Object 120"/>
          <p:cNvGraphicFramePr>
            <a:graphicFrameLocks noChangeAspect="1"/>
          </p:cNvGraphicFramePr>
          <p:nvPr>
            <p:ph sz="quarter" idx="3"/>
          </p:nvPr>
        </p:nvGraphicFramePr>
        <p:xfrm>
          <a:off x="3779838" y="3284538"/>
          <a:ext cx="2592387" cy="596900"/>
        </p:xfrm>
        <a:graphic>
          <a:graphicData uri="http://schemas.openxmlformats.org/presentationml/2006/ole">
            <p:oleObj spid="_x0000_s61444" name="משוואה" r:id="rId5" imgW="1688760" imgH="393480" progId="Equation.3">
              <p:embed/>
            </p:oleObj>
          </a:graphicData>
        </a:graphic>
      </p:graphicFrame>
      <p:graphicFrame>
        <p:nvGraphicFramePr>
          <p:cNvPr id="492665" name="Object 121"/>
          <p:cNvGraphicFramePr>
            <a:graphicFrameLocks noChangeAspect="1"/>
          </p:cNvGraphicFramePr>
          <p:nvPr/>
        </p:nvGraphicFramePr>
        <p:xfrm>
          <a:off x="1979613" y="3213100"/>
          <a:ext cx="1270000" cy="741363"/>
        </p:xfrm>
        <a:graphic>
          <a:graphicData uri="http://schemas.openxmlformats.org/presentationml/2006/ole">
            <p:oleObj spid="_x0000_s61445" name="משוואה" r:id="rId6" imgW="825480" imgH="469800" progId="Equation.3">
              <p:embed/>
            </p:oleObj>
          </a:graphicData>
        </a:graphic>
      </p:graphicFrame>
      <p:sp>
        <p:nvSpPr>
          <p:cNvPr id="492666" name="Line 122"/>
          <p:cNvSpPr>
            <a:spLocks noChangeShapeType="1"/>
          </p:cNvSpPr>
          <p:nvPr/>
        </p:nvSpPr>
        <p:spPr bwMode="auto">
          <a:xfrm>
            <a:off x="5867400" y="2133600"/>
            <a:ext cx="215900" cy="0"/>
          </a:xfrm>
          <a:prstGeom prst="line">
            <a:avLst/>
          </a:prstGeom>
          <a:noFill/>
          <a:ln w="9525">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92547">
                                            <p:txEl>
                                              <p:pRg st="0" end="0"/>
                                            </p:txEl>
                                          </p:spTgt>
                                        </p:tgtEl>
                                        <p:attrNameLst>
                                          <p:attrName>style.visibility</p:attrName>
                                        </p:attrNameLst>
                                      </p:cBhvr>
                                      <p:to>
                                        <p:strVal val="visible"/>
                                      </p:to>
                                    </p:set>
                                    <p:anim calcmode="lin" valueType="num">
                                      <p:cBhvr>
                                        <p:cTn id="7" dur="1000" fill="hold"/>
                                        <p:tgtEl>
                                          <p:spTgt spid="4925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925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92547">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492547">
                                            <p:txEl>
                                              <p:pRg st="1" end="1"/>
                                            </p:txEl>
                                          </p:spTgt>
                                        </p:tgtEl>
                                        <p:attrNameLst>
                                          <p:attrName>style.visibility</p:attrName>
                                        </p:attrNameLst>
                                      </p:cBhvr>
                                      <p:to>
                                        <p:strVal val="visible"/>
                                      </p:to>
                                    </p:set>
                                    <p:anim calcmode="lin" valueType="num">
                                      <p:cBhvr>
                                        <p:cTn id="20" dur="1000" fill="hold"/>
                                        <p:tgtEl>
                                          <p:spTgt spid="492547">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492547">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492547">
                                            <p:txEl>
                                              <p:pRg st="1" end="1"/>
                                            </p:txEl>
                                          </p:spTgt>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492663"/>
                                        </p:tgtEl>
                                        <p:attrNameLst>
                                          <p:attrName>style.visibility</p:attrName>
                                        </p:attrNameLst>
                                      </p:cBhvr>
                                      <p:to>
                                        <p:strVal val="visible"/>
                                      </p:to>
                                    </p:set>
                                    <p:anim calcmode="lin" valueType="num">
                                      <p:cBhvr>
                                        <p:cTn id="25" dur="1000" fill="hold"/>
                                        <p:tgtEl>
                                          <p:spTgt spid="492663"/>
                                        </p:tgtEl>
                                        <p:attrNameLst>
                                          <p:attrName>ppt_w</p:attrName>
                                        </p:attrNameLst>
                                      </p:cBhvr>
                                      <p:tavLst>
                                        <p:tav tm="0">
                                          <p:val>
                                            <p:strVal val="#ppt_w*0.70"/>
                                          </p:val>
                                        </p:tav>
                                        <p:tav tm="100000">
                                          <p:val>
                                            <p:strVal val="#ppt_w"/>
                                          </p:val>
                                        </p:tav>
                                      </p:tavLst>
                                    </p:anim>
                                    <p:anim calcmode="lin" valueType="num">
                                      <p:cBhvr>
                                        <p:cTn id="26" dur="1000" fill="hold"/>
                                        <p:tgtEl>
                                          <p:spTgt spid="492663"/>
                                        </p:tgtEl>
                                        <p:attrNameLst>
                                          <p:attrName>ppt_h</p:attrName>
                                        </p:attrNameLst>
                                      </p:cBhvr>
                                      <p:tavLst>
                                        <p:tav tm="0">
                                          <p:val>
                                            <p:strVal val="#ppt_h"/>
                                          </p:val>
                                        </p:tav>
                                        <p:tav tm="100000">
                                          <p:val>
                                            <p:strVal val="#ppt_h"/>
                                          </p:val>
                                        </p:tav>
                                      </p:tavLst>
                                    </p:anim>
                                    <p:animEffect transition="in" filter="fade">
                                      <p:cBhvr>
                                        <p:cTn id="27" dur="1000"/>
                                        <p:tgtEl>
                                          <p:spTgt spid="492663"/>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492661"/>
                                        </p:tgtEl>
                                        <p:attrNameLst>
                                          <p:attrName>style.visibility</p:attrName>
                                        </p:attrNameLst>
                                      </p:cBhvr>
                                      <p:to>
                                        <p:strVal val="visible"/>
                                      </p:to>
                                    </p:set>
                                    <p:anim calcmode="lin" valueType="num">
                                      <p:cBhvr>
                                        <p:cTn id="30" dur="1000" fill="hold"/>
                                        <p:tgtEl>
                                          <p:spTgt spid="492661"/>
                                        </p:tgtEl>
                                        <p:attrNameLst>
                                          <p:attrName>ppt_w</p:attrName>
                                        </p:attrNameLst>
                                      </p:cBhvr>
                                      <p:tavLst>
                                        <p:tav tm="0">
                                          <p:val>
                                            <p:strVal val="#ppt_w*0.70"/>
                                          </p:val>
                                        </p:tav>
                                        <p:tav tm="100000">
                                          <p:val>
                                            <p:strVal val="#ppt_w"/>
                                          </p:val>
                                        </p:tav>
                                      </p:tavLst>
                                    </p:anim>
                                    <p:anim calcmode="lin" valueType="num">
                                      <p:cBhvr>
                                        <p:cTn id="31" dur="1000" fill="hold"/>
                                        <p:tgtEl>
                                          <p:spTgt spid="492661"/>
                                        </p:tgtEl>
                                        <p:attrNameLst>
                                          <p:attrName>ppt_h</p:attrName>
                                        </p:attrNameLst>
                                      </p:cBhvr>
                                      <p:tavLst>
                                        <p:tav tm="0">
                                          <p:val>
                                            <p:strVal val="#ppt_h"/>
                                          </p:val>
                                        </p:tav>
                                        <p:tav tm="100000">
                                          <p:val>
                                            <p:strVal val="#ppt_h"/>
                                          </p:val>
                                        </p:tav>
                                      </p:tavLst>
                                    </p:anim>
                                    <p:animEffect transition="in" filter="fade">
                                      <p:cBhvr>
                                        <p:cTn id="32" dur="1000"/>
                                        <p:tgtEl>
                                          <p:spTgt spid="492661"/>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492666"/>
                                        </p:tgtEl>
                                        <p:attrNameLst>
                                          <p:attrName>style.visibility</p:attrName>
                                        </p:attrNameLst>
                                      </p:cBhvr>
                                      <p:to>
                                        <p:strVal val="visible"/>
                                      </p:to>
                                    </p:set>
                                    <p:anim calcmode="lin" valueType="num">
                                      <p:cBhvr>
                                        <p:cTn id="35" dur="1000" fill="hold"/>
                                        <p:tgtEl>
                                          <p:spTgt spid="492666"/>
                                        </p:tgtEl>
                                        <p:attrNameLst>
                                          <p:attrName>ppt_w</p:attrName>
                                        </p:attrNameLst>
                                      </p:cBhvr>
                                      <p:tavLst>
                                        <p:tav tm="0">
                                          <p:val>
                                            <p:strVal val="#ppt_w*0.70"/>
                                          </p:val>
                                        </p:tav>
                                        <p:tav tm="100000">
                                          <p:val>
                                            <p:strVal val="#ppt_w"/>
                                          </p:val>
                                        </p:tav>
                                      </p:tavLst>
                                    </p:anim>
                                    <p:anim calcmode="lin" valueType="num">
                                      <p:cBhvr>
                                        <p:cTn id="36" dur="1000" fill="hold"/>
                                        <p:tgtEl>
                                          <p:spTgt spid="492666"/>
                                        </p:tgtEl>
                                        <p:attrNameLst>
                                          <p:attrName>ppt_h</p:attrName>
                                        </p:attrNameLst>
                                      </p:cBhvr>
                                      <p:tavLst>
                                        <p:tav tm="0">
                                          <p:val>
                                            <p:strVal val="#ppt_h"/>
                                          </p:val>
                                        </p:tav>
                                        <p:tav tm="100000">
                                          <p:val>
                                            <p:strVal val="#ppt_h"/>
                                          </p:val>
                                        </p:tav>
                                      </p:tavLst>
                                    </p:anim>
                                    <p:animEffect transition="in" filter="fade">
                                      <p:cBhvr>
                                        <p:cTn id="37" dur="1000"/>
                                        <p:tgtEl>
                                          <p:spTgt spid="492666"/>
                                        </p:tgtEl>
                                      </p:cBhvr>
                                    </p:animEffect>
                                  </p:childTnLst>
                                </p:cTn>
                              </p:par>
                            </p:childTnLst>
                          </p:cTn>
                        </p:par>
                        <p:par>
                          <p:cTn id="38" fill="hold">
                            <p:stCondLst>
                              <p:cond delay="1000"/>
                            </p:stCondLst>
                            <p:childTnLst>
                              <p:par>
                                <p:cTn id="39" presetID="29"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ppt_x</p:attrName>
                                        </p:attrNameLst>
                                      </p:cBhvr>
                                      <p:tavLst>
                                        <p:tav tm="0">
                                          <p:val>
                                            <p:strVal val="#ppt_x-.2"/>
                                          </p:val>
                                        </p:tav>
                                        <p:tav tm="100000">
                                          <p:val>
                                            <p:strVal val="#ppt_x"/>
                                          </p:val>
                                        </p:tav>
                                      </p:tavLst>
                                    </p:anim>
                                    <p:anim calcmode="lin" valueType="num">
                                      <p:cBhvr>
                                        <p:cTn id="4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492657"/>
                                        </p:tgtEl>
                                        <p:attrNameLst>
                                          <p:attrName>style.visibility</p:attrName>
                                        </p:attrNameLst>
                                      </p:cBhvr>
                                      <p:to>
                                        <p:strVal val="visible"/>
                                      </p:to>
                                    </p:set>
                                    <p:anim calcmode="lin" valueType="num">
                                      <p:cBhvr>
                                        <p:cTn id="46" dur="1000" fill="hold"/>
                                        <p:tgtEl>
                                          <p:spTgt spid="492657"/>
                                        </p:tgtEl>
                                        <p:attrNameLst>
                                          <p:attrName>ppt_w</p:attrName>
                                        </p:attrNameLst>
                                      </p:cBhvr>
                                      <p:tavLst>
                                        <p:tav tm="0">
                                          <p:val>
                                            <p:strVal val="#ppt_w*0.70"/>
                                          </p:val>
                                        </p:tav>
                                        <p:tav tm="100000">
                                          <p:val>
                                            <p:strVal val="#ppt_w"/>
                                          </p:val>
                                        </p:tav>
                                      </p:tavLst>
                                    </p:anim>
                                    <p:anim calcmode="lin" valueType="num">
                                      <p:cBhvr>
                                        <p:cTn id="47" dur="1000" fill="hold"/>
                                        <p:tgtEl>
                                          <p:spTgt spid="492657"/>
                                        </p:tgtEl>
                                        <p:attrNameLst>
                                          <p:attrName>ppt_h</p:attrName>
                                        </p:attrNameLst>
                                      </p:cBhvr>
                                      <p:tavLst>
                                        <p:tav tm="0">
                                          <p:val>
                                            <p:strVal val="#ppt_h"/>
                                          </p:val>
                                        </p:tav>
                                        <p:tav tm="100000">
                                          <p:val>
                                            <p:strVal val="#ppt_h"/>
                                          </p:val>
                                        </p:tav>
                                      </p:tavLst>
                                    </p:anim>
                                    <p:animEffect transition="in" filter="fade">
                                      <p:cBhvr>
                                        <p:cTn id="48" dur="1000"/>
                                        <p:tgtEl>
                                          <p:spTgt spid="492657"/>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492655"/>
                                        </p:tgtEl>
                                        <p:attrNameLst>
                                          <p:attrName>style.visibility</p:attrName>
                                        </p:attrNameLst>
                                      </p:cBhvr>
                                      <p:to>
                                        <p:strVal val="visible"/>
                                      </p:to>
                                    </p:set>
                                    <p:anim calcmode="lin" valueType="num">
                                      <p:cBhvr>
                                        <p:cTn id="51" dur="1000" fill="hold"/>
                                        <p:tgtEl>
                                          <p:spTgt spid="492655"/>
                                        </p:tgtEl>
                                        <p:attrNameLst>
                                          <p:attrName>ppt_w</p:attrName>
                                        </p:attrNameLst>
                                      </p:cBhvr>
                                      <p:tavLst>
                                        <p:tav tm="0">
                                          <p:val>
                                            <p:strVal val="#ppt_w*0.70"/>
                                          </p:val>
                                        </p:tav>
                                        <p:tav tm="100000">
                                          <p:val>
                                            <p:strVal val="#ppt_w"/>
                                          </p:val>
                                        </p:tav>
                                      </p:tavLst>
                                    </p:anim>
                                    <p:anim calcmode="lin" valueType="num">
                                      <p:cBhvr>
                                        <p:cTn id="52" dur="1000" fill="hold"/>
                                        <p:tgtEl>
                                          <p:spTgt spid="492655"/>
                                        </p:tgtEl>
                                        <p:attrNameLst>
                                          <p:attrName>ppt_h</p:attrName>
                                        </p:attrNameLst>
                                      </p:cBhvr>
                                      <p:tavLst>
                                        <p:tav tm="0">
                                          <p:val>
                                            <p:strVal val="#ppt_h"/>
                                          </p:val>
                                        </p:tav>
                                        <p:tav tm="100000">
                                          <p:val>
                                            <p:strVal val="#ppt_h"/>
                                          </p:val>
                                        </p:tav>
                                      </p:tavLst>
                                    </p:anim>
                                    <p:animEffect transition="in" filter="fade">
                                      <p:cBhvr>
                                        <p:cTn id="53" dur="1000"/>
                                        <p:tgtEl>
                                          <p:spTgt spid="492655"/>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492658"/>
                                        </p:tgtEl>
                                        <p:attrNameLst>
                                          <p:attrName>style.visibility</p:attrName>
                                        </p:attrNameLst>
                                      </p:cBhvr>
                                      <p:to>
                                        <p:strVal val="visible"/>
                                      </p:to>
                                    </p:set>
                                    <p:anim calcmode="lin" valueType="num">
                                      <p:cBhvr>
                                        <p:cTn id="56" dur="1000" fill="hold"/>
                                        <p:tgtEl>
                                          <p:spTgt spid="492658"/>
                                        </p:tgtEl>
                                        <p:attrNameLst>
                                          <p:attrName>ppt_w</p:attrName>
                                        </p:attrNameLst>
                                      </p:cBhvr>
                                      <p:tavLst>
                                        <p:tav tm="0">
                                          <p:val>
                                            <p:strVal val="#ppt_w*0.70"/>
                                          </p:val>
                                        </p:tav>
                                        <p:tav tm="100000">
                                          <p:val>
                                            <p:strVal val="#ppt_w"/>
                                          </p:val>
                                        </p:tav>
                                      </p:tavLst>
                                    </p:anim>
                                    <p:anim calcmode="lin" valueType="num">
                                      <p:cBhvr>
                                        <p:cTn id="57" dur="1000" fill="hold"/>
                                        <p:tgtEl>
                                          <p:spTgt spid="492658"/>
                                        </p:tgtEl>
                                        <p:attrNameLst>
                                          <p:attrName>ppt_h</p:attrName>
                                        </p:attrNameLst>
                                      </p:cBhvr>
                                      <p:tavLst>
                                        <p:tav tm="0">
                                          <p:val>
                                            <p:strVal val="#ppt_h"/>
                                          </p:val>
                                        </p:tav>
                                        <p:tav tm="100000">
                                          <p:val>
                                            <p:strVal val="#ppt_h"/>
                                          </p:val>
                                        </p:tav>
                                      </p:tavLst>
                                    </p:anim>
                                    <p:animEffect transition="in" filter="fade">
                                      <p:cBhvr>
                                        <p:cTn id="58" dur="1000"/>
                                        <p:tgtEl>
                                          <p:spTgt spid="492658"/>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492656"/>
                                        </p:tgtEl>
                                        <p:attrNameLst>
                                          <p:attrName>style.visibility</p:attrName>
                                        </p:attrNameLst>
                                      </p:cBhvr>
                                      <p:to>
                                        <p:strVal val="visible"/>
                                      </p:to>
                                    </p:set>
                                    <p:anim calcmode="lin" valueType="num">
                                      <p:cBhvr>
                                        <p:cTn id="61" dur="1000" fill="hold"/>
                                        <p:tgtEl>
                                          <p:spTgt spid="492656"/>
                                        </p:tgtEl>
                                        <p:attrNameLst>
                                          <p:attrName>ppt_w</p:attrName>
                                        </p:attrNameLst>
                                      </p:cBhvr>
                                      <p:tavLst>
                                        <p:tav tm="0">
                                          <p:val>
                                            <p:strVal val="#ppt_w*0.70"/>
                                          </p:val>
                                        </p:tav>
                                        <p:tav tm="100000">
                                          <p:val>
                                            <p:strVal val="#ppt_w"/>
                                          </p:val>
                                        </p:tav>
                                      </p:tavLst>
                                    </p:anim>
                                    <p:anim calcmode="lin" valueType="num">
                                      <p:cBhvr>
                                        <p:cTn id="62" dur="1000" fill="hold"/>
                                        <p:tgtEl>
                                          <p:spTgt spid="492656"/>
                                        </p:tgtEl>
                                        <p:attrNameLst>
                                          <p:attrName>ppt_h</p:attrName>
                                        </p:attrNameLst>
                                      </p:cBhvr>
                                      <p:tavLst>
                                        <p:tav tm="0">
                                          <p:val>
                                            <p:strVal val="#ppt_h"/>
                                          </p:val>
                                        </p:tav>
                                        <p:tav tm="100000">
                                          <p:val>
                                            <p:strVal val="#ppt_h"/>
                                          </p:val>
                                        </p:tav>
                                      </p:tavLst>
                                    </p:anim>
                                    <p:animEffect transition="in" filter="fade">
                                      <p:cBhvr>
                                        <p:cTn id="63" dur="1000"/>
                                        <p:tgtEl>
                                          <p:spTgt spid="492656"/>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492547">
                                            <p:txEl>
                                              <p:pRg st="2" end="2"/>
                                            </p:txEl>
                                          </p:spTgt>
                                        </p:tgtEl>
                                        <p:attrNameLst>
                                          <p:attrName>style.visibility</p:attrName>
                                        </p:attrNameLst>
                                      </p:cBhvr>
                                      <p:to>
                                        <p:strVal val="visible"/>
                                      </p:to>
                                    </p:set>
                                    <p:anim calcmode="lin" valueType="num">
                                      <p:cBhvr>
                                        <p:cTn id="68" dur="1000" fill="hold"/>
                                        <p:tgtEl>
                                          <p:spTgt spid="492547">
                                            <p:txEl>
                                              <p:pRg st="2" end="2"/>
                                            </p:txEl>
                                          </p:spTgt>
                                        </p:tgtEl>
                                        <p:attrNameLst>
                                          <p:attrName>ppt_w</p:attrName>
                                        </p:attrNameLst>
                                      </p:cBhvr>
                                      <p:tavLst>
                                        <p:tav tm="0">
                                          <p:val>
                                            <p:strVal val="#ppt_w*0.70"/>
                                          </p:val>
                                        </p:tav>
                                        <p:tav tm="100000">
                                          <p:val>
                                            <p:strVal val="#ppt_w"/>
                                          </p:val>
                                        </p:tav>
                                      </p:tavLst>
                                    </p:anim>
                                    <p:anim calcmode="lin" valueType="num">
                                      <p:cBhvr>
                                        <p:cTn id="69" dur="1000" fill="hold"/>
                                        <p:tgtEl>
                                          <p:spTgt spid="492547">
                                            <p:txEl>
                                              <p:pRg st="2" end="2"/>
                                            </p:txEl>
                                          </p:spTgt>
                                        </p:tgtEl>
                                        <p:attrNameLst>
                                          <p:attrName>ppt_h</p:attrName>
                                        </p:attrNameLst>
                                      </p:cBhvr>
                                      <p:tavLst>
                                        <p:tav tm="0">
                                          <p:val>
                                            <p:strVal val="#ppt_h"/>
                                          </p:val>
                                        </p:tav>
                                        <p:tav tm="100000">
                                          <p:val>
                                            <p:strVal val="#ppt_h"/>
                                          </p:val>
                                        </p:tav>
                                      </p:tavLst>
                                    </p:anim>
                                    <p:animEffect transition="in" filter="fade">
                                      <p:cBhvr>
                                        <p:cTn id="70" dur="1000"/>
                                        <p:tgtEl>
                                          <p:spTgt spid="492547">
                                            <p:txEl>
                                              <p:pRg st="2" end="2"/>
                                            </p:txEl>
                                          </p:spTgt>
                                        </p:tgtEl>
                                      </p:cBhvr>
                                    </p:animEffect>
                                  </p:childTnLst>
                                </p:cTn>
                              </p:par>
                            </p:childTnLst>
                          </p:cTn>
                        </p:par>
                        <p:par>
                          <p:cTn id="71" fill="hold">
                            <p:stCondLst>
                              <p:cond delay="1000"/>
                            </p:stCondLst>
                            <p:childTnLst>
                              <p:par>
                                <p:cTn id="72" presetID="29"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ppt_x</p:attrName>
                                        </p:attrNameLst>
                                      </p:cBhvr>
                                      <p:tavLst>
                                        <p:tav tm="0">
                                          <p:val>
                                            <p:strVal val="#ppt_x-.2"/>
                                          </p:val>
                                        </p:tav>
                                        <p:tav tm="100000">
                                          <p:val>
                                            <p:strVal val="#ppt_x"/>
                                          </p:val>
                                        </p:tav>
                                      </p:tavLst>
                                    </p:anim>
                                    <p:anim calcmode="lin" valueType="num">
                                      <p:cBhvr>
                                        <p:cTn id="7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76" dur="1000"/>
                                        <p:tgtEl>
                                          <p:spTgt spid="5"/>
                                        </p:tgtEl>
                                      </p:cBhvr>
                                    </p:animEffect>
                                  </p:childTnLst>
                                </p:cTn>
                              </p:par>
                              <p:par>
                                <p:cTn id="77" presetID="55" presetClass="entr" presetSubtype="0" fill="hold" nodeType="withEffect">
                                  <p:stCondLst>
                                    <p:cond delay="0"/>
                                  </p:stCondLst>
                                  <p:childTnLst>
                                    <p:set>
                                      <p:cBhvr>
                                        <p:cTn id="78" dur="1" fill="hold">
                                          <p:stCondLst>
                                            <p:cond delay="0"/>
                                          </p:stCondLst>
                                        </p:cTn>
                                        <p:tgtEl>
                                          <p:spTgt spid="492662"/>
                                        </p:tgtEl>
                                        <p:attrNameLst>
                                          <p:attrName>style.visibility</p:attrName>
                                        </p:attrNameLst>
                                      </p:cBhvr>
                                      <p:to>
                                        <p:strVal val="visible"/>
                                      </p:to>
                                    </p:set>
                                    <p:anim calcmode="lin" valueType="num">
                                      <p:cBhvr>
                                        <p:cTn id="79" dur="1000" fill="hold"/>
                                        <p:tgtEl>
                                          <p:spTgt spid="492662"/>
                                        </p:tgtEl>
                                        <p:attrNameLst>
                                          <p:attrName>ppt_w</p:attrName>
                                        </p:attrNameLst>
                                      </p:cBhvr>
                                      <p:tavLst>
                                        <p:tav tm="0">
                                          <p:val>
                                            <p:strVal val="#ppt_w*0.70"/>
                                          </p:val>
                                        </p:tav>
                                        <p:tav tm="100000">
                                          <p:val>
                                            <p:strVal val="#ppt_w"/>
                                          </p:val>
                                        </p:tav>
                                      </p:tavLst>
                                    </p:anim>
                                    <p:anim calcmode="lin" valueType="num">
                                      <p:cBhvr>
                                        <p:cTn id="80" dur="1000" fill="hold"/>
                                        <p:tgtEl>
                                          <p:spTgt spid="492662"/>
                                        </p:tgtEl>
                                        <p:attrNameLst>
                                          <p:attrName>ppt_h</p:attrName>
                                        </p:attrNameLst>
                                      </p:cBhvr>
                                      <p:tavLst>
                                        <p:tav tm="0">
                                          <p:val>
                                            <p:strVal val="#ppt_h"/>
                                          </p:val>
                                        </p:tav>
                                        <p:tav tm="100000">
                                          <p:val>
                                            <p:strVal val="#ppt_h"/>
                                          </p:val>
                                        </p:tav>
                                      </p:tavLst>
                                    </p:anim>
                                    <p:animEffect transition="in" filter="fade">
                                      <p:cBhvr>
                                        <p:cTn id="81" dur="1000"/>
                                        <p:tgtEl>
                                          <p:spTgt spid="492662"/>
                                        </p:tgtEl>
                                      </p:cBhvr>
                                    </p:animEffect>
                                  </p:childTnLst>
                                </p:cTn>
                              </p:par>
                              <p:par>
                                <p:cTn id="82" presetID="55" presetClass="entr" presetSubtype="0" fill="hold" nodeType="withEffect">
                                  <p:stCondLst>
                                    <p:cond delay="0"/>
                                  </p:stCondLst>
                                  <p:childTnLst>
                                    <p:set>
                                      <p:cBhvr>
                                        <p:cTn id="83" dur="1" fill="hold">
                                          <p:stCondLst>
                                            <p:cond delay="0"/>
                                          </p:stCondLst>
                                        </p:cTn>
                                        <p:tgtEl>
                                          <p:spTgt spid="492548"/>
                                        </p:tgtEl>
                                        <p:attrNameLst>
                                          <p:attrName>style.visibility</p:attrName>
                                        </p:attrNameLst>
                                      </p:cBhvr>
                                      <p:to>
                                        <p:strVal val="visible"/>
                                      </p:to>
                                    </p:set>
                                    <p:anim calcmode="lin" valueType="num">
                                      <p:cBhvr>
                                        <p:cTn id="84" dur="1000" fill="hold"/>
                                        <p:tgtEl>
                                          <p:spTgt spid="492548"/>
                                        </p:tgtEl>
                                        <p:attrNameLst>
                                          <p:attrName>ppt_w</p:attrName>
                                        </p:attrNameLst>
                                      </p:cBhvr>
                                      <p:tavLst>
                                        <p:tav tm="0">
                                          <p:val>
                                            <p:strVal val="#ppt_w*0.70"/>
                                          </p:val>
                                        </p:tav>
                                        <p:tav tm="100000">
                                          <p:val>
                                            <p:strVal val="#ppt_w"/>
                                          </p:val>
                                        </p:tav>
                                      </p:tavLst>
                                    </p:anim>
                                    <p:anim calcmode="lin" valueType="num">
                                      <p:cBhvr>
                                        <p:cTn id="85" dur="1000" fill="hold"/>
                                        <p:tgtEl>
                                          <p:spTgt spid="492548"/>
                                        </p:tgtEl>
                                        <p:attrNameLst>
                                          <p:attrName>ppt_h</p:attrName>
                                        </p:attrNameLst>
                                      </p:cBhvr>
                                      <p:tavLst>
                                        <p:tav tm="0">
                                          <p:val>
                                            <p:strVal val="#ppt_h"/>
                                          </p:val>
                                        </p:tav>
                                        <p:tav tm="100000">
                                          <p:val>
                                            <p:strVal val="#ppt_h"/>
                                          </p:val>
                                        </p:tav>
                                      </p:tavLst>
                                    </p:anim>
                                    <p:animEffect transition="in" filter="fade">
                                      <p:cBhvr>
                                        <p:cTn id="86" dur="1000"/>
                                        <p:tgtEl>
                                          <p:spTgt spid="492548"/>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492547">
                                            <p:txEl>
                                              <p:pRg st="3" end="3"/>
                                            </p:txEl>
                                          </p:spTgt>
                                        </p:tgtEl>
                                        <p:attrNameLst>
                                          <p:attrName>style.visibility</p:attrName>
                                        </p:attrNameLst>
                                      </p:cBhvr>
                                      <p:to>
                                        <p:strVal val="visible"/>
                                      </p:to>
                                    </p:set>
                                    <p:anim calcmode="lin" valueType="num">
                                      <p:cBhvr>
                                        <p:cTn id="91" dur="1000" fill="hold"/>
                                        <p:tgtEl>
                                          <p:spTgt spid="492547">
                                            <p:txEl>
                                              <p:pRg st="3" end="3"/>
                                            </p:txEl>
                                          </p:spTgt>
                                        </p:tgtEl>
                                        <p:attrNameLst>
                                          <p:attrName>ppt_w</p:attrName>
                                        </p:attrNameLst>
                                      </p:cBhvr>
                                      <p:tavLst>
                                        <p:tav tm="0">
                                          <p:val>
                                            <p:strVal val="#ppt_w*0.70"/>
                                          </p:val>
                                        </p:tav>
                                        <p:tav tm="100000">
                                          <p:val>
                                            <p:strVal val="#ppt_w"/>
                                          </p:val>
                                        </p:tav>
                                      </p:tavLst>
                                    </p:anim>
                                    <p:anim calcmode="lin" valueType="num">
                                      <p:cBhvr>
                                        <p:cTn id="92" dur="1000" fill="hold"/>
                                        <p:tgtEl>
                                          <p:spTgt spid="492547">
                                            <p:txEl>
                                              <p:pRg st="3" end="3"/>
                                            </p:txEl>
                                          </p:spTgt>
                                        </p:tgtEl>
                                        <p:attrNameLst>
                                          <p:attrName>ppt_h</p:attrName>
                                        </p:attrNameLst>
                                      </p:cBhvr>
                                      <p:tavLst>
                                        <p:tav tm="0">
                                          <p:val>
                                            <p:strVal val="#ppt_h"/>
                                          </p:val>
                                        </p:tav>
                                        <p:tav tm="100000">
                                          <p:val>
                                            <p:strVal val="#ppt_h"/>
                                          </p:val>
                                        </p:tav>
                                      </p:tavLst>
                                    </p:anim>
                                    <p:animEffect transition="in" filter="fade">
                                      <p:cBhvr>
                                        <p:cTn id="93" dur="1000"/>
                                        <p:tgtEl>
                                          <p:spTgt spid="492547">
                                            <p:txEl>
                                              <p:pRg st="3" end="3"/>
                                            </p:txEl>
                                          </p:spTgt>
                                        </p:tgtEl>
                                      </p:cBhvr>
                                    </p:animEffect>
                                  </p:childTnLst>
                                </p:cTn>
                              </p:par>
                            </p:childTnLst>
                          </p:cTn>
                        </p:par>
                        <p:par>
                          <p:cTn id="94" fill="hold">
                            <p:stCondLst>
                              <p:cond delay="1000"/>
                            </p:stCondLst>
                            <p:childTnLst>
                              <p:par>
                                <p:cTn id="95" presetID="29" presetClass="entr" presetSubtype="0" fill="hold"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1000" fill="hold"/>
                                        <p:tgtEl>
                                          <p:spTgt spid="2"/>
                                        </p:tgtEl>
                                        <p:attrNameLst>
                                          <p:attrName>ppt_x</p:attrName>
                                        </p:attrNameLst>
                                      </p:cBhvr>
                                      <p:tavLst>
                                        <p:tav tm="0">
                                          <p:val>
                                            <p:strVal val="#ppt_x-.2"/>
                                          </p:val>
                                        </p:tav>
                                        <p:tav tm="100000">
                                          <p:val>
                                            <p:strVal val="#ppt_x"/>
                                          </p:val>
                                        </p:tav>
                                      </p:tavLst>
                                    </p:anim>
                                    <p:anim calcmode="lin" valueType="num">
                                      <p:cBhvr>
                                        <p:cTn id="9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9" dur="1000"/>
                                        <p:tgtEl>
                                          <p:spTgt spid="2"/>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492547">
                                            <p:txEl>
                                              <p:pRg st="4" end="4"/>
                                            </p:txEl>
                                          </p:spTgt>
                                        </p:tgtEl>
                                        <p:attrNameLst>
                                          <p:attrName>style.visibility</p:attrName>
                                        </p:attrNameLst>
                                      </p:cBhvr>
                                      <p:to>
                                        <p:strVal val="visible"/>
                                      </p:to>
                                    </p:set>
                                    <p:anim calcmode="lin" valueType="num">
                                      <p:cBhvr>
                                        <p:cTn id="102" dur="1000" fill="hold"/>
                                        <p:tgtEl>
                                          <p:spTgt spid="492547">
                                            <p:txEl>
                                              <p:pRg st="4" end="4"/>
                                            </p:txEl>
                                          </p:spTgt>
                                        </p:tgtEl>
                                        <p:attrNameLst>
                                          <p:attrName>ppt_w</p:attrName>
                                        </p:attrNameLst>
                                      </p:cBhvr>
                                      <p:tavLst>
                                        <p:tav tm="0">
                                          <p:val>
                                            <p:strVal val="#ppt_w*0.70"/>
                                          </p:val>
                                        </p:tav>
                                        <p:tav tm="100000">
                                          <p:val>
                                            <p:strVal val="#ppt_w"/>
                                          </p:val>
                                        </p:tav>
                                      </p:tavLst>
                                    </p:anim>
                                    <p:anim calcmode="lin" valueType="num">
                                      <p:cBhvr>
                                        <p:cTn id="103" dur="1000" fill="hold"/>
                                        <p:tgtEl>
                                          <p:spTgt spid="492547">
                                            <p:txEl>
                                              <p:pRg st="4" end="4"/>
                                            </p:txEl>
                                          </p:spTgt>
                                        </p:tgtEl>
                                        <p:attrNameLst>
                                          <p:attrName>ppt_h</p:attrName>
                                        </p:attrNameLst>
                                      </p:cBhvr>
                                      <p:tavLst>
                                        <p:tav tm="0">
                                          <p:val>
                                            <p:strVal val="#ppt_h"/>
                                          </p:val>
                                        </p:tav>
                                        <p:tav tm="100000">
                                          <p:val>
                                            <p:strVal val="#ppt_h"/>
                                          </p:val>
                                        </p:tav>
                                      </p:tavLst>
                                    </p:anim>
                                    <p:animEffect transition="in" filter="fade">
                                      <p:cBhvr>
                                        <p:cTn id="104" dur="1000"/>
                                        <p:tgtEl>
                                          <p:spTgt spid="492547">
                                            <p:txEl>
                                              <p:pRg st="4" end="4"/>
                                            </p:txEl>
                                          </p:spTgt>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492547">
                                            <p:txEl>
                                              <p:pRg st="5" end="5"/>
                                            </p:txEl>
                                          </p:spTgt>
                                        </p:tgtEl>
                                        <p:attrNameLst>
                                          <p:attrName>style.visibility</p:attrName>
                                        </p:attrNameLst>
                                      </p:cBhvr>
                                      <p:to>
                                        <p:strVal val="visible"/>
                                      </p:to>
                                    </p:set>
                                    <p:anim calcmode="lin" valueType="num">
                                      <p:cBhvr>
                                        <p:cTn id="107" dur="1000" fill="hold"/>
                                        <p:tgtEl>
                                          <p:spTgt spid="492547">
                                            <p:txEl>
                                              <p:pRg st="5" end="5"/>
                                            </p:txEl>
                                          </p:spTgt>
                                        </p:tgtEl>
                                        <p:attrNameLst>
                                          <p:attrName>ppt_w</p:attrName>
                                        </p:attrNameLst>
                                      </p:cBhvr>
                                      <p:tavLst>
                                        <p:tav tm="0">
                                          <p:val>
                                            <p:strVal val="#ppt_w*0.70"/>
                                          </p:val>
                                        </p:tav>
                                        <p:tav tm="100000">
                                          <p:val>
                                            <p:strVal val="#ppt_w"/>
                                          </p:val>
                                        </p:tav>
                                      </p:tavLst>
                                    </p:anim>
                                    <p:anim calcmode="lin" valueType="num">
                                      <p:cBhvr>
                                        <p:cTn id="108" dur="1000" fill="hold"/>
                                        <p:tgtEl>
                                          <p:spTgt spid="492547">
                                            <p:txEl>
                                              <p:pRg st="5" end="5"/>
                                            </p:txEl>
                                          </p:spTgt>
                                        </p:tgtEl>
                                        <p:attrNameLst>
                                          <p:attrName>ppt_h</p:attrName>
                                        </p:attrNameLst>
                                      </p:cBhvr>
                                      <p:tavLst>
                                        <p:tav tm="0">
                                          <p:val>
                                            <p:strVal val="#ppt_h"/>
                                          </p:val>
                                        </p:tav>
                                        <p:tav tm="100000">
                                          <p:val>
                                            <p:strVal val="#ppt_h"/>
                                          </p:val>
                                        </p:tav>
                                      </p:tavLst>
                                    </p:anim>
                                    <p:animEffect transition="in" filter="fade">
                                      <p:cBhvr>
                                        <p:cTn id="109" dur="1000"/>
                                        <p:tgtEl>
                                          <p:spTgt spid="492547">
                                            <p:txEl>
                                              <p:pRg st="5" end="5"/>
                                            </p:txEl>
                                          </p:spTgt>
                                        </p:tgtEl>
                                      </p:cBhvr>
                                    </p:animEffect>
                                  </p:childTnLst>
                                </p:cTn>
                              </p:par>
                              <p:par>
                                <p:cTn id="110" presetID="55" presetClass="entr" presetSubtype="0" fill="hold" nodeType="withEffect">
                                  <p:stCondLst>
                                    <p:cond delay="0"/>
                                  </p:stCondLst>
                                  <p:childTnLst>
                                    <p:set>
                                      <p:cBhvr>
                                        <p:cTn id="111" dur="1" fill="hold">
                                          <p:stCondLst>
                                            <p:cond delay="0"/>
                                          </p:stCondLst>
                                        </p:cTn>
                                        <p:tgtEl>
                                          <p:spTgt spid="492664"/>
                                        </p:tgtEl>
                                        <p:attrNameLst>
                                          <p:attrName>style.visibility</p:attrName>
                                        </p:attrNameLst>
                                      </p:cBhvr>
                                      <p:to>
                                        <p:strVal val="visible"/>
                                      </p:to>
                                    </p:set>
                                    <p:anim calcmode="lin" valueType="num">
                                      <p:cBhvr>
                                        <p:cTn id="112" dur="1000" fill="hold"/>
                                        <p:tgtEl>
                                          <p:spTgt spid="492664"/>
                                        </p:tgtEl>
                                        <p:attrNameLst>
                                          <p:attrName>ppt_w</p:attrName>
                                        </p:attrNameLst>
                                      </p:cBhvr>
                                      <p:tavLst>
                                        <p:tav tm="0">
                                          <p:val>
                                            <p:strVal val="#ppt_w*0.70"/>
                                          </p:val>
                                        </p:tav>
                                        <p:tav tm="100000">
                                          <p:val>
                                            <p:strVal val="#ppt_w"/>
                                          </p:val>
                                        </p:tav>
                                      </p:tavLst>
                                    </p:anim>
                                    <p:anim calcmode="lin" valueType="num">
                                      <p:cBhvr>
                                        <p:cTn id="113" dur="1000" fill="hold"/>
                                        <p:tgtEl>
                                          <p:spTgt spid="492664"/>
                                        </p:tgtEl>
                                        <p:attrNameLst>
                                          <p:attrName>ppt_h</p:attrName>
                                        </p:attrNameLst>
                                      </p:cBhvr>
                                      <p:tavLst>
                                        <p:tav tm="0">
                                          <p:val>
                                            <p:strVal val="#ppt_h"/>
                                          </p:val>
                                        </p:tav>
                                        <p:tav tm="100000">
                                          <p:val>
                                            <p:strVal val="#ppt_h"/>
                                          </p:val>
                                        </p:tav>
                                      </p:tavLst>
                                    </p:anim>
                                    <p:animEffect transition="in" filter="fade">
                                      <p:cBhvr>
                                        <p:cTn id="114" dur="1000"/>
                                        <p:tgtEl>
                                          <p:spTgt spid="492664"/>
                                        </p:tgtEl>
                                      </p:cBhvr>
                                    </p:animEffect>
                                  </p:childTnLst>
                                </p:cTn>
                              </p:par>
                              <p:par>
                                <p:cTn id="115" presetID="55" presetClass="entr" presetSubtype="0" fill="hold" nodeType="withEffect">
                                  <p:stCondLst>
                                    <p:cond delay="0"/>
                                  </p:stCondLst>
                                  <p:childTnLst>
                                    <p:set>
                                      <p:cBhvr>
                                        <p:cTn id="116" dur="1" fill="hold">
                                          <p:stCondLst>
                                            <p:cond delay="0"/>
                                          </p:stCondLst>
                                        </p:cTn>
                                        <p:tgtEl>
                                          <p:spTgt spid="492665"/>
                                        </p:tgtEl>
                                        <p:attrNameLst>
                                          <p:attrName>style.visibility</p:attrName>
                                        </p:attrNameLst>
                                      </p:cBhvr>
                                      <p:to>
                                        <p:strVal val="visible"/>
                                      </p:to>
                                    </p:set>
                                    <p:anim calcmode="lin" valueType="num">
                                      <p:cBhvr>
                                        <p:cTn id="117" dur="1000" fill="hold"/>
                                        <p:tgtEl>
                                          <p:spTgt spid="492665"/>
                                        </p:tgtEl>
                                        <p:attrNameLst>
                                          <p:attrName>ppt_w</p:attrName>
                                        </p:attrNameLst>
                                      </p:cBhvr>
                                      <p:tavLst>
                                        <p:tav tm="0">
                                          <p:val>
                                            <p:strVal val="#ppt_w*0.70"/>
                                          </p:val>
                                        </p:tav>
                                        <p:tav tm="100000">
                                          <p:val>
                                            <p:strVal val="#ppt_w"/>
                                          </p:val>
                                        </p:tav>
                                      </p:tavLst>
                                    </p:anim>
                                    <p:anim calcmode="lin" valueType="num">
                                      <p:cBhvr>
                                        <p:cTn id="118" dur="1000" fill="hold"/>
                                        <p:tgtEl>
                                          <p:spTgt spid="492665"/>
                                        </p:tgtEl>
                                        <p:attrNameLst>
                                          <p:attrName>ppt_h</p:attrName>
                                        </p:attrNameLst>
                                      </p:cBhvr>
                                      <p:tavLst>
                                        <p:tav tm="0">
                                          <p:val>
                                            <p:strVal val="#ppt_h"/>
                                          </p:val>
                                        </p:tav>
                                        <p:tav tm="100000">
                                          <p:val>
                                            <p:strVal val="#ppt_h"/>
                                          </p:val>
                                        </p:tav>
                                      </p:tavLst>
                                    </p:anim>
                                    <p:animEffect transition="in" filter="fade">
                                      <p:cBhvr>
                                        <p:cTn id="119" dur="1000"/>
                                        <p:tgtEl>
                                          <p:spTgt spid="492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build="p"/>
      <p:bldP spid="492655" grpId="0" animBg="1"/>
      <p:bldP spid="492656" grpId="0" animBg="1"/>
      <p:bldP spid="492657" grpId="0" animBg="1"/>
      <p:bldP spid="492658" grpId="0" animBg="1"/>
      <p:bldP spid="492661" grpId="0" animBg="1"/>
      <p:bldP spid="492663" grpId="0" animBg="1"/>
      <p:bldP spid="492666"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algn="r" eaLnBrk="1" hangingPunct="1"/>
            <a:r>
              <a:rPr lang="he-IL" smtClean="0">
                <a:solidFill>
                  <a:schemeClr val="hlink"/>
                </a:solidFill>
              </a:rPr>
              <a:t>תרגיל 1: מובהקות מקדם המתאם</a:t>
            </a:r>
            <a:endParaRPr lang="en-US" smtClean="0">
              <a:solidFill>
                <a:schemeClr val="hlink"/>
              </a:solidFill>
            </a:endParaRPr>
          </a:p>
        </p:txBody>
      </p:sp>
      <p:sp>
        <p:nvSpPr>
          <p:cNvPr id="493571" name="Rectangle 3"/>
          <p:cNvSpPr>
            <a:spLocks noGrp="1" noChangeArrowheads="1"/>
          </p:cNvSpPr>
          <p:nvPr>
            <p:ph type="body" sz="half" idx="1"/>
          </p:nvPr>
        </p:nvSpPr>
        <p:spPr>
          <a:xfrm>
            <a:off x="1187450" y="1844675"/>
            <a:ext cx="7416800" cy="3313113"/>
          </a:xfrm>
        </p:spPr>
        <p:txBody>
          <a:bodyPr/>
          <a:lstStyle/>
          <a:p>
            <a:pPr eaLnBrk="1" hangingPunct="1">
              <a:lnSpc>
                <a:spcPct val="80000"/>
              </a:lnSpc>
            </a:pPr>
            <a:r>
              <a:rPr lang="he-IL" sz="2400" smtClean="0"/>
              <a:t>האם הקשר מובהק לרמה של </a:t>
            </a:r>
            <a:r>
              <a:rPr lang="el-GR" sz="2400" smtClean="0"/>
              <a:t>α</a:t>
            </a:r>
            <a:r>
              <a:rPr lang="en-US" sz="2400" smtClean="0"/>
              <a:t>=0.01</a:t>
            </a:r>
            <a:r>
              <a:rPr lang="he-IL" sz="2400" smtClean="0"/>
              <a:t>? </a:t>
            </a:r>
          </a:p>
          <a:p>
            <a:pPr lvl="1" eaLnBrk="1" hangingPunct="1">
              <a:lnSpc>
                <a:spcPct val="80000"/>
              </a:lnSpc>
            </a:pPr>
            <a:r>
              <a:rPr lang="en-US" sz="2000" smtClean="0"/>
              <a:t>n=6, df=4</a:t>
            </a:r>
            <a:r>
              <a:rPr lang="he-IL" sz="2000" smtClean="0"/>
              <a:t>, דו כיווני, לכן ה </a:t>
            </a:r>
            <a:r>
              <a:rPr lang="en-US" sz="2000" smtClean="0"/>
              <a:t>t</a:t>
            </a:r>
            <a:r>
              <a:rPr lang="he-IL" sz="2000" smtClean="0"/>
              <a:t> הגבולי </a:t>
            </a:r>
            <a:r>
              <a:rPr lang="en-US" sz="2000" smtClean="0"/>
              <a:t>t =  +/- 4.604</a:t>
            </a:r>
            <a:endParaRPr lang="he-IL" sz="2000" smtClean="0"/>
          </a:p>
          <a:p>
            <a:pPr lvl="1" eaLnBrk="1" hangingPunct="1">
              <a:lnSpc>
                <a:spcPct val="80000"/>
              </a:lnSpc>
            </a:pPr>
            <a:r>
              <a:rPr lang="en-US" sz="2000" smtClean="0"/>
              <a:t>r=-0.925</a:t>
            </a:r>
          </a:p>
          <a:p>
            <a:pPr eaLnBrk="1" hangingPunct="1">
              <a:lnSpc>
                <a:spcPct val="80000"/>
              </a:lnSpc>
            </a:pPr>
            <a:r>
              <a:rPr lang="he-IL" sz="2400" smtClean="0"/>
              <a:t>חישוב:</a:t>
            </a:r>
          </a:p>
          <a:p>
            <a:pPr eaLnBrk="1" hangingPunct="1">
              <a:lnSpc>
                <a:spcPct val="80000"/>
              </a:lnSpc>
            </a:pPr>
            <a:endParaRPr lang="en-US" sz="2400" smtClean="0"/>
          </a:p>
          <a:p>
            <a:pPr eaLnBrk="1" hangingPunct="1">
              <a:lnSpc>
                <a:spcPct val="80000"/>
              </a:lnSpc>
            </a:pPr>
            <a:endParaRPr lang="he-IL" sz="2400" smtClean="0"/>
          </a:p>
          <a:p>
            <a:pPr eaLnBrk="1" hangingPunct="1">
              <a:lnSpc>
                <a:spcPct val="80000"/>
              </a:lnSpc>
            </a:pPr>
            <a:r>
              <a:rPr lang="he-IL" sz="2400" smtClean="0"/>
              <a:t>החלטה: </a:t>
            </a:r>
            <a:r>
              <a:rPr lang="en-US" sz="2400" smtClean="0"/>
              <a:t>t</a:t>
            </a:r>
            <a:r>
              <a:rPr lang="he-IL" sz="2400" smtClean="0"/>
              <a:t> המבחן יצא קטן מה </a:t>
            </a:r>
            <a:r>
              <a:rPr lang="en-US" sz="2400" smtClean="0"/>
              <a:t>t</a:t>
            </a:r>
            <a:r>
              <a:rPr lang="he-IL" sz="2400" smtClean="0"/>
              <a:t> הגבולי השלילי, נקבל את השערת ה </a:t>
            </a:r>
            <a:r>
              <a:rPr lang="en-US" sz="2400" smtClean="0"/>
              <a:t>H</a:t>
            </a:r>
            <a:r>
              <a:rPr lang="en-US" sz="1600" smtClean="0"/>
              <a:t>1</a:t>
            </a:r>
            <a:r>
              <a:rPr lang="he-IL" sz="2400" smtClean="0"/>
              <a:t>.</a:t>
            </a:r>
            <a:endParaRPr lang="en-US" sz="2400" smtClean="0"/>
          </a:p>
          <a:p>
            <a:pPr lvl="1" eaLnBrk="1" hangingPunct="1">
              <a:lnSpc>
                <a:spcPct val="80000"/>
              </a:lnSpc>
            </a:pPr>
            <a:endParaRPr lang="en-US" sz="2000" smtClean="0"/>
          </a:p>
        </p:txBody>
      </p:sp>
      <p:graphicFrame>
        <p:nvGraphicFramePr>
          <p:cNvPr id="493572" name="Object 4"/>
          <p:cNvGraphicFramePr>
            <a:graphicFrameLocks noChangeAspect="1"/>
          </p:cNvGraphicFramePr>
          <p:nvPr/>
        </p:nvGraphicFramePr>
        <p:xfrm>
          <a:off x="1763713" y="2997200"/>
          <a:ext cx="1439862" cy="782638"/>
        </p:xfrm>
        <a:graphic>
          <a:graphicData uri="http://schemas.openxmlformats.org/presentationml/2006/ole">
            <p:oleObj spid="_x0000_s62466" name="משוואה" r:id="rId3" imgW="888840" imgH="482400" progId="Equation.3">
              <p:embed/>
            </p:oleObj>
          </a:graphicData>
        </a:graphic>
      </p:graphicFrame>
      <p:graphicFrame>
        <p:nvGraphicFramePr>
          <p:cNvPr id="493573" name="Object 5"/>
          <p:cNvGraphicFramePr>
            <a:graphicFrameLocks noChangeAspect="1"/>
          </p:cNvGraphicFramePr>
          <p:nvPr/>
        </p:nvGraphicFramePr>
        <p:xfrm>
          <a:off x="4621213" y="3038475"/>
          <a:ext cx="2322512" cy="741363"/>
        </p:xfrm>
        <a:graphic>
          <a:graphicData uri="http://schemas.openxmlformats.org/presentationml/2006/ole">
            <p:oleObj spid="_x0000_s62467" name="משוואה" r:id="rId4" imgW="143496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 calcmode="lin" valueType="num">
                                      <p:cBhvr>
                                        <p:cTn id="7" dur="1000" fill="hold"/>
                                        <p:tgtEl>
                                          <p:spTgt spid="4935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935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93571">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93571">
                                            <p:txEl>
                                              <p:pRg st="1" end="1"/>
                                            </p:txEl>
                                          </p:spTgt>
                                        </p:tgtEl>
                                        <p:attrNameLst>
                                          <p:attrName>style.visibility</p:attrName>
                                        </p:attrNameLst>
                                      </p:cBhvr>
                                      <p:to>
                                        <p:strVal val="visible"/>
                                      </p:to>
                                    </p:set>
                                    <p:anim calcmode="lin" valueType="num">
                                      <p:cBhvr>
                                        <p:cTn id="12" dur="1000" fill="hold"/>
                                        <p:tgtEl>
                                          <p:spTgt spid="49357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9357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93571">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93571">
                                            <p:txEl>
                                              <p:pRg st="2" end="2"/>
                                            </p:txEl>
                                          </p:spTgt>
                                        </p:tgtEl>
                                        <p:attrNameLst>
                                          <p:attrName>style.visibility</p:attrName>
                                        </p:attrNameLst>
                                      </p:cBhvr>
                                      <p:to>
                                        <p:strVal val="visible"/>
                                      </p:to>
                                    </p:set>
                                    <p:anim calcmode="lin" valueType="num">
                                      <p:cBhvr>
                                        <p:cTn id="17" dur="1000" fill="hold"/>
                                        <p:tgtEl>
                                          <p:spTgt spid="493571">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93571">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93571">
                                            <p:txEl>
                                              <p:pRg st="2" end="2"/>
                                            </p:txEl>
                                          </p:spTgt>
                                        </p:tgtEl>
                                      </p:cBhvr>
                                    </p:animEffect>
                                  </p:childTnLst>
                                </p:cTn>
                              </p:par>
                            </p:childTnLst>
                          </p:cTn>
                        </p:par>
                        <p:par>
                          <p:cTn id="20" fill="hold">
                            <p:stCondLst>
                              <p:cond delay="1000"/>
                            </p:stCondLst>
                            <p:childTnLst>
                              <p:par>
                                <p:cTn id="21" presetID="55" presetClass="entr" presetSubtype="0" fill="hold" grpId="0" nodeType="afterEffect">
                                  <p:stCondLst>
                                    <p:cond delay="0"/>
                                  </p:stCondLst>
                                  <p:childTnLst>
                                    <p:set>
                                      <p:cBhvr>
                                        <p:cTn id="22" dur="1" fill="hold">
                                          <p:stCondLst>
                                            <p:cond delay="0"/>
                                          </p:stCondLst>
                                        </p:cTn>
                                        <p:tgtEl>
                                          <p:spTgt spid="493571">
                                            <p:txEl>
                                              <p:pRg st="3" end="3"/>
                                            </p:txEl>
                                          </p:spTgt>
                                        </p:tgtEl>
                                        <p:attrNameLst>
                                          <p:attrName>style.visibility</p:attrName>
                                        </p:attrNameLst>
                                      </p:cBhvr>
                                      <p:to>
                                        <p:strVal val="visible"/>
                                      </p:to>
                                    </p:set>
                                    <p:anim calcmode="lin" valueType="num">
                                      <p:cBhvr>
                                        <p:cTn id="23" dur="1000" fill="hold"/>
                                        <p:tgtEl>
                                          <p:spTgt spid="493571">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493571">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49357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493571">
                                            <p:txEl>
                                              <p:pRg st="6" end="6"/>
                                            </p:txEl>
                                          </p:spTgt>
                                        </p:tgtEl>
                                        <p:attrNameLst>
                                          <p:attrName>style.visibility</p:attrName>
                                        </p:attrNameLst>
                                      </p:cBhvr>
                                      <p:to>
                                        <p:strVal val="visible"/>
                                      </p:to>
                                    </p:set>
                                    <p:anim calcmode="lin" valueType="num">
                                      <p:cBhvr>
                                        <p:cTn id="30" dur="1000" fill="hold"/>
                                        <p:tgtEl>
                                          <p:spTgt spid="493571">
                                            <p:txEl>
                                              <p:pRg st="6" end="6"/>
                                            </p:txEl>
                                          </p:spTgt>
                                        </p:tgtEl>
                                        <p:attrNameLst>
                                          <p:attrName>ppt_w</p:attrName>
                                        </p:attrNameLst>
                                      </p:cBhvr>
                                      <p:tavLst>
                                        <p:tav tm="0">
                                          <p:val>
                                            <p:strVal val="#ppt_w*0.70"/>
                                          </p:val>
                                        </p:tav>
                                        <p:tav tm="100000">
                                          <p:val>
                                            <p:strVal val="#ppt_w"/>
                                          </p:val>
                                        </p:tav>
                                      </p:tavLst>
                                    </p:anim>
                                    <p:anim calcmode="lin" valueType="num">
                                      <p:cBhvr>
                                        <p:cTn id="31" dur="1000" fill="hold"/>
                                        <p:tgtEl>
                                          <p:spTgt spid="493571">
                                            <p:txEl>
                                              <p:pRg st="6" end="6"/>
                                            </p:txEl>
                                          </p:spTgt>
                                        </p:tgtEl>
                                        <p:attrNameLst>
                                          <p:attrName>ppt_h</p:attrName>
                                        </p:attrNameLst>
                                      </p:cBhvr>
                                      <p:tavLst>
                                        <p:tav tm="0">
                                          <p:val>
                                            <p:strVal val="#ppt_h"/>
                                          </p:val>
                                        </p:tav>
                                        <p:tav tm="100000">
                                          <p:val>
                                            <p:strVal val="#ppt_h"/>
                                          </p:val>
                                        </p:tav>
                                      </p:tavLst>
                                    </p:anim>
                                    <p:animEffect transition="in" filter="fade">
                                      <p:cBhvr>
                                        <p:cTn id="32" dur="1000"/>
                                        <p:tgtEl>
                                          <p:spTgt spid="493571">
                                            <p:txEl>
                                              <p:pRg st="6" end="6"/>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493572"/>
                                        </p:tgtEl>
                                        <p:attrNameLst>
                                          <p:attrName>style.visibility</p:attrName>
                                        </p:attrNameLst>
                                      </p:cBhvr>
                                      <p:to>
                                        <p:strVal val="visible"/>
                                      </p:to>
                                    </p:set>
                                    <p:anim calcmode="lin" valueType="num">
                                      <p:cBhvr>
                                        <p:cTn id="35" dur="1000" fill="hold"/>
                                        <p:tgtEl>
                                          <p:spTgt spid="493572"/>
                                        </p:tgtEl>
                                        <p:attrNameLst>
                                          <p:attrName>ppt_w</p:attrName>
                                        </p:attrNameLst>
                                      </p:cBhvr>
                                      <p:tavLst>
                                        <p:tav tm="0">
                                          <p:val>
                                            <p:strVal val="#ppt_w*0.70"/>
                                          </p:val>
                                        </p:tav>
                                        <p:tav tm="100000">
                                          <p:val>
                                            <p:strVal val="#ppt_w"/>
                                          </p:val>
                                        </p:tav>
                                      </p:tavLst>
                                    </p:anim>
                                    <p:anim calcmode="lin" valueType="num">
                                      <p:cBhvr>
                                        <p:cTn id="36" dur="1000" fill="hold"/>
                                        <p:tgtEl>
                                          <p:spTgt spid="493572"/>
                                        </p:tgtEl>
                                        <p:attrNameLst>
                                          <p:attrName>ppt_h</p:attrName>
                                        </p:attrNameLst>
                                      </p:cBhvr>
                                      <p:tavLst>
                                        <p:tav tm="0">
                                          <p:val>
                                            <p:strVal val="#ppt_h"/>
                                          </p:val>
                                        </p:tav>
                                        <p:tav tm="100000">
                                          <p:val>
                                            <p:strVal val="#ppt_h"/>
                                          </p:val>
                                        </p:tav>
                                      </p:tavLst>
                                    </p:anim>
                                    <p:animEffect transition="in" filter="fade">
                                      <p:cBhvr>
                                        <p:cTn id="37" dur="1000"/>
                                        <p:tgtEl>
                                          <p:spTgt spid="493572"/>
                                        </p:tgtEl>
                                      </p:cBhvr>
                                    </p:animEffect>
                                  </p:childTnLst>
                                </p:cTn>
                              </p:par>
                              <p:par>
                                <p:cTn id="38" presetID="55" presetClass="entr" presetSubtype="0" fill="hold" nodeType="withEffect">
                                  <p:stCondLst>
                                    <p:cond delay="0"/>
                                  </p:stCondLst>
                                  <p:childTnLst>
                                    <p:set>
                                      <p:cBhvr>
                                        <p:cTn id="39" dur="1" fill="hold">
                                          <p:stCondLst>
                                            <p:cond delay="0"/>
                                          </p:stCondLst>
                                        </p:cTn>
                                        <p:tgtEl>
                                          <p:spTgt spid="493573"/>
                                        </p:tgtEl>
                                        <p:attrNameLst>
                                          <p:attrName>style.visibility</p:attrName>
                                        </p:attrNameLst>
                                      </p:cBhvr>
                                      <p:to>
                                        <p:strVal val="visible"/>
                                      </p:to>
                                    </p:set>
                                    <p:anim calcmode="lin" valueType="num">
                                      <p:cBhvr>
                                        <p:cTn id="40" dur="1000" fill="hold"/>
                                        <p:tgtEl>
                                          <p:spTgt spid="493573"/>
                                        </p:tgtEl>
                                        <p:attrNameLst>
                                          <p:attrName>ppt_w</p:attrName>
                                        </p:attrNameLst>
                                      </p:cBhvr>
                                      <p:tavLst>
                                        <p:tav tm="0">
                                          <p:val>
                                            <p:strVal val="#ppt_w*0.70"/>
                                          </p:val>
                                        </p:tav>
                                        <p:tav tm="100000">
                                          <p:val>
                                            <p:strVal val="#ppt_w"/>
                                          </p:val>
                                        </p:tav>
                                      </p:tavLst>
                                    </p:anim>
                                    <p:anim calcmode="lin" valueType="num">
                                      <p:cBhvr>
                                        <p:cTn id="41" dur="1000" fill="hold"/>
                                        <p:tgtEl>
                                          <p:spTgt spid="493573"/>
                                        </p:tgtEl>
                                        <p:attrNameLst>
                                          <p:attrName>ppt_h</p:attrName>
                                        </p:attrNameLst>
                                      </p:cBhvr>
                                      <p:tavLst>
                                        <p:tav tm="0">
                                          <p:val>
                                            <p:strVal val="#ppt_h"/>
                                          </p:val>
                                        </p:tav>
                                        <p:tav tm="100000">
                                          <p:val>
                                            <p:strVal val="#ppt_h"/>
                                          </p:val>
                                        </p:tav>
                                      </p:tavLst>
                                    </p:anim>
                                    <p:animEffect transition="in" filter="fade">
                                      <p:cBhvr>
                                        <p:cTn id="42" dur="1000"/>
                                        <p:tgtEl>
                                          <p:spTgt spid="493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00113" y="617538"/>
            <a:ext cx="8043862" cy="1143000"/>
          </a:xfrm>
        </p:spPr>
        <p:txBody>
          <a:bodyPr/>
          <a:lstStyle/>
          <a:p>
            <a:pPr algn="r" eaLnBrk="1" hangingPunct="1"/>
            <a:r>
              <a:rPr lang="he-IL" sz="3600" smtClean="0"/>
              <a:t>הסקה סטטיסטית: הסקה ממדגם על האוכלוסייה</a:t>
            </a:r>
            <a:endParaRPr lang="en-US" sz="3600" smtClean="0"/>
          </a:p>
        </p:txBody>
      </p:sp>
      <p:sp>
        <p:nvSpPr>
          <p:cNvPr id="318467" name="Rectangle 3"/>
          <p:cNvSpPr>
            <a:spLocks noGrp="1" noChangeArrowheads="1"/>
          </p:cNvSpPr>
          <p:nvPr>
            <p:ph type="body" idx="1"/>
          </p:nvPr>
        </p:nvSpPr>
        <p:spPr/>
        <p:txBody>
          <a:bodyPr/>
          <a:lstStyle/>
          <a:p>
            <a:pPr algn="just" eaLnBrk="1" hangingPunct="1">
              <a:buFont typeface="Wingdings" pitchFamily="2" charset="2"/>
              <a:buNone/>
            </a:pPr>
            <a:r>
              <a:rPr lang="he-IL" smtClean="0"/>
              <a:t>בשיטת לימוד קיימת להוראת מתמטיקה השיגו הנבחנים בבחינת הבגרות (האוכלוסייה) ציון ממוצע 76 עם סטיית תקן 12. מורה מציע שיטת לימוד חדשה לשיפור ההישגים. השיטה נבדקה על מדגם מקרי של </a:t>
            </a:r>
            <a:r>
              <a:rPr lang="en-US" smtClean="0"/>
              <a:t>n=64</a:t>
            </a:r>
            <a:r>
              <a:rPr lang="he-IL" smtClean="0"/>
              <a:t> תלמידים. במדגם נתקבל ממוצע </a:t>
            </a:r>
            <a:r>
              <a:rPr lang="en-US" smtClean="0"/>
              <a:t>X=79.3</a:t>
            </a:r>
            <a:r>
              <a:rPr lang="he-IL" smtClean="0"/>
              <a:t>. </a:t>
            </a:r>
            <a:r>
              <a:rPr lang="he-IL" b="1" smtClean="0"/>
              <a:t>האם שיטת הלימוד החדשה עדיפה? </a:t>
            </a:r>
            <a:r>
              <a:rPr lang="he-IL" smtClean="0"/>
              <a:t>בדוק לרמת מובהקות של </a:t>
            </a:r>
            <a:r>
              <a:rPr lang="en-US" smtClean="0">
                <a:sym typeface="Symbol" pitchFamily="18" charset="2"/>
              </a:rPr>
              <a:t>=0.05</a:t>
            </a:r>
            <a:r>
              <a:rPr lang="he-IL" smtClean="0">
                <a:sym typeface="Symbol" pitchFamily="18" charset="2"/>
              </a:rPr>
              <a:t>.</a:t>
            </a:r>
          </a:p>
        </p:txBody>
      </p:sp>
      <p:sp>
        <p:nvSpPr>
          <p:cNvPr id="318468" name="Line 4"/>
          <p:cNvSpPr>
            <a:spLocks noChangeShapeType="1"/>
          </p:cNvSpPr>
          <p:nvPr/>
        </p:nvSpPr>
        <p:spPr bwMode="auto">
          <a:xfrm>
            <a:off x="1403350" y="4076700"/>
            <a:ext cx="288925" cy="0"/>
          </a:xfrm>
          <a:prstGeom prst="line">
            <a:avLst/>
          </a:prstGeom>
          <a:noFill/>
          <a:ln w="25400">
            <a:solidFill>
              <a:schemeClr val="tx1"/>
            </a:solidFill>
            <a:miter lim="800000"/>
            <a:headEnd/>
            <a:tailEnd/>
          </a:ln>
        </p:spPr>
        <p:txBody>
          <a:bodyPr wrap="none"/>
          <a:lstStyle/>
          <a:p>
            <a:endParaRPr lang="he-IL"/>
          </a:p>
        </p:txBody>
      </p:sp>
      <p:sp>
        <p:nvSpPr>
          <p:cNvPr id="318469" name="AutoShape 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animEffect transition="in" filter="fade">
                                      <p:cBhvr>
                                        <p:cTn id="7" dur="2000"/>
                                        <p:tgtEl>
                                          <p:spTgt spid="318467">
                                            <p:txEl>
                                              <p:pRg st="0" end="0"/>
                                            </p:txEl>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18468"/>
                                        </p:tgtEl>
                                        <p:attrNameLst>
                                          <p:attrName>style.visibility</p:attrName>
                                        </p:attrNameLst>
                                      </p:cBhvr>
                                      <p:to>
                                        <p:strVal val="visible"/>
                                      </p:to>
                                    </p:set>
                                    <p:anim calcmode="lin" valueType="num">
                                      <p:cBhvr>
                                        <p:cTn id="10" dur="1000" fill="hold"/>
                                        <p:tgtEl>
                                          <p:spTgt spid="318468"/>
                                        </p:tgtEl>
                                        <p:attrNameLst>
                                          <p:attrName>ppt_w</p:attrName>
                                        </p:attrNameLst>
                                      </p:cBhvr>
                                      <p:tavLst>
                                        <p:tav tm="0">
                                          <p:val>
                                            <p:strVal val="#ppt_w*0.70"/>
                                          </p:val>
                                        </p:tav>
                                        <p:tav tm="100000">
                                          <p:val>
                                            <p:strVal val="#ppt_w"/>
                                          </p:val>
                                        </p:tav>
                                      </p:tavLst>
                                    </p:anim>
                                    <p:anim calcmode="lin" valueType="num">
                                      <p:cBhvr>
                                        <p:cTn id="11" dur="1000" fill="hold"/>
                                        <p:tgtEl>
                                          <p:spTgt spid="318468"/>
                                        </p:tgtEl>
                                        <p:attrNameLst>
                                          <p:attrName>ppt_h</p:attrName>
                                        </p:attrNameLst>
                                      </p:cBhvr>
                                      <p:tavLst>
                                        <p:tav tm="0">
                                          <p:val>
                                            <p:strVal val="#ppt_h"/>
                                          </p:val>
                                        </p:tav>
                                        <p:tav tm="100000">
                                          <p:val>
                                            <p:strVal val="#ppt_h"/>
                                          </p:val>
                                        </p:tav>
                                      </p:tavLst>
                                    </p:anim>
                                    <p:animEffect transition="in" filter="fade">
                                      <p:cBhvr>
                                        <p:cTn id="12" dur="1000"/>
                                        <p:tgtEl>
                                          <p:spTgt spid="318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build="p"/>
      <p:bldP spid="318468"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algn="r" eaLnBrk="1" hangingPunct="1"/>
            <a:r>
              <a:rPr lang="he-IL" smtClean="0"/>
              <a:t>קו הרגרסיה: מושגים והגדרה</a:t>
            </a:r>
            <a:endParaRPr lang="en-US" smtClean="0"/>
          </a:p>
        </p:txBody>
      </p:sp>
      <p:sp>
        <p:nvSpPr>
          <p:cNvPr id="494595" name="Rectangle 3"/>
          <p:cNvSpPr>
            <a:spLocks noGrp="1" noChangeArrowheads="1"/>
          </p:cNvSpPr>
          <p:nvPr>
            <p:ph type="body" sz="half" idx="1"/>
          </p:nvPr>
        </p:nvSpPr>
        <p:spPr>
          <a:xfrm>
            <a:off x="2987675" y="1773238"/>
            <a:ext cx="5754688" cy="4114800"/>
          </a:xfrm>
        </p:spPr>
        <p:txBody>
          <a:bodyPr/>
          <a:lstStyle/>
          <a:p>
            <a:pPr eaLnBrk="1" hangingPunct="1">
              <a:lnSpc>
                <a:spcPct val="125000"/>
              </a:lnSpc>
            </a:pPr>
            <a:r>
              <a:rPr lang="he-IL" sz="2000" smtClean="0"/>
              <a:t>משוואת הקו הישר: </a:t>
            </a:r>
            <a:r>
              <a:rPr lang="en-US" sz="2000" smtClean="0"/>
              <a:t>Y=bX+a</a:t>
            </a:r>
          </a:p>
          <a:p>
            <a:pPr lvl="1" eaLnBrk="1" hangingPunct="1">
              <a:lnSpc>
                <a:spcPct val="125000"/>
              </a:lnSpc>
            </a:pPr>
            <a:r>
              <a:rPr lang="en-US" sz="1800" smtClean="0"/>
              <a:t>b</a:t>
            </a:r>
            <a:r>
              <a:rPr lang="he-IL" sz="1800" smtClean="0"/>
              <a:t> – מקדם השיפוע. </a:t>
            </a:r>
          </a:p>
          <a:p>
            <a:pPr lvl="2" eaLnBrk="1" hangingPunct="1">
              <a:lnSpc>
                <a:spcPct val="125000"/>
              </a:lnSpc>
            </a:pPr>
            <a:r>
              <a:rPr lang="he-IL" sz="1600" smtClean="0"/>
              <a:t>משמעותו שינוי של </a:t>
            </a:r>
            <a:r>
              <a:rPr lang="en-US" sz="1600" smtClean="0"/>
              <a:t>X</a:t>
            </a:r>
            <a:r>
              <a:rPr lang="he-IL" sz="1600" smtClean="0"/>
              <a:t> ביחידה גורם לשינוי של </a:t>
            </a:r>
            <a:r>
              <a:rPr lang="en-US" sz="1600" smtClean="0"/>
              <a:t>Y</a:t>
            </a:r>
            <a:r>
              <a:rPr lang="he-IL" sz="1600" smtClean="0"/>
              <a:t> ב </a:t>
            </a:r>
            <a:r>
              <a:rPr lang="en-US" sz="1600" smtClean="0"/>
              <a:t>b</a:t>
            </a:r>
            <a:r>
              <a:rPr lang="en-US" sz="1600" baseline="-25000" smtClean="0"/>
              <a:t>y/x</a:t>
            </a:r>
            <a:r>
              <a:rPr lang="he-IL" sz="1600" smtClean="0"/>
              <a:t>.</a:t>
            </a:r>
          </a:p>
          <a:p>
            <a:pPr lvl="2" eaLnBrk="1" hangingPunct="1">
              <a:lnSpc>
                <a:spcPct val="125000"/>
              </a:lnSpc>
            </a:pPr>
            <a:r>
              <a:rPr lang="en-US" sz="1600" smtClean="0"/>
              <a:t>B</a:t>
            </a:r>
            <a:r>
              <a:rPr lang="he-IL" sz="1600" smtClean="0"/>
              <a:t> גדול =&gt; שינוי גדול &gt; שיפוע תלול. (תלוי בסקאלה של המשתנים ולא בעוצמת הקשר).</a:t>
            </a:r>
          </a:p>
          <a:p>
            <a:pPr lvl="1" eaLnBrk="1" hangingPunct="1">
              <a:lnSpc>
                <a:spcPct val="125000"/>
              </a:lnSpc>
            </a:pPr>
            <a:r>
              <a:rPr lang="en-US" sz="1800" smtClean="0"/>
              <a:t>a</a:t>
            </a:r>
            <a:r>
              <a:rPr lang="he-IL" sz="1800" smtClean="0"/>
              <a:t> – נקודת החיתוך עם ציר ה </a:t>
            </a:r>
            <a:r>
              <a:rPr lang="en-US" sz="1800" smtClean="0"/>
              <a:t>Y</a:t>
            </a:r>
            <a:r>
              <a:rPr lang="he-IL" sz="1800" smtClean="0"/>
              <a:t>.</a:t>
            </a:r>
          </a:p>
          <a:p>
            <a:pPr eaLnBrk="1" hangingPunct="1">
              <a:lnSpc>
                <a:spcPct val="125000"/>
              </a:lnSpc>
            </a:pPr>
            <a:r>
              <a:rPr lang="he-IL" sz="2000" smtClean="0"/>
              <a:t>הקו מוגדר ע"פ עיקרון הריבועים הפחותים:</a:t>
            </a:r>
          </a:p>
          <a:p>
            <a:pPr lvl="1" eaLnBrk="1" hangingPunct="1">
              <a:lnSpc>
                <a:spcPct val="125000"/>
              </a:lnSpc>
            </a:pPr>
            <a:r>
              <a:rPr lang="he-IL" sz="1800" smtClean="0"/>
              <a:t>סך ריבועי הסטיות של התצפיות מהתחזיות (מהקו) הוא מינימאלי. </a:t>
            </a:r>
          </a:p>
          <a:p>
            <a:pPr lvl="1" eaLnBrk="1" hangingPunct="1">
              <a:lnSpc>
                <a:spcPct val="125000"/>
              </a:lnSpc>
            </a:pPr>
            <a:r>
              <a:rPr lang="he-IL" sz="1800" smtClean="0"/>
              <a:t>סך הסטיות של התצפיות מהתחזיות (מהקו) הוא 0.</a:t>
            </a:r>
            <a:endParaRPr lang="en-US" sz="1800" smtClean="0"/>
          </a:p>
        </p:txBody>
      </p:sp>
      <p:grpSp>
        <p:nvGrpSpPr>
          <p:cNvPr id="2" name="Group 4"/>
          <p:cNvGrpSpPr>
            <a:grpSpLocks/>
          </p:cNvGrpSpPr>
          <p:nvPr/>
        </p:nvGrpSpPr>
        <p:grpSpPr bwMode="auto">
          <a:xfrm>
            <a:off x="684213" y="3573463"/>
            <a:ext cx="2592387" cy="2305050"/>
            <a:chOff x="431" y="2251"/>
            <a:chExt cx="1633" cy="1452"/>
          </a:xfrm>
        </p:grpSpPr>
        <p:sp>
          <p:nvSpPr>
            <p:cNvPr id="63495" name="Line 5"/>
            <p:cNvSpPr>
              <a:spLocks noChangeShapeType="1"/>
            </p:cNvSpPr>
            <p:nvPr/>
          </p:nvSpPr>
          <p:spPr bwMode="auto">
            <a:xfrm flipV="1">
              <a:off x="657" y="2251"/>
              <a:ext cx="0" cy="1180"/>
            </a:xfrm>
            <a:prstGeom prst="line">
              <a:avLst/>
            </a:prstGeom>
            <a:noFill/>
            <a:ln w="9525">
              <a:solidFill>
                <a:schemeClr val="tx1"/>
              </a:solidFill>
              <a:miter lim="800000"/>
              <a:headEnd/>
              <a:tailEnd type="triangle" w="med" len="med"/>
            </a:ln>
          </p:spPr>
          <p:txBody>
            <a:bodyPr wrap="none"/>
            <a:lstStyle/>
            <a:p>
              <a:endParaRPr lang="he-IL"/>
            </a:p>
          </p:txBody>
        </p:sp>
        <p:sp>
          <p:nvSpPr>
            <p:cNvPr id="63496" name="Line 6"/>
            <p:cNvSpPr>
              <a:spLocks noChangeShapeType="1"/>
            </p:cNvSpPr>
            <p:nvPr/>
          </p:nvSpPr>
          <p:spPr bwMode="auto">
            <a:xfrm>
              <a:off x="657" y="3430"/>
              <a:ext cx="1407" cy="0"/>
            </a:xfrm>
            <a:prstGeom prst="line">
              <a:avLst/>
            </a:prstGeom>
            <a:noFill/>
            <a:ln w="9525">
              <a:solidFill>
                <a:schemeClr val="tx1"/>
              </a:solidFill>
              <a:miter lim="800000"/>
              <a:headEnd/>
              <a:tailEnd type="triangle" w="med" len="med"/>
            </a:ln>
          </p:spPr>
          <p:txBody>
            <a:bodyPr wrap="none"/>
            <a:lstStyle/>
            <a:p>
              <a:endParaRPr lang="he-IL"/>
            </a:p>
          </p:txBody>
        </p:sp>
        <p:sp>
          <p:nvSpPr>
            <p:cNvPr id="63497" name="Line 7"/>
            <p:cNvSpPr>
              <a:spLocks noChangeShapeType="1"/>
            </p:cNvSpPr>
            <p:nvPr/>
          </p:nvSpPr>
          <p:spPr bwMode="auto">
            <a:xfrm flipV="1">
              <a:off x="521" y="2568"/>
              <a:ext cx="1406" cy="545"/>
            </a:xfrm>
            <a:prstGeom prst="line">
              <a:avLst/>
            </a:prstGeom>
            <a:noFill/>
            <a:ln w="9525">
              <a:solidFill>
                <a:schemeClr val="tx1"/>
              </a:solidFill>
              <a:miter lim="800000"/>
              <a:headEnd/>
              <a:tailEnd/>
            </a:ln>
          </p:spPr>
          <p:txBody>
            <a:bodyPr wrap="none"/>
            <a:lstStyle/>
            <a:p>
              <a:endParaRPr lang="he-IL"/>
            </a:p>
          </p:txBody>
        </p:sp>
        <p:sp>
          <p:nvSpPr>
            <p:cNvPr id="63498" name="Rectangle 8"/>
            <p:cNvSpPr>
              <a:spLocks noChangeArrowheads="1"/>
            </p:cNvSpPr>
            <p:nvPr/>
          </p:nvSpPr>
          <p:spPr bwMode="auto">
            <a:xfrm>
              <a:off x="431" y="2341"/>
              <a:ext cx="181" cy="273"/>
            </a:xfrm>
            <a:prstGeom prst="rect">
              <a:avLst/>
            </a:prstGeom>
            <a:noFill/>
            <a:ln w="9525">
              <a:noFill/>
              <a:miter lim="800000"/>
              <a:headEnd/>
              <a:tailEnd/>
            </a:ln>
          </p:spPr>
          <p:txBody>
            <a:bodyPr wrap="none" anchor="ctr"/>
            <a:lstStyle/>
            <a:p>
              <a:pPr algn="ctr"/>
              <a:r>
                <a:rPr lang="en-US" sz="2400" b="1"/>
                <a:t>Y</a:t>
              </a:r>
            </a:p>
          </p:txBody>
        </p:sp>
        <p:sp>
          <p:nvSpPr>
            <p:cNvPr id="63499" name="Rectangle 9"/>
            <p:cNvSpPr>
              <a:spLocks noChangeArrowheads="1"/>
            </p:cNvSpPr>
            <p:nvPr/>
          </p:nvSpPr>
          <p:spPr bwMode="auto">
            <a:xfrm>
              <a:off x="1791" y="3430"/>
              <a:ext cx="181" cy="273"/>
            </a:xfrm>
            <a:prstGeom prst="rect">
              <a:avLst/>
            </a:prstGeom>
            <a:noFill/>
            <a:ln w="9525">
              <a:noFill/>
              <a:miter lim="800000"/>
              <a:headEnd/>
              <a:tailEnd/>
            </a:ln>
          </p:spPr>
          <p:txBody>
            <a:bodyPr wrap="none" anchor="ctr"/>
            <a:lstStyle/>
            <a:p>
              <a:pPr algn="ctr"/>
              <a:r>
                <a:rPr lang="en-US" sz="2400" b="1"/>
                <a:t>X</a:t>
              </a:r>
            </a:p>
          </p:txBody>
        </p:sp>
        <p:sp>
          <p:nvSpPr>
            <p:cNvPr id="63500" name="Rectangle 10"/>
            <p:cNvSpPr>
              <a:spLocks noChangeArrowheads="1"/>
            </p:cNvSpPr>
            <p:nvPr/>
          </p:nvSpPr>
          <p:spPr bwMode="auto">
            <a:xfrm rot="-1242084">
              <a:off x="975" y="2478"/>
              <a:ext cx="771" cy="454"/>
            </a:xfrm>
            <a:prstGeom prst="rect">
              <a:avLst/>
            </a:prstGeom>
            <a:noFill/>
            <a:ln w="9525">
              <a:noFill/>
              <a:miter lim="800000"/>
              <a:headEnd/>
              <a:tailEnd/>
            </a:ln>
          </p:spPr>
          <p:txBody>
            <a:bodyPr wrap="none" anchor="ctr"/>
            <a:lstStyle/>
            <a:p>
              <a:pPr algn="ctr"/>
              <a:r>
                <a:rPr lang="en-US" sz="1800" b="1"/>
                <a:t>Y=bX+a</a:t>
              </a:r>
            </a:p>
          </p:txBody>
        </p:sp>
      </p:grpSp>
      <p:graphicFrame>
        <p:nvGraphicFramePr>
          <p:cNvPr id="494603" name="Object 11"/>
          <p:cNvGraphicFramePr>
            <a:graphicFrameLocks noChangeAspect="1"/>
          </p:cNvGraphicFramePr>
          <p:nvPr>
            <p:ph sz="half" idx="2"/>
          </p:nvPr>
        </p:nvGraphicFramePr>
        <p:xfrm>
          <a:off x="5867400" y="4868863"/>
          <a:ext cx="1160463" cy="412750"/>
        </p:xfrm>
        <a:graphic>
          <a:graphicData uri="http://schemas.openxmlformats.org/presentationml/2006/ole">
            <p:oleObj spid="_x0000_s63490" name="משוואה" r:id="rId3" imgW="749160" imgH="266400" progId="Equation.3">
              <p:embed/>
            </p:oleObj>
          </a:graphicData>
        </a:graphic>
      </p:graphicFrame>
      <p:graphicFrame>
        <p:nvGraphicFramePr>
          <p:cNvPr id="494604" name="Object 12"/>
          <p:cNvGraphicFramePr>
            <a:graphicFrameLocks noChangeAspect="1"/>
          </p:cNvGraphicFramePr>
          <p:nvPr/>
        </p:nvGraphicFramePr>
        <p:xfrm>
          <a:off x="4140200" y="5661025"/>
          <a:ext cx="1368425" cy="398463"/>
        </p:xfrm>
        <a:graphic>
          <a:graphicData uri="http://schemas.openxmlformats.org/presentationml/2006/ole">
            <p:oleObj spid="_x0000_s63491" name="משוואה" r:id="rId4" imgW="914400" imgH="266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animEffect transition="in" filter="fade">
                                      <p:cBhvr>
                                        <p:cTn id="7" dur="1000"/>
                                        <p:tgtEl>
                                          <p:spTgt spid="49459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94595">
                                            <p:txEl>
                                              <p:pRg st="1" end="1"/>
                                            </p:txEl>
                                          </p:spTgt>
                                        </p:tgtEl>
                                        <p:attrNameLst>
                                          <p:attrName>style.visibility</p:attrName>
                                        </p:attrNameLst>
                                      </p:cBhvr>
                                      <p:to>
                                        <p:strVal val="visible"/>
                                      </p:to>
                                    </p:set>
                                    <p:animEffect transition="in" filter="fade">
                                      <p:cBhvr>
                                        <p:cTn id="11" dur="1000"/>
                                        <p:tgtEl>
                                          <p:spTgt spid="49459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94595">
                                            <p:txEl>
                                              <p:pRg st="2" end="2"/>
                                            </p:txEl>
                                          </p:spTgt>
                                        </p:tgtEl>
                                        <p:attrNameLst>
                                          <p:attrName>style.visibility</p:attrName>
                                        </p:attrNameLst>
                                      </p:cBhvr>
                                      <p:to>
                                        <p:strVal val="visible"/>
                                      </p:to>
                                    </p:set>
                                    <p:animEffect transition="in" filter="fade">
                                      <p:cBhvr>
                                        <p:cTn id="15" dur="1000"/>
                                        <p:tgtEl>
                                          <p:spTgt spid="49459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94595">
                                            <p:txEl>
                                              <p:pRg st="3" end="3"/>
                                            </p:txEl>
                                          </p:spTgt>
                                        </p:tgtEl>
                                        <p:attrNameLst>
                                          <p:attrName>style.visibility</p:attrName>
                                        </p:attrNameLst>
                                      </p:cBhvr>
                                      <p:to>
                                        <p:strVal val="visible"/>
                                      </p:to>
                                    </p:set>
                                    <p:animEffect transition="in" filter="fade">
                                      <p:cBhvr>
                                        <p:cTn id="19" dur="1000"/>
                                        <p:tgtEl>
                                          <p:spTgt spid="494595">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94595">
                                            <p:txEl>
                                              <p:pRg st="4" end="4"/>
                                            </p:txEl>
                                          </p:spTgt>
                                        </p:tgtEl>
                                        <p:attrNameLst>
                                          <p:attrName>style.visibility</p:attrName>
                                        </p:attrNameLst>
                                      </p:cBhvr>
                                      <p:to>
                                        <p:strVal val="visible"/>
                                      </p:to>
                                    </p:set>
                                    <p:animEffect transition="in" filter="fade">
                                      <p:cBhvr>
                                        <p:cTn id="23" dur="1000"/>
                                        <p:tgtEl>
                                          <p:spTgt spid="494595">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494595">
                                            <p:txEl>
                                              <p:pRg st="5" end="5"/>
                                            </p:txEl>
                                          </p:spTgt>
                                        </p:tgtEl>
                                        <p:attrNameLst>
                                          <p:attrName>style.visibility</p:attrName>
                                        </p:attrNameLst>
                                      </p:cBhvr>
                                      <p:to>
                                        <p:strVal val="visible"/>
                                      </p:to>
                                    </p:set>
                                    <p:animEffect transition="in" filter="fade">
                                      <p:cBhvr>
                                        <p:cTn id="27" dur="1000"/>
                                        <p:tgtEl>
                                          <p:spTgt spid="494595">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94595">
                                            <p:txEl>
                                              <p:pRg st="6" end="6"/>
                                            </p:txEl>
                                          </p:spTgt>
                                        </p:tgtEl>
                                        <p:attrNameLst>
                                          <p:attrName>style.visibility</p:attrName>
                                        </p:attrNameLst>
                                      </p:cBhvr>
                                      <p:to>
                                        <p:strVal val="visible"/>
                                      </p:to>
                                    </p:set>
                                    <p:animEffect transition="in" filter="fade">
                                      <p:cBhvr>
                                        <p:cTn id="31" dur="1000"/>
                                        <p:tgtEl>
                                          <p:spTgt spid="494595">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494595">
                                            <p:txEl>
                                              <p:pRg st="7" end="7"/>
                                            </p:txEl>
                                          </p:spTgt>
                                        </p:tgtEl>
                                        <p:attrNameLst>
                                          <p:attrName>style.visibility</p:attrName>
                                        </p:attrNameLst>
                                      </p:cBhvr>
                                      <p:to>
                                        <p:strVal val="visible"/>
                                      </p:to>
                                    </p:set>
                                    <p:animEffect transition="in" filter="fade">
                                      <p:cBhvr>
                                        <p:cTn id="35" dur="1000"/>
                                        <p:tgtEl>
                                          <p:spTgt spid="494595">
                                            <p:txEl>
                                              <p:pRg st="7" end="7"/>
                                            </p:txEl>
                                          </p:spTgt>
                                        </p:tgtEl>
                                      </p:cBhvr>
                                    </p:animEffect>
                                  </p:childTnLst>
                                </p:cTn>
                              </p:par>
                            </p:childTnLst>
                          </p:cTn>
                        </p:par>
                        <p:par>
                          <p:cTn id="36" fill="hold">
                            <p:stCondLst>
                              <p:cond delay="8000"/>
                            </p:stCondLst>
                            <p:childTnLst>
                              <p:par>
                                <p:cTn id="37" presetID="55" presetClass="entr" presetSubtype="0" fill="hold" nodeType="afterEffect">
                                  <p:stCondLst>
                                    <p:cond delay="0"/>
                                  </p:stCondLst>
                                  <p:childTnLst>
                                    <p:set>
                                      <p:cBhvr>
                                        <p:cTn id="38" dur="1" fill="hold">
                                          <p:stCondLst>
                                            <p:cond delay="0"/>
                                          </p:stCondLst>
                                        </p:cTn>
                                        <p:tgtEl>
                                          <p:spTgt spid="494603"/>
                                        </p:tgtEl>
                                        <p:attrNameLst>
                                          <p:attrName>style.visibility</p:attrName>
                                        </p:attrNameLst>
                                      </p:cBhvr>
                                      <p:to>
                                        <p:strVal val="visible"/>
                                      </p:to>
                                    </p:set>
                                    <p:anim calcmode="lin" valueType="num">
                                      <p:cBhvr>
                                        <p:cTn id="39" dur="1000" fill="hold"/>
                                        <p:tgtEl>
                                          <p:spTgt spid="494603"/>
                                        </p:tgtEl>
                                        <p:attrNameLst>
                                          <p:attrName>ppt_w</p:attrName>
                                        </p:attrNameLst>
                                      </p:cBhvr>
                                      <p:tavLst>
                                        <p:tav tm="0">
                                          <p:val>
                                            <p:strVal val="#ppt_w*0.70"/>
                                          </p:val>
                                        </p:tav>
                                        <p:tav tm="100000">
                                          <p:val>
                                            <p:strVal val="#ppt_w"/>
                                          </p:val>
                                        </p:tav>
                                      </p:tavLst>
                                    </p:anim>
                                    <p:anim calcmode="lin" valueType="num">
                                      <p:cBhvr>
                                        <p:cTn id="40" dur="1000" fill="hold"/>
                                        <p:tgtEl>
                                          <p:spTgt spid="494603"/>
                                        </p:tgtEl>
                                        <p:attrNameLst>
                                          <p:attrName>ppt_h</p:attrName>
                                        </p:attrNameLst>
                                      </p:cBhvr>
                                      <p:tavLst>
                                        <p:tav tm="0">
                                          <p:val>
                                            <p:strVal val="#ppt_h"/>
                                          </p:val>
                                        </p:tav>
                                        <p:tav tm="100000">
                                          <p:val>
                                            <p:strVal val="#ppt_h"/>
                                          </p:val>
                                        </p:tav>
                                      </p:tavLst>
                                    </p:anim>
                                    <p:animEffect transition="in" filter="fade">
                                      <p:cBhvr>
                                        <p:cTn id="41" dur="1000"/>
                                        <p:tgtEl>
                                          <p:spTgt spid="494603"/>
                                        </p:tgtEl>
                                      </p:cBhvr>
                                    </p:animEffect>
                                  </p:childTnLst>
                                </p:cTn>
                              </p:par>
                            </p:childTnLst>
                          </p:cTn>
                        </p:par>
                        <p:par>
                          <p:cTn id="42" fill="hold">
                            <p:stCondLst>
                              <p:cond delay="9000"/>
                            </p:stCondLst>
                            <p:childTnLst>
                              <p:par>
                                <p:cTn id="43" presetID="55" presetClass="entr" presetSubtype="0" fill="hold" nodeType="afterEffect">
                                  <p:stCondLst>
                                    <p:cond delay="0"/>
                                  </p:stCondLst>
                                  <p:childTnLst>
                                    <p:set>
                                      <p:cBhvr>
                                        <p:cTn id="44" dur="1" fill="hold">
                                          <p:stCondLst>
                                            <p:cond delay="0"/>
                                          </p:stCondLst>
                                        </p:cTn>
                                        <p:tgtEl>
                                          <p:spTgt spid="494604"/>
                                        </p:tgtEl>
                                        <p:attrNameLst>
                                          <p:attrName>style.visibility</p:attrName>
                                        </p:attrNameLst>
                                      </p:cBhvr>
                                      <p:to>
                                        <p:strVal val="visible"/>
                                      </p:to>
                                    </p:set>
                                    <p:anim calcmode="lin" valueType="num">
                                      <p:cBhvr>
                                        <p:cTn id="45" dur="1000" fill="hold"/>
                                        <p:tgtEl>
                                          <p:spTgt spid="494604"/>
                                        </p:tgtEl>
                                        <p:attrNameLst>
                                          <p:attrName>ppt_w</p:attrName>
                                        </p:attrNameLst>
                                      </p:cBhvr>
                                      <p:tavLst>
                                        <p:tav tm="0">
                                          <p:val>
                                            <p:strVal val="#ppt_w*0.70"/>
                                          </p:val>
                                        </p:tav>
                                        <p:tav tm="100000">
                                          <p:val>
                                            <p:strVal val="#ppt_w"/>
                                          </p:val>
                                        </p:tav>
                                      </p:tavLst>
                                    </p:anim>
                                    <p:anim calcmode="lin" valueType="num">
                                      <p:cBhvr>
                                        <p:cTn id="46" dur="1000" fill="hold"/>
                                        <p:tgtEl>
                                          <p:spTgt spid="494604"/>
                                        </p:tgtEl>
                                        <p:attrNameLst>
                                          <p:attrName>ppt_h</p:attrName>
                                        </p:attrNameLst>
                                      </p:cBhvr>
                                      <p:tavLst>
                                        <p:tav tm="0">
                                          <p:val>
                                            <p:strVal val="#ppt_h"/>
                                          </p:val>
                                        </p:tav>
                                        <p:tav tm="100000">
                                          <p:val>
                                            <p:strVal val="#ppt_h"/>
                                          </p:val>
                                        </p:tav>
                                      </p:tavLst>
                                    </p:anim>
                                    <p:animEffect transition="in" filter="fade">
                                      <p:cBhvr>
                                        <p:cTn id="47" dur="1000"/>
                                        <p:tgtEl>
                                          <p:spTgt spid="494604"/>
                                        </p:tgtEl>
                                      </p:cBhvr>
                                    </p:animEffect>
                                  </p:childTnLst>
                                </p:cTn>
                              </p:par>
                              <p:par>
                                <p:cTn id="48" presetID="55"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2000" fill="hold"/>
                                        <p:tgtEl>
                                          <p:spTgt spid="2"/>
                                        </p:tgtEl>
                                        <p:attrNameLst>
                                          <p:attrName>ppt_w</p:attrName>
                                        </p:attrNameLst>
                                      </p:cBhvr>
                                      <p:tavLst>
                                        <p:tav tm="0">
                                          <p:val>
                                            <p:strVal val="#ppt_w*0.70"/>
                                          </p:val>
                                        </p:tav>
                                        <p:tav tm="100000">
                                          <p:val>
                                            <p:strVal val="#ppt_w"/>
                                          </p:val>
                                        </p:tav>
                                      </p:tavLst>
                                    </p:anim>
                                    <p:anim calcmode="lin" valueType="num">
                                      <p:cBhvr>
                                        <p:cTn id="51" dur="2000" fill="hold"/>
                                        <p:tgtEl>
                                          <p:spTgt spid="2"/>
                                        </p:tgtEl>
                                        <p:attrNameLst>
                                          <p:attrName>ppt_h</p:attrName>
                                        </p:attrNameLst>
                                      </p:cBhvr>
                                      <p:tavLst>
                                        <p:tav tm="0">
                                          <p:val>
                                            <p:strVal val="#ppt_h"/>
                                          </p:val>
                                        </p:tav>
                                        <p:tav tm="100000">
                                          <p:val>
                                            <p:strVal val="#ppt_h"/>
                                          </p:val>
                                        </p:tav>
                                      </p:tavLst>
                                    </p:anim>
                                    <p:animEffect transition="in" filter="fade">
                                      <p:cBhvr>
                                        <p:cTn id="5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Rectangle 2"/>
          <p:cNvSpPr>
            <a:spLocks noGrp="1" noChangeArrowheads="1"/>
          </p:cNvSpPr>
          <p:nvPr>
            <p:ph type="title"/>
          </p:nvPr>
        </p:nvSpPr>
        <p:spPr/>
        <p:txBody>
          <a:bodyPr/>
          <a:lstStyle/>
          <a:p>
            <a:pPr algn="r" eaLnBrk="1" hangingPunct="1"/>
            <a:r>
              <a:rPr lang="he-IL" smtClean="0"/>
              <a:t>קו הרגרסיה </a:t>
            </a:r>
            <a:r>
              <a:rPr lang="he-IL" sz="1600" b="1" smtClean="0"/>
              <a:t>(</a:t>
            </a:r>
            <a:r>
              <a:rPr lang="he-IL" sz="1600" b="1" u="sng" smtClean="0"/>
              <a:t>חיזוי </a:t>
            </a:r>
            <a:r>
              <a:rPr lang="en-US" sz="1600" b="1" u="sng" smtClean="0"/>
              <a:t>Y</a:t>
            </a:r>
            <a:r>
              <a:rPr lang="he-IL" sz="1600" b="1" u="sng" smtClean="0"/>
              <a:t> ע"פ </a:t>
            </a:r>
            <a:r>
              <a:rPr lang="en-US" sz="1600" b="1" u="sng" smtClean="0"/>
              <a:t>X</a:t>
            </a:r>
            <a:r>
              <a:rPr lang="he-IL" sz="1600" b="1" smtClean="0"/>
              <a:t>)</a:t>
            </a:r>
            <a:r>
              <a:rPr lang="he-IL" sz="1600" smtClean="0"/>
              <a:t> </a:t>
            </a:r>
            <a:r>
              <a:rPr lang="he-IL" smtClean="0"/>
              <a:t>: אופן החישוב</a:t>
            </a:r>
            <a:endParaRPr lang="en-US" smtClean="0"/>
          </a:p>
        </p:txBody>
      </p:sp>
      <p:sp>
        <p:nvSpPr>
          <p:cNvPr id="495619" name="Rectangle 3"/>
          <p:cNvSpPr>
            <a:spLocks noGrp="1" noChangeArrowheads="1"/>
          </p:cNvSpPr>
          <p:nvPr>
            <p:ph type="body" sz="half" idx="1"/>
          </p:nvPr>
        </p:nvSpPr>
        <p:spPr>
          <a:xfrm>
            <a:off x="4932363" y="1916113"/>
            <a:ext cx="3810000" cy="4114800"/>
          </a:xfrm>
        </p:spPr>
        <p:txBody>
          <a:bodyPr/>
          <a:lstStyle/>
          <a:p>
            <a:pPr eaLnBrk="1" hangingPunct="1">
              <a:lnSpc>
                <a:spcPct val="125000"/>
              </a:lnSpc>
            </a:pPr>
            <a:r>
              <a:rPr lang="he-IL" sz="2800" smtClean="0"/>
              <a:t>חישוב מקדם השיפוע </a:t>
            </a:r>
            <a:r>
              <a:rPr lang="en-US" sz="2800" smtClean="0"/>
              <a:t>b</a:t>
            </a:r>
            <a:r>
              <a:rPr lang="he-IL" sz="2800" smtClean="0"/>
              <a:t>:</a:t>
            </a:r>
          </a:p>
          <a:p>
            <a:pPr eaLnBrk="1" hangingPunct="1">
              <a:lnSpc>
                <a:spcPct val="125000"/>
              </a:lnSpc>
            </a:pPr>
            <a:endParaRPr lang="he-IL" sz="2800" smtClean="0"/>
          </a:p>
          <a:p>
            <a:pPr eaLnBrk="1" hangingPunct="1">
              <a:lnSpc>
                <a:spcPct val="125000"/>
              </a:lnSpc>
            </a:pPr>
            <a:r>
              <a:rPr lang="he-IL" sz="2800" smtClean="0"/>
              <a:t>חישוב נקודת החיתוך </a:t>
            </a:r>
            <a:r>
              <a:rPr lang="en-US" sz="2800" smtClean="0"/>
              <a:t>a</a:t>
            </a:r>
            <a:r>
              <a:rPr lang="he-IL" sz="2800" smtClean="0"/>
              <a:t>:</a:t>
            </a:r>
          </a:p>
          <a:p>
            <a:pPr eaLnBrk="1" hangingPunct="1">
              <a:lnSpc>
                <a:spcPct val="125000"/>
              </a:lnSpc>
            </a:pPr>
            <a:endParaRPr lang="he-IL" sz="2800" smtClean="0"/>
          </a:p>
          <a:p>
            <a:pPr eaLnBrk="1" hangingPunct="1">
              <a:lnSpc>
                <a:spcPct val="125000"/>
              </a:lnSpc>
            </a:pPr>
            <a:r>
              <a:rPr lang="he-IL" sz="2800" smtClean="0"/>
              <a:t>חיזוי </a:t>
            </a:r>
            <a:r>
              <a:rPr lang="en-US" sz="2800" smtClean="0"/>
              <a:t>Y</a:t>
            </a:r>
            <a:r>
              <a:rPr lang="he-IL" sz="2800" smtClean="0"/>
              <a:t>:  </a:t>
            </a:r>
            <a:endParaRPr lang="en-US" sz="2800" smtClean="0"/>
          </a:p>
        </p:txBody>
      </p:sp>
      <p:graphicFrame>
        <p:nvGraphicFramePr>
          <p:cNvPr id="495620" name="Object 4"/>
          <p:cNvGraphicFramePr>
            <a:graphicFrameLocks noChangeAspect="1"/>
          </p:cNvGraphicFramePr>
          <p:nvPr>
            <p:ph sz="quarter" idx="2"/>
          </p:nvPr>
        </p:nvGraphicFramePr>
        <p:xfrm>
          <a:off x="3708400" y="3860800"/>
          <a:ext cx="1544638" cy="400050"/>
        </p:xfrm>
        <a:graphic>
          <a:graphicData uri="http://schemas.openxmlformats.org/presentationml/2006/ole">
            <p:oleObj spid="_x0000_s64514" name="משוואה" r:id="rId3" imgW="1028520" imgH="266400" progId="Equation.3">
              <p:embed/>
            </p:oleObj>
          </a:graphicData>
        </a:graphic>
      </p:graphicFrame>
      <p:grpSp>
        <p:nvGrpSpPr>
          <p:cNvPr id="2" name="Group 5"/>
          <p:cNvGrpSpPr>
            <a:grpSpLocks/>
          </p:cNvGrpSpPr>
          <p:nvPr/>
        </p:nvGrpSpPr>
        <p:grpSpPr bwMode="auto">
          <a:xfrm>
            <a:off x="611188" y="2492375"/>
            <a:ext cx="5800725" cy="800100"/>
            <a:chOff x="295" y="1570"/>
            <a:chExt cx="3654" cy="504"/>
          </a:xfrm>
        </p:grpSpPr>
        <p:graphicFrame>
          <p:nvGraphicFramePr>
            <p:cNvPr id="64519" name="Object 6"/>
            <p:cNvGraphicFramePr>
              <a:graphicFrameLocks noChangeAspect="1"/>
            </p:cNvGraphicFramePr>
            <p:nvPr/>
          </p:nvGraphicFramePr>
          <p:xfrm>
            <a:off x="295" y="1570"/>
            <a:ext cx="3654" cy="504"/>
          </p:xfrm>
          <a:graphic>
            <a:graphicData uri="http://schemas.openxmlformats.org/presentationml/2006/ole">
              <p:oleObj spid="_x0000_s64519" name="משוואה" r:id="rId4" imgW="3771720" imgH="507960" progId="Equation.3">
                <p:embed/>
              </p:oleObj>
            </a:graphicData>
          </a:graphic>
        </p:graphicFrame>
        <p:sp>
          <p:nvSpPr>
            <p:cNvPr id="64540" name="Rectangle 7"/>
            <p:cNvSpPr>
              <a:spLocks noChangeArrowheads="1"/>
            </p:cNvSpPr>
            <p:nvPr/>
          </p:nvSpPr>
          <p:spPr bwMode="auto">
            <a:xfrm>
              <a:off x="2745" y="1570"/>
              <a:ext cx="1178" cy="499"/>
            </a:xfrm>
            <a:prstGeom prst="rect">
              <a:avLst/>
            </a:prstGeom>
            <a:noFill/>
            <a:ln w="38100">
              <a:solidFill>
                <a:schemeClr val="tx1"/>
              </a:solidFill>
              <a:miter lim="800000"/>
              <a:headEnd/>
              <a:tailEnd/>
            </a:ln>
          </p:spPr>
          <p:txBody>
            <a:bodyPr wrap="none" anchor="ctr"/>
            <a:lstStyle/>
            <a:p>
              <a:endParaRPr lang="he-IL"/>
            </a:p>
          </p:txBody>
        </p:sp>
      </p:grpSp>
      <p:graphicFrame>
        <p:nvGraphicFramePr>
          <p:cNvPr id="495624" name="Object 8"/>
          <p:cNvGraphicFramePr>
            <a:graphicFrameLocks noChangeAspect="1"/>
          </p:cNvGraphicFramePr>
          <p:nvPr>
            <p:ph sz="quarter" idx="3"/>
          </p:nvPr>
        </p:nvGraphicFramePr>
        <p:xfrm>
          <a:off x="6659563" y="2565400"/>
          <a:ext cx="1636712" cy="590550"/>
        </p:xfrm>
        <a:graphic>
          <a:graphicData uri="http://schemas.openxmlformats.org/presentationml/2006/ole">
            <p:oleObj spid="_x0000_s64515" name="משוואה" r:id="rId5" imgW="1091880" imgH="393480" progId="Equation.3">
              <p:embed/>
            </p:oleObj>
          </a:graphicData>
        </a:graphic>
      </p:graphicFrame>
      <p:graphicFrame>
        <p:nvGraphicFramePr>
          <p:cNvPr id="495625" name="Object 9"/>
          <p:cNvGraphicFramePr>
            <a:graphicFrameLocks noChangeAspect="1"/>
          </p:cNvGraphicFramePr>
          <p:nvPr/>
        </p:nvGraphicFramePr>
        <p:xfrm>
          <a:off x="5508625" y="3860800"/>
          <a:ext cx="2841625" cy="361950"/>
        </p:xfrm>
        <a:graphic>
          <a:graphicData uri="http://schemas.openxmlformats.org/presentationml/2006/ole">
            <p:oleObj spid="_x0000_s64516" name="משוואה" r:id="rId6" imgW="1892160" imgH="241200" progId="Equation.3">
              <p:embed/>
            </p:oleObj>
          </a:graphicData>
        </a:graphic>
      </p:graphicFrame>
      <p:graphicFrame>
        <p:nvGraphicFramePr>
          <p:cNvPr id="495626" name="Object 10"/>
          <p:cNvGraphicFramePr>
            <a:graphicFrameLocks noChangeAspect="1"/>
          </p:cNvGraphicFramePr>
          <p:nvPr/>
        </p:nvGraphicFramePr>
        <p:xfrm>
          <a:off x="4643438" y="5013325"/>
          <a:ext cx="1508125" cy="400050"/>
        </p:xfrm>
        <a:graphic>
          <a:graphicData uri="http://schemas.openxmlformats.org/presentationml/2006/ole">
            <p:oleObj spid="_x0000_s64517" name="משוואה" r:id="rId7" imgW="1002960" imgH="266400" progId="Equation.3">
              <p:embed/>
            </p:oleObj>
          </a:graphicData>
        </a:graphic>
      </p:graphicFrame>
      <p:graphicFrame>
        <p:nvGraphicFramePr>
          <p:cNvPr id="495627" name="Object 11"/>
          <p:cNvGraphicFramePr>
            <a:graphicFrameLocks noChangeAspect="1"/>
          </p:cNvGraphicFramePr>
          <p:nvPr/>
        </p:nvGraphicFramePr>
        <p:xfrm>
          <a:off x="6372225" y="5013325"/>
          <a:ext cx="1992313" cy="368300"/>
        </p:xfrm>
        <a:graphic>
          <a:graphicData uri="http://schemas.openxmlformats.org/presentationml/2006/ole">
            <p:oleObj spid="_x0000_s64518" name="משוואה" r:id="rId8" imgW="1168200" imgH="215640" progId="Equation.3">
              <p:embed/>
            </p:oleObj>
          </a:graphicData>
        </a:graphic>
      </p:graphicFrame>
      <p:grpSp>
        <p:nvGrpSpPr>
          <p:cNvPr id="3" name="Group 12"/>
          <p:cNvGrpSpPr>
            <a:grpSpLocks/>
          </p:cNvGrpSpPr>
          <p:nvPr/>
        </p:nvGrpSpPr>
        <p:grpSpPr bwMode="auto">
          <a:xfrm>
            <a:off x="250825" y="5734050"/>
            <a:ext cx="8616950" cy="695325"/>
            <a:chOff x="158" y="3521"/>
            <a:chExt cx="5428" cy="438"/>
          </a:xfrm>
        </p:grpSpPr>
        <p:sp>
          <p:nvSpPr>
            <p:cNvPr id="64524" name="Rectangle 13"/>
            <p:cNvSpPr>
              <a:spLocks noChangeArrowheads="1"/>
            </p:cNvSpPr>
            <p:nvPr/>
          </p:nvSpPr>
          <p:spPr bwMode="auto">
            <a:xfrm>
              <a:off x="566" y="3521"/>
              <a:ext cx="453"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a:t>
              </a:r>
            </a:p>
          </p:txBody>
        </p:sp>
        <p:sp>
          <p:nvSpPr>
            <p:cNvPr id="64525" name="Rectangle 14"/>
            <p:cNvSpPr>
              <a:spLocks noChangeArrowheads="1"/>
            </p:cNvSpPr>
            <p:nvPr/>
          </p:nvSpPr>
          <p:spPr bwMode="auto">
            <a:xfrm>
              <a:off x="4331" y="3521"/>
              <a:ext cx="1254"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(Xi-X)*(Yi-Y)</a:t>
              </a:r>
              <a:endParaRPr lang="en-US" sz="1600" b="1" baseline="30000">
                <a:latin typeface="Times New Roman" pitchFamily="18" charset="0"/>
              </a:endParaRPr>
            </a:p>
          </p:txBody>
        </p:sp>
        <p:sp>
          <p:nvSpPr>
            <p:cNvPr id="64526" name="Rectangle 15"/>
            <p:cNvSpPr>
              <a:spLocks noChangeArrowheads="1"/>
            </p:cNvSpPr>
            <p:nvPr/>
          </p:nvSpPr>
          <p:spPr bwMode="auto">
            <a:xfrm>
              <a:off x="3560" y="3521"/>
              <a:ext cx="771"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(Yi-Y)</a:t>
              </a:r>
              <a:r>
                <a:rPr lang="en-US" sz="1600" b="1" baseline="30000">
                  <a:latin typeface="Times New Roman" pitchFamily="18" charset="0"/>
                </a:rPr>
                <a:t>2</a:t>
              </a:r>
            </a:p>
          </p:txBody>
        </p:sp>
        <p:sp>
          <p:nvSpPr>
            <p:cNvPr id="64527" name="Rectangle 16"/>
            <p:cNvSpPr>
              <a:spLocks noChangeArrowheads="1"/>
            </p:cNvSpPr>
            <p:nvPr/>
          </p:nvSpPr>
          <p:spPr bwMode="auto">
            <a:xfrm>
              <a:off x="2879" y="3521"/>
              <a:ext cx="681"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Yi-Y</a:t>
              </a:r>
            </a:p>
          </p:txBody>
        </p:sp>
        <p:sp>
          <p:nvSpPr>
            <p:cNvPr id="64528" name="Rectangle 17"/>
            <p:cNvSpPr>
              <a:spLocks noChangeArrowheads="1"/>
            </p:cNvSpPr>
            <p:nvPr/>
          </p:nvSpPr>
          <p:spPr bwMode="auto">
            <a:xfrm>
              <a:off x="2153" y="3521"/>
              <a:ext cx="726"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a:t>
              </a:r>
              <a:r>
                <a:rPr lang="en-US" sz="1600" b="1" baseline="30000">
                  <a:latin typeface="Times New Roman" pitchFamily="18" charset="0"/>
                </a:rPr>
                <a:t>2</a:t>
              </a:r>
            </a:p>
          </p:txBody>
        </p:sp>
        <p:sp>
          <p:nvSpPr>
            <p:cNvPr id="64529" name="Rectangle 18"/>
            <p:cNvSpPr>
              <a:spLocks noChangeArrowheads="1"/>
            </p:cNvSpPr>
            <p:nvPr/>
          </p:nvSpPr>
          <p:spPr bwMode="auto">
            <a:xfrm>
              <a:off x="1473" y="3521"/>
              <a:ext cx="680"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a:t>
              </a:r>
              <a:endParaRPr lang="en-US" sz="1600" b="1" baseline="30000">
                <a:latin typeface="Times New Roman" pitchFamily="18" charset="0"/>
              </a:endParaRPr>
            </a:p>
          </p:txBody>
        </p:sp>
        <p:sp>
          <p:nvSpPr>
            <p:cNvPr id="64530" name="Rectangle 19"/>
            <p:cNvSpPr>
              <a:spLocks noChangeArrowheads="1"/>
            </p:cNvSpPr>
            <p:nvPr/>
          </p:nvSpPr>
          <p:spPr bwMode="auto">
            <a:xfrm>
              <a:off x="1019" y="3521"/>
              <a:ext cx="454"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a:t>
              </a:r>
            </a:p>
          </p:txBody>
        </p:sp>
        <p:sp>
          <p:nvSpPr>
            <p:cNvPr id="64531" name="Rectangle 20"/>
            <p:cNvSpPr>
              <a:spLocks noChangeArrowheads="1"/>
            </p:cNvSpPr>
            <p:nvPr/>
          </p:nvSpPr>
          <p:spPr bwMode="auto">
            <a:xfrm>
              <a:off x="158" y="3521"/>
              <a:ext cx="408"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N=6</a:t>
              </a:r>
            </a:p>
          </p:txBody>
        </p:sp>
        <p:sp>
          <p:nvSpPr>
            <p:cNvPr id="64532" name="Rectangle 21"/>
            <p:cNvSpPr>
              <a:spLocks noChangeArrowheads="1"/>
            </p:cNvSpPr>
            <p:nvPr/>
          </p:nvSpPr>
          <p:spPr bwMode="auto">
            <a:xfrm>
              <a:off x="567" y="3748"/>
              <a:ext cx="453"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en-US" sz="1600" b="1">
                  <a:latin typeface="Times New Roman" pitchFamily="18" charset="0"/>
                </a:rPr>
                <a:t>1068</a:t>
              </a:r>
            </a:p>
          </p:txBody>
        </p:sp>
        <p:sp>
          <p:nvSpPr>
            <p:cNvPr id="64533" name="Rectangle 22"/>
            <p:cNvSpPr>
              <a:spLocks noChangeArrowheads="1"/>
            </p:cNvSpPr>
            <p:nvPr/>
          </p:nvSpPr>
          <p:spPr bwMode="auto">
            <a:xfrm>
              <a:off x="4332" y="3748"/>
              <a:ext cx="1254"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157</a:t>
              </a:r>
              <a:endParaRPr lang="en-US" sz="1600" b="1">
                <a:latin typeface="Times New Roman" pitchFamily="18" charset="0"/>
              </a:endParaRPr>
            </a:p>
          </p:txBody>
        </p:sp>
        <p:sp>
          <p:nvSpPr>
            <p:cNvPr id="64534" name="Rectangle 23"/>
            <p:cNvSpPr>
              <a:spLocks noChangeArrowheads="1"/>
            </p:cNvSpPr>
            <p:nvPr/>
          </p:nvSpPr>
          <p:spPr bwMode="auto">
            <a:xfrm>
              <a:off x="3561" y="3748"/>
              <a:ext cx="771"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160</a:t>
              </a:r>
              <a:endParaRPr lang="en-US" sz="1600" b="1">
                <a:latin typeface="Times New Roman" pitchFamily="18" charset="0"/>
              </a:endParaRPr>
            </a:p>
          </p:txBody>
        </p:sp>
        <p:sp>
          <p:nvSpPr>
            <p:cNvPr id="64535" name="Rectangle 24"/>
            <p:cNvSpPr>
              <a:spLocks noChangeArrowheads="1"/>
            </p:cNvSpPr>
            <p:nvPr/>
          </p:nvSpPr>
          <p:spPr bwMode="auto">
            <a:xfrm>
              <a:off x="2880" y="3748"/>
              <a:ext cx="681"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0</a:t>
              </a:r>
              <a:endParaRPr lang="en-US" sz="1600" b="1">
                <a:latin typeface="Times New Roman" pitchFamily="18" charset="0"/>
              </a:endParaRPr>
            </a:p>
          </p:txBody>
        </p:sp>
        <p:sp>
          <p:nvSpPr>
            <p:cNvPr id="64536" name="Rectangle 25"/>
            <p:cNvSpPr>
              <a:spLocks noChangeArrowheads="1"/>
            </p:cNvSpPr>
            <p:nvPr/>
          </p:nvSpPr>
          <p:spPr bwMode="auto">
            <a:xfrm>
              <a:off x="2154" y="3748"/>
              <a:ext cx="726"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218</a:t>
              </a:r>
              <a:endParaRPr lang="en-US" sz="1600" b="1">
                <a:latin typeface="Times New Roman" pitchFamily="18" charset="0"/>
              </a:endParaRPr>
            </a:p>
          </p:txBody>
        </p:sp>
        <p:sp>
          <p:nvSpPr>
            <p:cNvPr id="64537" name="Rectangle 26"/>
            <p:cNvSpPr>
              <a:spLocks noChangeArrowheads="1"/>
            </p:cNvSpPr>
            <p:nvPr/>
          </p:nvSpPr>
          <p:spPr bwMode="auto">
            <a:xfrm>
              <a:off x="1474" y="3748"/>
              <a:ext cx="680"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0</a:t>
              </a:r>
              <a:endParaRPr lang="en-US" sz="1600" b="1">
                <a:latin typeface="Times New Roman" pitchFamily="18" charset="0"/>
              </a:endParaRPr>
            </a:p>
          </p:txBody>
        </p:sp>
        <p:sp>
          <p:nvSpPr>
            <p:cNvPr id="64538" name="Rectangle 27"/>
            <p:cNvSpPr>
              <a:spLocks noChangeArrowheads="1"/>
            </p:cNvSpPr>
            <p:nvPr/>
          </p:nvSpPr>
          <p:spPr bwMode="auto">
            <a:xfrm>
              <a:off x="1020" y="3748"/>
              <a:ext cx="454"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en-US" sz="1600" b="1">
                  <a:latin typeface="Times New Roman" pitchFamily="18" charset="0"/>
                </a:rPr>
                <a:t>462</a:t>
              </a:r>
            </a:p>
          </p:txBody>
        </p:sp>
        <p:sp>
          <p:nvSpPr>
            <p:cNvPr id="64539" name="Rectangle 28"/>
            <p:cNvSpPr>
              <a:spLocks noChangeArrowheads="1"/>
            </p:cNvSpPr>
            <p:nvPr/>
          </p:nvSpPr>
          <p:spPr bwMode="auto">
            <a:xfrm>
              <a:off x="159" y="3748"/>
              <a:ext cx="408"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5619">
                                            <p:txEl>
                                              <p:pRg st="0" end="0"/>
                                            </p:txEl>
                                          </p:spTgt>
                                        </p:tgtEl>
                                        <p:attrNameLst>
                                          <p:attrName>style.visibility</p:attrName>
                                        </p:attrNameLst>
                                      </p:cBhvr>
                                      <p:to>
                                        <p:strVal val="visible"/>
                                      </p:to>
                                    </p:set>
                                    <p:animEffect transition="in" filter="fade">
                                      <p:cBhvr>
                                        <p:cTn id="11" dur="2000"/>
                                        <p:tgtEl>
                                          <p:spTgt spid="495619">
                                            <p:txEl>
                                              <p:pRg st="0" end="0"/>
                                            </p:txEl>
                                          </p:spTgt>
                                        </p:tgtEl>
                                      </p:cBhvr>
                                    </p:animEffect>
                                  </p:childTnLst>
                                </p:cTn>
                              </p:par>
                              <p:par>
                                <p:cTn id="12" presetID="55"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par>
                                <p:cTn id="17" presetID="55" presetClass="entr" presetSubtype="0" fill="hold" nodeType="withEffect">
                                  <p:stCondLst>
                                    <p:cond delay="0"/>
                                  </p:stCondLst>
                                  <p:childTnLst>
                                    <p:set>
                                      <p:cBhvr>
                                        <p:cTn id="18" dur="1" fill="hold">
                                          <p:stCondLst>
                                            <p:cond delay="0"/>
                                          </p:stCondLst>
                                        </p:cTn>
                                        <p:tgtEl>
                                          <p:spTgt spid="495624"/>
                                        </p:tgtEl>
                                        <p:attrNameLst>
                                          <p:attrName>style.visibility</p:attrName>
                                        </p:attrNameLst>
                                      </p:cBhvr>
                                      <p:to>
                                        <p:strVal val="visible"/>
                                      </p:to>
                                    </p:set>
                                    <p:anim calcmode="lin" valueType="num">
                                      <p:cBhvr>
                                        <p:cTn id="19" dur="1000" fill="hold"/>
                                        <p:tgtEl>
                                          <p:spTgt spid="495624"/>
                                        </p:tgtEl>
                                        <p:attrNameLst>
                                          <p:attrName>ppt_w</p:attrName>
                                        </p:attrNameLst>
                                      </p:cBhvr>
                                      <p:tavLst>
                                        <p:tav tm="0">
                                          <p:val>
                                            <p:strVal val="#ppt_w*0.70"/>
                                          </p:val>
                                        </p:tav>
                                        <p:tav tm="100000">
                                          <p:val>
                                            <p:strVal val="#ppt_w"/>
                                          </p:val>
                                        </p:tav>
                                      </p:tavLst>
                                    </p:anim>
                                    <p:anim calcmode="lin" valueType="num">
                                      <p:cBhvr>
                                        <p:cTn id="20" dur="1000" fill="hold"/>
                                        <p:tgtEl>
                                          <p:spTgt spid="495624"/>
                                        </p:tgtEl>
                                        <p:attrNameLst>
                                          <p:attrName>ppt_h</p:attrName>
                                        </p:attrNameLst>
                                      </p:cBhvr>
                                      <p:tavLst>
                                        <p:tav tm="0">
                                          <p:val>
                                            <p:strVal val="#ppt_h"/>
                                          </p:val>
                                        </p:tav>
                                        <p:tav tm="100000">
                                          <p:val>
                                            <p:strVal val="#ppt_h"/>
                                          </p:val>
                                        </p:tav>
                                      </p:tavLst>
                                    </p:anim>
                                    <p:animEffect transition="in" filter="fade">
                                      <p:cBhvr>
                                        <p:cTn id="21" dur="1000"/>
                                        <p:tgtEl>
                                          <p:spTgt spid="4956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5619">
                                            <p:txEl>
                                              <p:pRg st="2" end="2"/>
                                            </p:txEl>
                                          </p:spTgt>
                                        </p:tgtEl>
                                        <p:attrNameLst>
                                          <p:attrName>style.visibility</p:attrName>
                                        </p:attrNameLst>
                                      </p:cBhvr>
                                      <p:to>
                                        <p:strVal val="visible"/>
                                      </p:to>
                                    </p:set>
                                    <p:animEffect transition="in" filter="fade">
                                      <p:cBhvr>
                                        <p:cTn id="26" dur="2000"/>
                                        <p:tgtEl>
                                          <p:spTgt spid="495619">
                                            <p:txEl>
                                              <p:pRg st="2" end="2"/>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495625"/>
                                        </p:tgtEl>
                                        <p:attrNameLst>
                                          <p:attrName>style.visibility</p:attrName>
                                        </p:attrNameLst>
                                      </p:cBhvr>
                                      <p:to>
                                        <p:strVal val="visible"/>
                                      </p:to>
                                    </p:set>
                                    <p:anim calcmode="lin" valueType="num">
                                      <p:cBhvr>
                                        <p:cTn id="29" dur="1000" fill="hold"/>
                                        <p:tgtEl>
                                          <p:spTgt spid="495625"/>
                                        </p:tgtEl>
                                        <p:attrNameLst>
                                          <p:attrName>ppt_w</p:attrName>
                                        </p:attrNameLst>
                                      </p:cBhvr>
                                      <p:tavLst>
                                        <p:tav tm="0">
                                          <p:val>
                                            <p:strVal val="#ppt_w*0.70"/>
                                          </p:val>
                                        </p:tav>
                                        <p:tav tm="100000">
                                          <p:val>
                                            <p:strVal val="#ppt_w"/>
                                          </p:val>
                                        </p:tav>
                                      </p:tavLst>
                                    </p:anim>
                                    <p:anim calcmode="lin" valueType="num">
                                      <p:cBhvr>
                                        <p:cTn id="30" dur="1000" fill="hold"/>
                                        <p:tgtEl>
                                          <p:spTgt spid="495625"/>
                                        </p:tgtEl>
                                        <p:attrNameLst>
                                          <p:attrName>ppt_h</p:attrName>
                                        </p:attrNameLst>
                                      </p:cBhvr>
                                      <p:tavLst>
                                        <p:tav tm="0">
                                          <p:val>
                                            <p:strVal val="#ppt_h"/>
                                          </p:val>
                                        </p:tav>
                                        <p:tav tm="100000">
                                          <p:val>
                                            <p:strVal val="#ppt_h"/>
                                          </p:val>
                                        </p:tav>
                                      </p:tavLst>
                                    </p:anim>
                                    <p:animEffect transition="in" filter="fade">
                                      <p:cBhvr>
                                        <p:cTn id="31" dur="1000"/>
                                        <p:tgtEl>
                                          <p:spTgt spid="495625"/>
                                        </p:tgtEl>
                                      </p:cBhvr>
                                    </p:animEffect>
                                  </p:childTnLst>
                                </p:cTn>
                              </p:par>
                              <p:par>
                                <p:cTn id="32" presetID="55" presetClass="entr" presetSubtype="0" fill="hold" nodeType="withEffect">
                                  <p:stCondLst>
                                    <p:cond delay="0"/>
                                  </p:stCondLst>
                                  <p:childTnLst>
                                    <p:set>
                                      <p:cBhvr>
                                        <p:cTn id="33" dur="1" fill="hold">
                                          <p:stCondLst>
                                            <p:cond delay="0"/>
                                          </p:stCondLst>
                                        </p:cTn>
                                        <p:tgtEl>
                                          <p:spTgt spid="495620"/>
                                        </p:tgtEl>
                                        <p:attrNameLst>
                                          <p:attrName>style.visibility</p:attrName>
                                        </p:attrNameLst>
                                      </p:cBhvr>
                                      <p:to>
                                        <p:strVal val="visible"/>
                                      </p:to>
                                    </p:set>
                                    <p:anim calcmode="lin" valueType="num">
                                      <p:cBhvr>
                                        <p:cTn id="34" dur="1000" fill="hold"/>
                                        <p:tgtEl>
                                          <p:spTgt spid="495620"/>
                                        </p:tgtEl>
                                        <p:attrNameLst>
                                          <p:attrName>ppt_w</p:attrName>
                                        </p:attrNameLst>
                                      </p:cBhvr>
                                      <p:tavLst>
                                        <p:tav tm="0">
                                          <p:val>
                                            <p:strVal val="#ppt_w*0.70"/>
                                          </p:val>
                                        </p:tav>
                                        <p:tav tm="100000">
                                          <p:val>
                                            <p:strVal val="#ppt_w"/>
                                          </p:val>
                                        </p:tav>
                                      </p:tavLst>
                                    </p:anim>
                                    <p:anim calcmode="lin" valueType="num">
                                      <p:cBhvr>
                                        <p:cTn id="35" dur="1000" fill="hold"/>
                                        <p:tgtEl>
                                          <p:spTgt spid="495620"/>
                                        </p:tgtEl>
                                        <p:attrNameLst>
                                          <p:attrName>ppt_h</p:attrName>
                                        </p:attrNameLst>
                                      </p:cBhvr>
                                      <p:tavLst>
                                        <p:tav tm="0">
                                          <p:val>
                                            <p:strVal val="#ppt_h"/>
                                          </p:val>
                                        </p:tav>
                                        <p:tav tm="100000">
                                          <p:val>
                                            <p:strVal val="#ppt_h"/>
                                          </p:val>
                                        </p:tav>
                                      </p:tavLst>
                                    </p:anim>
                                    <p:animEffect transition="in" filter="fade">
                                      <p:cBhvr>
                                        <p:cTn id="36" dur="1000"/>
                                        <p:tgtEl>
                                          <p:spTgt spid="4956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95619">
                                            <p:txEl>
                                              <p:pRg st="4" end="4"/>
                                            </p:txEl>
                                          </p:spTgt>
                                        </p:tgtEl>
                                        <p:attrNameLst>
                                          <p:attrName>style.visibility</p:attrName>
                                        </p:attrNameLst>
                                      </p:cBhvr>
                                      <p:to>
                                        <p:strVal val="visible"/>
                                      </p:to>
                                    </p:set>
                                    <p:animEffect transition="in" filter="fade">
                                      <p:cBhvr>
                                        <p:cTn id="41" dur="2000"/>
                                        <p:tgtEl>
                                          <p:spTgt spid="495619">
                                            <p:txEl>
                                              <p:pRg st="4" end="4"/>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495627"/>
                                        </p:tgtEl>
                                        <p:attrNameLst>
                                          <p:attrName>style.visibility</p:attrName>
                                        </p:attrNameLst>
                                      </p:cBhvr>
                                      <p:to>
                                        <p:strVal val="visible"/>
                                      </p:to>
                                    </p:set>
                                    <p:anim calcmode="lin" valueType="num">
                                      <p:cBhvr>
                                        <p:cTn id="44" dur="1000" fill="hold"/>
                                        <p:tgtEl>
                                          <p:spTgt spid="495627"/>
                                        </p:tgtEl>
                                        <p:attrNameLst>
                                          <p:attrName>ppt_w</p:attrName>
                                        </p:attrNameLst>
                                      </p:cBhvr>
                                      <p:tavLst>
                                        <p:tav tm="0">
                                          <p:val>
                                            <p:strVal val="#ppt_w*0.70"/>
                                          </p:val>
                                        </p:tav>
                                        <p:tav tm="100000">
                                          <p:val>
                                            <p:strVal val="#ppt_w"/>
                                          </p:val>
                                        </p:tav>
                                      </p:tavLst>
                                    </p:anim>
                                    <p:anim calcmode="lin" valueType="num">
                                      <p:cBhvr>
                                        <p:cTn id="45" dur="1000" fill="hold"/>
                                        <p:tgtEl>
                                          <p:spTgt spid="495627"/>
                                        </p:tgtEl>
                                        <p:attrNameLst>
                                          <p:attrName>ppt_h</p:attrName>
                                        </p:attrNameLst>
                                      </p:cBhvr>
                                      <p:tavLst>
                                        <p:tav tm="0">
                                          <p:val>
                                            <p:strVal val="#ppt_h"/>
                                          </p:val>
                                        </p:tav>
                                        <p:tav tm="100000">
                                          <p:val>
                                            <p:strVal val="#ppt_h"/>
                                          </p:val>
                                        </p:tav>
                                      </p:tavLst>
                                    </p:anim>
                                    <p:animEffect transition="in" filter="fade">
                                      <p:cBhvr>
                                        <p:cTn id="46" dur="1000"/>
                                        <p:tgtEl>
                                          <p:spTgt spid="495627"/>
                                        </p:tgtEl>
                                      </p:cBhvr>
                                    </p:animEffect>
                                  </p:childTnLst>
                                </p:cTn>
                              </p:par>
                              <p:par>
                                <p:cTn id="47" presetID="55" presetClass="entr" presetSubtype="0" fill="hold" nodeType="withEffect">
                                  <p:stCondLst>
                                    <p:cond delay="0"/>
                                  </p:stCondLst>
                                  <p:childTnLst>
                                    <p:set>
                                      <p:cBhvr>
                                        <p:cTn id="48" dur="1" fill="hold">
                                          <p:stCondLst>
                                            <p:cond delay="0"/>
                                          </p:stCondLst>
                                        </p:cTn>
                                        <p:tgtEl>
                                          <p:spTgt spid="495626"/>
                                        </p:tgtEl>
                                        <p:attrNameLst>
                                          <p:attrName>style.visibility</p:attrName>
                                        </p:attrNameLst>
                                      </p:cBhvr>
                                      <p:to>
                                        <p:strVal val="visible"/>
                                      </p:to>
                                    </p:set>
                                    <p:anim calcmode="lin" valueType="num">
                                      <p:cBhvr>
                                        <p:cTn id="49" dur="1000" fill="hold"/>
                                        <p:tgtEl>
                                          <p:spTgt spid="495626"/>
                                        </p:tgtEl>
                                        <p:attrNameLst>
                                          <p:attrName>ppt_w</p:attrName>
                                        </p:attrNameLst>
                                      </p:cBhvr>
                                      <p:tavLst>
                                        <p:tav tm="0">
                                          <p:val>
                                            <p:strVal val="#ppt_w*0.70"/>
                                          </p:val>
                                        </p:tav>
                                        <p:tav tm="100000">
                                          <p:val>
                                            <p:strVal val="#ppt_w"/>
                                          </p:val>
                                        </p:tav>
                                      </p:tavLst>
                                    </p:anim>
                                    <p:anim calcmode="lin" valueType="num">
                                      <p:cBhvr>
                                        <p:cTn id="50" dur="1000" fill="hold"/>
                                        <p:tgtEl>
                                          <p:spTgt spid="495626"/>
                                        </p:tgtEl>
                                        <p:attrNameLst>
                                          <p:attrName>ppt_h</p:attrName>
                                        </p:attrNameLst>
                                      </p:cBhvr>
                                      <p:tavLst>
                                        <p:tav tm="0">
                                          <p:val>
                                            <p:strVal val="#ppt_h"/>
                                          </p:val>
                                        </p:tav>
                                        <p:tav tm="100000">
                                          <p:val>
                                            <p:strVal val="#ppt_h"/>
                                          </p:val>
                                        </p:tav>
                                      </p:tavLst>
                                    </p:anim>
                                    <p:animEffect transition="in" filter="fade">
                                      <p:cBhvr>
                                        <p:cTn id="51" dur="1000"/>
                                        <p:tgtEl>
                                          <p:spTgt spid="495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Rectangle 2"/>
          <p:cNvSpPr>
            <a:spLocks noGrp="1" noChangeArrowheads="1"/>
          </p:cNvSpPr>
          <p:nvPr>
            <p:ph type="title"/>
          </p:nvPr>
        </p:nvSpPr>
        <p:spPr/>
        <p:txBody>
          <a:bodyPr/>
          <a:lstStyle/>
          <a:p>
            <a:pPr algn="r" eaLnBrk="1" hangingPunct="1"/>
            <a:r>
              <a:rPr lang="he-IL" smtClean="0"/>
              <a:t>קו הרגרסיה </a:t>
            </a:r>
            <a:r>
              <a:rPr lang="he-IL" sz="1600" b="1" smtClean="0"/>
              <a:t>(</a:t>
            </a:r>
            <a:r>
              <a:rPr lang="he-IL" sz="1600" b="1" u="sng" smtClean="0"/>
              <a:t>חיזוי </a:t>
            </a:r>
            <a:r>
              <a:rPr lang="en-US" sz="1600" b="1" u="sng" smtClean="0"/>
              <a:t>X</a:t>
            </a:r>
            <a:r>
              <a:rPr lang="he-IL" sz="1600" b="1" u="sng" smtClean="0"/>
              <a:t> ע"פ </a:t>
            </a:r>
            <a:r>
              <a:rPr lang="en-US" sz="1600" b="1" u="sng" smtClean="0"/>
              <a:t>Y</a:t>
            </a:r>
            <a:r>
              <a:rPr lang="he-IL" sz="1600" b="1" smtClean="0"/>
              <a:t>)</a:t>
            </a:r>
            <a:r>
              <a:rPr lang="he-IL" sz="1600" smtClean="0"/>
              <a:t> </a:t>
            </a:r>
            <a:r>
              <a:rPr lang="he-IL" smtClean="0"/>
              <a:t>: אופן החישוב</a:t>
            </a:r>
            <a:endParaRPr lang="en-US" smtClean="0"/>
          </a:p>
        </p:txBody>
      </p:sp>
      <p:sp>
        <p:nvSpPr>
          <p:cNvPr id="496643" name="Rectangle 3"/>
          <p:cNvSpPr>
            <a:spLocks noGrp="1" noChangeArrowheads="1"/>
          </p:cNvSpPr>
          <p:nvPr>
            <p:ph type="body" sz="half" idx="1"/>
          </p:nvPr>
        </p:nvSpPr>
        <p:spPr>
          <a:xfrm>
            <a:off x="4932363" y="1916113"/>
            <a:ext cx="3810000" cy="4114800"/>
          </a:xfrm>
        </p:spPr>
        <p:txBody>
          <a:bodyPr/>
          <a:lstStyle/>
          <a:p>
            <a:pPr eaLnBrk="1" hangingPunct="1">
              <a:lnSpc>
                <a:spcPct val="125000"/>
              </a:lnSpc>
            </a:pPr>
            <a:r>
              <a:rPr lang="he-IL" sz="2800" smtClean="0"/>
              <a:t>חישוב מקדם השיפוע </a:t>
            </a:r>
            <a:r>
              <a:rPr lang="en-US" sz="2800" smtClean="0"/>
              <a:t>b</a:t>
            </a:r>
            <a:r>
              <a:rPr lang="he-IL" sz="2800" smtClean="0"/>
              <a:t>:</a:t>
            </a:r>
          </a:p>
          <a:p>
            <a:pPr eaLnBrk="1" hangingPunct="1">
              <a:lnSpc>
                <a:spcPct val="125000"/>
              </a:lnSpc>
            </a:pPr>
            <a:endParaRPr lang="he-IL" sz="2800" smtClean="0"/>
          </a:p>
          <a:p>
            <a:pPr eaLnBrk="1" hangingPunct="1">
              <a:lnSpc>
                <a:spcPct val="125000"/>
              </a:lnSpc>
            </a:pPr>
            <a:r>
              <a:rPr lang="he-IL" sz="2800" smtClean="0"/>
              <a:t>חישוב נקודת החיתוך </a:t>
            </a:r>
            <a:r>
              <a:rPr lang="en-US" sz="2800" smtClean="0"/>
              <a:t>a</a:t>
            </a:r>
            <a:r>
              <a:rPr lang="he-IL" sz="2800" smtClean="0"/>
              <a:t>:</a:t>
            </a:r>
          </a:p>
          <a:p>
            <a:pPr eaLnBrk="1" hangingPunct="1">
              <a:lnSpc>
                <a:spcPct val="125000"/>
              </a:lnSpc>
            </a:pPr>
            <a:endParaRPr lang="he-IL" sz="2800" smtClean="0"/>
          </a:p>
          <a:p>
            <a:pPr eaLnBrk="1" hangingPunct="1">
              <a:lnSpc>
                <a:spcPct val="125000"/>
              </a:lnSpc>
            </a:pPr>
            <a:r>
              <a:rPr lang="he-IL" sz="2800" smtClean="0"/>
              <a:t>חיזוי </a:t>
            </a:r>
            <a:r>
              <a:rPr lang="en-US" sz="2800" smtClean="0"/>
              <a:t>X</a:t>
            </a:r>
            <a:r>
              <a:rPr lang="he-IL" sz="2800" smtClean="0"/>
              <a:t>:  </a:t>
            </a:r>
            <a:endParaRPr lang="en-US" sz="2800" smtClean="0"/>
          </a:p>
        </p:txBody>
      </p:sp>
      <p:graphicFrame>
        <p:nvGraphicFramePr>
          <p:cNvPr id="496644" name="Object 4"/>
          <p:cNvGraphicFramePr>
            <a:graphicFrameLocks noChangeAspect="1"/>
          </p:cNvGraphicFramePr>
          <p:nvPr>
            <p:ph sz="quarter" idx="2"/>
          </p:nvPr>
        </p:nvGraphicFramePr>
        <p:xfrm>
          <a:off x="3708400" y="3860800"/>
          <a:ext cx="1544638" cy="400050"/>
        </p:xfrm>
        <a:graphic>
          <a:graphicData uri="http://schemas.openxmlformats.org/presentationml/2006/ole">
            <p:oleObj spid="_x0000_s65538" name="משוואה" r:id="rId3" imgW="1028520" imgH="266400" progId="Equation.3">
              <p:embed/>
            </p:oleObj>
          </a:graphicData>
        </a:graphic>
      </p:graphicFrame>
      <p:grpSp>
        <p:nvGrpSpPr>
          <p:cNvPr id="2" name="Group 5"/>
          <p:cNvGrpSpPr>
            <a:grpSpLocks/>
          </p:cNvGrpSpPr>
          <p:nvPr/>
        </p:nvGrpSpPr>
        <p:grpSpPr bwMode="auto">
          <a:xfrm>
            <a:off x="611188" y="2492375"/>
            <a:ext cx="5800725" cy="800100"/>
            <a:chOff x="385" y="1570"/>
            <a:chExt cx="3654" cy="504"/>
          </a:xfrm>
        </p:grpSpPr>
        <p:graphicFrame>
          <p:nvGraphicFramePr>
            <p:cNvPr id="65543" name="Object 6"/>
            <p:cNvGraphicFramePr>
              <a:graphicFrameLocks noChangeAspect="1"/>
            </p:cNvGraphicFramePr>
            <p:nvPr/>
          </p:nvGraphicFramePr>
          <p:xfrm>
            <a:off x="385" y="1570"/>
            <a:ext cx="3654" cy="504"/>
          </p:xfrm>
          <a:graphic>
            <a:graphicData uri="http://schemas.openxmlformats.org/presentationml/2006/ole">
              <p:oleObj spid="_x0000_s65543" name="משוואה" r:id="rId4" imgW="3771720" imgH="507960" progId="Equation.3">
                <p:embed/>
              </p:oleObj>
            </a:graphicData>
          </a:graphic>
        </p:graphicFrame>
        <p:sp>
          <p:nvSpPr>
            <p:cNvPr id="65564" name="Rectangle 7"/>
            <p:cNvSpPr>
              <a:spLocks noChangeArrowheads="1"/>
            </p:cNvSpPr>
            <p:nvPr/>
          </p:nvSpPr>
          <p:spPr bwMode="auto">
            <a:xfrm>
              <a:off x="2835" y="1570"/>
              <a:ext cx="1178" cy="499"/>
            </a:xfrm>
            <a:prstGeom prst="rect">
              <a:avLst/>
            </a:prstGeom>
            <a:noFill/>
            <a:ln w="38100">
              <a:solidFill>
                <a:schemeClr val="tx1"/>
              </a:solidFill>
              <a:miter lim="800000"/>
              <a:headEnd/>
              <a:tailEnd/>
            </a:ln>
          </p:spPr>
          <p:txBody>
            <a:bodyPr wrap="none" anchor="ctr"/>
            <a:lstStyle/>
            <a:p>
              <a:endParaRPr lang="he-IL"/>
            </a:p>
          </p:txBody>
        </p:sp>
      </p:grpSp>
      <p:graphicFrame>
        <p:nvGraphicFramePr>
          <p:cNvPr id="496648" name="Object 8"/>
          <p:cNvGraphicFramePr>
            <a:graphicFrameLocks noChangeAspect="1"/>
          </p:cNvGraphicFramePr>
          <p:nvPr>
            <p:ph sz="quarter" idx="3"/>
          </p:nvPr>
        </p:nvGraphicFramePr>
        <p:xfrm>
          <a:off x="6667500" y="2565400"/>
          <a:ext cx="1619250" cy="590550"/>
        </p:xfrm>
        <a:graphic>
          <a:graphicData uri="http://schemas.openxmlformats.org/presentationml/2006/ole">
            <p:oleObj spid="_x0000_s65539" name="משוואה" r:id="rId5" imgW="1079280" imgH="393480" progId="Equation.3">
              <p:embed/>
            </p:oleObj>
          </a:graphicData>
        </a:graphic>
      </p:graphicFrame>
      <p:graphicFrame>
        <p:nvGraphicFramePr>
          <p:cNvPr id="496649" name="Object 9"/>
          <p:cNvGraphicFramePr>
            <a:graphicFrameLocks noChangeAspect="1"/>
          </p:cNvGraphicFramePr>
          <p:nvPr/>
        </p:nvGraphicFramePr>
        <p:xfrm>
          <a:off x="5527675" y="3860800"/>
          <a:ext cx="2803525" cy="361950"/>
        </p:xfrm>
        <a:graphic>
          <a:graphicData uri="http://schemas.openxmlformats.org/presentationml/2006/ole">
            <p:oleObj spid="_x0000_s65540" name="משוואה" r:id="rId6" imgW="1866600" imgH="241200" progId="Equation.3">
              <p:embed/>
            </p:oleObj>
          </a:graphicData>
        </a:graphic>
      </p:graphicFrame>
      <p:graphicFrame>
        <p:nvGraphicFramePr>
          <p:cNvPr id="496650" name="Object 10"/>
          <p:cNvGraphicFramePr>
            <a:graphicFrameLocks noChangeAspect="1"/>
          </p:cNvGraphicFramePr>
          <p:nvPr/>
        </p:nvGraphicFramePr>
        <p:xfrm>
          <a:off x="4643438" y="5013325"/>
          <a:ext cx="1508125" cy="400050"/>
        </p:xfrm>
        <a:graphic>
          <a:graphicData uri="http://schemas.openxmlformats.org/presentationml/2006/ole">
            <p:oleObj spid="_x0000_s65541" name="משוואה" r:id="rId7" imgW="1002960" imgH="266400" progId="Equation.3">
              <p:embed/>
            </p:oleObj>
          </a:graphicData>
        </a:graphic>
      </p:graphicFrame>
      <p:graphicFrame>
        <p:nvGraphicFramePr>
          <p:cNvPr id="496651" name="Object 11"/>
          <p:cNvGraphicFramePr>
            <a:graphicFrameLocks noChangeAspect="1"/>
          </p:cNvGraphicFramePr>
          <p:nvPr/>
        </p:nvGraphicFramePr>
        <p:xfrm>
          <a:off x="6318250" y="5013325"/>
          <a:ext cx="2100263" cy="368300"/>
        </p:xfrm>
        <a:graphic>
          <a:graphicData uri="http://schemas.openxmlformats.org/presentationml/2006/ole">
            <p:oleObj spid="_x0000_s65542" name="משוואה" r:id="rId8" imgW="1231560" imgH="215640" progId="Equation.3">
              <p:embed/>
            </p:oleObj>
          </a:graphicData>
        </a:graphic>
      </p:graphicFrame>
      <p:grpSp>
        <p:nvGrpSpPr>
          <p:cNvPr id="3" name="Group 12"/>
          <p:cNvGrpSpPr>
            <a:grpSpLocks/>
          </p:cNvGrpSpPr>
          <p:nvPr/>
        </p:nvGrpSpPr>
        <p:grpSpPr bwMode="auto">
          <a:xfrm>
            <a:off x="250825" y="5734050"/>
            <a:ext cx="8616950" cy="695325"/>
            <a:chOff x="158" y="3521"/>
            <a:chExt cx="5428" cy="438"/>
          </a:xfrm>
        </p:grpSpPr>
        <p:sp>
          <p:nvSpPr>
            <p:cNvPr id="65548" name="Rectangle 13"/>
            <p:cNvSpPr>
              <a:spLocks noChangeArrowheads="1"/>
            </p:cNvSpPr>
            <p:nvPr/>
          </p:nvSpPr>
          <p:spPr bwMode="auto">
            <a:xfrm>
              <a:off x="566" y="3521"/>
              <a:ext cx="453"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a:t>
              </a:r>
            </a:p>
          </p:txBody>
        </p:sp>
        <p:sp>
          <p:nvSpPr>
            <p:cNvPr id="65549" name="Rectangle 14"/>
            <p:cNvSpPr>
              <a:spLocks noChangeArrowheads="1"/>
            </p:cNvSpPr>
            <p:nvPr/>
          </p:nvSpPr>
          <p:spPr bwMode="auto">
            <a:xfrm>
              <a:off x="4331" y="3521"/>
              <a:ext cx="1254"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(Xi-X)*(Yi-Y)</a:t>
              </a:r>
              <a:endParaRPr lang="en-US" sz="1600" b="1" baseline="30000">
                <a:latin typeface="Times New Roman" pitchFamily="18" charset="0"/>
              </a:endParaRPr>
            </a:p>
          </p:txBody>
        </p:sp>
        <p:sp>
          <p:nvSpPr>
            <p:cNvPr id="65550" name="Rectangle 15"/>
            <p:cNvSpPr>
              <a:spLocks noChangeArrowheads="1"/>
            </p:cNvSpPr>
            <p:nvPr/>
          </p:nvSpPr>
          <p:spPr bwMode="auto">
            <a:xfrm>
              <a:off x="3560" y="3521"/>
              <a:ext cx="771"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(Yi-Y)</a:t>
              </a:r>
              <a:r>
                <a:rPr lang="en-US" sz="1600" b="1" baseline="30000">
                  <a:latin typeface="Times New Roman" pitchFamily="18" charset="0"/>
                </a:rPr>
                <a:t>2</a:t>
              </a:r>
            </a:p>
          </p:txBody>
        </p:sp>
        <p:sp>
          <p:nvSpPr>
            <p:cNvPr id="65551" name="Rectangle 16"/>
            <p:cNvSpPr>
              <a:spLocks noChangeArrowheads="1"/>
            </p:cNvSpPr>
            <p:nvPr/>
          </p:nvSpPr>
          <p:spPr bwMode="auto">
            <a:xfrm>
              <a:off x="2879" y="3521"/>
              <a:ext cx="681"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Yi-Y</a:t>
              </a:r>
            </a:p>
          </p:txBody>
        </p:sp>
        <p:sp>
          <p:nvSpPr>
            <p:cNvPr id="65552" name="Rectangle 17"/>
            <p:cNvSpPr>
              <a:spLocks noChangeArrowheads="1"/>
            </p:cNvSpPr>
            <p:nvPr/>
          </p:nvSpPr>
          <p:spPr bwMode="auto">
            <a:xfrm>
              <a:off x="2153" y="3521"/>
              <a:ext cx="726"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a:t>
              </a:r>
              <a:r>
                <a:rPr lang="en-US" sz="1600" b="1" baseline="30000">
                  <a:latin typeface="Times New Roman" pitchFamily="18" charset="0"/>
                </a:rPr>
                <a:t>2</a:t>
              </a:r>
            </a:p>
          </p:txBody>
        </p:sp>
        <p:sp>
          <p:nvSpPr>
            <p:cNvPr id="65553" name="Rectangle 18"/>
            <p:cNvSpPr>
              <a:spLocks noChangeArrowheads="1"/>
            </p:cNvSpPr>
            <p:nvPr/>
          </p:nvSpPr>
          <p:spPr bwMode="auto">
            <a:xfrm>
              <a:off x="1473" y="3521"/>
              <a:ext cx="680"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a:t>
              </a:r>
              <a:endParaRPr lang="en-US" sz="1600" b="1" baseline="30000">
                <a:latin typeface="Times New Roman" pitchFamily="18" charset="0"/>
              </a:endParaRPr>
            </a:p>
          </p:txBody>
        </p:sp>
        <p:sp>
          <p:nvSpPr>
            <p:cNvPr id="65554" name="Rectangle 19"/>
            <p:cNvSpPr>
              <a:spLocks noChangeArrowheads="1"/>
            </p:cNvSpPr>
            <p:nvPr/>
          </p:nvSpPr>
          <p:spPr bwMode="auto">
            <a:xfrm>
              <a:off x="1019" y="3521"/>
              <a:ext cx="454"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a:t>
              </a:r>
            </a:p>
          </p:txBody>
        </p:sp>
        <p:sp>
          <p:nvSpPr>
            <p:cNvPr id="65555" name="Rectangle 20"/>
            <p:cNvSpPr>
              <a:spLocks noChangeArrowheads="1"/>
            </p:cNvSpPr>
            <p:nvPr/>
          </p:nvSpPr>
          <p:spPr bwMode="auto">
            <a:xfrm>
              <a:off x="158" y="3521"/>
              <a:ext cx="408" cy="211"/>
            </a:xfrm>
            <a:prstGeom prst="rect">
              <a:avLst/>
            </a:prstGeom>
            <a:noFill/>
            <a:ln w="9525">
              <a:solidFill>
                <a:schemeClr val="tx1"/>
              </a:solid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N=6</a:t>
              </a:r>
            </a:p>
          </p:txBody>
        </p:sp>
        <p:sp>
          <p:nvSpPr>
            <p:cNvPr id="65556" name="Rectangle 21"/>
            <p:cNvSpPr>
              <a:spLocks noChangeArrowheads="1"/>
            </p:cNvSpPr>
            <p:nvPr/>
          </p:nvSpPr>
          <p:spPr bwMode="auto">
            <a:xfrm>
              <a:off x="567" y="3748"/>
              <a:ext cx="453"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en-US" sz="1600" b="1">
                  <a:latin typeface="Times New Roman" pitchFamily="18" charset="0"/>
                </a:rPr>
                <a:t>1068</a:t>
              </a:r>
            </a:p>
          </p:txBody>
        </p:sp>
        <p:sp>
          <p:nvSpPr>
            <p:cNvPr id="65557" name="Rectangle 22"/>
            <p:cNvSpPr>
              <a:spLocks noChangeArrowheads="1"/>
            </p:cNvSpPr>
            <p:nvPr/>
          </p:nvSpPr>
          <p:spPr bwMode="auto">
            <a:xfrm>
              <a:off x="4332" y="3748"/>
              <a:ext cx="1254"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157</a:t>
              </a:r>
              <a:endParaRPr lang="en-US" sz="1600" b="1">
                <a:latin typeface="Times New Roman" pitchFamily="18" charset="0"/>
              </a:endParaRPr>
            </a:p>
          </p:txBody>
        </p:sp>
        <p:sp>
          <p:nvSpPr>
            <p:cNvPr id="65558" name="Rectangle 23"/>
            <p:cNvSpPr>
              <a:spLocks noChangeArrowheads="1"/>
            </p:cNvSpPr>
            <p:nvPr/>
          </p:nvSpPr>
          <p:spPr bwMode="auto">
            <a:xfrm>
              <a:off x="3561" y="3748"/>
              <a:ext cx="771"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160</a:t>
              </a:r>
              <a:endParaRPr lang="en-US" sz="1600" b="1">
                <a:latin typeface="Times New Roman" pitchFamily="18" charset="0"/>
              </a:endParaRPr>
            </a:p>
          </p:txBody>
        </p:sp>
        <p:sp>
          <p:nvSpPr>
            <p:cNvPr id="65559" name="Rectangle 24"/>
            <p:cNvSpPr>
              <a:spLocks noChangeArrowheads="1"/>
            </p:cNvSpPr>
            <p:nvPr/>
          </p:nvSpPr>
          <p:spPr bwMode="auto">
            <a:xfrm>
              <a:off x="2880" y="3748"/>
              <a:ext cx="681"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0</a:t>
              </a:r>
              <a:endParaRPr lang="en-US" sz="1600" b="1">
                <a:latin typeface="Times New Roman" pitchFamily="18" charset="0"/>
              </a:endParaRPr>
            </a:p>
          </p:txBody>
        </p:sp>
        <p:sp>
          <p:nvSpPr>
            <p:cNvPr id="65560" name="Rectangle 25"/>
            <p:cNvSpPr>
              <a:spLocks noChangeArrowheads="1"/>
            </p:cNvSpPr>
            <p:nvPr/>
          </p:nvSpPr>
          <p:spPr bwMode="auto">
            <a:xfrm>
              <a:off x="2154" y="3748"/>
              <a:ext cx="726"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218</a:t>
              </a:r>
              <a:endParaRPr lang="en-US" sz="1600" b="1">
                <a:latin typeface="Times New Roman" pitchFamily="18" charset="0"/>
              </a:endParaRPr>
            </a:p>
          </p:txBody>
        </p:sp>
        <p:sp>
          <p:nvSpPr>
            <p:cNvPr id="65561" name="Rectangle 26"/>
            <p:cNvSpPr>
              <a:spLocks noChangeArrowheads="1"/>
            </p:cNvSpPr>
            <p:nvPr/>
          </p:nvSpPr>
          <p:spPr bwMode="auto">
            <a:xfrm>
              <a:off x="1474" y="3748"/>
              <a:ext cx="680"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0</a:t>
              </a:r>
              <a:endParaRPr lang="en-US" sz="1600" b="1">
                <a:latin typeface="Times New Roman" pitchFamily="18" charset="0"/>
              </a:endParaRPr>
            </a:p>
          </p:txBody>
        </p:sp>
        <p:sp>
          <p:nvSpPr>
            <p:cNvPr id="65562" name="Rectangle 27"/>
            <p:cNvSpPr>
              <a:spLocks noChangeArrowheads="1"/>
            </p:cNvSpPr>
            <p:nvPr/>
          </p:nvSpPr>
          <p:spPr bwMode="auto">
            <a:xfrm>
              <a:off x="1020" y="3748"/>
              <a:ext cx="454"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en-US" sz="1600" b="1">
                  <a:latin typeface="Times New Roman" pitchFamily="18" charset="0"/>
                </a:rPr>
                <a:t>462</a:t>
              </a:r>
            </a:p>
          </p:txBody>
        </p:sp>
        <p:sp>
          <p:nvSpPr>
            <p:cNvPr id="65563" name="Rectangle 28"/>
            <p:cNvSpPr>
              <a:spLocks noChangeArrowheads="1"/>
            </p:cNvSpPr>
            <p:nvPr/>
          </p:nvSpPr>
          <p:spPr bwMode="auto">
            <a:xfrm>
              <a:off x="159" y="3748"/>
              <a:ext cx="408" cy="211"/>
            </a:xfrm>
            <a:prstGeom prst="rect">
              <a:avLst/>
            </a:prstGeom>
            <a:noFill/>
            <a:ln w="9525">
              <a:solidFill>
                <a:schemeClr val="tx1"/>
              </a:solid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6643">
                                            <p:txEl>
                                              <p:pRg st="0" end="0"/>
                                            </p:txEl>
                                          </p:spTgt>
                                        </p:tgtEl>
                                        <p:attrNameLst>
                                          <p:attrName>style.visibility</p:attrName>
                                        </p:attrNameLst>
                                      </p:cBhvr>
                                      <p:to>
                                        <p:strVal val="visible"/>
                                      </p:to>
                                    </p:set>
                                    <p:animEffect transition="in" filter="fade">
                                      <p:cBhvr>
                                        <p:cTn id="10" dur="2000"/>
                                        <p:tgtEl>
                                          <p:spTgt spid="496643">
                                            <p:txEl>
                                              <p:pRg st="0" end="0"/>
                                            </p:txEl>
                                          </p:spTgt>
                                        </p:tgtEl>
                                      </p:cBhvr>
                                    </p:animEffect>
                                  </p:childTnLst>
                                </p:cTn>
                              </p:par>
                              <p:par>
                                <p:cTn id="11" presetID="55" presetClass="entr" presetSubtype="0" fill="hold" nodeType="withEffect">
                                  <p:stCondLst>
                                    <p:cond delay="0"/>
                                  </p:stCondLst>
                                  <p:childTnLst>
                                    <p:set>
                                      <p:cBhvr>
                                        <p:cTn id="12" dur="1" fill="hold">
                                          <p:stCondLst>
                                            <p:cond delay="0"/>
                                          </p:stCondLst>
                                        </p:cTn>
                                        <p:tgtEl>
                                          <p:spTgt spid="496648"/>
                                        </p:tgtEl>
                                        <p:attrNameLst>
                                          <p:attrName>style.visibility</p:attrName>
                                        </p:attrNameLst>
                                      </p:cBhvr>
                                      <p:to>
                                        <p:strVal val="visible"/>
                                      </p:to>
                                    </p:set>
                                    <p:anim calcmode="lin" valueType="num">
                                      <p:cBhvr>
                                        <p:cTn id="13" dur="1000" fill="hold"/>
                                        <p:tgtEl>
                                          <p:spTgt spid="496648"/>
                                        </p:tgtEl>
                                        <p:attrNameLst>
                                          <p:attrName>ppt_w</p:attrName>
                                        </p:attrNameLst>
                                      </p:cBhvr>
                                      <p:tavLst>
                                        <p:tav tm="0">
                                          <p:val>
                                            <p:strVal val="#ppt_w*0.70"/>
                                          </p:val>
                                        </p:tav>
                                        <p:tav tm="100000">
                                          <p:val>
                                            <p:strVal val="#ppt_w"/>
                                          </p:val>
                                        </p:tav>
                                      </p:tavLst>
                                    </p:anim>
                                    <p:anim calcmode="lin" valueType="num">
                                      <p:cBhvr>
                                        <p:cTn id="14" dur="1000" fill="hold"/>
                                        <p:tgtEl>
                                          <p:spTgt spid="496648"/>
                                        </p:tgtEl>
                                        <p:attrNameLst>
                                          <p:attrName>ppt_h</p:attrName>
                                        </p:attrNameLst>
                                      </p:cBhvr>
                                      <p:tavLst>
                                        <p:tav tm="0">
                                          <p:val>
                                            <p:strVal val="#ppt_h"/>
                                          </p:val>
                                        </p:tav>
                                        <p:tav tm="100000">
                                          <p:val>
                                            <p:strVal val="#ppt_h"/>
                                          </p:val>
                                        </p:tav>
                                      </p:tavLst>
                                    </p:anim>
                                    <p:animEffect transition="in" filter="fade">
                                      <p:cBhvr>
                                        <p:cTn id="15" dur="1000"/>
                                        <p:tgtEl>
                                          <p:spTgt spid="496648"/>
                                        </p:tgtEl>
                                      </p:cBhvr>
                                    </p:animEffect>
                                  </p:childTnLst>
                                </p:cTn>
                              </p:par>
                              <p:par>
                                <p:cTn id="16" presetID="55"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96643">
                                            <p:txEl>
                                              <p:pRg st="2" end="2"/>
                                            </p:txEl>
                                          </p:spTgt>
                                        </p:tgtEl>
                                        <p:attrNameLst>
                                          <p:attrName>style.visibility</p:attrName>
                                        </p:attrNameLst>
                                      </p:cBhvr>
                                      <p:to>
                                        <p:strVal val="visible"/>
                                      </p:to>
                                    </p:set>
                                    <p:animEffect transition="in" filter="fade">
                                      <p:cBhvr>
                                        <p:cTn id="25" dur="2000"/>
                                        <p:tgtEl>
                                          <p:spTgt spid="496643">
                                            <p:txEl>
                                              <p:pRg st="2" end="2"/>
                                            </p:txEl>
                                          </p:spTgt>
                                        </p:tgtEl>
                                      </p:cBhvr>
                                    </p:animEffect>
                                  </p:childTnLst>
                                </p:cTn>
                              </p:par>
                              <p:par>
                                <p:cTn id="26" presetID="55" presetClass="entr" presetSubtype="0" fill="hold" nodeType="withEffect">
                                  <p:stCondLst>
                                    <p:cond delay="0"/>
                                  </p:stCondLst>
                                  <p:childTnLst>
                                    <p:set>
                                      <p:cBhvr>
                                        <p:cTn id="27" dur="1" fill="hold">
                                          <p:stCondLst>
                                            <p:cond delay="0"/>
                                          </p:stCondLst>
                                        </p:cTn>
                                        <p:tgtEl>
                                          <p:spTgt spid="496649"/>
                                        </p:tgtEl>
                                        <p:attrNameLst>
                                          <p:attrName>style.visibility</p:attrName>
                                        </p:attrNameLst>
                                      </p:cBhvr>
                                      <p:to>
                                        <p:strVal val="visible"/>
                                      </p:to>
                                    </p:set>
                                    <p:anim calcmode="lin" valueType="num">
                                      <p:cBhvr>
                                        <p:cTn id="28" dur="1000" fill="hold"/>
                                        <p:tgtEl>
                                          <p:spTgt spid="496649"/>
                                        </p:tgtEl>
                                        <p:attrNameLst>
                                          <p:attrName>ppt_w</p:attrName>
                                        </p:attrNameLst>
                                      </p:cBhvr>
                                      <p:tavLst>
                                        <p:tav tm="0">
                                          <p:val>
                                            <p:strVal val="#ppt_w*0.70"/>
                                          </p:val>
                                        </p:tav>
                                        <p:tav tm="100000">
                                          <p:val>
                                            <p:strVal val="#ppt_w"/>
                                          </p:val>
                                        </p:tav>
                                      </p:tavLst>
                                    </p:anim>
                                    <p:anim calcmode="lin" valueType="num">
                                      <p:cBhvr>
                                        <p:cTn id="29" dur="1000" fill="hold"/>
                                        <p:tgtEl>
                                          <p:spTgt spid="496649"/>
                                        </p:tgtEl>
                                        <p:attrNameLst>
                                          <p:attrName>ppt_h</p:attrName>
                                        </p:attrNameLst>
                                      </p:cBhvr>
                                      <p:tavLst>
                                        <p:tav tm="0">
                                          <p:val>
                                            <p:strVal val="#ppt_h"/>
                                          </p:val>
                                        </p:tav>
                                        <p:tav tm="100000">
                                          <p:val>
                                            <p:strVal val="#ppt_h"/>
                                          </p:val>
                                        </p:tav>
                                      </p:tavLst>
                                    </p:anim>
                                    <p:animEffect transition="in" filter="fade">
                                      <p:cBhvr>
                                        <p:cTn id="30" dur="1000"/>
                                        <p:tgtEl>
                                          <p:spTgt spid="496649"/>
                                        </p:tgtEl>
                                      </p:cBhvr>
                                    </p:animEffect>
                                  </p:childTnLst>
                                </p:cTn>
                              </p:par>
                              <p:par>
                                <p:cTn id="31" presetID="55" presetClass="entr" presetSubtype="0" fill="hold" nodeType="withEffect">
                                  <p:stCondLst>
                                    <p:cond delay="0"/>
                                  </p:stCondLst>
                                  <p:childTnLst>
                                    <p:set>
                                      <p:cBhvr>
                                        <p:cTn id="32" dur="1" fill="hold">
                                          <p:stCondLst>
                                            <p:cond delay="0"/>
                                          </p:stCondLst>
                                        </p:cTn>
                                        <p:tgtEl>
                                          <p:spTgt spid="496644"/>
                                        </p:tgtEl>
                                        <p:attrNameLst>
                                          <p:attrName>style.visibility</p:attrName>
                                        </p:attrNameLst>
                                      </p:cBhvr>
                                      <p:to>
                                        <p:strVal val="visible"/>
                                      </p:to>
                                    </p:set>
                                    <p:anim calcmode="lin" valueType="num">
                                      <p:cBhvr>
                                        <p:cTn id="33" dur="1000" fill="hold"/>
                                        <p:tgtEl>
                                          <p:spTgt spid="496644"/>
                                        </p:tgtEl>
                                        <p:attrNameLst>
                                          <p:attrName>ppt_w</p:attrName>
                                        </p:attrNameLst>
                                      </p:cBhvr>
                                      <p:tavLst>
                                        <p:tav tm="0">
                                          <p:val>
                                            <p:strVal val="#ppt_w*0.70"/>
                                          </p:val>
                                        </p:tav>
                                        <p:tav tm="100000">
                                          <p:val>
                                            <p:strVal val="#ppt_w"/>
                                          </p:val>
                                        </p:tav>
                                      </p:tavLst>
                                    </p:anim>
                                    <p:anim calcmode="lin" valueType="num">
                                      <p:cBhvr>
                                        <p:cTn id="34" dur="1000" fill="hold"/>
                                        <p:tgtEl>
                                          <p:spTgt spid="496644"/>
                                        </p:tgtEl>
                                        <p:attrNameLst>
                                          <p:attrName>ppt_h</p:attrName>
                                        </p:attrNameLst>
                                      </p:cBhvr>
                                      <p:tavLst>
                                        <p:tav tm="0">
                                          <p:val>
                                            <p:strVal val="#ppt_h"/>
                                          </p:val>
                                        </p:tav>
                                        <p:tav tm="100000">
                                          <p:val>
                                            <p:strVal val="#ppt_h"/>
                                          </p:val>
                                        </p:tav>
                                      </p:tavLst>
                                    </p:anim>
                                    <p:animEffect transition="in" filter="fade">
                                      <p:cBhvr>
                                        <p:cTn id="35" dur="1000"/>
                                        <p:tgtEl>
                                          <p:spTgt spid="49664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96643">
                                            <p:txEl>
                                              <p:pRg st="4" end="4"/>
                                            </p:txEl>
                                          </p:spTgt>
                                        </p:tgtEl>
                                        <p:attrNameLst>
                                          <p:attrName>style.visibility</p:attrName>
                                        </p:attrNameLst>
                                      </p:cBhvr>
                                      <p:to>
                                        <p:strVal val="visible"/>
                                      </p:to>
                                    </p:set>
                                    <p:animEffect transition="in" filter="fade">
                                      <p:cBhvr>
                                        <p:cTn id="40" dur="2000"/>
                                        <p:tgtEl>
                                          <p:spTgt spid="496643">
                                            <p:txEl>
                                              <p:pRg st="4" end="4"/>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496651"/>
                                        </p:tgtEl>
                                        <p:attrNameLst>
                                          <p:attrName>style.visibility</p:attrName>
                                        </p:attrNameLst>
                                      </p:cBhvr>
                                      <p:to>
                                        <p:strVal val="visible"/>
                                      </p:to>
                                    </p:set>
                                    <p:anim calcmode="lin" valueType="num">
                                      <p:cBhvr>
                                        <p:cTn id="43" dur="1000" fill="hold"/>
                                        <p:tgtEl>
                                          <p:spTgt spid="496651"/>
                                        </p:tgtEl>
                                        <p:attrNameLst>
                                          <p:attrName>ppt_w</p:attrName>
                                        </p:attrNameLst>
                                      </p:cBhvr>
                                      <p:tavLst>
                                        <p:tav tm="0">
                                          <p:val>
                                            <p:strVal val="#ppt_w*0.70"/>
                                          </p:val>
                                        </p:tav>
                                        <p:tav tm="100000">
                                          <p:val>
                                            <p:strVal val="#ppt_w"/>
                                          </p:val>
                                        </p:tav>
                                      </p:tavLst>
                                    </p:anim>
                                    <p:anim calcmode="lin" valueType="num">
                                      <p:cBhvr>
                                        <p:cTn id="44" dur="1000" fill="hold"/>
                                        <p:tgtEl>
                                          <p:spTgt spid="496651"/>
                                        </p:tgtEl>
                                        <p:attrNameLst>
                                          <p:attrName>ppt_h</p:attrName>
                                        </p:attrNameLst>
                                      </p:cBhvr>
                                      <p:tavLst>
                                        <p:tav tm="0">
                                          <p:val>
                                            <p:strVal val="#ppt_h"/>
                                          </p:val>
                                        </p:tav>
                                        <p:tav tm="100000">
                                          <p:val>
                                            <p:strVal val="#ppt_h"/>
                                          </p:val>
                                        </p:tav>
                                      </p:tavLst>
                                    </p:anim>
                                    <p:animEffect transition="in" filter="fade">
                                      <p:cBhvr>
                                        <p:cTn id="45" dur="1000"/>
                                        <p:tgtEl>
                                          <p:spTgt spid="496651"/>
                                        </p:tgtEl>
                                      </p:cBhvr>
                                    </p:animEffect>
                                  </p:childTnLst>
                                </p:cTn>
                              </p:par>
                              <p:par>
                                <p:cTn id="46" presetID="55" presetClass="entr" presetSubtype="0" fill="hold" nodeType="withEffect">
                                  <p:stCondLst>
                                    <p:cond delay="0"/>
                                  </p:stCondLst>
                                  <p:childTnLst>
                                    <p:set>
                                      <p:cBhvr>
                                        <p:cTn id="47" dur="1" fill="hold">
                                          <p:stCondLst>
                                            <p:cond delay="0"/>
                                          </p:stCondLst>
                                        </p:cTn>
                                        <p:tgtEl>
                                          <p:spTgt spid="496650"/>
                                        </p:tgtEl>
                                        <p:attrNameLst>
                                          <p:attrName>style.visibility</p:attrName>
                                        </p:attrNameLst>
                                      </p:cBhvr>
                                      <p:to>
                                        <p:strVal val="visible"/>
                                      </p:to>
                                    </p:set>
                                    <p:anim calcmode="lin" valueType="num">
                                      <p:cBhvr>
                                        <p:cTn id="48" dur="1000" fill="hold"/>
                                        <p:tgtEl>
                                          <p:spTgt spid="496650"/>
                                        </p:tgtEl>
                                        <p:attrNameLst>
                                          <p:attrName>ppt_w</p:attrName>
                                        </p:attrNameLst>
                                      </p:cBhvr>
                                      <p:tavLst>
                                        <p:tav tm="0">
                                          <p:val>
                                            <p:strVal val="#ppt_w*0.70"/>
                                          </p:val>
                                        </p:tav>
                                        <p:tav tm="100000">
                                          <p:val>
                                            <p:strVal val="#ppt_w"/>
                                          </p:val>
                                        </p:tav>
                                      </p:tavLst>
                                    </p:anim>
                                    <p:anim calcmode="lin" valueType="num">
                                      <p:cBhvr>
                                        <p:cTn id="49" dur="1000" fill="hold"/>
                                        <p:tgtEl>
                                          <p:spTgt spid="496650"/>
                                        </p:tgtEl>
                                        <p:attrNameLst>
                                          <p:attrName>ppt_h</p:attrName>
                                        </p:attrNameLst>
                                      </p:cBhvr>
                                      <p:tavLst>
                                        <p:tav tm="0">
                                          <p:val>
                                            <p:strVal val="#ppt_h"/>
                                          </p:val>
                                        </p:tav>
                                        <p:tav tm="100000">
                                          <p:val>
                                            <p:strVal val="#ppt_h"/>
                                          </p:val>
                                        </p:tav>
                                      </p:tavLst>
                                    </p:anim>
                                    <p:animEffect transition="in" filter="fade">
                                      <p:cBhvr>
                                        <p:cTn id="50" dur="1000"/>
                                        <p:tgtEl>
                                          <p:spTgt spid="496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202755" name="Rectangle 3"/>
          <p:cNvSpPr>
            <a:spLocks noGrp="1" noChangeArrowheads="1"/>
          </p:cNvSpPr>
          <p:nvPr>
            <p:ph type="subTitle" idx="1"/>
          </p:nvPr>
        </p:nvSpPr>
        <p:spPr>
          <a:xfrm>
            <a:off x="323850" y="3357563"/>
            <a:ext cx="8137525" cy="1752600"/>
          </a:xfrm>
        </p:spPr>
        <p:txBody>
          <a:bodyPr/>
          <a:lstStyle/>
          <a:p>
            <a:pPr algn="r" eaLnBrk="1" hangingPunct="1"/>
            <a:r>
              <a:rPr lang="he-IL" smtClean="0">
                <a:solidFill>
                  <a:schemeClr val="tx2"/>
                </a:solidFill>
              </a:rPr>
              <a:t>שיעור 10: כיצד מזהים את הנוסחה המתאימה</a:t>
            </a:r>
            <a:endParaRPr lang="en-US" sz="2000" smtClean="0">
              <a:solidFill>
                <a:schemeClr val="tx2"/>
              </a:solidFill>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900113" y="620713"/>
            <a:ext cx="7848600" cy="1143000"/>
          </a:xfrm>
        </p:spPr>
        <p:txBody>
          <a:bodyPr/>
          <a:lstStyle/>
          <a:p>
            <a:pPr algn="r" eaLnBrk="1" hangingPunct="1"/>
            <a:r>
              <a:rPr lang="he-IL" sz="2400" smtClean="0"/>
              <a:t>האם מדובר בבדיקת השערות על הפרש ממוצעים / שונות / קשר, או </a:t>
            </a:r>
            <a:br>
              <a:rPr lang="he-IL" sz="2400" smtClean="0"/>
            </a:br>
            <a:r>
              <a:rPr lang="he-IL" sz="2400" b="1" u="sng" smtClean="0"/>
              <a:t>בגודל מדגם, חישוב טעויות </a:t>
            </a:r>
            <a:r>
              <a:rPr lang="el-GR" sz="2400" b="1" u="sng" smtClean="0"/>
              <a:t>α</a:t>
            </a:r>
            <a:r>
              <a:rPr lang="he-IL" sz="2400" b="1" u="sng" smtClean="0"/>
              <a:t> </a:t>
            </a:r>
            <a:r>
              <a:rPr lang="el-GR" sz="2400" b="1" u="sng" smtClean="0"/>
              <a:t>β</a:t>
            </a:r>
            <a:r>
              <a:rPr lang="he-IL" sz="2400" b="1" u="sng" smtClean="0"/>
              <a:t>, רווח בר סמך</a:t>
            </a:r>
            <a:endParaRPr lang="en-US" sz="2400" b="1" u="sng" smtClean="0"/>
          </a:p>
        </p:txBody>
      </p:sp>
      <p:sp>
        <p:nvSpPr>
          <p:cNvPr id="499715" name="Rectangle 3"/>
          <p:cNvSpPr>
            <a:spLocks noGrp="1" noChangeArrowheads="1"/>
          </p:cNvSpPr>
          <p:nvPr>
            <p:ph type="body" idx="1"/>
          </p:nvPr>
        </p:nvSpPr>
        <p:spPr>
          <a:xfrm>
            <a:off x="539750" y="2060575"/>
            <a:ext cx="8415338" cy="4621213"/>
          </a:xfrm>
          <a:noFill/>
        </p:spPr>
        <p:txBody>
          <a:bodyPr>
            <a:spAutoFit/>
          </a:bodyPr>
          <a:lstStyle/>
          <a:p>
            <a:pPr marL="609600" indent="-609600" eaLnBrk="1" hangingPunct="1">
              <a:buFont typeface="Wingdings" pitchFamily="2" charset="2"/>
              <a:buNone/>
            </a:pPr>
            <a:r>
              <a:rPr lang="he-IL" sz="2800" b="1" u="sng" smtClean="0">
                <a:solidFill>
                  <a:schemeClr val="tx2"/>
                </a:solidFill>
                <a:sym typeface="Symbol" pitchFamily="18" charset="2"/>
              </a:rPr>
              <a:t>גודל מדגם</a:t>
            </a:r>
            <a:r>
              <a:rPr lang="he-IL" sz="2800" smtClean="0">
                <a:sym typeface="Symbol" pitchFamily="18" charset="2"/>
              </a:rPr>
              <a:t> </a:t>
            </a:r>
          </a:p>
          <a:p>
            <a:pPr marL="609600" indent="-609600" eaLnBrk="1" hangingPunct="1"/>
            <a:r>
              <a:rPr lang="he-IL" sz="2400" smtClean="0">
                <a:sym typeface="Symbol" pitchFamily="18" charset="2"/>
              </a:rPr>
              <a:t>דוגמא 1: חוקר רוצה לאמוד את ההוצאה החודשית הממוצעת של אוכלוסיית הסטודנטים. ידוע כי סטיית התקן באוכלוסייה היא 225 ₪. מהו </a:t>
            </a:r>
            <a:r>
              <a:rPr lang="he-IL" sz="2400" b="1" u="sng" smtClean="0">
                <a:sym typeface="Symbol" pitchFamily="18" charset="2"/>
              </a:rPr>
              <a:t>גודל המדגם</a:t>
            </a:r>
            <a:r>
              <a:rPr lang="he-IL" sz="2400" smtClean="0">
                <a:sym typeface="Symbol" pitchFamily="18" charset="2"/>
              </a:rPr>
              <a:t> </a:t>
            </a:r>
            <a:r>
              <a:rPr lang="en-US" sz="2400" smtClean="0">
                <a:sym typeface="Symbol" pitchFamily="18" charset="2"/>
              </a:rPr>
              <a:t>(n)</a:t>
            </a:r>
            <a:r>
              <a:rPr lang="he-IL" sz="2400" smtClean="0">
                <a:sym typeface="Symbol" pitchFamily="18" charset="2"/>
              </a:rPr>
              <a:t> שעליו לחקור כדי לקבל רווח בר סמך של 0.98 עם סטייה מקסימאלית של 100 ₪. </a:t>
            </a:r>
          </a:p>
          <a:p>
            <a:pPr marL="609600" indent="-609600" eaLnBrk="1" hangingPunct="1"/>
            <a:r>
              <a:rPr lang="he-IL" sz="2400" smtClean="0">
                <a:sym typeface="Symbol" pitchFamily="18" charset="2"/>
              </a:rPr>
              <a:t>דוגמא 2: נתון כי המשקל של קופסאות זיתים מתפלג נורמאלית עם ממוצע 998 גרם וסטיית תקן 18. </a:t>
            </a:r>
            <a:r>
              <a:rPr lang="he-IL" altLang="ja-JP" sz="2400" b="1" u="sng" smtClean="0">
                <a:sym typeface="Symbol" pitchFamily="18" charset="2"/>
              </a:rPr>
              <a:t>איזה גודל מדגם</a:t>
            </a:r>
            <a:r>
              <a:rPr lang="he-IL" altLang="ja-JP" sz="2400" smtClean="0">
                <a:sym typeface="Symbol" pitchFamily="18" charset="2"/>
              </a:rPr>
              <a:t> יש לקחת עם רוצים אם רוצים בביטחון של 95% כי המשקל הממוצע במדגם יהיה נמוך מ 1000.5?</a:t>
            </a:r>
            <a:r>
              <a:rPr lang="en-US" altLang="ja-JP" sz="2400" smtClean="0">
                <a:ea typeface="MS PGothic" pitchFamily="34" charset="-128"/>
                <a:sym typeface="Symbol" pitchFamily="18" charset="2"/>
              </a:rPr>
              <a:t> </a:t>
            </a:r>
            <a:endParaRPr lang="he-IL" sz="2400" smtClean="0">
              <a:sym typeface="Symbol" pitchFamily="18" charset="2"/>
            </a:endParaRPr>
          </a:p>
          <a:p>
            <a:pPr marL="990600" lvl="1" indent="-533400" eaLnBrk="1" hangingPunct="1">
              <a:buClr>
                <a:schemeClr val="folHlink"/>
              </a:buClr>
              <a:buSzPct val="80000"/>
              <a:buFont typeface="Wingdings" pitchFamily="2" charset="2"/>
              <a:buChar char="þ"/>
            </a:pPr>
            <a:r>
              <a:rPr lang="he-IL" sz="2000" b="1" smtClean="0">
                <a:sym typeface="Symbol" pitchFamily="18" charset="2"/>
              </a:rPr>
              <a:t>כתוב במפורש כי מחפשים את גודל המדגם הדרוש.</a:t>
            </a:r>
          </a:p>
          <a:p>
            <a:pPr marL="990600" lvl="1" indent="-533400" eaLnBrk="1" hangingPunct="1">
              <a:buClr>
                <a:schemeClr val="folHlink"/>
              </a:buClr>
              <a:buSzPct val="80000"/>
              <a:buFont typeface="Wingdings" pitchFamily="2" charset="2"/>
              <a:buChar char="þ"/>
            </a:pPr>
            <a:r>
              <a:rPr lang="he-IL" sz="2000" smtClean="0">
                <a:sym typeface="Symbol" pitchFamily="18" charset="2"/>
              </a:rPr>
              <a:t>כל הנתונים קיימים למעט ה </a:t>
            </a:r>
            <a:r>
              <a:rPr lang="en-US" sz="2000" smtClean="0">
                <a:sym typeface="Symbol" pitchFamily="18" charset="2"/>
              </a:rPr>
              <a:t>n</a:t>
            </a:r>
            <a:r>
              <a:rPr lang="he-IL" sz="2000" smtClean="0">
                <a:sym typeface="Symbol" pitchFamily="18" charset="2"/>
              </a:rPr>
              <a:t>.</a:t>
            </a:r>
          </a:p>
          <a:p>
            <a:pPr marL="990600" lvl="1" indent="-533400" eaLnBrk="1" hangingPunct="1">
              <a:buSzPct val="80000"/>
              <a:buFont typeface="Wingdings" pitchFamily="2" charset="2"/>
              <a:buChar char="¯"/>
            </a:pPr>
            <a:r>
              <a:rPr lang="he-IL" sz="2000" smtClean="0">
                <a:sym typeface="Symbol" pitchFamily="18" charset="2"/>
              </a:rPr>
              <a:t>שימו לב כי לעיתים גודל הסטייה </a:t>
            </a:r>
            <a:r>
              <a:rPr lang="en-US" sz="2000" smtClean="0">
                <a:sym typeface="Symbol" pitchFamily="18" charset="2"/>
              </a:rPr>
              <a:t>(L)</a:t>
            </a:r>
            <a:r>
              <a:rPr lang="he-IL" sz="2000" smtClean="0">
                <a:sym typeface="Symbol" pitchFamily="18" charset="2"/>
              </a:rPr>
              <a:t> כתוב במפורש (דוגמא 1) במפורש ולעיתים הוא מסווה מעט (דוגמא 2) יחד עם זאת תמיד מחפשים את ה </a:t>
            </a:r>
            <a:r>
              <a:rPr lang="en-US" sz="2000" smtClean="0">
                <a:sym typeface="Symbol" pitchFamily="18" charset="2"/>
              </a:rPr>
              <a:t>n</a:t>
            </a:r>
            <a:r>
              <a:rPr lang="he-IL" sz="2000" smtClean="0">
                <a:sym typeface="Symbol" pitchFamily="18" charset="2"/>
              </a:rPr>
              <a:t>.</a:t>
            </a:r>
            <a:endParaRPr lang="he-IL" sz="2400" smtClean="0">
              <a:sym typeface="Symbol" pitchFamily="18" charset="2"/>
            </a:endParaRPr>
          </a:p>
        </p:txBody>
      </p:sp>
      <p:sp>
        <p:nvSpPr>
          <p:cNvPr id="499716"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499717" name="Object 5"/>
          <p:cNvGraphicFramePr>
            <a:graphicFrameLocks noChangeAspect="1"/>
          </p:cNvGraphicFramePr>
          <p:nvPr/>
        </p:nvGraphicFramePr>
        <p:xfrm>
          <a:off x="1258888" y="1844675"/>
          <a:ext cx="1873250" cy="785813"/>
        </p:xfrm>
        <a:graphic>
          <a:graphicData uri="http://schemas.openxmlformats.org/presentationml/2006/ole">
            <p:oleObj spid="_x0000_s66562" name="משוואה" r:id="rId4" imgW="109188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9715">
                                            <p:txEl>
                                              <p:pRg st="0" end="0"/>
                                            </p:txEl>
                                          </p:spTgt>
                                        </p:tgtEl>
                                        <p:attrNameLst>
                                          <p:attrName>style.visibility</p:attrName>
                                        </p:attrNameLst>
                                      </p:cBhvr>
                                      <p:to>
                                        <p:strVal val="visible"/>
                                      </p:to>
                                    </p:set>
                                    <p:animEffect transition="in" filter="fade">
                                      <p:cBhvr>
                                        <p:cTn id="7" dur="2000"/>
                                        <p:tgtEl>
                                          <p:spTgt spid="49971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99715">
                                            <p:txEl>
                                              <p:pRg st="1" end="1"/>
                                            </p:txEl>
                                          </p:spTgt>
                                        </p:tgtEl>
                                        <p:attrNameLst>
                                          <p:attrName>style.visibility</p:attrName>
                                        </p:attrNameLst>
                                      </p:cBhvr>
                                      <p:to>
                                        <p:strVal val="visible"/>
                                      </p:to>
                                    </p:set>
                                    <p:animEffect transition="in" filter="fade">
                                      <p:cBhvr>
                                        <p:cTn id="11" dur="2000"/>
                                        <p:tgtEl>
                                          <p:spTgt spid="49971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99715">
                                            <p:txEl>
                                              <p:pRg st="2" end="2"/>
                                            </p:txEl>
                                          </p:spTgt>
                                        </p:tgtEl>
                                        <p:attrNameLst>
                                          <p:attrName>style.visibility</p:attrName>
                                        </p:attrNameLst>
                                      </p:cBhvr>
                                      <p:to>
                                        <p:strVal val="visible"/>
                                      </p:to>
                                    </p:set>
                                    <p:animEffect transition="in" filter="fade">
                                      <p:cBhvr>
                                        <p:cTn id="15" dur="2000"/>
                                        <p:tgtEl>
                                          <p:spTgt spid="49971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99715">
                                            <p:txEl>
                                              <p:pRg st="3" end="3"/>
                                            </p:txEl>
                                          </p:spTgt>
                                        </p:tgtEl>
                                        <p:attrNameLst>
                                          <p:attrName>style.visibility</p:attrName>
                                        </p:attrNameLst>
                                      </p:cBhvr>
                                      <p:to>
                                        <p:strVal val="visible"/>
                                      </p:to>
                                    </p:set>
                                    <p:animEffect transition="in" filter="fade">
                                      <p:cBhvr>
                                        <p:cTn id="19" dur="2000"/>
                                        <p:tgtEl>
                                          <p:spTgt spid="49971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99715">
                                            <p:txEl>
                                              <p:pRg st="4" end="4"/>
                                            </p:txEl>
                                          </p:spTgt>
                                        </p:tgtEl>
                                        <p:attrNameLst>
                                          <p:attrName>style.visibility</p:attrName>
                                        </p:attrNameLst>
                                      </p:cBhvr>
                                      <p:to>
                                        <p:strVal val="visible"/>
                                      </p:to>
                                    </p:set>
                                    <p:animEffect transition="in" filter="fade">
                                      <p:cBhvr>
                                        <p:cTn id="22" dur="2000"/>
                                        <p:tgtEl>
                                          <p:spTgt spid="49971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9715">
                                            <p:txEl>
                                              <p:pRg st="5" end="5"/>
                                            </p:txEl>
                                          </p:spTgt>
                                        </p:tgtEl>
                                        <p:attrNameLst>
                                          <p:attrName>style.visibility</p:attrName>
                                        </p:attrNameLst>
                                      </p:cBhvr>
                                      <p:to>
                                        <p:strVal val="visible"/>
                                      </p:to>
                                    </p:set>
                                    <p:animEffect transition="in" filter="fade">
                                      <p:cBhvr>
                                        <p:cTn id="25" dur="2000"/>
                                        <p:tgtEl>
                                          <p:spTgt spid="499715">
                                            <p:txEl>
                                              <p:pRg st="5" end="5"/>
                                            </p:txEl>
                                          </p:spTgt>
                                        </p:tgtEl>
                                      </p:cBhvr>
                                    </p:animEffect>
                                  </p:childTnLst>
                                </p:cTn>
                              </p:par>
                            </p:childTnLst>
                          </p:cTn>
                        </p:par>
                        <p:par>
                          <p:cTn id="26" fill="hold">
                            <p:stCondLst>
                              <p:cond delay="8000"/>
                            </p:stCondLst>
                            <p:childTnLst>
                              <p:par>
                                <p:cTn id="27" presetID="55" presetClass="entr" presetSubtype="0" fill="hold" nodeType="afterEffect">
                                  <p:stCondLst>
                                    <p:cond delay="0"/>
                                  </p:stCondLst>
                                  <p:childTnLst>
                                    <p:set>
                                      <p:cBhvr>
                                        <p:cTn id="28" dur="1" fill="hold">
                                          <p:stCondLst>
                                            <p:cond delay="0"/>
                                          </p:stCondLst>
                                        </p:cTn>
                                        <p:tgtEl>
                                          <p:spTgt spid="499717"/>
                                        </p:tgtEl>
                                        <p:attrNameLst>
                                          <p:attrName>style.visibility</p:attrName>
                                        </p:attrNameLst>
                                      </p:cBhvr>
                                      <p:to>
                                        <p:strVal val="visible"/>
                                      </p:to>
                                    </p:set>
                                    <p:anim calcmode="lin" valueType="num">
                                      <p:cBhvr>
                                        <p:cTn id="29" dur="1000" fill="hold"/>
                                        <p:tgtEl>
                                          <p:spTgt spid="499717"/>
                                        </p:tgtEl>
                                        <p:attrNameLst>
                                          <p:attrName>ppt_w</p:attrName>
                                        </p:attrNameLst>
                                      </p:cBhvr>
                                      <p:tavLst>
                                        <p:tav tm="0">
                                          <p:val>
                                            <p:strVal val="#ppt_w*0.70"/>
                                          </p:val>
                                        </p:tav>
                                        <p:tav tm="100000">
                                          <p:val>
                                            <p:strVal val="#ppt_w"/>
                                          </p:val>
                                        </p:tav>
                                      </p:tavLst>
                                    </p:anim>
                                    <p:anim calcmode="lin" valueType="num">
                                      <p:cBhvr>
                                        <p:cTn id="30" dur="1000" fill="hold"/>
                                        <p:tgtEl>
                                          <p:spTgt spid="499717"/>
                                        </p:tgtEl>
                                        <p:attrNameLst>
                                          <p:attrName>ppt_h</p:attrName>
                                        </p:attrNameLst>
                                      </p:cBhvr>
                                      <p:tavLst>
                                        <p:tav tm="0">
                                          <p:val>
                                            <p:strVal val="#ppt_h"/>
                                          </p:val>
                                        </p:tav>
                                        <p:tav tm="100000">
                                          <p:val>
                                            <p:strVal val="#ppt_h"/>
                                          </p:val>
                                        </p:tav>
                                      </p:tavLst>
                                    </p:anim>
                                    <p:animEffect transition="in" filter="fade">
                                      <p:cBhvr>
                                        <p:cTn id="31" dur="1000"/>
                                        <p:tgtEl>
                                          <p:spTgt spid="499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9" name="Rectangle 3"/>
          <p:cNvSpPr>
            <a:spLocks noGrp="1" noChangeArrowheads="1"/>
          </p:cNvSpPr>
          <p:nvPr>
            <p:ph type="body" idx="1"/>
          </p:nvPr>
        </p:nvSpPr>
        <p:spPr>
          <a:xfrm>
            <a:off x="539750" y="2017713"/>
            <a:ext cx="8415338" cy="4651375"/>
          </a:xfrm>
        </p:spPr>
        <p:txBody>
          <a:bodyPr/>
          <a:lstStyle/>
          <a:p>
            <a:pPr eaLnBrk="1" hangingPunct="1">
              <a:lnSpc>
                <a:spcPct val="90000"/>
              </a:lnSpc>
              <a:buFont typeface="Wingdings" pitchFamily="2" charset="2"/>
              <a:buNone/>
            </a:pPr>
            <a:r>
              <a:rPr lang="he-IL" b="1" u="sng" smtClean="0">
                <a:solidFill>
                  <a:schemeClr val="tx2"/>
                </a:solidFill>
                <a:sym typeface="Symbol" pitchFamily="18" charset="2"/>
              </a:rPr>
              <a:t>חישוב טעויות </a:t>
            </a:r>
            <a:r>
              <a:rPr lang="el-GR" b="1" u="sng" smtClean="0">
                <a:solidFill>
                  <a:schemeClr val="tx2"/>
                </a:solidFill>
              </a:rPr>
              <a:t>α</a:t>
            </a:r>
            <a:r>
              <a:rPr lang="he-IL" b="1" u="sng" smtClean="0">
                <a:solidFill>
                  <a:schemeClr val="tx2"/>
                </a:solidFill>
              </a:rPr>
              <a:t> </a:t>
            </a:r>
            <a:r>
              <a:rPr lang="el-GR" b="1" u="sng" smtClean="0">
                <a:solidFill>
                  <a:schemeClr val="tx2"/>
                </a:solidFill>
              </a:rPr>
              <a:t>β</a:t>
            </a:r>
            <a:r>
              <a:rPr lang="he-IL" smtClean="0">
                <a:sym typeface="Symbol" pitchFamily="18" charset="2"/>
              </a:rPr>
              <a:t> </a:t>
            </a:r>
          </a:p>
          <a:p>
            <a:pPr eaLnBrk="1" hangingPunct="1">
              <a:lnSpc>
                <a:spcPct val="90000"/>
              </a:lnSpc>
            </a:pPr>
            <a:r>
              <a:rPr lang="he-IL" sz="2400" smtClean="0">
                <a:sym typeface="Symbol" pitchFamily="18" charset="2"/>
              </a:rPr>
              <a:t>דוגמא 1: </a:t>
            </a:r>
            <a:r>
              <a:rPr lang="he-IL" sz="2400" smtClean="0"/>
              <a:t>קופת חולים בדקה שיטה חדשה לקבלת חולים במרפאה כדי לקצר את משך ההמתנה. השיטה נבדקה על מדגם מקרי של </a:t>
            </a:r>
            <a:r>
              <a:rPr lang="en-US" sz="2400" smtClean="0"/>
              <a:t>n=36</a:t>
            </a:r>
            <a:r>
              <a:rPr lang="he-IL" sz="2400" smtClean="0"/>
              <a:t> ונמצא כי ממוצע משך ההמתנה 23 דקות. באוכלוסייה משך ההמתנה </a:t>
            </a:r>
            <a:r>
              <a:rPr lang="el-GR" sz="2400" smtClean="0"/>
              <a:t>μ</a:t>
            </a:r>
            <a:r>
              <a:rPr lang="en-US" sz="2400" smtClean="0"/>
              <a:t>=26</a:t>
            </a:r>
            <a:r>
              <a:rPr lang="he-IL" sz="2400" smtClean="0"/>
              <a:t>, </a:t>
            </a:r>
            <a:r>
              <a:rPr lang="el-GR" sz="2400" smtClean="0"/>
              <a:t>σ</a:t>
            </a:r>
            <a:r>
              <a:rPr lang="en-US" sz="2400" smtClean="0"/>
              <a:t>=12</a:t>
            </a:r>
            <a:r>
              <a:rPr lang="he-IL" sz="2400" smtClean="0"/>
              <a:t>. </a:t>
            </a:r>
          </a:p>
          <a:p>
            <a:pPr lvl="1" eaLnBrk="1" hangingPunct="1">
              <a:lnSpc>
                <a:spcPct val="90000"/>
              </a:lnSpc>
            </a:pPr>
            <a:r>
              <a:rPr lang="he-IL" sz="2000" smtClean="0"/>
              <a:t>מהי מסקנת המחקר ברמת מובהקות של </a:t>
            </a:r>
            <a:r>
              <a:rPr lang="el-GR" sz="2000" smtClean="0"/>
              <a:t>α</a:t>
            </a:r>
            <a:r>
              <a:rPr lang="en-US" sz="2000" smtClean="0"/>
              <a:t>=0.01</a:t>
            </a:r>
            <a:r>
              <a:rPr lang="he-IL" sz="2000" smtClean="0"/>
              <a:t>.</a:t>
            </a:r>
          </a:p>
          <a:p>
            <a:pPr lvl="1" eaLnBrk="1" hangingPunct="1">
              <a:lnSpc>
                <a:spcPct val="90000"/>
              </a:lnSpc>
            </a:pPr>
            <a:r>
              <a:rPr lang="he-IL" sz="2000" smtClean="0"/>
              <a:t>מהי </a:t>
            </a:r>
            <a:r>
              <a:rPr lang="he-IL" sz="2000" b="1" u="sng" smtClean="0"/>
              <a:t>ההסתברות לטעות במסקנה</a:t>
            </a:r>
            <a:r>
              <a:rPr lang="he-IL" sz="2000" smtClean="0"/>
              <a:t> שקיבלת אם השיטה החדשה אמורה לקצר ב 25% (19.5 דקות המתנה).</a:t>
            </a:r>
          </a:p>
          <a:p>
            <a:pPr lvl="1" eaLnBrk="1" hangingPunct="1">
              <a:lnSpc>
                <a:spcPct val="90000"/>
              </a:lnSpc>
              <a:buClr>
                <a:schemeClr val="folHlink"/>
              </a:buClr>
              <a:buSzPct val="80000"/>
              <a:buFont typeface="Wingdings" pitchFamily="2" charset="2"/>
              <a:buChar char="þ"/>
            </a:pPr>
            <a:r>
              <a:rPr lang="he-IL" sz="2000" b="1" smtClean="0">
                <a:sym typeface="Symbol" pitchFamily="18" charset="2"/>
              </a:rPr>
              <a:t>כתוב במפורש כי מחפשים את גודל הטעות.</a:t>
            </a:r>
          </a:p>
          <a:p>
            <a:pPr lvl="1" eaLnBrk="1" hangingPunct="1">
              <a:lnSpc>
                <a:spcPct val="90000"/>
              </a:lnSpc>
              <a:buClr>
                <a:schemeClr val="folHlink"/>
              </a:buClr>
              <a:buSzPct val="80000"/>
              <a:buFont typeface="Wingdings" pitchFamily="2" charset="2"/>
              <a:buChar char="þ"/>
            </a:pPr>
            <a:r>
              <a:rPr lang="he-IL" sz="2000" smtClean="0">
                <a:sym typeface="Symbol" pitchFamily="18" charset="2"/>
              </a:rPr>
              <a:t>ניתן לדבר על סוג הטעות </a:t>
            </a:r>
            <a:r>
              <a:rPr lang="el-GR" sz="2000" smtClean="0">
                <a:sym typeface="Symbol" pitchFamily="18" charset="2"/>
              </a:rPr>
              <a:t>α</a:t>
            </a:r>
            <a:r>
              <a:rPr lang="he-IL" sz="2000" smtClean="0">
                <a:sym typeface="Symbol" pitchFamily="18" charset="2"/>
              </a:rPr>
              <a:t> או </a:t>
            </a:r>
            <a:r>
              <a:rPr lang="el-GR" sz="2000" smtClean="0">
                <a:sym typeface="Symbol" pitchFamily="18" charset="2"/>
              </a:rPr>
              <a:t>β</a:t>
            </a:r>
            <a:r>
              <a:rPr lang="he-IL" sz="2000" smtClean="0">
                <a:sym typeface="Symbol" pitchFamily="18" charset="2"/>
              </a:rPr>
              <a:t> וגודלה רק לאחר קבלת מסקנה (דחייה או קבלה של השערת החוקר) ולכן מבחינה טכנית </a:t>
            </a:r>
            <a:r>
              <a:rPr lang="he-IL" sz="2000" u="sng" smtClean="0">
                <a:sym typeface="Symbol" pitchFamily="18" charset="2"/>
              </a:rPr>
              <a:t>מופיע תמיד כסעיף במסגרת שאלה על בדיקת השערות</a:t>
            </a:r>
            <a:r>
              <a:rPr lang="he-IL" sz="2000" smtClean="0">
                <a:sym typeface="Symbol" pitchFamily="18" charset="2"/>
              </a:rPr>
              <a:t>.</a:t>
            </a:r>
          </a:p>
          <a:p>
            <a:pPr lvl="1" eaLnBrk="1" hangingPunct="1">
              <a:lnSpc>
                <a:spcPct val="90000"/>
              </a:lnSpc>
              <a:buSzPct val="80000"/>
              <a:buFont typeface="Wingdings" pitchFamily="2" charset="2"/>
              <a:buChar char="¯"/>
            </a:pPr>
            <a:r>
              <a:rPr lang="he-IL" sz="2000" smtClean="0">
                <a:sym typeface="Symbol" pitchFamily="18" charset="2"/>
              </a:rPr>
              <a:t>שימו לב כי סוג הטעות האפשרית תלוי בתוצאה שהתקבלה בסעיף קודם, האם דחינו את השערת החוקר (ואז אפשרית רק טעות מסוג </a:t>
            </a:r>
            <a:r>
              <a:rPr lang="el-GR" sz="2000" smtClean="0">
                <a:sym typeface="Symbol" pitchFamily="18" charset="2"/>
              </a:rPr>
              <a:t>β</a:t>
            </a:r>
            <a:r>
              <a:rPr lang="he-IL" sz="2000" smtClean="0">
                <a:sym typeface="Symbol" pitchFamily="18" charset="2"/>
              </a:rPr>
              <a:t>) או קיבלנו את השערת החוקר (ואז אפשרית רק טעות מסוג </a:t>
            </a:r>
            <a:r>
              <a:rPr lang="el-GR" sz="2000" smtClean="0">
                <a:sym typeface="Symbol" pitchFamily="18" charset="2"/>
              </a:rPr>
              <a:t>α</a:t>
            </a:r>
            <a:r>
              <a:rPr lang="he-IL" sz="2000" smtClean="0">
                <a:sym typeface="Symbol" pitchFamily="18" charset="2"/>
              </a:rPr>
              <a:t>).</a:t>
            </a:r>
            <a:endParaRPr lang="he-IL" sz="2000" smtClean="0"/>
          </a:p>
        </p:txBody>
      </p:sp>
      <p:sp>
        <p:nvSpPr>
          <p:cNvPr id="500740" name="AutoShape 4">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67590" name="Rectangle 5"/>
          <p:cNvSpPr>
            <a:spLocks noGrp="1" noChangeArrowheads="1"/>
          </p:cNvSpPr>
          <p:nvPr>
            <p:ph type="title"/>
          </p:nvPr>
        </p:nvSpPr>
        <p:spPr>
          <a:xfrm>
            <a:off x="1042988" y="617538"/>
            <a:ext cx="7921625" cy="1143000"/>
          </a:xfrm>
        </p:spPr>
        <p:txBody>
          <a:bodyPr/>
          <a:lstStyle/>
          <a:p>
            <a:pPr algn="r" eaLnBrk="1" hangingPunct="1"/>
            <a:r>
              <a:rPr lang="he-IL" sz="2500" smtClean="0"/>
              <a:t>האם מדובר בבדיקת השערות על הפרש ממוצעים / שונות / קשר, או </a:t>
            </a:r>
            <a:br>
              <a:rPr lang="he-IL" sz="2500" smtClean="0"/>
            </a:br>
            <a:r>
              <a:rPr lang="he-IL" sz="2500" b="1" u="sng" smtClean="0"/>
              <a:t>בגודל מדגם, חישוב טעויות </a:t>
            </a:r>
            <a:r>
              <a:rPr lang="el-GR" sz="2500" b="1" u="sng" smtClean="0"/>
              <a:t>α</a:t>
            </a:r>
            <a:r>
              <a:rPr lang="he-IL" sz="2500" b="1" u="sng" smtClean="0"/>
              <a:t> </a:t>
            </a:r>
            <a:r>
              <a:rPr lang="el-GR" sz="2500" b="1" u="sng" smtClean="0"/>
              <a:t>β</a:t>
            </a:r>
            <a:r>
              <a:rPr lang="he-IL" sz="2500" b="1" u="sng" smtClean="0"/>
              <a:t>, רווח בר סמך</a:t>
            </a:r>
            <a:endParaRPr lang="en-US" sz="2500" b="1" u="sng" smtClean="0"/>
          </a:p>
        </p:txBody>
      </p:sp>
      <p:graphicFrame>
        <p:nvGraphicFramePr>
          <p:cNvPr id="500742" name="Object 6"/>
          <p:cNvGraphicFramePr>
            <a:graphicFrameLocks noChangeAspect="1"/>
          </p:cNvGraphicFramePr>
          <p:nvPr/>
        </p:nvGraphicFramePr>
        <p:xfrm>
          <a:off x="1295400" y="1998663"/>
          <a:ext cx="3238500" cy="590550"/>
        </p:xfrm>
        <a:graphic>
          <a:graphicData uri="http://schemas.openxmlformats.org/presentationml/2006/ole">
            <p:oleObj spid="_x0000_s67586" name="משוואה" r:id="rId4" imgW="1320480" imgH="241200" progId="Equation.3">
              <p:embed/>
            </p:oleObj>
          </a:graphicData>
        </a:graphic>
      </p:graphicFrame>
      <p:graphicFrame>
        <p:nvGraphicFramePr>
          <p:cNvPr id="500743" name="Object 7"/>
          <p:cNvGraphicFramePr>
            <a:graphicFrameLocks noChangeAspect="1"/>
          </p:cNvGraphicFramePr>
          <p:nvPr/>
        </p:nvGraphicFramePr>
        <p:xfrm>
          <a:off x="4865688" y="1976438"/>
          <a:ext cx="850900" cy="638175"/>
        </p:xfrm>
        <a:graphic>
          <a:graphicData uri="http://schemas.openxmlformats.org/presentationml/2006/ole">
            <p:oleObj spid="_x0000_s67587" name="משוואה" r:id="rId5" imgW="711000" imgH="5331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animEffect transition="in" filter="fade">
                                      <p:cBhvr>
                                        <p:cTn id="7" dur="2000"/>
                                        <p:tgtEl>
                                          <p:spTgt spid="50073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0739">
                                            <p:txEl>
                                              <p:pRg st="1" end="1"/>
                                            </p:txEl>
                                          </p:spTgt>
                                        </p:tgtEl>
                                        <p:attrNameLst>
                                          <p:attrName>style.visibility</p:attrName>
                                        </p:attrNameLst>
                                      </p:cBhvr>
                                      <p:to>
                                        <p:strVal val="visible"/>
                                      </p:to>
                                    </p:set>
                                    <p:animEffect transition="in" filter="fade">
                                      <p:cBhvr>
                                        <p:cTn id="11" dur="2000"/>
                                        <p:tgtEl>
                                          <p:spTgt spid="500739">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00739">
                                            <p:txEl>
                                              <p:pRg st="2" end="2"/>
                                            </p:txEl>
                                          </p:spTgt>
                                        </p:tgtEl>
                                        <p:attrNameLst>
                                          <p:attrName>style.visibility</p:attrName>
                                        </p:attrNameLst>
                                      </p:cBhvr>
                                      <p:to>
                                        <p:strVal val="visible"/>
                                      </p:to>
                                    </p:set>
                                    <p:animEffect transition="in" filter="fade">
                                      <p:cBhvr>
                                        <p:cTn id="14" dur="2000"/>
                                        <p:tgtEl>
                                          <p:spTgt spid="500739">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0739">
                                            <p:txEl>
                                              <p:pRg st="3" end="3"/>
                                            </p:txEl>
                                          </p:spTgt>
                                        </p:tgtEl>
                                        <p:attrNameLst>
                                          <p:attrName>style.visibility</p:attrName>
                                        </p:attrNameLst>
                                      </p:cBhvr>
                                      <p:to>
                                        <p:strVal val="visible"/>
                                      </p:to>
                                    </p:set>
                                    <p:animEffect transition="in" filter="fade">
                                      <p:cBhvr>
                                        <p:cTn id="17" dur="2000"/>
                                        <p:tgtEl>
                                          <p:spTgt spid="500739">
                                            <p:txEl>
                                              <p:pRg st="3" end="3"/>
                                            </p:tx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500739">
                                            <p:txEl>
                                              <p:pRg st="4" end="4"/>
                                            </p:txEl>
                                          </p:spTgt>
                                        </p:tgtEl>
                                        <p:attrNameLst>
                                          <p:attrName>style.visibility</p:attrName>
                                        </p:attrNameLst>
                                      </p:cBhvr>
                                      <p:to>
                                        <p:strVal val="visible"/>
                                      </p:to>
                                    </p:set>
                                    <p:animEffect transition="in" filter="fade">
                                      <p:cBhvr>
                                        <p:cTn id="21" dur="2000"/>
                                        <p:tgtEl>
                                          <p:spTgt spid="50073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0739">
                                            <p:txEl>
                                              <p:pRg st="5" end="5"/>
                                            </p:txEl>
                                          </p:spTgt>
                                        </p:tgtEl>
                                        <p:attrNameLst>
                                          <p:attrName>style.visibility</p:attrName>
                                        </p:attrNameLst>
                                      </p:cBhvr>
                                      <p:to>
                                        <p:strVal val="visible"/>
                                      </p:to>
                                    </p:set>
                                    <p:animEffect transition="in" filter="fade">
                                      <p:cBhvr>
                                        <p:cTn id="24" dur="2000"/>
                                        <p:tgtEl>
                                          <p:spTgt spid="50073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0739">
                                            <p:txEl>
                                              <p:pRg st="6" end="6"/>
                                            </p:txEl>
                                          </p:spTgt>
                                        </p:tgtEl>
                                        <p:attrNameLst>
                                          <p:attrName>style.visibility</p:attrName>
                                        </p:attrNameLst>
                                      </p:cBhvr>
                                      <p:to>
                                        <p:strVal val="visible"/>
                                      </p:to>
                                    </p:set>
                                    <p:animEffect transition="in" filter="fade">
                                      <p:cBhvr>
                                        <p:cTn id="27" dur="2000"/>
                                        <p:tgtEl>
                                          <p:spTgt spid="500739">
                                            <p:txEl>
                                              <p:pRg st="6" end="6"/>
                                            </p:txEl>
                                          </p:spTgt>
                                        </p:tgtEl>
                                      </p:cBhvr>
                                    </p:animEffect>
                                  </p:childTnLst>
                                </p:cTn>
                              </p:par>
                            </p:childTnLst>
                          </p:cTn>
                        </p:par>
                        <p:par>
                          <p:cTn id="28" fill="hold">
                            <p:stCondLst>
                              <p:cond delay="6000"/>
                            </p:stCondLst>
                            <p:childTnLst>
                              <p:par>
                                <p:cTn id="29" presetID="55" presetClass="entr" presetSubtype="0" fill="hold" nodeType="afterEffect">
                                  <p:stCondLst>
                                    <p:cond delay="0"/>
                                  </p:stCondLst>
                                  <p:childTnLst>
                                    <p:set>
                                      <p:cBhvr>
                                        <p:cTn id="30" dur="1" fill="hold">
                                          <p:stCondLst>
                                            <p:cond delay="0"/>
                                          </p:stCondLst>
                                        </p:cTn>
                                        <p:tgtEl>
                                          <p:spTgt spid="500742"/>
                                        </p:tgtEl>
                                        <p:attrNameLst>
                                          <p:attrName>style.visibility</p:attrName>
                                        </p:attrNameLst>
                                      </p:cBhvr>
                                      <p:to>
                                        <p:strVal val="visible"/>
                                      </p:to>
                                    </p:set>
                                    <p:anim calcmode="lin" valueType="num">
                                      <p:cBhvr>
                                        <p:cTn id="31" dur="1000" fill="hold"/>
                                        <p:tgtEl>
                                          <p:spTgt spid="500742"/>
                                        </p:tgtEl>
                                        <p:attrNameLst>
                                          <p:attrName>ppt_w</p:attrName>
                                        </p:attrNameLst>
                                      </p:cBhvr>
                                      <p:tavLst>
                                        <p:tav tm="0">
                                          <p:val>
                                            <p:strVal val="#ppt_w*0.70"/>
                                          </p:val>
                                        </p:tav>
                                        <p:tav tm="100000">
                                          <p:val>
                                            <p:strVal val="#ppt_w"/>
                                          </p:val>
                                        </p:tav>
                                      </p:tavLst>
                                    </p:anim>
                                    <p:anim calcmode="lin" valueType="num">
                                      <p:cBhvr>
                                        <p:cTn id="32" dur="1000" fill="hold"/>
                                        <p:tgtEl>
                                          <p:spTgt spid="500742"/>
                                        </p:tgtEl>
                                        <p:attrNameLst>
                                          <p:attrName>ppt_h</p:attrName>
                                        </p:attrNameLst>
                                      </p:cBhvr>
                                      <p:tavLst>
                                        <p:tav tm="0">
                                          <p:val>
                                            <p:strVal val="#ppt_h"/>
                                          </p:val>
                                        </p:tav>
                                        <p:tav tm="100000">
                                          <p:val>
                                            <p:strVal val="#ppt_h"/>
                                          </p:val>
                                        </p:tav>
                                      </p:tavLst>
                                    </p:anim>
                                    <p:animEffect transition="in" filter="fade">
                                      <p:cBhvr>
                                        <p:cTn id="33" dur="1000"/>
                                        <p:tgtEl>
                                          <p:spTgt spid="500742"/>
                                        </p:tgtEl>
                                      </p:cBhvr>
                                    </p:animEffect>
                                  </p:childTnLst>
                                </p:cTn>
                              </p:par>
                              <p:par>
                                <p:cTn id="34" presetID="55" presetClass="entr" presetSubtype="0" fill="hold" nodeType="withEffect">
                                  <p:stCondLst>
                                    <p:cond delay="0"/>
                                  </p:stCondLst>
                                  <p:childTnLst>
                                    <p:set>
                                      <p:cBhvr>
                                        <p:cTn id="35" dur="1" fill="hold">
                                          <p:stCondLst>
                                            <p:cond delay="0"/>
                                          </p:stCondLst>
                                        </p:cTn>
                                        <p:tgtEl>
                                          <p:spTgt spid="500743"/>
                                        </p:tgtEl>
                                        <p:attrNameLst>
                                          <p:attrName>style.visibility</p:attrName>
                                        </p:attrNameLst>
                                      </p:cBhvr>
                                      <p:to>
                                        <p:strVal val="visible"/>
                                      </p:to>
                                    </p:set>
                                    <p:anim calcmode="lin" valueType="num">
                                      <p:cBhvr>
                                        <p:cTn id="36" dur="1000" fill="hold"/>
                                        <p:tgtEl>
                                          <p:spTgt spid="500743"/>
                                        </p:tgtEl>
                                        <p:attrNameLst>
                                          <p:attrName>ppt_w</p:attrName>
                                        </p:attrNameLst>
                                      </p:cBhvr>
                                      <p:tavLst>
                                        <p:tav tm="0">
                                          <p:val>
                                            <p:strVal val="#ppt_w*0.70"/>
                                          </p:val>
                                        </p:tav>
                                        <p:tav tm="100000">
                                          <p:val>
                                            <p:strVal val="#ppt_w"/>
                                          </p:val>
                                        </p:tav>
                                      </p:tavLst>
                                    </p:anim>
                                    <p:anim calcmode="lin" valueType="num">
                                      <p:cBhvr>
                                        <p:cTn id="37" dur="1000" fill="hold"/>
                                        <p:tgtEl>
                                          <p:spTgt spid="500743"/>
                                        </p:tgtEl>
                                        <p:attrNameLst>
                                          <p:attrName>ppt_h</p:attrName>
                                        </p:attrNameLst>
                                      </p:cBhvr>
                                      <p:tavLst>
                                        <p:tav tm="0">
                                          <p:val>
                                            <p:strVal val="#ppt_h"/>
                                          </p:val>
                                        </p:tav>
                                        <p:tav tm="100000">
                                          <p:val>
                                            <p:strVal val="#ppt_h"/>
                                          </p:val>
                                        </p:tav>
                                      </p:tavLst>
                                    </p:anim>
                                    <p:animEffect transition="in" filter="fade">
                                      <p:cBhvr>
                                        <p:cTn id="38" dur="1000"/>
                                        <p:tgtEl>
                                          <p:spTgt spid="500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body" idx="1"/>
          </p:nvPr>
        </p:nvSpPr>
        <p:spPr>
          <a:xfrm>
            <a:off x="539750" y="2017713"/>
            <a:ext cx="8415338" cy="4651375"/>
          </a:xfrm>
        </p:spPr>
        <p:txBody>
          <a:bodyPr/>
          <a:lstStyle/>
          <a:p>
            <a:pPr eaLnBrk="1" hangingPunct="1">
              <a:buFont typeface="Wingdings" pitchFamily="2" charset="2"/>
              <a:buNone/>
            </a:pPr>
            <a:r>
              <a:rPr lang="he-IL" b="1" u="sng" smtClean="0">
                <a:solidFill>
                  <a:schemeClr val="tx2"/>
                </a:solidFill>
                <a:sym typeface="Symbol" pitchFamily="18" charset="2"/>
              </a:rPr>
              <a:t>חישוב רווח בר סמך</a:t>
            </a:r>
            <a:r>
              <a:rPr lang="he-IL" smtClean="0">
                <a:sym typeface="Symbol" pitchFamily="18" charset="2"/>
              </a:rPr>
              <a:t> </a:t>
            </a:r>
          </a:p>
          <a:p>
            <a:pPr eaLnBrk="1" hangingPunct="1"/>
            <a:r>
              <a:rPr lang="he-IL" sz="2400" smtClean="0">
                <a:sym typeface="Symbol" pitchFamily="18" charset="2"/>
              </a:rPr>
              <a:t>דוגמא 1: חוקר רוצה לאמוד את ההוצאה החודשית הממוצעת של אוכלוסיית הסטודנטים. ידוע כי סטיית התקן באוכלוסייה היא 225 ₪. נבדק מדגם מקרי של 110 סטודנטים והתקבל ממוצע 3500 ₪. </a:t>
            </a:r>
            <a:r>
              <a:rPr lang="he-IL" sz="2400" b="1" u="sng" smtClean="0">
                <a:sym typeface="Symbol" pitchFamily="18" charset="2"/>
              </a:rPr>
              <a:t>חשב רווח בר סמך</a:t>
            </a:r>
            <a:r>
              <a:rPr lang="he-IL" sz="2400" smtClean="0">
                <a:sym typeface="Symbol" pitchFamily="18" charset="2"/>
              </a:rPr>
              <a:t> לפרמטר </a:t>
            </a:r>
            <a:r>
              <a:rPr lang="el-GR" sz="2400" smtClean="0"/>
              <a:t>μ</a:t>
            </a:r>
            <a:r>
              <a:rPr lang="he-IL" sz="2400" smtClean="0"/>
              <a:t> ברמת סמך של 0.98</a:t>
            </a:r>
          </a:p>
          <a:p>
            <a:pPr lvl="1" eaLnBrk="1" hangingPunct="1">
              <a:buClr>
                <a:schemeClr val="folHlink"/>
              </a:buClr>
              <a:buSzPct val="80000"/>
              <a:buFont typeface="Wingdings" pitchFamily="2" charset="2"/>
              <a:buChar char="þ"/>
            </a:pPr>
            <a:r>
              <a:rPr lang="he-IL" sz="2000" b="1" smtClean="0">
                <a:sym typeface="Symbol" pitchFamily="18" charset="2"/>
              </a:rPr>
              <a:t>כתוב במפורש כי מחפשים את הרווח בר סמך.</a:t>
            </a:r>
          </a:p>
          <a:p>
            <a:pPr lvl="1" eaLnBrk="1" hangingPunct="1">
              <a:buSzPct val="80000"/>
              <a:buFont typeface="Wingdings" pitchFamily="2" charset="2"/>
              <a:buChar char="¯"/>
            </a:pPr>
            <a:r>
              <a:rPr lang="he-IL" sz="2000" smtClean="0">
                <a:sym typeface="Symbol" pitchFamily="18" charset="2"/>
              </a:rPr>
              <a:t>שימו לב כי הנוסחה הרלוונטית לרווח בר סמך משתנה ותלויה בעוד כמה גורמים, מהו סוג ההתפלגות (או סוג המבחן הסטטיסטי) </a:t>
            </a:r>
            <a:r>
              <a:rPr lang="en-US" sz="2000" smtClean="0">
                <a:sym typeface="Symbol" pitchFamily="18" charset="2"/>
              </a:rPr>
              <a:t>Z</a:t>
            </a:r>
            <a:r>
              <a:rPr lang="he-IL" sz="2000" smtClean="0">
                <a:sym typeface="Symbol" pitchFamily="18" charset="2"/>
              </a:rPr>
              <a:t> </a:t>
            </a:r>
            <a:r>
              <a:rPr lang="en-US" sz="2000" smtClean="0">
                <a:sym typeface="Symbol" pitchFamily="18" charset="2"/>
              </a:rPr>
              <a:t>t</a:t>
            </a:r>
            <a:r>
              <a:rPr lang="he-IL" sz="2000" smtClean="0">
                <a:sym typeface="Symbol" pitchFamily="18" charset="2"/>
              </a:rPr>
              <a:t> או </a:t>
            </a:r>
            <a:r>
              <a:rPr lang="el-GR" sz="2000" smtClean="0">
                <a:sym typeface="Symbol" pitchFamily="18" charset="2"/>
              </a:rPr>
              <a:t>χ</a:t>
            </a:r>
            <a:r>
              <a:rPr lang="en-US" sz="2000" baseline="30000" smtClean="0">
                <a:sym typeface="Symbol" pitchFamily="18" charset="2"/>
              </a:rPr>
              <a:t>2</a:t>
            </a:r>
            <a:r>
              <a:rPr lang="he-IL" sz="2000" smtClean="0">
                <a:sym typeface="Symbol" pitchFamily="18" charset="2"/>
              </a:rPr>
              <a:t>? האם הרווח בר סמך הוא לממוצע או לשונות?</a:t>
            </a:r>
            <a:endParaRPr lang="el-GR" sz="2000" smtClean="0"/>
          </a:p>
          <a:p>
            <a:pPr eaLnBrk="1" hangingPunct="1"/>
            <a:endParaRPr lang="he-IL" sz="2400" smtClean="0"/>
          </a:p>
        </p:txBody>
      </p:sp>
      <p:sp>
        <p:nvSpPr>
          <p:cNvPr id="501763" name="AutoShape 3">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203780" name="Rectangle 4"/>
          <p:cNvSpPr>
            <a:spLocks noGrp="1" noChangeArrowheads="1"/>
          </p:cNvSpPr>
          <p:nvPr>
            <p:ph type="title"/>
          </p:nvPr>
        </p:nvSpPr>
        <p:spPr>
          <a:xfrm>
            <a:off x="1042988" y="617538"/>
            <a:ext cx="7921625" cy="1143000"/>
          </a:xfrm>
        </p:spPr>
        <p:txBody>
          <a:bodyPr/>
          <a:lstStyle/>
          <a:p>
            <a:pPr algn="r" eaLnBrk="1" hangingPunct="1"/>
            <a:r>
              <a:rPr lang="he-IL" sz="2500" smtClean="0"/>
              <a:t>האם מדובר בבדיקת השערות על הפרש ממוצעים / שונות / קשר, או </a:t>
            </a:r>
            <a:br>
              <a:rPr lang="he-IL" sz="2500" smtClean="0"/>
            </a:br>
            <a:r>
              <a:rPr lang="he-IL" sz="2500" b="1" u="sng" smtClean="0"/>
              <a:t>בגודל מדגם, חישוב טעויות </a:t>
            </a:r>
            <a:r>
              <a:rPr lang="el-GR" sz="2500" b="1" u="sng" smtClean="0"/>
              <a:t>α</a:t>
            </a:r>
            <a:r>
              <a:rPr lang="he-IL" sz="2500" b="1" u="sng" smtClean="0"/>
              <a:t> </a:t>
            </a:r>
            <a:r>
              <a:rPr lang="el-GR" sz="2500" b="1" u="sng" smtClean="0"/>
              <a:t>β</a:t>
            </a:r>
            <a:r>
              <a:rPr lang="he-IL" sz="2500" b="1" u="sng" smtClean="0"/>
              <a:t>, רווח בר סמך</a:t>
            </a:r>
            <a:endParaRPr lang="en-US" sz="2500" b="1" u="sng"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1762">
                                            <p:txEl>
                                              <p:pRg st="0" end="0"/>
                                            </p:txEl>
                                          </p:spTgt>
                                        </p:tgtEl>
                                        <p:attrNameLst>
                                          <p:attrName>style.visibility</p:attrName>
                                        </p:attrNameLst>
                                      </p:cBhvr>
                                      <p:to>
                                        <p:strVal val="visible"/>
                                      </p:to>
                                    </p:set>
                                    <p:animEffect transition="in" filter="fade">
                                      <p:cBhvr>
                                        <p:cTn id="7" dur="2000"/>
                                        <p:tgtEl>
                                          <p:spTgt spid="50176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1762">
                                            <p:txEl>
                                              <p:pRg st="1" end="1"/>
                                            </p:txEl>
                                          </p:spTgt>
                                        </p:tgtEl>
                                        <p:attrNameLst>
                                          <p:attrName>style.visibility</p:attrName>
                                        </p:attrNameLst>
                                      </p:cBhvr>
                                      <p:to>
                                        <p:strVal val="visible"/>
                                      </p:to>
                                    </p:set>
                                    <p:animEffect transition="in" filter="fade">
                                      <p:cBhvr>
                                        <p:cTn id="11" dur="2000"/>
                                        <p:tgtEl>
                                          <p:spTgt spid="50176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01762">
                                            <p:txEl>
                                              <p:pRg st="2" end="2"/>
                                            </p:txEl>
                                          </p:spTgt>
                                        </p:tgtEl>
                                        <p:attrNameLst>
                                          <p:attrName>style.visibility</p:attrName>
                                        </p:attrNameLst>
                                      </p:cBhvr>
                                      <p:to>
                                        <p:strVal val="visible"/>
                                      </p:to>
                                    </p:set>
                                    <p:animEffect transition="in" filter="fade">
                                      <p:cBhvr>
                                        <p:cTn id="15" dur="2000"/>
                                        <p:tgtEl>
                                          <p:spTgt spid="50176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1762">
                                            <p:txEl>
                                              <p:pRg st="3" end="3"/>
                                            </p:txEl>
                                          </p:spTgt>
                                        </p:tgtEl>
                                        <p:attrNameLst>
                                          <p:attrName>style.visibility</p:attrName>
                                        </p:attrNameLst>
                                      </p:cBhvr>
                                      <p:to>
                                        <p:strVal val="visible"/>
                                      </p:to>
                                    </p:set>
                                    <p:animEffect transition="in" filter="fade">
                                      <p:cBhvr>
                                        <p:cTn id="18" dur="2000"/>
                                        <p:tgtEl>
                                          <p:spTgt spid="5017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2"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body" idx="1"/>
          </p:nvPr>
        </p:nvSpPr>
        <p:spPr>
          <a:xfrm>
            <a:off x="539750" y="1844675"/>
            <a:ext cx="8415338" cy="5195888"/>
          </a:xfrm>
          <a:noFill/>
        </p:spPr>
        <p:txBody>
          <a:bodyPr>
            <a:spAutoFit/>
          </a:bodyPr>
          <a:lstStyle/>
          <a:p>
            <a:pPr marL="609600" indent="-609600" eaLnBrk="1" hangingPunct="1">
              <a:lnSpc>
                <a:spcPct val="90000"/>
              </a:lnSpc>
            </a:pPr>
            <a:r>
              <a:rPr lang="he-IL" sz="1800" b="1" smtClean="0"/>
              <a:t>דוגמא ממוצע</a:t>
            </a:r>
            <a:r>
              <a:rPr lang="he-IL" sz="1800" smtClean="0"/>
              <a:t>: כדי לצמצם את היקף האיחורים לעבודה מציע חוקר שיטת תמריצים מיוחדת. השיטה נבדקה במשך 3 חודשים, על מדגם של 36 פועלים ונמצא </a:t>
            </a:r>
            <a:r>
              <a:rPr lang="he-IL" sz="1800" b="1" u="sng" smtClean="0"/>
              <a:t>ממוצע</a:t>
            </a:r>
            <a:r>
              <a:rPr lang="he-IL" sz="1800" smtClean="0"/>
              <a:t> של 17 איחורים. לכל אוכלוסיית העובדים נמצא </a:t>
            </a:r>
            <a:r>
              <a:rPr lang="he-IL" sz="1800" b="1" u="sng" smtClean="0"/>
              <a:t>ממוצע</a:t>
            </a:r>
            <a:r>
              <a:rPr lang="he-IL" sz="1800" smtClean="0"/>
              <a:t> של 20 איחורים עם סטיית תקן 7. </a:t>
            </a:r>
            <a:r>
              <a:rPr lang="he-IL" altLang="ja-JP" sz="1800" smtClean="0"/>
              <a:t>בדוק האם שיטת התמריצים החדשה מובהקת לרמה של </a:t>
            </a:r>
            <a:r>
              <a:rPr lang="en-US" altLang="ja-JP" sz="1800" smtClean="0">
                <a:ea typeface="MS PGothic" pitchFamily="34" charset="-128"/>
              </a:rPr>
              <a:t>α=0.05</a:t>
            </a:r>
            <a:r>
              <a:rPr lang="he-IL" altLang="ja-JP" sz="1800" smtClean="0"/>
              <a:t>. </a:t>
            </a:r>
            <a:endParaRPr lang="en-US" altLang="ja-JP" sz="1800" smtClean="0">
              <a:ea typeface="MS PGothic" pitchFamily="34" charset="-128"/>
            </a:endParaRPr>
          </a:p>
          <a:p>
            <a:pPr marL="609600" indent="-609600" eaLnBrk="1" hangingPunct="1">
              <a:lnSpc>
                <a:spcPct val="90000"/>
              </a:lnSpc>
            </a:pPr>
            <a:r>
              <a:rPr lang="he-IL" sz="1800" b="1" smtClean="0"/>
              <a:t>דוגמא שונות</a:t>
            </a:r>
            <a:r>
              <a:rPr lang="he-IL" sz="1800" smtClean="0"/>
              <a:t>: חוקר העלה טענה כי </a:t>
            </a:r>
            <a:r>
              <a:rPr lang="he-IL" sz="1800" b="1" u="sng" smtClean="0"/>
              <a:t>השונות</a:t>
            </a:r>
            <a:r>
              <a:rPr lang="he-IL" sz="1800" smtClean="0"/>
              <a:t> בידע במתמטיקה (כפי שהיא נמדדת ע"י המבחן הארצי למתמטיקה) תפחת אם ההוראה תתבצע באמצעות הקבצות. במדגם של  81 תלמידים הלומדים בהקבצות נמצאה סטיית תקן של 4 בעוד שידוע כי סטיית התקן הכללית באוכלוסייה היא 5.5.</a:t>
            </a:r>
          </a:p>
          <a:p>
            <a:pPr marL="609600" indent="-609600" algn="justLow" eaLnBrk="1" hangingPunct="1">
              <a:lnSpc>
                <a:spcPct val="95000"/>
              </a:lnSpc>
            </a:pPr>
            <a:r>
              <a:rPr lang="he-IL" sz="2000" b="1" smtClean="0">
                <a:sym typeface="Symbol" pitchFamily="18" charset="2"/>
              </a:rPr>
              <a:t>דוגמא קשר</a:t>
            </a:r>
            <a:r>
              <a:rPr lang="he-IL" sz="2000" smtClean="0">
                <a:sym typeface="Symbol" pitchFamily="18" charset="2"/>
              </a:rPr>
              <a:t>:</a:t>
            </a:r>
          </a:p>
          <a:p>
            <a:pPr marL="609600" indent="-609600" algn="justLow" eaLnBrk="1" hangingPunct="1">
              <a:lnSpc>
                <a:spcPct val="95000"/>
              </a:lnSpc>
            </a:pPr>
            <a:endParaRPr lang="he-IL" sz="2400" smtClean="0">
              <a:sym typeface="Symbol" pitchFamily="18" charset="2"/>
            </a:endParaRPr>
          </a:p>
          <a:p>
            <a:pPr marL="609600" indent="-609600" algn="justLow" eaLnBrk="1" hangingPunct="1">
              <a:lnSpc>
                <a:spcPct val="95000"/>
              </a:lnSpc>
            </a:pPr>
            <a:endParaRPr lang="he-IL" sz="2400" smtClean="0">
              <a:sym typeface="Symbol" pitchFamily="18" charset="2"/>
            </a:endParaRPr>
          </a:p>
          <a:p>
            <a:pPr marL="609600" indent="-609600" algn="justLow" eaLnBrk="1" hangingPunct="1">
              <a:lnSpc>
                <a:spcPct val="95000"/>
              </a:lnSpc>
              <a:buFont typeface="Wingdings" pitchFamily="2" charset="2"/>
              <a:buNone/>
            </a:pPr>
            <a:endParaRPr lang="he-IL" sz="1800" smtClean="0">
              <a:sym typeface="Symbol" pitchFamily="18" charset="2"/>
            </a:endParaRPr>
          </a:p>
          <a:p>
            <a:pPr marL="990600" lvl="1" indent="-533400" algn="justLow" eaLnBrk="1" hangingPunct="1">
              <a:lnSpc>
                <a:spcPct val="95000"/>
              </a:lnSpc>
            </a:pPr>
            <a:r>
              <a:rPr lang="he-IL" sz="1600" smtClean="0">
                <a:sym typeface="Symbol" pitchFamily="18" charset="2"/>
              </a:rPr>
              <a:t> </a:t>
            </a:r>
            <a:r>
              <a:rPr lang="he-IL" sz="1800" smtClean="0">
                <a:sym typeface="Symbol" pitchFamily="18" charset="2"/>
              </a:rPr>
              <a:t>האם יש </a:t>
            </a:r>
            <a:r>
              <a:rPr lang="he-IL" sz="1800" b="1" u="sng" smtClean="0">
                <a:sym typeface="Symbol" pitchFamily="18" charset="2"/>
              </a:rPr>
              <a:t>קשר</a:t>
            </a:r>
            <a:r>
              <a:rPr lang="he-IL" sz="1800" smtClean="0">
                <a:sym typeface="Symbol" pitchFamily="18" charset="2"/>
              </a:rPr>
              <a:t> בין עמדה פוליטית לקבוצה מועדפת. בדוק לרמת מובהקות של </a:t>
            </a:r>
            <a:r>
              <a:rPr lang="el-GR" sz="1800" smtClean="0">
                <a:sym typeface="Symbol" pitchFamily="18" charset="2"/>
              </a:rPr>
              <a:t>α</a:t>
            </a:r>
            <a:r>
              <a:rPr lang="en-US" sz="1800" smtClean="0">
                <a:sym typeface="Symbol" pitchFamily="18" charset="2"/>
              </a:rPr>
              <a:t>=0.01</a:t>
            </a:r>
            <a:r>
              <a:rPr lang="he-IL" sz="1800" smtClean="0">
                <a:sym typeface="Symbol" pitchFamily="18" charset="2"/>
              </a:rPr>
              <a:t>.</a:t>
            </a:r>
            <a:endParaRPr lang="el-GR" sz="1800" smtClean="0">
              <a:sym typeface="Symbol" pitchFamily="18" charset="2"/>
            </a:endParaRPr>
          </a:p>
          <a:p>
            <a:pPr marL="609600" indent="-609600" eaLnBrk="1" hangingPunct="1">
              <a:lnSpc>
                <a:spcPct val="90000"/>
              </a:lnSpc>
            </a:pPr>
            <a:endParaRPr lang="he-IL" sz="2000" smtClean="0"/>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כתוב במפורש האם מדובר בהשערה על הפרש בין ממוצעים, שונות או קשר.</a:t>
            </a:r>
          </a:p>
          <a:p>
            <a:pPr marL="990600" lvl="1" indent="-533400" eaLnBrk="1" hangingPunct="1">
              <a:lnSpc>
                <a:spcPct val="90000"/>
              </a:lnSpc>
              <a:buClr>
                <a:schemeClr val="folHlink"/>
              </a:buClr>
              <a:buSzPct val="80000"/>
              <a:buFont typeface="Wingdings" pitchFamily="2" charset="2"/>
              <a:buChar char="þ"/>
            </a:pPr>
            <a:r>
              <a:rPr lang="he-IL" sz="1800" smtClean="0">
                <a:sym typeface="Symbol" pitchFamily="18" charset="2"/>
              </a:rPr>
              <a:t>בהשערה על הפרש בין ממוצעים, הממוצע הכרחי ונתון בעוד שבהשערות על שונות וקשר הממוצע אינו רלוונטי (או לא קיים) ולכן לרוב אינו מופיע.</a:t>
            </a:r>
            <a:endParaRPr lang="el-GR" sz="1800" smtClean="0"/>
          </a:p>
          <a:p>
            <a:pPr marL="609600" indent="-609600" eaLnBrk="1" hangingPunct="1">
              <a:lnSpc>
                <a:spcPct val="90000"/>
              </a:lnSpc>
              <a:buSzPct val="80000"/>
              <a:buFont typeface="Wingdings" pitchFamily="2" charset="2"/>
              <a:buChar char="þ"/>
            </a:pPr>
            <a:endParaRPr lang="he-IL" sz="1800" smtClean="0"/>
          </a:p>
        </p:txBody>
      </p:sp>
      <p:sp>
        <p:nvSpPr>
          <p:cNvPr id="502787" name="AutoShape 3">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204804" name="Rectangle 4"/>
          <p:cNvSpPr>
            <a:spLocks noGrp="1" noChangeArrowheads="1"/>
          </p:cNvSpPr>
          <p:nvPr>
            <p:ph type="title"/>
          </p:nvPr>
        </p:nvSpPr>
        <p:spPr>
          <a:xfrm>
            <a:off x="1042988" y="617538"/>
            <a:ext cx="7850187" cy="1143000"/>
          </a:xfrm>
        </p:spPr>
        <p:txBody>
          <a:bodyPr/>
          <a:lstStyle/>
          <a:p>
            <a:pPr algn="r" eaLnBrk="1" hangingPunct="1"/>
            <a:r>
              <a:rPr lang="he-IL" sz="2500" smtClean="0"/>
              <a:t>האם מדובר בבדיקת השערות על הפרש ממוצעים / שונות / קשר</a:t>
            </a:r>
            <a:endParaRPr lang="en-US" sz="2500" smtClean="0"/>
          </a:p>
        </p:txBody>
      </p:sp>
      <p:graphicFrame>
        <p:nvGraphicFramePr>
          <p:cNvPr id="502826" name="Group 42"/>
          <p:cNvGraphicFramePr>
            <a:graphicFrameLocks noGrp="1"/>
          </p:cNvGraphicFramePr>
          <p:nvPr/>
        </p:nvGraphicFramePr>
        <p:xfrm>
          <a:off x="2268538" y="3860800"/>
          <a:ext cx="4751387" cy="1189038"/>
        </p:xfrm>
        <a:graphic>
          <a:graphicData uri="http://schemas.openxmlformats.org/drawingml/2006/table">
            <a:tbl>
              <a:tblPr rtl="1"/>
              <a:tblGrid>
                <a:gridCol w="2343150"/>
                <a:gridCol w="823912"/>
                <a:gridCol w="887413"/>
                <a:gridCol w="696912"/>
              </a:tblGrid>
              <a:tr h="215900">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עמדה פוליטית / קבוצה מועדפת</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הפועל</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בית"ר</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5900">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שמאל</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5900">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ימין</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5900">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מרכז</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5900">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2786">
                                            <p:txEl>
                                              <p:pRg st="0" end="0"/>
                                            </p:txEl>
                                          </p:spTgt>
                                        </p:tgtEl>
                                        <p:attrNameLst>
                                          <p:attrName>style.visibility</p:attrName>
                                        </p:attrNameLst>
                                      </p:cBhvr>
                                      <p:to>
                                        <p:strVal val="visible"/>
                                      </p:to>
                                    </p:set>
                                    <p:animEffect transition="in" filter="fade">
                                      <p:cBhvr>
                                        <p:cTn id="7" dur="2000"/>
                                        <p:tgtEl>
                                          <p:spTgt spid="50278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2786">
                                            <p:txEl>
                                              <p:pRg st="1" end="1"/>
                                            </p:txEl>
                                          </p:spTgt>
                                        </p:tgtEl>
                                        <p:attrNameLst>
                                          <p:attrName>style.visibility</p:attrName>
                                        </p:attrNameLst>
                                      </p:cBhvr>
                                      <p:to>
                                        <p:strVal val="visible"/>
                                      </p:to>
                                    </p:set>
                                    <p:animEffect transition="in" filter="fade">
                                      <p:cBhvr>
                                        <p:cTn id="11" dur="2000"/>
                                        <p:tgtEl>
                                          <p:spTgt spid="502786">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02786">
                                            <p:txEl>
                                              <p:pRg st="2" end="2"/>
                                            </p:txEl>
                                          </p:spTgt>
                                        </p:tgtEl>
                                        <p:attrNameLst>
                                          <p:attrName>style.visibility</p:attrName>
                                        </p:attrNameLst>
                                      </p:cBhvr>
                                      <p:to>
                                        <p:strVal val="visible"/>
                                      </p:to>
                                    </p:set>
                                    <p:animEffect transition="in" filter="fade">
                                      <p:cBhvr>
                                        <p:cTn id="15" dur="2000"/>
                                        <p:tgtEl>
                                          <p:spTgt spid="502786">
                                            <p:txEl>
                                              <p:pRg st="2" end="2"/>
                                            </p:txEl>
                                          </p:spTgt>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502826"/>
                                        </p:tgtEl>
                                        <p:attrNameLst>
                                          <p:attrName>style.visibility</p:attrName>
                                        </p:attrNameLst>
                                      </p:cBhvr>
                                      <p:to>
                                        <p:strVal val="visible"/>
                                      </p:to>
                                    </p:set>
                                    <p:anim calcmode="lin" valueType="num">
                                      <p:cBhvr>
                                        <p:cTn id="18" dur="2000" fill="hold"/>
                                        <p:tgtEl>
                                          <p:spTgt spid="502826"/>
                                        </p:tgtEl>
                                        <p:attrNameLst>
                                          <p:attrName>ppt_w</p:attrName>
                                        </p:attrNameLst>
                                      </p:cBhvr>
                                      <p:tavLst>
                                        <p:tav tm="0">
                                          <p:val>
                                            <p:fltVal val="0"/>
                                          </p:val>
                                        </p:tav>
                                        <p:tav tm="100000">
                                          <p:val>
                                            <p:strVal val="#ppt_w"/>
                                          </p:val>
                                        </p:tav>
                                      </p:tavLst>
                                    </p:anim>
                                    <p:anim calcmode="lin" valueType="num">
                                      <p:cBhvr>
                                        <p:cTn id="19" dur="2000" fill="hold"/>
                                        <p:tgtEl>
                                          <p:spTgt spid="502826"/>
                                        </p:tgtEl>
                                        <p:attrNameLst>
                                          <p:attrName>ppt_h</p:attrName>
                                        </p:attrNameLst>
                                      </p:cBhvr>
                                      <p:tavLst>
                                        <p:tav tm="0">
                                          <p:val>
                                            <p:fltVal val="0"/>
                                          </p:val>
                                        </p:tav>
                                        <p:tav tm="100000">
                                          <p:val>
                                            <p:strVal val="#ppt_h"/>
                                          </p:val>
                                        </p:tav>
                                      </p:tavLst>
                                    </p:anim>
                                    <p:anim calcmode="lin" valueType="num">
                                      <p:cBhvr>
                                        <p:cTn id="20" dur="2000" fill="hold"/>
                                        <p:tgtEl>
                                          <p:spTgt spid="502826"/>
                                        </p:tgtEl>
                                        <p:attrNameLst>
                                          <p:attrName>style.rotation</p:attrName>
                                        </p:attrNameLst>
                                      </p:cBhvr>
                                      <p:tavLst>
                                        <p:tav tm="0">
                                          <p:val>
                                            <p:fltVal val="360"/>
                                          </p:val>
                                        </p:tav>
                                        <p:tav tm="100000">
                                          <p:val>
                                            <p:fltVal val="0"/>
                                          </p:val>
                                        </p:tav>
                                      </p:tavLst>
                                    </p:anim>
                                    <p:animEffect transition="in" filter="fade">
                                      <p:cBhvr>
                                        <p:cTn id="21" dur="2000"/>
                                        <p:tgtEl>
                                          <p:spTgt spid="5028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2786">
                                            <p:txEl>
                                              <p:pRg st="6" end="6"/>
                                            </p:txEl>
                                          </p:spTgt>
                                        </p:tgtEl>
                                        <p:attrNameLst>
                                          <p:attrName>style.visibility</p:attrName>
                                        </p:attrNameLst>
                                      </p:cBhvr>
                                      <p:to>
                                        <p:strVal val="visible"/>
                                      </p:to>
                                    </p:set>
                                    <p:animEffect transition="in" filter="fade">
                                      <p:cBhvr>
                                        <p:cTn id="24" dur="2000"/>
                                        <p:tgtEl>
                                          <p:spTgt spid="502786">
                                            <p:txEl>
                                              <p:pRg st="6" end="6"/>
                                            </p:txEl>
                                          </p:spTgt>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502786">
                                            <p:txEl>
                                              <p:pRg st="8" end="8"/>
                                            </p:txEl>
                                          </p:spTgt>
                                        </p:tgtEl>
                                        <p:attrNameLst>
                                          <p:attrName>style.visibility</p:attrName>
                                        </p:attrNameLst>
                                      </p:cBhvr>
                                      <p:to>
                                        <p:strVal val="visible"/>
                                      </p:to>
                                    </p:set>
                                    <p:animEffect transition="in" filter="fade">
                                      <p:cBhvr>
                                        <p:cTn id="28" dur="2000"/>
                                        <p:tgtEl>
                                          <p:spTgt spid="502786">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2786">
                                            <p:txEl>
                                              <p:pRg st="9" end="9"/>
                                            </p:txEl>
                                          </p:spTgt>
                                        </p:tgtEl>
                                        <p:attrNameLst>
                                          <p:attrName>style.visibility</p:attrName>
                                        </p:attrNameLst>
                                      </p:cBhvr>
                                      <p:to>
                                        <p:strVal val="visible"/>
                                      </p:to>
                                    </p:set>
                                    <p:animEffect transition="in" filter="fade">
                                      <p:cBhvr>
                                        <p:cTn id="31" dur="2000"/>
                                        <p:tgtEl>
                                          <p:spTgt spid="50278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6" grpId="0"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spect="1" noChangeArrowheads="1"/>
          </p:cNvSpPr>
          <p:nvPr>
            <p:ph type="body" idx="1"/>
          </p:nvPr>
        </p:nvSpPr>
        <p:spPr>
          <a:xfrm>
            <a:off x="179388" y="2205038"/>
            <a:ext cx="8640762" cy="4497387"/>
          </a:xfrm>
          <a:noFill/>
        </p:spPr>
        <p:txBody>
          <a:bodyPr>
            <a:spAutoFit/>
          </a:bodyPr>
          <a:lstStyle/>
          <a:p>
            <a:pPr marL="609600" indent="-609600" eaLnBrk="1" hangingPunct="1">
              <a:lnSpc>
                <a:spcPct val="90000"/>
              </a:lnSpc>
              <a:buFont typeface="Wingdings" pitchFamily="2" charset="2"/>
              <a:buNone/>
            </a:pPr>
            <a:r>
              <a:rPr lang="he-IL" sz="2000" b="1" u="sng" smtClean="0">
                <a:solidFill>
                  <a:schemeClr val="tx2"/>
                </a:solidFill>
                <a:sym typeface="Symbol" pitchFamily="18" charset="2"/>
              </a:rPr>
              <a:t>בדיקת השערות ורווח בר סמך </a:t>
            </a:r>
            <a:r>
              <a:rPr lang="en-US" sz="2000" b="1" u="sng" smtClean="0">
                <a:solidFill>
                  <a:schemeClr val="tx2"/>
                </a:solidFill>
                <a:sym typeface="Symbol" pitchFamily="18" charset="2"/>
              </a:rPr>
              <a:t>Z</a:t>
            </a:r>
            <a:endParaRPr lang="he-IL" sz="2000" smtClean="0"/>
          </a:p>
          <a:p>
            <a:pPr marL="609600" indent="-609600" eaLnBrk="1" hangingPunct="1">
              <a:lnSpc>
                <a:spcPct val="90000"/>
              </a:lnSpc>
            </a:pPr>
            <a:r>
              <a:rPr lang="he-IL" sz="1800" b="1" smtClean="0"/>
              <a:t>דוגמא </a:t>
            </a:r>
            <a:r>
              <a:rPr lang="en-US" sz="1800" b="1" smtClean="0"/>
              <a:t>Z</a:t>
            </a:r>
            <a:r>
              <a:rPr lang="he-IL" sz="1800" smtClean="0"/>
              <a:t>: כדי לצמצם את היקף האיחורים לעבודה מציע חוקר שיטת תמריצים מיוחדת. השיטה נבדקה במשך 3 חודשים, על מדגם של 36 פועלים ונמצא ממוצע של 17 איחורים. </a:t>
            </a:r>
            <a:r>
              <a:rPr lang="he-IL" sz="1800" b="1" u="sng" smtClean="0"/>
              <a:t>לכל אוכלוסיית העובדים</a:t>
            </a:r>
            <a:r>
              <a:rPr lang="he-IL" sz="1800" smtClean="0"/>
              <a:t> נמצא ממוצע של 20 איחורים עם </a:t>
            </a:r>
            <a:r>
              <a:rPr lang="he-IL" sz="1800" b="1" u="sng" smtClean="0"/>
              <a:t>סטיית תקן 7</a:t>
            </a:r>
            <a:r>
              <a:rPr lang="he-IL" sz="1800" smtClean="0"/>
              <a:t>. </a:t>
            </a:r>
          </a:p>
          <a:p>
            <a:pPr marL="990600" lvl="1" indent="-533400" eaLnBrk="1" hangingPunct="1">
              <a:lnSpc>
                <a:spcPct val="90000"/>
              </a:lnSpc>
            </a:pPr>
            <a:r>
              <a:rPr lang="he-IL" altLang="ja-JP" sz="1800" smtClean="0"/>
              <a:t>בדוק האם שיטת התמריצים החדשה מובהקת לרמה של </a:t>
            </a:r>
            <a:r>
              <a:rPr lang="en-US" altLang="ja-JP" sz="1800" smtClean="0">
                <a:ea typeface="MS PGothic" pitchFamily="34" charset="-128"/>
              </a:rPr>
              <a:t>α=0.05</a:t>
            </a:r>
            <a:r>
              <a:rPr lang="he-IL" altLang="ja-JP" sz="1800" smtClean="0"/>
              <a:t>. </a:t>
            </a:r>
          </a:p>
          <a:p>
            <a:pPr marL="990600" lvl="1" indent="-533400" eaLnBrk="1" hangingPunct="1">
              <a:lnSpc>
                <a:spcPct val="90000"/>
              </a:lnSpc>
            </a:pPr>
            <a:r>
              <a:rPr lang="he-IL" altLang="ja-JP" sz="1800" smtClean="0"/>
              <a:t>חשב רווח בר סמך לפרמטר </a:t>
            </a:r>
            <a:r>
              <a:rPr lang="en-US" altLang="ja-JP" sz="1800" smtClean="0">
                <a:ea typeface="MS PGothic" pitchFamily="34" charset="-128"/>
              </a:rPr>
              <a:t>μ</a:t>
            </a:r>
            <a:r>
              <a:rPr lang="he-IL" altLang="ja-JP" sz="1800" smtClean="0"/>
              <a:t> של האיחורים עבור העובדים עם שיטת התמריצים ברמה של 0.95.</a:t>
            </a:r>
            <a:endParaRPr lang="en-US" altLang="ja-JP" sz="1800" smtClean="0">
              <a:ea typeface="MS PGothic" pitchFamily="34" charset="-128"/>
            </a:endParaRPr>
          </a:p>
          <a:p>
            <a:pPr marL="609600" indent="-609600" eaLnBrk="1" hangingPunct="1">
              <a:lnSpc>
                <a:spcPct val="90000"/>
              </a:lnSpc>
            </a:pPr>
            <a:r>
              <a:rPr lang="he-IL" altLang="ja-JP" sz="1800" b="1" smtClean="0"/>
              <a:t>דוגמא </a:t>
            </a:r>
            <a:r>
              <a:rPr lang="en-US" altLang="ja-JP" sz="1800" b="1" smtClean="0">
                <a:ea typeface="MS PGothic" pitchFamily="34" charset="-128"/>
              </a:rPr>
              <a:t>t</a:t>
            </a:r>
            <a:r>
              <a:rPr lang="he-IL" altLang="ja-JP" sz="1800" smtClean="0"/>
              <a:t>: חוקר בדק את הטענה כי שכרן של נשים נמוך משכרם של גברים. נבדק </a:t>
            </a:r>
            <a:r>
              <a:rPr lang="he-IL" altLang="ja-JP" sz="1800" b="1" u="sng" smtClean="0"/>
              <a:t>מדגם</a:t>
            </a:r>
            <a:r>
              <a:rPr lang="he-IL" altLang="ja-JP" sz="1800" smtClean="0"/>
              <a:t> מקרי של 20 נשים ונמצא כי שכרן הממוצע הוא 3300 ₪ עם </a:t>
            </a:r>
            <a:r>
              <a:rPr lang="he-IL" altLang="ja-JP" sz="1800" b="1" u="sng" smtClean="0"/>
              <a:t>סטיית תקן 300 ₪</a:t>
            </a:r>
            <a:r>
              <a:rPr lang="he-IL" altLang="ja-JP" sz="1800" smtClean="0"/>
              <a:t>. </a:t>
            </a:r>
            <a:r>
              <a:rPr lang="he-IL" altLang="ja-JP" sz="1800" b="1" u="sng" smtClean="0"/>
              <a:t>במדגם</a:t>
            </a:r>
            <a:r>
              <a:rPr lang="he-IL" altLang="ja-JP" sz="1800" smtClean="0"/>
              <a:t> מקרי של 40 גברים נמצא כי השכר הממוצע הוא 3600 ₪ </a:t>
            </a:r>
            <a:r>
              <a:rPr lang="he-IL" altLang="ja-JP" sz="1800" b="1" u="sng" smtClean="0"/>
              <a:t>עם סטיית תקן 500 ₪</a:t>
            </a:r>
            <a:r>
              <a:rPr lang="he-IL" altLang="ja-JP" sz="1800" smtClean="0"/>
              <a:t>.</a:t>
            </a:r>
            <a:r>
              <a:rPr lang="en-US" altLang="ja-JP" sz="1800" smtClean="0">
                <a:ea typeface="MS PGothic" pitchFamily="34" charset="-128"/>
              </a:rPr>
              <a:t> </a:t>
            </a:r>
            <a:r>
              <a:rPr lang="he-IL" altLang="ja-JP" sz="1800" smtClean="0"/>
              <a:t>בדוק לרמת מובהקת של </a:t>
            </a:r>
            <a:r>
              <a:rPr lang="en-US" altLang="ja-JP" sz="1800" smtClean="0">
                <a:ea typeface="MS PGothic" pitchFamily="34" charset="-128"/>
              </a:rPr>
              <a:t>α=0.05</a:t>
            </a:r>
            <a:r>
              <a:rPr lang="he-IL" altLang="ja-JP" sz="1800" smtClean="0"/>
              <a:t>.</a:t>
            </a:r>
            <a:r>
              <a:rPr lang="he-IL" altLang="ja-JP" sz="2000" smtClean="0"/>
              <a:t> </a:t>
            </a:r>
            <a:endParaRPr lang="he-IL" sz="1800" smtClean="0"/>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כלל אחד! מהיכן לקוחה סטיית התקן, מהאוכלוסייה או מהמדגם. אם </a:t>
            </a:r>
            <a:r>
              <a:rPr lang="he-IL" sz="1800" b="1" u="sng" smtClean="0">
                <a:sym typeface="Symbol" pitchFamily="18" charset="2"/>
              </a:rPr>
              <a:t>סטיית התקן של האוכלוסייה</a:t>
            </a:r>
            <a:r>
              <a:rPr lang="he-IL" sz="1800" b="1" smtClean="0">
                <a:sym typeface="Symbol" pitchFamily="18" charset="2"/>
              </a:rPr>
              <a:t> נתונה אזי נשתמש במבחן </a:t>
            </a:r>
            <a:r>
              <a:rPr lang="en-US" sz="1800" b="1" smtClean="0">
                <a:sym typeface="Symbol" pitchFamily="18" charset="2"/>
              </a:rPr>
              <a:t>Z</a:t>
            </a:r>
            <a:r>
              <a:rPr lang="he-IL" sz="1800" b="1" smtClean="0">
                <a:sym typeface="Symbol" pitchFamily="18" charset="2"/>
              </a:rPr>
              <a:t>, אם נתונה רק </a:t>
            </a:r>
            <a:r>
              <a:rPr lang="he-IL" sz="1800" b="1" u="sng" smtClean="0">
                <a:sym typeface="Symbol" pitchFamily="18" charset="2"/>
              </a:rPr>
              <a:t>סטיית התקן מהמדגם</a:t>
            </a:r>
            <a:r>
              <a:rPr lang="he-IL" sz="1800" b="1" smtClean="0">
                <a:sym typeface="Symbol" pitchFamily="18" charset="2"/>
              </a:rPr>
              <a:t> אזי נשתמש במבחן </a:t>
            </a:r>
            <a:r>
              <a:rPr lang="en-US" sz="1800" b="1" smtClean="0">
                <a:sym typeface="Symbol" pitchFamily="18" charset="2"/>
              </a:rPr>
              <a:t>t</a:t>
            </a:r>
            <a:r>
              <a:rPr lang="he-IL" sz="1800" b="1" smtClean="0">
                <a:sym typeface="Symbol" pitchFamily="18" charset="2"/>
              </a:rPr>
              <a:t>. כלל זה נכון גם ביחס לנוסחת הרווח בר סמך המתאימה.</a:t>
            </a:r>
          </a:p>
          <a:p>
            <a:pPr marL="990600" lvl="1" indent="-533400" eaLnBrk="1" hangingPunct="1">
              <a:lnSpc>
                <a:spcPct val="90000"/>
              </a:lnSpc>
              <a:buSzPct val="80000"/>
              <a:buFont typeface="Wingdings" pitchFamily="2" charset="2"/>
              <a:buChar char="¯"/>
            </a:pPr>
            <a:r>
              <a:rPr lang="he-IL" sz="1800" smtClean="0">
                <a:sym typeface="Symbol" pitchFamily="18" charset="2"/>
              </a:rPr>
              <a:t>שימו לב כי יכולות להיות נתונה הן סטיית התקן של האוכלוסייה והן של המדגם </a:t>
            </a:r>
            <a:r>
              <a:rPr lang="he-IL" sz="1400" smtClean="0">
                <a:sym typeface="Symbol" pitchFamily="18" charset="2"/>
              </a:rPr>
              <a:t>(בהנחה שמדובר בשוויון שונויות, ובחומר שלימדתי אנחנו חייבים להניח כך)</a:t>
            </a:r>
            <a:r>
              <a:rPr lang="he-IL" sz="1800" smtClean="0">
                <a:sym typeface="Symbol" pitchFamily="18" charset="2"/>
              </a:rPr>
              <a:t> אזי נשתמש במבחן </a:t>
            </a:r>
            <a:r>
              <a:rPr lang="en-US" sz="1800" smtClean="0">
                <a:sym typeface="Symbol" pitchFamily="18" charset="2"/>
              </a:rPr>
              <a:t>Z</a:t>
            </a:r>
            <a:r>
              <a:rPr lang="he-IL" sz="1800" smtClean="0">
                <a:sym typeface="Symbol" pitchFamily="18" charset="2"/>
              </a:rPr>
              <a:t> ובסטיית התקן של האוכלוסייה?</a:t>
            </a:r>
          </a:p>
          <a:p>
            <a:pPr marL="990600" lvl="1" indent="-533400" eaLnBrk="1" hangingPunct="1">
              <a:lnSpc>
                <a:spcPct val="90000"/>
              </a:lnSpc>
              <a:buSzPct val="80000"/>
              <a:buFont typeface="Wingdings" pitchFamily="2" charset="2"/>
              <a:buChar char="¯"/>
            </a:pPr>
            <a:r>
              <a:rPr lang="he-IL" sz="1800" smtClean="0"/>
              <a:t>במידה ומדובר במבחן </a:t>
            </a:r>
            <a:r>
              <a:rPr lang="en-US" sz="1800" smtClean="0"/>
              <a:t>t</a:t>
            </a:r>
            <a:r>
              <a:rPr lang="he-IL" sz="1800" smtClean="0"/>
              <a:t> צריך לבדוק איזה מבחן </a:t>
            </a:r>
            <a:r>
              <a:rPr lang="en-US" sz="1800" smtClean="0"/>
              <a:t>t</a:t>
            </a:r>
            <a:r>
              <a:rPr lang="he-IL" sz="1800" smtClean="0"/>
              <a:t> מתאים.</a:t>
            </a:r>
          </a:p>
        </p:txBody>
      </p:sp>
      <p:sp>
        <p:nvSpPr>
          <p:cNvPr id="503811" name="AutoShape 3">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68614" name="Rectangle 4"/>
          <p:cNvSpPr>
            <a:spLocks noGrp="1" noChangeArrowheads="1"/>
          </p:cNvSpPr>
          <p:nvPr>
            <p:ph type="title"/>
          </p:nvPr>
        </p:nvSpPr>
        <p:spPr>
          <a:xfrm>
            <a:off x="1042988" y="617538"/>
            <a:ext cx="7850187" cy="1143000"/>
          </a:xfrm>
        </p:spPr>
        <p:txBody>
          <a:bodyPr/>
          <a:lstStyle/>
          <a:p>
            <a:pPr algn="r" eaLnBrk="1" hangingPunct="1"/>
            <a:r>
              <a:rPr lang="he-IL" sz="2500" smtClean="0"/>
              <a:t>בדיקת השערות על הפרש ממוצעים</a:t>
            </a:r>
            <a:br>
              <a:rPr lang="he-IL" sz="2500" smtClean="0"/>
            </a:br>
            <a:r>
              <a:rPr lang="he-IL" sz="2500" smtClean="0"/>
              <a:t>איזה מבחן מתאים </a:t>
            </a:r>
            <a:r>
              <a:rPr lang="he-IL" sz="2500" u="sng" smtClean="0"/>
              <a:t>מבחן </a:t>
            </a:r>
            <a:r>
              <a:rPr lang="en-US" sz="2500" u="sng" smtClean="0"/>
              <a:t>Z</a:t>
            </a:r>
            <a:r>
              <a:rPr lang="he-IL" sz="2500" smtClean="0"/>
              <a:t> או </a:t>
            </a:r>
            <a:r>
              <a:rPr lang="en-US" sz="2500" smtClean="0"/>
              <a:t>t</a:t>
            </a:r>
            <a:r>
              <a:rPr lang="he-IL" sz="2500" smtClean="0"/>
              <a:t>?</a:t>
            </a:r>
            <a:endParaRPr lang="en-US" sz="2500" smtClean="0"/>
          </a:p>
        </p:txBody>
      </p:sp>
      <p:graphicFrame>
        <p:nvGraphicFramePr>
          <p:cNvPr id="503845" name="Object 37"/>
          <p:cNvGraphicFramePr>
            <a:graphicFrameLocks noChangeAspect="1"/>
          </p:cNvGraphicFramePr>
          <p:nvPr/>
        </p:nvGraphicFramePr>
        <p:xfrm>
          <a:off x="250825" y="2128838"/>
          <a:ext cx="3940175" cy="393700"/>
        </p:xfrm>
        <a:graphic>
          <a:graphicData uri="http://schemas.openxmlformats.org/presentationml/2006/ole">
            <p:oleObj spid="_x0000_s68610" name="משוואה" r:id="rId4" imgW="2539800" imgH="253800" progId="Equation.3">
              <p:embed/>
            </p:oleObj>
          </a:graphicData>
        </a:graphic>
      </p:graphicFrame>
      <p:graphicFrame>
        <p:nvGraphicFramePr>
          <p:cNvPr id="503846" name="Object 38"/>
          <p:cNvGraphicFramePr>
            <a:graphicFrameLocks noChangeAspect="1"/>
          </p:cNvGraphicFramePr>
          <p:nvPr/>
        </p:nvGraphicFramePr>
        <p:xfrm>
          <a:off x="4514850" y="1851025"/>
          <a:ext cx="809625" cy="658813"/>
        </p:xfrm>
        <a:graphic>
          <a:graphicData uri="http://schemas.openxmlformats.org/presentationml/2006/ole">
            <p:oleObj spid="_x0000_s68611" name="משוואה" r:id="rId5" imgW="685800" imgH="5587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3810">
                                            <p:txEl>
                                              <p:pRg st="0" end="0"/>
                                            </p:txEl>
                                          </p:spTgt>
                                        </p:tgtEl>
                                        <p:attrNameLst>
                                          <p:attrName>style.visibility</p:attrName>
                                        </p:attrNameLst>
                                      </p:cBhvr>
                                      <p:to>
                                        <p:strVal val="visible"/>
                                      </p:to>
                                    </p:set>
                                    <p:animEffect transition="in" filter="fade">
                                      <p:cBhvr>
                                        <p:cTn id="7" dur="2000"/>
                                        <p:tgtEl>
                                          <p:spTgt spid="5038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3810">
                                            <p:txEl>
                                              <p:pRg st="1" end="1"/>
                                            </p:txEl>
                                          </p:spTgt>
                                        </p:tgtEl>
                                        <p:attrNameLst>
                                          <p:attrName>style.visibility</p:attrName>
                                        </p:attrNameLst>
                                      </p:cBhvr>
                                      <p:to>
                                        <p:strVal val="visible"/>
                                      </p:to>
                                    </p:set>
                                    <p:animEffect transition="in" filter="fade">
                                      <p:cBhvr>
                                        <p:cTn id="11" dur="2000"/>
                                        <p:tgtEl>
                                          <p:spTgt spid="503810">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03810">
                                            <p:txEl>
                                              <p:pRg st="2" end="2"/>
                                            </p:txEl>
                                          </p:spTgt>
                                        </p:tgtEl>
                                        <p:attrNameLst>
                                          <p:attrName>style.visibility</p:attrName>
                                        </p:attrNameLst>
                                      </p:cBhvr>
                                      <p:to>
                                        <p:strVal val="visible"/>
                                      </p:to>
                                    </p:set>
                                    <p:animEffect transition="in" filter="fade">
                                      <p:cBhvr>
                                        <p:cTn id="14" dur="2000"/>
                                        <p:tgtEl>
                                          <p:spTgt spid="503810">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3810">
                                            <p:txEl>
                                              <p:pRg st="3" end="3"/>
                                            </p:txEl>
                                          </p:spTgt>
                                        </p:tgtEl>
                                        <p:attrNameLst>
                                          <p:attrName>style.visibility</p:attrName>
                                        </p:attrNameLst>
                                      </p:cBhvr>
                                      <p:to>
                                        <p:strVal val="visible"/>
                                      </p:to>
                                    </p:set>
                                    <p:animEffect transition="in" filter="fade">
                                      <p:cBhvr>
                                        <p:cTn id="17" dur="2000"/>
                                        <p:tgtEl>
                                          <p:spTgt spid="503810">
                                            <p:txEl>
                                              <p:pRg st="3" end="3"/>
                                            </p:tx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503810">
                                            <p:txEl>
                                              <p:pRg st="4" end="4"/>
                                            </p:txEl>
                                          </p:spTgt>
                                        </p:tgtEl>
                                        <p:attrNameLst>
                                          <p:attrName>style.visibility</p:attrName>
                                        </p:attrNameLst>
                                      </p:cBhvr>
                                      <p:to>
                                        <p:strVal val="visible"/>
                                      </p:to>
                                    </p:set>
                                    <p:animEffect transition="in" filter="fade">
                                      <p:cBhvr>
                                        <p:cTn id="21" dur="2000"/>
                                        <p:tgtEl>
                                          <p:spTgt spid="503810">
                                            <p:txEl>
                                              <p:pRg st="4" end="4"/>
                                            </p:tx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503810">
                                            <p:txEl>
                                              <p:pRg st="5" end="5"/>
                                            </p:txEl>
                                          </p:spTgt>
                                        </p:tgtEl>
                                        <p:attrNameLst>
                                          <p:attrName>style.visibility</p:attrName>
                                        </p:attrNameLst>
                                      </p:cBhvr>
                                      <p:to>
                                        <p:strVal val="visible"/>
                                      </p:to>
                                    </p:set>
                                    <p:animEffect transition="in" filter="fade">
                                      <p:cBhvr>
                                        <p:cTn id="25" dur="2000"/>
                                        <p:tgtEl>
                                          <p:spTgt spid="503810">
                                            <p:txEl>
                                              <p:pRg st="5" end="5"/>
                                            </p:txEl>
                                          </p:spTgt>
                                        </p:tgtEl>
                                      </p:cBhvr>
                                    </p:animEffect>
                                  </p:childTnLst>
                                </p:cTn>
                              </p:par>
                              <p:par>
                                <p:cTn id="26" presetID="29" presetClass="entr" presetSubtype="0" fill="hold" nodeType="withEffect">
                                  <p:stCondLst>
                                    <p:cond delay="0"/>
                                  </p:stCondLst>
                                  <p:childTnLst>
                                    <p:set>
                                      <p:cBhvr>
                                        <p:cTn id="27" dur="1" fill="hold">
                                          <p:stCondLst>
                                            <p:cond delay="0"/>
                                          </p:stCondLst>
                                        </p:cTn>
                                        <p:tgtEl>
                                          <p:spTgt spid="503810">
                                            <p:txEl>
                                              <p:pRg st="6" end="6"/>
                                            </p:txEl>
                                          </p:spTgt>
                                        </p:tgtEl>
                                        <p:attrNameLst>
                                          <p:attrName>style.visibility</p:attrName>
                                        </p:attrNameLst>
                                      </p:cBhvr>
                                      <p:to>
                                        <p:strVal val="visible"/>
                                      </p:to>
                                    </p:set>
                                    <p:anim calcmode="lin" valueType="num">
                                      <p:cBhvr>
                                        <p:cTn id="28" dur="1000" fill="hold"/>
                                        <p:tgtEl>
                                          <p:spTgt spid="503810">
                                            <p:txEl>
                                              <p:pRg st="6" end="6"/>
                                            </p:txEl>
                                          </p:spTgt>
                                        </p:tgtEl>
                                        <p:attrNameLst>
                                          <p:attrName>ppt_x</p:attrName>
                                        </p:attrNameLst>
                                      </p:cBhvr>
                                      <p:tavLst>
                                        <p:tav tm="0">
                                          <p:val>
                                            <p:strVal val="#ppt_x-.2"/>
                                          </p:val>
                                        </p:tav>
                                        <p:tav tm="100000">
                                          <p:val>
                                            <p:strVal val="#ppt_x"/>
                                          </p:val>
                                        </p:tav>
                                      </p:tavLst>
                                    </p:anim>
                                    <p:anim calcmode="lin" valueType="num">
                                      <p:cBhvr>
                                        <p:cTn id="29" dur="1000" fill="hold"/>
                                        <p:tgtEl>
                                          <p:spTgt spid="503810">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03810">
                                            <p:txEl>
                                              <p:pRg st="6" end="6"/>
                                            </p:txEl>
                                          </p:spTgt>
                                        </p:tgtEl>
                                      </p:cBhvr>
                                    </p:animEffect>
                                  </p:childTnLst>
                                </p:cTn>
                              </p:par>
                              <p:par>
                                <p:cTn id="31" presetID="29" presetClass="entr" presetSubtype="0" fill="hold" nodeType="withEffect">
                                  <p:stCondLst>
                                    <p:cond delay="0"/>
                                  </p:stCondLst>
                                  <p:childTnLst>
                                    <p:set>
                                      <p:cBhvr>
                                        <p:cTn id="32" dur="1" fill="hold">
                                          <p:stCondLst>
                                            <p:cond delay="0"/>
                                          </p:stCondLst>
                                        </p:cTn>
                                        <p:tgtEl>
                                          <p:spTgt spid="503810">
                                            <p:txEl>
                                              <p:pRg st="7" end="7"/>
                                            </p:txEl>
                                          </p:spTgt>
                                        </p:tgtEl>
                                        <p:attrNameLst>
                                          <p:attrName>style.visibility</p:attrName>
                                        </p:attrNameLst>
                                      </p:cBhvr>
                                      <p:to>
                                        <p:strVal val="visible"/>
                                      </p:to>
                                    </p:set>
                                    <p:anim calcmode="lin" valueType="num">
                                      <p:cBhvr>
                                        <p:cTn id="33" dur="1000" fill="hold"/>
                                        <p:tgtEl>
                                          <p:spTgt spid="503810">
                                            <p:txEl>
                                              <p:pRg st="7" end="7"/>
                                            </p:txEl>
                                          </p:spTgt>
                                        </p:tgtEl>
                                        <p:attrNameLst>
                                          <p:attrName>ppt_x</p:attrName>
                                        </p:attrNameLst>
                                      </p:cBhvr>
                                      <p:tavLst>
                                        <p:tav tm="0">
                                          <p:val>
                                            <p:strVal val="#ppt_x-.2"/>
                                          </p:val>
                                        </p:tav>
                                        <p:tav tm="100000">
                                          <p:val>
                                            <p:strVal val="#ppt_x"/>
                                          </p:val>
                                        </p:tav>
                                      </p:tavLst>
                                    </p:anim>
                                    <p:anim calcmode="lin" valueType="num">
                                      <p:cBhvr>
                                        <p:cTn id="34" dur="1000" fill="hold"/>
                                        <p:tgtEl>
                                          <p:spTgt spid="503810">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03810">
                                            <p:txEl>
                                              <p:pRg st="7" end="7"/>
                                            </p:txEl>
                                          </p:spTgt>
                                        </p:tgtEl>
                                      </p:cBhvr>
                                    </p:animEffect>
                                  </p:childTnLst>
                                </p:cTn>
                              </p:par>
                            </p:childTnLst>
                          </p:cTn>
                        </p:par>
                        <p:par>
                          <p:cTn id="36" fill="hold">
                            <p:stCondLst>
                              <p:cond delay="8000"/>
                            </p:stCondLst>
                            <p:childTnLst>
                              <p:par>
                                <p:cTn id="37" presetID="55" presetClass="entr" presetSubtype="0" fill="hold" nodeType="afterEffect">
                                  <p:stCondLst>
                                    <p:cond delay="0"/>
                                  </p:stCondLst>
                                  <p:childTnLst>
                                    <p:set>
                                      <p:cBhvr>
                                        <p:cTn id="38" dur="1" fill="hold">
                                          <p:stCondLst>
                                            <p:cond delay="0"/>
                                          </p:stCondLst>
                                        </p:cTn>
                                        <p:tgtEl>
                                          <p:spTgt spid="503845"/>
                                        </p:tgtEl>
                                        <p:attrNameLst>
                                          <p:attrName>style.visibility</p:attrName>
                                        </p:attrNameLst>
                                      </p:cBhvr>
                                      <p:to>
                                        <p:strVal val="visible"/>
                                      </p:to>
                                    </p:set>
                                    <p:anim calcmode="lin" valueType="num">
                                      <p:cBhvr>
                                        <p:cTn id="39" dur="1000" fill="hold"/>
                                        <p:tgtEl>
                                          <p:spTgt spid="503845"/>
                                        </p:tgtEl>
                                        <p:attrNameLst>
                                          <p:attrName>ppt_w</p:attrName>
                                        </p:attrNameLst>
                                      </p:cBhvr>
                                      <p:tavLst>
                                        <p:tav tm="0">
                                          <p:val>
                                            <p:strVal val="#ppt_w*0.70"/>
                                          </p:val>
                                        </p:tav>
                                        <p:tav tm="100000">
                                          <p:val>
                                            <p:strVal val="#ppt_w"/>
                                          </p:val>
                                        </p:tav>
                                      </p:tavLst>
                                    </p:anim>
                                    <p:anim calcmode="lin" valueType="num">
                                      <p:cBhvr>
                                        <p:cTn id="40" dur="1000" fill="hold"/>
                                        <p:tgtEl>
                                          <p:spTgt spid="503845"/>
                                        </p:tgtEl>
                                        <p:attrNameLst>
                                          <p:attrName>ppt_h</p:attrName>
                                        </p:attrNameLst>
                                      </p:cBhvr>
                                      <p:tavLst>
                                        <p:tav tm="0">
                                          <p:val>
                                            <p:strVal val="#ppt_h"/>
                                          </p:val>
                                        </p:tav>
                                        <p:tav tm="100000">
                                          <p:val>
                                            <p:strVal val="#ppt_h"/>
                                          </p:val>
                                        </p:tav>
                                      </p:tavLst>
                                    </p:anim>
                                    <p:animEffect transition="in" filter="fade">
                                      <p:cBhvr>
                                        <p:cTn id="41" dur="1000"/>
                                        <p:tgtEl>
                                          <p:spTgt spid="503845"/>
                                        </p:tgtEl>
                                      </p:cBhvr>
                                    </p:animEffect>
                                  </p:childTnLst>
                                </p:cTn>
                              </p:par>
                              <p:par>
                                <p:cTn id="42" presetID="55" presetClass="entr" presetSubtype="0" fill="hold" nodeType="withEffect">
                                  <p:stCondLst>
                                    <p:cond delay="0"/>
                                  </p:stCondLst>
                                  <p:childTnLst>
                                    <p:set>
                                      <p:cBhvr>
                                        <p:cTn id="43" dur="1" fill="hold">
                                          <p:stCondLst>
                                            <p:cond delay="0"/>
                                          </p:stCondLst>
                                        </p:cTn>
                                        <p:tgtEl>
                                          <p:spTgt spid="503846"/>
                                        </p:tgtEl>
                                        <p:attrNameLst>
                                          <p:attrName>style.visibility</p:attrName>
                                        </p:attrNameLst>
                                      </p:cBhvr>
                                      <p:to>
                                        <p:strVal val="visible"/>
                                      </p:to>
                                    </p:set>
                                    <p:anim calcmode="lin" valueType="num">
                                      <p:cBhvr>
                                        <p:cTn id="44" dur="1000" fill="hold"/>
                                        <p:tgtEl>
                                          <p:spTgt spid="503846"/>
                                        </p:tgtEl>
                                        <p:attrNameLst>
                                          <p:attrName>ppt_w</p:attrName>
                                        </p:attrNameLst>
                                      </p:cBhvr>
                                      <p:tavLst>
                                        <p:tav tm="0">
                                          <p:val>
                                            <p:strVal val="#ppt_w*0.70"/>
                                          </p:val>
                                        </p:tav>
                                        <p:tav tm="100000">
                                          <p:val>
                                            <p:strVal val="#ppt_w"/>
                                          </p:val>
                                        </p:tav>
                                      </p:tavLst>
                                    </p:anim>
                                    <p:anim calcmode="lin" valueType="num">
                                      <p:cBhvr>
                                        <p:cTn id="45" dur="1000" fill="hold"/>
                                        <p:tgtEl>
                                          <p:spTgt spid="503846"/>
                                        </p:tgtEl>
                                        <p:attrNameLst>
                                          <p:attrName>ppt_h</p:attrName>
                                        </p:attrNameLst>
                                      </p:cBhvr>
                                      <p:tavLst>
                                        <p:tav tm="0">
                                          <p:val>
                                            <p:strVal val="#ppt_h"/>
                                          </p:val>
                                        </p:tav>
                                        <p:tav tm="100000">
                                          <p:val>
                                            <p:strVal val="#ppt_h"/>
                                          </p:val>
                                        </p:tav>
                                      </p:tavLst>
                                    </p:anim>
                                    <p:animEffect transition="in" filter="fade">
                                      <p:cBhvr>
                                        <p:cTn id="46" dur="1000"/>
                                        <p:tgtEl>
                                          <p:spTgt spid="503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0"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spect="1" noChangeArrowheads="1"/>
          </p:cNvSpPr>
          <p:nvPr>
            <p:ph type="body" idx="1"/>
          </p:nvPr>
        </p:nvSpPr>
        <p:spPr>
          <a:xfrm>
            <a:off x="179388" y="1916113"/>
            <a:ext cx="8640762" cy="4752975"/>
          </a:xfrm>
          <a:noFill/>
        </p:spPr>
        <p:txBody>
          <a:bodyPr/>
          <a:lstStyle/>
          <a:p>
            <a:pPr marL="609600" indent="-609600" eaLnBrk="1" hangingPunct="1">
              <a:lnSpc>
                <a:spcPct val="90000"/>
              </a:lnSpc>
              <a:buFont typeface="Wingdings" pitchFamily="2" charset="2"/>
              <a:buNone/>
            </a:pPr>
            <a:r>
              <a:rPr lang="he-IL" sz="2400" b="1" u="sng" smtClean="0">
                <a:solidFill>
                  <a:schemeClr val="tx2"/>
                </a:solidFill>
                <a:sym typeface="Symbol" pitchFamily="18" charset="2"/>
              </a:rPr>
              <a:t>בדיקת השערות ורווח בר סמך </a:t>
            </a:r>
            <a:r>
              <a:rPr lang="en-US" sz="2400" b="1" u="sng" smtClean="0">
                <a:solidFill>
                  <a:schemeClr val="tx2"/>
                </a:solidFill>
                <a:sym typeface="Symbol" pitchFamily="18" charset="2"/>
              </a:rPr>
              <a:t>t</a:t>
            </a:r>
            <a:r>
              <a:rPr lang="he-IL" sz="2400" b="1" u="sng" smtClean="0">
                <a:solidFill>
                  <a:schemeClr val="tx2"/>
                </a:solidFill>
                <a:sym typeface="Symbol" pitchFamily="18" charset="2"/>
              </a:rPr>
              <a:t> מדגם מול אוכלוסייה</a:t>
            </a:r>
          </a:p>
          <a:p>
            <a:pPr marL="609600" indent="-609600" eaLnBrk="1" hangingPunct="1">
              <a:lnSpc>
                <a:spcPct val="90000"/>
              </a:lnSpc>
              <a:buFont typeface="Wingdings" pitchFamily="2" charset="2"/>
              <a:buNone/>
            </a:pPr>
            <a:endParaRPr lang="he-IL" sz="2000" b="1" u="sng" smtClean="0">
              <a:solidFill>
                <a:schemeClr val="tx2"/>
              </a:solidFill>
              <a:sym typeface="Symbol" pitchFamily="18" charset="2"/>
            </a:endParaRPr>
          </a:p>
          <a:p>
            <a:pPr marL="609600" indent="-609600" eaLnBrk="1" hangingPunct="1">
              <a:lnSpc>
                <a:spcPct val="90000"/>
              </a:lnSpc>
              <a:buFont typeface="Wingdings" pitchFamily="2" charset="2"/>
              <a:buNone/>
            </a:pPr>
            <a:endParaRPr lang="he-IL" sz="2000" smtClean="0"/>
          </a:p>
          <a:p>
            <a:pPr marL="609600" indent="-609600" eaLnBrk="1" hangingPunct="1">
              <a:lnSpc>
                <a:spcPct val="90000"/>
              </a:lnSpc>
            </a:pPr>
            <a:r>
              <a:rPr lang="he-IL" sz="2000" smtClean="0">
                <a:sym typeface="Symbol" pitchFamily="18" charset="2"/>
              </a:rPr>
              <a:t>דוגמא 1: </a:t>
            </a:r>
            <a:r>
              <a:rPr lang="he-IL" sz="2000" smtClean="0"/>
              <a:t>חוקר בדק את ההשערה כי בממוצע היקף הגולגולת של היילודים הסובלים ממחלה מסוימת גדול מהיקף הגולגולת של ילדים בריאים. </a:t>
            </a:r>
            <a:r>
              <a:rPr lang="he-IL" sz="2000" b="1" u="sng" smtClean="0"/>
              <a:t>היקף הגולגולת של ילדים בריאים</a:t>
            </a:r>
            <a:r>
              <a:rPr lang="he-IL" sz="2000" smtClean="0"/>
              <a:t> הוא 34 ס"מ. נבדק </a:t>
            </a:r>
            <a:r>
              <a:rPr lang="he-IL" sz="2000" b="1" u="sng" smtClean="0"/>
              <a:t>מדגם</a:t>
            </a:r>
            <a:r>
              <a:rPr lang="he-IL" sz="2000" smtClean="0"/>
              <a:t> מקרי של 8 ילדים להלן תוצאות היקף הגולגולת: 35, 37, 33, 40, 38, 38, 32, 43. </a:t>
            </a:r>
          </a:p>
          <a:p>
            <a:pPr marL="609600" indent="-609600" eaLnBrk="1" hangingPunct="1">
              <a:lnSpc>
                <a:spcPct val="90000"/>
              </a:lnSpc>
            </a:pPr>
            <a:r>
              <a:rPr lang="he-IL" sz="2000" smtClean="0"/>
              <a:t>דוגמא 2: לחץ הדם </a:t>
            </a:r>
            <a:r>
              <a:rPr lang="he-IL" sz="2000" b="1" u="sng" smtClean="0"/>
              <a:t>בקרב כלל החולים בסוכרת</a:t>
            </a:r>
            <a:r>
              <a:rPr lang="he-IL" sz="2000" smtClean="0"/>
              <a:t> הוא בממוצע 145. חוקר מציע תרופה חדשה להורדת לחץ דם אצל חולי סוכרת. התרופה נבדקה על </a:t>
            </a:r>
            <a:r>
              <a:rPr lang="he-IL" sz="2000" b="1" u="sng" smtClean="0"/>
              <a:t>מדגם מקרי</a:t>
            </a:r>
            <a:r>
              <a:rPr lang="he-IL" sz="2000" smtClean="0"/>
              <a:t> </a:t>
            </a:r>
            <a:r>
              <a:rPr lang="en-US" sz="2000" smtClean="0"/>
              <a:t>n=75</a:t>
            </a:r>
            <a:r>
              <a:rPr lang="he-IL" sz="2000" smtClean="0"/>
              <a:t> חולי סוכרת ובמדגם נמצא ממוצע לחץ דם של 138 עם סטיית תקן 20, האם התרופה החדשה אומנם מורידה את לחץ הדם, בדוק לרמת מובהקות של </a:t>
            </a:r>
            <a:r>
              <a:rPr lang="he-IL" altLang="ja-JP" sz="1600" smtClean="0"/>
              <a:t> </a:t>
            </a:r>
            <a:r>
              <a:rPr lang="en-US" altLang="ja-JP" sz="2000" smtClean="0">
                <a:ea typeface="MS PGothic" pitchFamily="34" charset="-128"/>
              </a:rPr>
              <a:t>α=0.05</a:t>
            </a:r>
            <a:r>
              <a:rPr lang="he-IL" sz="2000" smtClean="0"/>
              <a:t>?</a:t>
            </a:r>
          </a:p>
          <a:p>
            <a:pPr marL="609600" indent="-609600" eaLnBrk="1" hangingPunct="1">
              <a:lnSpc>
                <a:spcPct val="90000"/>
              </a:lnSpc>
            </a:pPr>
            <a:endParaRPr lang="he-IL" sz="2000" smtClean="0"/>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כלל אחד, האם ההשוואה היא בין אוכלוסייה לבין מדגם או בין שני מדגמים.</a:t>
            </a:r>
          </a:p>
          <a:p>
            <a:pPr marL="990600" lvl="1" indent="-533400" eaLnBrk="1" hangingPunct="1">
              <a:lnSpc>
                <a:spcPct val="90000"/>
              </a:lnSpc>
              <a:buSzPct val="80000"/>
              <a:buFont typeface="Wingdings" pitchFamily="2" charset="2"/>
              <a:buChar char="¯"/>
            </a:pPr>
            <a:r>
              <a:rPr lang="he-IL" sz="1800" smtClean="0">
                <a:sym typeface="Symbol" pitchFamily="18" charset="2"/>
              </a:rPr>
              <a:t>שימו לב כי בדוגמא 1 אומנם לא נתונה סטיית תקן כלל אבל ניתן לחשבה מתוך הנתונים הגולמיים של המדגם.</a:t>
            </a:r>
          </a:p>
        </p:txBody>
      </p:sp>
      <p:sp>
        <p:nvSpPr>
          <p:cNvPr id="504835" name="AutoShape 3">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69639" name="Rectangle 4"/>
          <p:cNvSpPr>
            <a:spLocks noGrp="1" noChangeArrowheads="1"/>
          </p:cNvSpPr>
          <p:nvPr>
            <p:ph type="title"/>
          </p:nvPr>
        </p:nvSpPr>
        <p:spPr>
          <a:xfrm>
            <a:off x="755650" y="617538"/>
            <a:ext cx="8137525" cy="1143000"/>
          </a:xfrm>
        </p:spPr>
        <p:txBody>
          <a:bodyPr/>
          <a:lstStyle/>
          <a:p>
            <a:pPr algn="r" eaLnBrk="1" hangingPunct="1"/>
            <a:r>
              <a:rPr lang="he-IL" sz="2000" smtClean="0"/>
              <a:t>איזה מבחן </a:t>
            </a:r>
            <a:r>
              <a:rPr lang="en-US" sz="2000" smtClean="0"/>
              <a:t>t</a:t>
            </a:r>
            <a:r>
              <a:rPr lang="he-IL" sz="2000" smtClean="0"/>
              <a:t> מתאים</a:t>
            </a:r>
            <a:br>
              <a:rPr lang="he-IL" sz="2000" smtClean="0"/>
            </a:br>
            <a:r>
              <a:rPr lang="en-US" sz="2000" u="sng" smtClean="0"/>
              <a:t>t</a:t>
            </a:r>
            <a:r>
              <a:rPr lang="he-IL" sz="2000" u="sng" smtClean="0"/>
              <a:t> מדגם מול אוכלוסייה,</a:t>
            </a:r>
            <a:r>
              <a:rPr lang="he-IL" sz="2000" smtClean="0"/>
              <a:t> </a:t>
            </a:r>
            <a:r>
              <a:rPr lang="en-US" sz="2000" smtClean="0"/>
              <a:t>t</a:t>
            </a:r>
            <a:r>
              <a:rPr lang="he-IL" sz="2000" smtClean="0"/>
              <a:t> שוויון שונויות, </a:t>
            </a:r>
            <a:r>
              <a:rPr lang="en-US" sz="2000" smtClean="0"/>
              <a:t>t</a:t>
            </a:r>
            <a:r>
              <a:rPr lang="he-IL" sz="2000" smtClean="0"/>
              <a:t> אי שוויון שונויות (לא למדנו), או </a:t>
            </a:r>
            <a:r>
              <a:rPr lang="en-US" sz="2000" smtClean="0"/>
              <a:t>t</a:t>
            </a:r>
            <a:r>
              <a:rPr lang="he-IL" sz="2000" smtClean="0"/>
              <a:t> לתלויים?</a:t>
            </a:r>
            <a:endParaRPr lang="en-US" sz="2000" smtClean="0"/>
          </a:p>
        </p:txBody>
      </p:sp>
      <p:graphicFrame>
        <p:nvGraphicFramePr>
          <p:cNvPr id="504839" name="Object 7"/>
          <p:cNvGraphicFramePr>
            <a:graphicFrameLocks noChangeAspect="1"/>
          </p:cNvGraphicFramePr>
          <p:nvPr/>
        </p:nvGraphicFramePr>
        <p:xfrm>
          <a:off x="2195513" y="2420938"/>
          <a:ext cx="5072062" cy="528637"/>
        </p:xfrm>
        <a:graphic>
          <a:graphicData uri="http://schemas.openxmlformats.org/presentationml/2006/ole">
            <p:oleObj spid="_x0000_s69634" name="משוואה" r:id="rId4" imgW="2438280" imgH="253800" progId="Equation.3">
              <p:embed/>
            </p:oleObj>
          </a:graphicData>
        </a:graphic>
      </p:graphicFrame>
      <p:graphicFrame>
        <p:nvGraphicFramePr>
          <p:cNvPr id="504841" name="Object 9"/>
          <p:cNvGraphicFramePr>
            <a:graphicFrameLocks noChangeAspect="1"/>
          </p:cNvGraphicFramePr>
          <p:nvPr/>
        </p:nvGraphicFramePr>
        <p:xfrm>
          <a:off x="971550" y="2060575"/>
          <a:ext cx="1008063" cy="890588"/>
        </p:xfrm>
        <a:graphic>
          <a:graphicData uri="http://schemas.openxmlformats.org/presentationml/2006/ole">
            <p:oleObj spid="_x0000_s69635" name="משוואה" r:id="rId5" imgW="634680" imgH="558720" progId="Equation.3">
              <p:embed/>
            </p:oleObj>
          </a:graphicData>
        </a:graphic>
      </p:graphicFrame>
      <p:graphicFrame>
        <p:nvGraphicFramePr>
          <p:cNvPr id="504842" name="Object 10"/>
          <p:cNvGraphicFramePr>
            <a:graphicFrameLocks noChangeAspect="1"/>
          </p:cNvGraphicFramePr>
          <p:nvPr/>
        </p:nvGraphicFramePr>
        <p:xfrm>
          <a:off x="7524750" y="2420938"/>
          <a:ext cx="1057275" cy="511175"/>
        </p:xfrm>
        <a:graphic>
          <a:graphicData uri="http://schemas.openxmlformats.org/presentationml/2006/ole">
            <p:oleObj spid="_x0000_s69636" name="משוואה" r:id="rId6" imgW="1206360" imgH="495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4834">
                                            <p:txEl>
                                              <p:pRg st="0" end="0"/>
                                            </p:txEl>
                                          </p:spTgt>
                                        </p:tgtEl>
                                        <p:attrNameLst>
                                          <p:attrName>style.visibility</p:attrName>
                                        </p:attrNameLst>
                                      </p:cBhvr>
                                      <p:to>
                                        <p:strVal val="visible"/>
                                      </p:to>
                                    </p:set>
                                    <p:animEffect transition="in" filter="fade">
                                      <p:cBhvr>
                                        <p:cTn id="7" dur="2000"/>
                                        <p:tgtEl>
                                          <p:spTgt spid="50483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4834">
                                            <p:txEl>
                                              <p:pRg st="3" end="3"/>
                                            </p:txEl>
                                          </p:spTgt>
                                        </p:tgtEl>
                                        <p:attrNameLst>
                                          <p:attrName>style.visibility</p:attrName>
                                        </p:attrNameLst>
                                      </p:cBhvr>
                                      <p:to>
                                        <p:strVal val="visible"/>
                                      </p:to>
                                    </p:set>
                                    <p:animEffect transition="in" filter="fade">
                                      <p:cBhvr>
                                        <p:cTn id="11" dur="2000"/>
                                        <p:tgtEl>
                                          <p:spTgt spid="504834">
                                            <p:txEl>
                                              <p:pRg st="3" end="3"/>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04834">
                                            <p:txEl>
                                              <p:pRg st="4" end="4"/>
                                            </p:txEl>
                                          </p:spTgt>
                                        </p:tgtEl>
                                        <p:attrNameLst>
                                          <p:attrName>style.visibility</p:attrName>
                                        </p:attrNameLst>
                                      </p:cBhvr>
                                      <p:to>
                                        <p:strVal val="visible"/>
                                      </p:to>
                                    </p:set>
                                    <p:animEffect transition="in" filter="fade">
                                      <p:cBhvr>
                                        <p:cTn id="15" dur="2000"/>
                                        <p:tgtEl>
                                          <p:spTgt spid="504834">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04834">
                                            <p:txEl>
                                              <p:pRg st="6" end="6"/>
                                            </p:txEl>
                                          </p:spTgt>
                                        </p:tgtEl>
                                        <p:attrNameLst>
                                          <p:attrName>style.visibility</p:attrName>
                                        </p:attrNameLst>
                                      </p:cBhvr>
                                      <p:to>
                                        <p:strVal val="visible"/>
                                      </p:to>
                                    </p:set>
                                    <p:animEffect transition="in" filter="fade">
                                      <p:cBhvr>
                                        <p:cTn id="19" dur="2000"/>
                                        <p:tgtEl>
                                          <p:spTgt spid="504834">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4834">
                                            <p:txEl>
                                              <p:pRg st="7" end="7"/>
                                            </p:txEl>
                                          </p:spTgt>
                                        </p:tgtEl>
                                        <p:attrNameLst>
                                          <p:attrName>style.visibility</p:attrName>
                                        </p:attrNameLst>
                                      </p:cBhvr>
                                      <p:to>
                                        <p:strVal val="visible"/>
                                      </p:to>
                                    </p:set>
                                    <p:animEffect transition="in" filter="fade">
                                      <p:cBhvr>
                                        <p:cTn id="22" dur="2000"/>
                                        <p:tgtEl>
                                          <p:spTgt spid="504834">
                                            <p:txEl>
                                              <p:pRg st="7" end="7"/>
                                            </p:txEl>
                                          </p:spTgt>
                                        </p:tgtEl>
                                      </p:cBhvr>
                                    </p:animEffect>
                                  </p:childTnLst>
                                </p:cTn>
                              </p:par>
                            </p:childTnLst>
                          </p:cTn>
                        </p:par>
                        <p:par>
                          <p:cTn id="23" fill="hold">
                            <p:stCondLst>
                              <p:cond delay="8000"/>
                            </p:stCondLst>
                            <p:childTnLst>
                              <p:par>
                                <p:cTn id="24" presetID="55" presetClass="entr" presetSubtype="0" fill="hold" nodeType="afterEffect">
                                  <p:stCondLst>
                                    <p:cond delay="0"/>
                                  </p:stCondLst>
                                  <p:childTnLst>
                                    <p:set>
                                      <p:cBhvr>
                                        <p:cTn id="25" dur="1" fill="hold">
                                          <p:stCondLst>
                                            <p:cond delay="0"/>
                                          </p:stCondLst>
                                        </p:cTn>
                                        <p:tgtEl>
                                          <p:spTgt spid="504839"/>
                                        </p:tgtEl>
                                        <p:attrNameLst>
                                          <p:attrName>style.visibility</p:attrName>
                                        </p:attrNameLst>
                                      </p:cBhvr>
                                      <p:to>
                                        <p:strVal val="visible"/>
                                      </p:to>
                                    </p:set>
                                    <p:anim calcmode="lin" valueType="num">
                                      <p:cBhvr>
                                        <p:cTn id="26" dur="1000" fill="hold"/>
                                        <p:tgtEl>
                                          <p:spTgt spid="504839"/>
                                        </p:tgtEl>
                                        <p:attrNameLst>
                                          <p:attrName>ppt_w</p:attrName>
                                        </p:attrNameLst>
                                      </p:cBhvr>
                                      <p:tavLst>
                                        <p:tav tm="0">
                                          <p:val>
                                            <p:strVal val="#ppt_w*0.70"/>
                                          </p:val>
                                        </p:tav>
                                        <p:tav tm="100000">
                                          <p:val>
                                            <p:strVal val="#ppt_w"/>
                                          </p:val>
                                        </p:tav>
                                      </p:tavLst>
                                    </p:anim>
                                    <p:anim calcmode="lin" valueType="num">
                                      <p:cBhvr>
                                        <p:cTn id="27" dur="1000" fill="hold"/>
                                        <p:tgtEl>
                                          <p:spTgt spid="504839"/>
                                        </p:tgtEl>
                                        <p:attrNameLst>
                                          <p:attrName>ppt_h</p:attrName>
                                        </p:attrNameLst>
                                      </p:cBhvr>
                                      <p:tavLst>
                                        <p:tav tm="0">
                                          <p:val>
                                            <p:strVal val="#ppt_h"/>
                                          </p:val>
                                        </p:tav>
                                        <p:tav tm="100000">
                                          <p:val>
                                            <p:strVal val="#ppt_h"/>
                                          </p:val>
                                        </p:tav>
                                      </p:tavLst>
                                    </p:anim>
                                    <p:animEffect transition="in" filter="fade">
                                      <p:cBhvr>
                                        <p:cTn id="28" dur="1000"/>
                                        <p:tgtEl>
                                          <p:spTgt spid="504839"/>
                                        </p:tgtEl>
                                      </p:cBhvr>
                                    </p:animEffect>
                                  </p:childTnLst>
                                </p:cTn>
                              </p:par>
                              <p:par>
                                <p:cTn id="29" presetID="55" presetClass="entr" presetSubtype="0" fill="hold" nodeType="withEffect">
                                  <p:stCondLst>
                                    <p:cond delay="0"/>
                                  </p:stCondLst>
                                  <p:childTnLst>
                                    <p:set>
                                      <p:cBhvr>
                                        <p:cTn id="30" dur="1" fill="hold">
                                          <p:stCondLst>
                                            <p:cond delay="0"/>
                                          </p:stCondLst>
                                        </p:cTn>
                                        <p:tgtEl>
                                          <p:spTgt spid="504841"/>
                                        </p:tgtEl>
                                        <p:attrNameLst>
                                          <p:attrName>style.visibility</p:attrName>
                                        </p:attrNameLst>
                                      </p:cBhvr>
                                      <p:to>
                                        <p:strVal val="visible"/>
                                      </p:to>
                                    </p:set>
                                    <p:anim calcmode="lin" valueType="num">
                                      <p:cBhvr>
                                        <p:cTn id="31" dur="1000" fill="hold"/>
                                        <p:tgtEl>
                                          <p:spTgt spid="504841"/>
                                        </p:tgtEl>
                                        <p:attrNameLst>
                                          <p:attrName>ppt_w</p:attrName>
                                        </p:attrNameLst>
                                      </p:cBhvr>
                                      <p:tavLst>
                                        <p:tav tm="0">
                                          <p:val>
                                            <p:strVal val="#ppt_w*0.70"/>
                                          </p:val>
                                        </p:tav>
                                        <p:tav tm="100000">
                                          <p:val>
                                            <p:strVal val="#ppt_w"/>
                                          </p:val>
                                        </p:tav>
                                      </p:tavLst>
                                    </p:anim>
                                    <p:anim calcmode="lin" valueType="num">
                                      <p:cBhvr>
                                        <p:cTn id="32" dur="1000" fill="hold"/>
                                        <p:tgtEl>
                                          <p:spTgt spid="504841"/>
                                        </p:tgtEl>
                                        <p:attrNameLst>
                                          <p:attrName>ppt_h</p:attrName>
                                        </p:attrNameLst>
                                      </p:cBhvr>
                                      <p:tavLst>
                                        <p:tav tm="0">
                                          <p:val>
                                            <p:strVal val="#ppt_h"/>
                                          </p:val>
                                        </p:tav>
                                        <p:tav tm="100000">
                                          <p:val>
                                            <p:strVal val="#ppt_h"/>
                                          </p:val>
                                        </p:tav>
                                      </p:tavLst>
                                    </p:anim>
                                    <p:animEffect transition="in" filter="fade">
                                      <p:cBhvr>
                                        <p:cTn id="33" dur="1000"/>
                                        <p:tgtEl>
                                          <p:spTgt spid="504841"/>
                                        </p:tgtEl>
                                      </p:cBhvr>
                                    </p:animEffect>
                                  </p:childTnLst>
                                </p:cTn>
                              </p:par>
                              <p:par>
                                <p:cTn id="34" presetID="55" presetClass="entr" presetSubtype="0" fill="hold" nodeType="withEffect">
                                  <p:stCondLst>
                                    <p:cond delay="0"/>
                                  </p:stCondLst>
                                  <p:childTnLst>
                                    <p:set>
                                      <p:cBhvr>
                                        <p:cTn id="35" dur="1" fill="hold">
                                          <p:stCondLst>
                                            <p:cond delay="0"/>
                                          </p:stCondLst>
                                        </p:cTn>
                                        <p:tgtEl>
                                          <p:spTgt spid="504842"/>
                                        </p:tgtEl>
                                        <p:attrNameLst>
                                          <p:attrName>style.visibility</p:attrName>
                                        </p:attrNameLst>
                                      </p:cBhvr>
                                      <p:to>
                                        <p:strVal val="visible"/>
                                      </p:to>
                                    </p:set>
                                    <p:anim calcmode="lin" valueType="num">
                                      <p:cBhvr>
                                        <p:cTn id="36" dur="1000" fill="hold"/>
                                        <p:tgtEl>
                                          <p:spTgt spid="504842"/>
                                        </p:tgtEl>
                                        <p:attrNameLst>
                                          <p:attrName>ppt_w</p:attrName>
                                        </p:attrNameLst>
                                      </p:cBhvr>
                                      <p:tavLst>
                                        <p:tav tm="0">
                                          <p:val>
                                            <p:strVal val="#ppt_w*0.70"/>
                                          </p:val>
                                        </p:tav>
                                        <p:tav tm="100000">
                                          <p:val>
                                            <p:strVal val="#ppt_w"/>
                                          </p:val>
                                        </p:tav>
                                      </p:tavLst>
                                    </p:anim>
                                    <p:anim calcmode="lin" valueType="num">
                                      <p:cBhvr>
                                        <p:cTn id="37" dur="1000" fill="hold"/>
                                        <p:tgtEl>
                                          <p:spTgt spid="504842"/>
                                        </p:tgtEl>
                                        <p:attrNameLst>
                                          <p:attrName>ppt_h</p:attrName>
                                        </p:attrNameLst>
                                      </p:cBhvr>
                                      <p:tavLst>
                                        <p:tav tm="0">
                                          <p:val>
                                            <p:strVal val="#ppt_h"/>
                                          </p:val>
                                        </p:tav>
                                        <p:tav tm="100000">
                                          <p:val>
                                            <p:strVal val="#ppt_h"/>
                                          </p:val>
                                        </p:tav>
                                      </p:tavLst>
                                    </p:anim>
                                    <p:animEffect transition="in" filter="fade">
                                      <p:cBhvr>
                                        <p:cTn id="38" dur="1000"/>
                                        <p:tgtEl>
                                          <p:spTgt spid="504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11188" y="549275"/>
            <a:ext cx="7793037" cy="1143000"/>
          </a:xfrm>
        </p:spPr>
        <p:txBody>
          <a:bodyPr/>
          <a:lstStyle/>
          <a:p>
            <a:pPr algn="r" eaLnBrk="1" hangingPunct="1"/>
            <a:r>
              <a:rPr lang="he-IL" sz="3200" smtClean="0"/>
              <a:t>בדיקת השערות: שלב א' ניסוח השערות</a:t>
            </a:r>
            <a:endParaRPr lang="en-US" sz="3200" smtClean="0"/>
          </a:p>
        </p:txBody>
      </p:sp>
      <p:sp>
        <p:nvSpPr>
          <p:cNvPr id="276483" name="Rectangle 3"/>
          <p:cNvSpPr>
            <a:spLocks noGrp="1" noChangeArrowheads="1"/>
          </p:cNvSpPr>
          <p:nvPr>
            <p:ph type="body" idx="1"/>
          </p:nvPr>
        </p:nvSpPr>
        <p:spPr>
          <a:xfrm>
            <a:off x="468313" y="2017713"/>
            <a:ext cx="8486775" cy="4651375"/>
          </a:xfrm>
          <a:noFill/>
        </p:spPr>
        <p:txBody>
          <a:bodyPr/>
          <a:lstStyle/>
          <a:p>
            <a:pPr eaLnBrk="1" hangingPunct="1">
              <a:lnSpc>
                <a:spcPct val="90000"/>
              </a:lnSpc>
            </a:pPr>
            <a:r>
              <a:rPr lang="he-IL" sz="1800" smtClean="0"/>
              <a:t>השערת האפס </a:t>
            </a:r>
            <a:r>
              <a:rPr lang="en-US" sz="1800" smtClean="0"/>
              <a:t>(H</a:t>
            </a:r>
            <a:r>
              <a:rPr lang="en-US" sz="1200" smtClean="0"/>
              <a:t>0</a:t>
            </a:r>
            <a:r>
              <a:rPr lang="en-US" sz="1800" smtClean="0"/>
              <a:t>)</a:t>
            </a:r>
            <a:r>
              <a:rPr lang="he-IL" sz="1800" smtClean="0"/>
              <a:t>: שיטת הלימוד החדשה </a:t>
            </a:r>
            <a:r>
              <a:rPr lang="he-IL" sz="1800" b="1" u="sng" smtClean="0"/>
              <a:t>אינה עדיפה</a:t>
            </a:r>
            <a:r>
              <a:rPr lang="he-IL" sz="1800" smtClean="0"/>
              <a:t> על השיטה הישנה.</a:t>
            </a:r>
          </a:p>
          <a:p>
            <a:pPr eaLnBrk="1" hangingPunct="1">
              <a:lnSpc>
                <a:spcPct val="90000"/>
              </a:lnSpc>
            </a:pPr>
            <a:r>
              <a:rPr lang="he-IL" sz="1800" smtClean="0"/>
              <a:t>השערה אלטרנטיבית </a:t>
            </a:r>
            <a:r>
              <a:rPr lang="en-US" sz="1800" smtClean="0"/>
              <a:t>(H</a:t>
            </a:r>
            <a:r>
              <a:rPr lang="en-US" sz="1200" smtClean="0"/>
              <a:t>1</a:t>
            </a:r>
            <a:r>
              <a:rPr lang="en-US" sz="1800" smtClean="0"/>
              <a:t>)</a:t>
            </a:r>
            <a:r>
              <a:rPr lang="he-IL" sz="1800" smtClean="0"/>
              <a:t>: שיטת הלימוד החדשה </a:t>
            </a:r>
            <a:r>
              <a:rPr lang="he-IL" sz="1800" b="1" u="sng" smtClean="0"/>
              <a:t>עדיפה</a:t>
            </a:r>
            <a:r>
              <a:rPr lang="he-IL" sz="1800" smtClean="0"/>
              <a:t> על השיטה הישנה. (השערת החוקר).</a:t>
            </a:r>
          </a:p>
          <a:p>
            <a:pPr eaLnBrk="1" hangingPunct="1">
              <a:lnSpc>
                <a:spcPct val="90000"/>
              </a:lnSpc>
            </a:pPr>
            <a:endParaRPr lang="he-IL" sz="1800" smtClean="0"/>
          </a:p>
          <a:p>
            <a:pPr eaLnBrk="1" hangingPunct="1">
              <a:lnSpc>
                <a:spcPct val="90000"/>
              </a:lnSpc>
            </a:pPr>
            <a:r>
              <a:rPr lang="en-US" sz="1800" smtClean="0"/>
              <a:t>H</a:t>
            </a:r>
            <a:r>
              <a:rPr lang="en-US" sz="1200" smtClean="0"/>
              <a:t>0</a:t>
            </a:r>
            <a:r>
              <a:rPr lang="en-US" sz="1800" smtClean="0"/>
              <a:t>: </a:t>
            </a:r>
            <a:r>
              <a:rPr lang="el-GR" sz="1800" smtClean="0"/>
              <a:t>μ</a:t>
            </a:r>
            <a:r>
              <a:rPr lang="en-US" sz="1800" baseline="-25000" smtClean="0"/>
              <a:t>1</a:t>
            </a:r>
            <a:r>
              <a:rPr lang="en-US" sz="1800" smtClean="0"/>
              <a:t> ≤ 76  | </a:t>
            </a:r>
            <a:r>
              <a:rPr lang="el-GR" sz="1800" smtClean="0"/>
              <a:t>μ</a:t>
            </a:r>
            <a:r>
              <a:rPr lang="en-US" sz="1800" baseline="-25000" smtClean="0"/>
              <a:t>1</a:t>
            </a:r>
            <a:r>
              <a:rPr lang="en-US" sz="1800" smtClean="0"/>
              <a:t> ≤ </a:t>
            </a:r>
            <a:r>
              <a:rPr lang="el-GR" sz="1800" smtClean="0"/>
              <a:t>μ</a:t>
            </a:r>
            <a:r>
              <a:rPr lang="en-US" sz="1800" baseline="-25000" smtClean="0"/>
              <a:t>0</a:t>
            </a:r>
            <a:r>
              <a:rPr lang="he-IL" sz="1800" smtClean="0"/>
              <a:t> </a:t>
            </a:r>
            <a:endParaRPr lang="en-US" sz="1800" smtClean="0"/>
          </a:p>
          <a:p>
            <a:pPr eaLnBrk="1" hangingPunct="1">
              <a:lnSpc>
                <a:spcPct val="90000"/>
              </a:lnSpc>
            </a:pPr>
            <a:r>
              <a:rPr lang="en-US" sz="1800" smtClean="0"/>
              <a:t>H</a:t>
            </a:r>
            <a:r>
              <a:rPr lang="en-US" sz="1200" smtClean="0"/>
              <a:t>1</a:t>
            </a:r>
            <a:r>
              <a:rPr lang="en-US" sz="1800" smtClean="0"/>
              <a:t>: </a:t>
            </a:r>
            <a:r>
              <a:rPr lang="el-GR" sz="1800" smtClean="0"/>
              <a:t>μ</a:t>
            </a:r>
            <a:r>
              <a:rPr lang="en-US" sz="1800" baseline="-25000" smtClean="0"/>
              <a:t>1</a:t>
            </a:r>
            <a:r>
              <a:rPr lang="en-US" sz="1800" smtClean="0"/>
              <a:t> &gt; 76  | </a:t>
            </a:r>
            <a:r>
              <a:rPr lang="el-GR" sz="1800" smtClean="0"/>
              <a:t>μ</a:t>
            </a:r>
            <a:r>
              <a:rPr lang="en-US" sz="1800" baseline="-25000" smtClean="0"/>
              <a:t>1</a:t>
            </a:r>
            <a:r>
              <a:rPr lang="en-US" sz="1800" smtClean="0"/>
              <a:t> &gt; </a:t>
            </a:r>
            <a:r>
              <a:rPr lang="el-GR" sz="1800" smtClean="0"/>
              <a:t>μ</a:t>
            </a:r>
            <a:r>
              <a:rPr lang="en-US" sz="1800" baseline="-25000" smtClean="0"/>
              <a:t>0</a:t>
            </a:r>
            <a:r>
              <a:rPr lang="he-IL" sz="1800" smtClean="0"/>
              <a:t> </a:t>
            </a:r>
            <a:endParaRPr lang="en-US" sz="1800" smtClean="0"/>
          </a:p>
          <a:p>
            <a:pPr eaLnBrk="1" hangingPunct="1">
              <a:lnSpc>
                <a:spcPct val="90000"/>
              </a:lnSpc>
            </a:pPr>
            <a:endParaRPr lang="en-US" sz="1800" smtClean="0"/>
          </a:p>
          <a:p>
            <a:pPr eaLnBrk="1" hangingPunct="1">
              <a:lnSpc>
                <a:spcPct val="90000"/>
              </a:lnSpc>
            </a:pPr>
            <a:r>
              <a:rPr lang="he-IL" sz="1800" smtClean="0"/>
              <a:t>כל האפשריות מכוסות – אין אפשרות נוספת.</a:t>
            </a:r>
          </a:p>
          <a:p>
            <a:pPr eaLnBrk="1" hangingPunct="1">
              <a:lnSpc>
                <a:spcPct val="90000"/>
              </a:lnSpc>
            </a:pPr>
            <a:r>
              <a:rPr lang="he-IL" sz="1800" smtClean="0"/>
              <a:t>סוגי השערות:</a:t>
            </a:r>
          </a:p>
          <a:p>
            <a:pPr lvl="1" eaLnBrk="1" hangingPunct="1">
              <a:lnSpc>
                <a:spcPct val="90000"/>
              </a:lnSpc>
            </a:pPr>
            <a:r>
              <a:rPr lang="he-IL" sz="1600" smtClean="0"/>
              <a:t>השערה חד כיוונית (לחוקר יש השערה ברורה על כיוון השינוי). </a:t>
            </a:r>
          </a:p>
          <a:p>
            <a:pPr lvl="1" eaLnBrk="1" hangingPunct="1">
              <a:lnSpc>
                <a:spcPct val="90000"/>
              </a:lnSpc>
            </a:pPr>
            <a:r>
              <a:rPr lang="he-IL" sz="1600" smtClean="0"/>
              <a:t>השערה דו כיוונית (לחוקר אין השערה ברורה על כיוון השינוי).</a:t>
            </a:r>
          </a:p>
          <a:p>
            <a:pPr lvl="1" eaLnBrk="1" hangingPunct="1">
              <a:lnSpc>
                <a:spcPct val="90000"/>
              </a:lnSpc>
              <a:buFont typeface="Wingdings" pitchFamily="2" charset="2"/>
              <a:buNone/>
            </a:pPr>
            <a:endParaRPr lang="en-US" sz="1600" smtClean="0"/>
          </a:p>
          <a:p>
            <a:pPr lvl="1" eaLnBrk="1" hangingPunct="1">
              <a:lnSpc>
                <a:spcPct val="90000"/>
              </a:lnSpc>
            </a:pPr>
            <a:r>
              <a:rPr lang="el-GR" sz="1600" smtClean="0"/>
              <a:t>μ</a:t>
            </a:r>
            <a:r>
              <a:rPr lang="en-US" sz="1600" baseline="-25000" smtClean="0"/>
              <a:t>0</a:t>
            </a:r>
            <a:r>
              <a:rPr lang="he-IL" sz="1600" smtClean="0"/>
              <a:t>  - פרמטר (ממוצע אוכלוסייה קיימת).  </a:t>
            </a:r>
            <a:r>
              <a:rPr lang="en-US" sz="1600" smtClean="0">
                <a:sym typeface="Symbol" pitchFamily="18" charset="2"/>
              </a:rPr>
              <a:t></a:t>
            </a:r>
            <a:r>
              <a:rPr lang="he-IL" sz="1600" smtClean="0">
                <a:sym typeface="Symbol" pitchFamily="18" charset="2"/>
              </a:rPr>
              <a:t> - סטיית תקן אוכלוסייה</a:t>
            </a:r>
            <a:r>
              <a:rPr lang="he-IL" sz="1600" smtClean="0"/>
              <a:t>. </a:t>
            </a:r>
            <a:r>
              <a:rPr lang="en-US" sz="1600" smtClean="0"/>
              <a:t>X</a:t>
            </a:r>
            <a:r>
              <a:rPr lang="he-IL" sz="1600" smtClean="0"/>
              <a:t> - ממוצע המדגם (אומדן לפרמטר של האוכלוסייה החדשה).</a:t>
            </a:r>
            <a:r>
              <a:rPr lang="he-IL" sz="1600" baseline="-25000" smtClean="0"/>
              <a:t>1</a:t>
            </a:r>
            <a:r>
              <a:rPr lang="el-GR" sz="1600" smtClean="0"/>
              <a:t>μ</a:t>
            </a:r>
            <a:r>
              <a:rPr lang="he-IL" sz="1600" smtClean="0"/>
              <a:t> – פרמטר (ממוצע אוכלוסייה ע"פ שיטת לימוד חדשה {ממוצע ממוצעי המדגמים}).  </a:t>
            </a:r>
            <a:r>
              <a:rPr lang="en-US" sz="1600" smtClean="0"/>
              <a:t/>
            </a:r>
            <a:br>
              <a:rPr lang="en-US" sz="1600" smtClean="0"/>
            </a:br>
            <a:r>
              <a:rPr lang="he-IL" sz="1600" smtClean="0"/>
              <a:t> </a:t>
            </a:r>
            <a:r>
              <a:rPr lang="en-US" sz="1600" smtClean="0"/>
              <a:t> </a:t>
            </a:r>
          </a:p>
          <a:p>
            <a:pPr eaLnBrk="1" hangingPunct="1">
              <a:lnSpc>
                <a:spcPct val="80000"/>
              </a:lnSpc>
              <a:buFont typeface="Wingdings" pitchFamily="2" charset="2"/>
              <a:buNone/>
            </a:pPr>
            <a:endParaRPr lang="en-US" sz="1800" smtClean="0"/>
          </a:p>
        </p:txBody>
      </p:sp>
      <p:sp>
        <p:nvSpPr>
          <p:cNvPr id="276484" name="Line 4"/>
          <p:cNvSpPr>
            <a:spLocks noChangeShapeType="1"/>
          </p:cNvSpPr>
          <p:nvPr/>
        </p:nvSpPr>
        <p:spPr bwMode="auto">
          <a:xfrm>
            <a:off x="3276600" y="5300663"/>
            <a:ext cx="217488" cy="0"/>
          </a:xfrm>
          <a:prstGeom prst="line">
            <a:avLst/>
          </a:prstGeom>
          <a:noFill/>
          <a:ln w="19050">
            <a:solidFill>
              <a:schemeClr val="tx1"/>
            </a:solidFill>
            <a:miter lim="800000"/>
            <a:headEnd/>
            <a:tailEnd/>
          </a:ln>
        </p:spPr>
        <p:txBody>
          <a:bodyPr wrap="none"/>
          <a:lstStyle/>
          <a:p>
            <a:endParaRPr lang="he-IL"/>
          </a:p>
        </p:txBody>
      </p:sp>
      <p:sp>
        <p:nvSpPr>
          <p:cNvPr id="276487" name="AutoShape 7">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p:cTn id="7" dur="1000" fill="hold"/>
                                        <p:tgtEl>
                                          <p:spTgt spid="276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6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48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76483">
                                            <p:txEl>
                                              <p:pRg st="1" end="1"/>
                                            </p:txEl>
                                          </p:spTgt>
                                        </p:tgtEl>
                                        <p:attrNameLst>
                                          <p:attrName>style.visibility</p:attrName>
                                        </p:attrNameLst>
                                      </p:cBhvr>
                                      <p:to>
                                        <p:strVal val="visible"/>
                                      </p:to>
                                    </p:set>
                                    <p:anim calcmode="lin" valueType="num">
                                      <p:cBhvr>
                                        <p:cTn id="13" dur="1000" fill="hold"/>
                                        <p:tgtEl>
                                          <p:spTgt spid="27648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7648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7648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76483">
                                            <p:txEl>
                                              <p:pRg st="3" end="3"/>
                                            </p:txEl>
                                          </p:spTgt>
                                        </p:tgtEl>
                                        <p:attrNameLst>
                                          <p:attrName>style.visibility</p:attrName>
                                        </p:attrNameLst>
                                      </p:cBhvr>
                                      <p:to>
                                        <p:strVal val="visible"/>
                                      </p:to>
                                    </p:set>
                                    <p:anim calcmode="lin" valueType="num">
                                      <p:cBhvr>
                                        <p:cTn id="19" dur="1000" fill="hold"/>
                                        <p:tgtEl>
                                          <p:spTgt spid="27648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27648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276483">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276483">
                                            <p:txEl>
                                              <p:pRg st="4" end="4"/>
                                            </p:txEl>
                                          </p:spTgt>
                                        </p:tgtEl>
                                        <p:attrNameLst>
                                          <p:attrName>style.visibility</p:attrName>
                                        </p:attrNameLst>
                                      </p:cBhvr>
                                      <p:to>
                                        <p:strVal val="visible"/>
                                      </p:to>
                                    </p:set>
                                    <p:anim calcmode="lin" valueType="num">
                                      <p:cBhvr>
                                        <p:cTn id="25" dur="1000" fill="hold"/>
                                        <p:tgtEl>
                                          <p:spTgt spid="27648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27648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276483">
                                            <p:txEl>
                                              <p:pRg st="4" end="4"/>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276483">
                                            <p:txEl>
                                              <p:pRg st="6" end="6"/>
                                            </p:txEl>
                                          </p:spTgt>
                                        </p:tgtEl>
                                        <p:attrNameLst>
                                          <p:attrName>style.visibility</p:attrName>
                                        </p:attrNameLst>
                                      </p:cBhvr>
                                      <p:to>
                                        <p:strVal val="visible"/>
                                      </p:to>
                                    </p:set>
                                    <p:anim calcmode="lin" valueType="num">
                                      <p:cBhvr>
                                        <p:cTn id="31" dur="1000" fill="hold"/>
                                        <p:tgtEl>
                                          <p:spTgt spid="276483">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276483">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276483">
                                            <p:txEl>
                                              <p:pRg st="6" end="6"/>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276483">
                                            <p:txEl>
                                              <p:pRg st="7" end="7"/>
                                            </p:txEl>
                                          </p:spTgt>
                                        </p:tgtEl>
                                        <p:attrNameLst>
                                          <p:attrName>style.visibility</p:attrName>
                                        </p:attrNameLst>
                                      </p:cBhvr>
                                      <p:to>
                                        <p:strVal val="visible"/>
                                      </p:to>
                                    </p:set>
                                    <p:anim calcmode="lin" valueType="num">
                                      <p:cBhvr>
                                        <p:cTn id="37" dur="1000" fill="hold"/>
                                        <p:tgtEl>
                                          <p:spTgt spid="276483">
                                            <p:txEl>
                                              <p:pRg st="7" end="7"/>
                                            </p:txEl>
                                          </p:spTgt>
                                        </p:tgtEl>
                                        <p:attrNameLst>
                                          <p:attrName>ppt_w</p:attrName>
                                        </p:attrNameLst>
                                      </p:cBhvr>
                                      <p:tavLst>
                                        <p:tav tm="0">
                                          <p:val>
                                            <p:strVal val="#ppt_w*0.70"/>
                                          </p:val>
                                        </p:tav>
                                        <p:tav tm="100000">
                                          <p:val>
                                            <p:strVal val="#ppt_w"/>
                                          </p:val>
                                        </p:tav>
                                      </p:tavLst>
                                    </p:anim>
                                    <p:anim calcmode="lin" valueType="num">
                                      <p:cBhvr>
                                        <p:cTn id="38" dur="1000" fill="hold"/>
                                        <p:tgtEl>
                                          <p:spTgt spid="276483">
                                            <p:txEl>
                                              <p:pRg st="7" end="7"/>
                                            </p:txEl>
                                          </p:spTgt>
                                        </p:tgtEl>
                                        <p:attrNameLst>
                                          <p:attrName>ppt_h</p:attrName>
                                        </p:attrNameLst>
                                      </p:cBhvr>
                                      <p:tavLst>
                                        <p:tav tm="0">
                                          <p:val>
                                            <p:strVal val="#ppt_h"/>
                                          </p:val>
                                        </p:tav>
                                        <p:tav tm="100000">
                                          <p:val>
                                            <p:strVal val="#ppt_h"/>
                                          </p:val>
                                        </p:tav>
                                      </p:tavLst>
                                    </p:anim>
                                    <p:animEffect transition="in" filter="fade">
                                      <p:cBhvr>
                                        <p:cTn id="39" dur="1000"/>
                                        <p:tgtEl>
                                          <p:spTgt spid="276483">
                                            <p:txEl>
                                              <p:pRg st="7" end="7"/>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276483">
                                            <p:txEl>
                                              <p:pRg st="8" end="8"/>
                                            </p:txEl>
                                          </p:spTgt>
                                        </p:tgtEl>
                                        <p:attrNameLst>
                                          <p:attrName>style.visibility</p:attrName>
                                        </p:attrNameLst>
                                      </p:cBhvr>
                                      <p:to>
                                        <p:strVal val="visible"/>
                                      </p:to>
                                    </p:set>
                                    <p:anim calcmode="lin" valueType="num">
                                      <p:cBhvr>
                                        <p:cTn id="43" dur="1000" fill="hold"/>
                                        <p:tgtEl>
                                          <p:spTgt spid="276483">
                                            <p:txEl>
                                              <p:pRg st="8" end="8"/>
                                            </p:txEl>
                                          </p:spTgt>
                                        </p:tgtEl>
                                        <p:attrNameLst>
                                          <p:attrName>ppt_w</p:attrName>
                                        </p:attrNameLst>
                                      </p:cBhvr>
                                      <p:tavLst>
                                        <p:tav tm="0">
                                          <p:val>
                                            <p:strVal val="#ppt_w*0.70"/>
                                          </p:val>
                                        </p:tav>
                                        <p:tav tm="100000">
                                          <p:val>
                                            <p:strVal val="#ppt_w"/>
                                          </p:val>
                                        </p:tav>
                                      </p:tavLst>
                                    </p:anim>
                                    <p:anim calcmode="lin" valueType="num">
                                      <p:cBhvr>
                                        <p:cTn id="44" dur="1000" fill="hold"/>
                                        <p:tgtEl>
                                          <p:spTgt spid="276483">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276483">
                                            <p:txEl>
                                              <p:pRg st="8" end="8"/>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276483">
                                            <p:txEl>
                                              <p:pRg st="9" end="9"/>
                                            </p:txEl>
                                          </p:spTgt>
                                        </p:tgtEl>
                                        <p:attrNameLst>
                                          <p:attrName>style.visibility</p:attrName>
                                        </p:attrNameLst>
                                      </p:cBhvr>
                                      <p:to>
                                        <p:strVal val="visible"/>
                                      </p:to>
                                    </p:set>
                                    <p:anim calcmode="lin" valueType="num">
                                      <p:cBhvr>
                                        <p:cTn id="49" dur="1000" fill="hold"/>
                                        <p:tgtEl>
                                          <p:spTgt spid="276483">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276483">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276483">
                                            <p:txEl>
                                              <p:pRg st="9" end="9"/>
                                            </p:txEl>
                                          </p:spTgt>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276483">
                                            <p:txEl>
                                              <p:pRg st="11" end="11"/>
                                            </p:txEl>
                                          </p:spTgt>
                                        </p:tgtEl>
                                        <p:attrNameLst>
                                          <p:attrName>style.visibility</p:attrName>
                                        </p:attrNameLst>
                                      </p:cBhvr>
                                      <p:to>
                                        <p:strVal val="visible"/>
                                      </p:to>
                                    </p:set>
                                    <p:anim calcmode="lin" valueType="num">
                                      <p:cBhvr>
                                        <p:cTn id="55" dur="1000" fill="hold"/>
                                        <p:tgtEl>
                                          <p:spTgt spid="276483">
                                            <p:txEl>
                                              <p:pRg st="11" end="11"/>
                                            </p:txEl>
                                          </p:spTgt>
                                        </p:tgtEl>
                                        <p:attrNameLst>
                                          <p:attrName>ppt_w</p:attrName>
                                        </p:attrNameLst>
                                      </p:cBhvr>
                                      <p:tavLst>
                                        <p:tav tm="0">
                                          <p:val>
                                            <p:strVal val="#ppt_w*0.70"/>
                                          </p:val>
                                        </p:tav>
                                        <p:tav tm="100000">
                                          <p:val>
                                            <p:strVal val="#ppt_w"/>
                                          </p:val>
                                        </p:tav>
                                      </p:tavLst>
                                    </p:anim>
                                    <p:anim calcmode="lin" valueType="num">
                                      <p:cBhvr>
                                        <p:cTn id="56" dur="1000" fill="hold"/>
                                        <p:tgtEl>
                                          <p:spTgt spid="276483">
                                            <p:txEl>
                                              <p:pRg st="11" end="11"/>
                                            </p:txEl>
                                          </p:spTgt>
                                        </p:tgtEl>
                                        <p:attrNameLst>
                                          <p:attrName>ppt_h</p:attrName>
                                        </p:attrNameLst>
                                      </p:cBhvr>
                                      <p:tavLst>
                                        <p:tav tm="0">
                                          <p:val>
                                            <p:strVal val="#ppt_h"/>
                                          </p:val>
                                        </p:tav>
                                        <p:tav tm="100000">
                                          <p:val>
                                            <p:strVal val="#ppt_h"/>
                                          </p:val>
                                        </p:tav>
                                      </p:tavLst>
                                    </p:anim>
                                    <p:animEffect transition="in" filter="fade">
                                      <p:cBhvr>
                                        <p:cTn id="57" dur="1000"/>
                                        <p:tgtEl>
                                          <p:spTgt spid="276483">
                                            <p:txEl>
                                              <p:pRg st="11" end="11"/>
                                            </p:tx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276484"/>
                                        </p:tgtEl>
                                        <p:attrNameLst>
                                          <p:attrName>style.visibility</p:attrName>
                                        </p:attrNameLst>
                                      </p:cBhvr>
                                      <p:to>
                                        <p:strVal val="visible"/>
                                      </p:to>
                                    </p:set>
                                    <p:anim calcmode="lin" valueType="num">
                                      <p:cBhvr>
                                        <p:cTn id="60" dur="1000" fill="hold"/>
                                        <p:tgtEl>
                                          <p:spTgt spid="276484"/>
                                        </p:tgtEl>
                                        <p:attrNameLst>
                                          <p:attrName>ppt_w</p:attrName>
                                        </p:attrNameLst>
                                      </p:cBhvr>
                                      <p:tavLst>
                                        <p:tav tm="0">
                                          <p:val>
                                            <p:strVal val="#ppt_w*0.70"/>
                                          </p:val>
                                        </p:tav>
                                        <p:tav tm="100000">
                                          <p:val>
                                            <p:strVal val="#ppt_w"/>
                                          </p:val>
                                        </p:tav>
                                      </p:tavLst>
                                    </p:anim>
                                    <p:anim calcmode="lin" valueType="num">
                                      <p:cBhvr>
                                        <p:cTn id="61" dur="1000" fill="hold"/>
                                        <p:tgtEl>
                                          <p:spTgt spid="276484"/>
                                        </p:tgtEl>
                                        <p:attrNameLst>
                                          <p:attrName>ppt_h</p:attrName>
                                        </p:attrNameLst>
                                      </p:cBhvr>
                                      <p:tavLst>
                                        <p:tav tm="0">
                                          <p:val>
                                            <p:strVal val="#ppt_h"/>
                                          </p:val>
                                        </p:tav>
                                        <p:tav tm="100000">
                                          <p:val>
                                            <p:strVal val="#ppt_h"/>
                                          </p:val>
                                        </p:tav>
                                      </p:tavLst>
                                    </p:anim>
                                    <p:animEffect transition="in" filter="fade">
                                      <p:cBhvr>
                                        <p:cTn id="62" dur="1000"/>
                                        <p:tgtEl>
                                          <p:spTgt spid="27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P spid="276484"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spect="1" noChangeArrowheads="1"/>
          </p:cNvSpPr>
          <p:nvPr>
            <p:ph type="body" idx="1"/>
          </p:nvPr>
        </p:nvSpPr>
        <p:spPr>
          <a:xfrm>
            <a:off x="179388" y="1916113"/>
            <a:ext cx="8640762" cy="4752975"/>
          </a:xfrm>
          <a:noFill/>
        </p:spPr>
        <p:txBody>
          <a:bodyPr/>
          <a:lstStyle/>
          <a:p>
            <a:pPr marL="609600" indent="-609600" eaLnBrk="1" hangingPunct="1">
              <a:lnSpc>
                <a:spcPct val="90000"/>
              </a:lnSpc>
              <a:buFont typeface="Wingdings" pitchFamily="2" charset="2"/>
              <a:buNone/>
            </a:pPr>
            <a:r>
              <a:rPr lang="he-IL" sz="1800" b="1" u="sng" smtClean="0">
                <a:solidFill>
                  <a:schemeClr val="tx2"/>
                </a:solidFill>
                <a:sym typeface="Symbol" pitchFamily="18" charset="2"/>
              </a:rPr>
              <a:t>בדיקת השערות ורווח בר סמך </a:t>
            </a:r>
            <a:r>
              <a:rPr lang="en-US" sz="1800" b="1" u="sng" smtClean="0">
                <a:solidFill>
                  <a:schemeClr val="tx2"/>
                </a:solidFill>
                <a:sym typeface="Symbol" pitchFamily="18" charset="2"/>
              </a:rPr>
              <a:t>t</a:t>
            </a:r>
            <a:r>
              <a:rPr lang="he-IL" sz="1800" b="1" u="sng" smtClean="0">
                <a:solidFill>
                  <a:schemeClr val="tx2"/>
                </a:solidFill>
                <a:sym typeface="Symbol" pitchFamily="18" charset="2"/>
              </a:rPr>
              <a:t> שוויון שונויות</a:t>
            </a:r>
          </a:p>
          <a:p>
            <a:pPr marL="609600" indent="-609600" eaLnBrk="1" hangingPunct="1">
              <a:lnSpc>
                <a:spcPct val="90000"/>
              </a:lnSpc>
              <a:buFont typeface="Wingdings" pitchFamily="2" charset="2"/>
              <a:buNone/>
            </a:pPr>
            <a:endParaRPr lang="he-IL" sz="1800" b="1" u="sng" smtClean="0">
              <a:solidFill>
                <a:schemeClr val="tx2"/>
              </a:solidFill>
              <a:sym typeface="Symbol" pitchFamily="18" charset="2"/>
            </a:endParaRPr>
          </a:p>
          <a:p>
            <a:pPr marL="609600" indent="-609600" eaLnBrk="1" hangingPunct="1">
              <a:lnSpc>
                <a:spcPct val="90000"/>
              </a:lnSpc>
              <a:buFont typeface="Wingdings" pitchFamily="2" charset="2"/>
              <a:buNone/>
            </a:pPr>
            <a:endParaRPr lang="he-IL" sz="2000" smtClean="0"/>
          </a:p>
          <a:p>
            <a:pPr marL="609600" indent="-609600" eaLnBrk="1" hangingPunct="1">
              <a:lnSpc>
                <a:spcPct val="90000"/>
              </a:lnSpc>
            </a:pPr>
            <a:endParaRPr lang="he-IL" altLang="ja-JP" sz="2000" smtClean="0"/>
          </a:p>
          <a:p>
            <a:pPr marL="609600" indent="-609600" eaLnBrk="1" hangingPunct="1">
              <a:lnSpc>
                <a:spcPct val="90000"/>
              </a:lnSpc>
            </a:pPr>
            <a:r>
              <a:rPr lang="he-IL" altLang="ja-JP" sz="2000" smtClean="0"/>
              <a:t>דוגמא 1: חוקר בדק את הטענה כי שכרן של נשים נמוך משכרם של גברים. נבדק </a:t>
            </a:r>
            <a:r>
              <a:rPr lang="he-IL" altLang="ja-JP" sz="2000" b="1" u="sng" smtClean="0"/>
              <a:t>מדגם</a:t>
            </a:r>
            <a:r>
              <a:rPr lang="he-IL" altLang="ja-JP" sz="2000" smtClean="0"/>
              <a:t> מקרי של 20 נשים ונמצא כי שכרן הממוצע הוא 3300 ₪ עם </a:t>
            </a:r>
            <a:r>
              <a:rPr lang="he-IL" altLang="ja-JP" sz="2000" b="1" u="sng" smtClean="0"/>
              <a:t>סטיית תקן 300 ₪</a:t>
            </a:r>
            <a:r>
              <a:rPr lang="he-IL" altLang="ja-JP" sz="2000" smtClean="0"/>
              <a:t>. </a:t>
            </a:r>
            <a:r>
              <a:rPr lang="he-IL" altLang="ja-JP" sz="2000" b="1" u="sng" smtClean="0"/>
              <a:t>במדגם</a:t>
            </a:r>
            <a:r>
              <a:rPr lang="he-IL" altLang="ja-JP" sz="2000" smtClean="0"/>
              <a:t> מקרי של 40 גברים נמצא כי השכר הממוצע הוא 3600 ₪ </a:t>
            </a:r>
            <a:r>
              <a:rPr lang="he-IL" altLang="ja-JP" sz="2000" b="1" u="sng" smtClean="0"/>
              <a:t>עם סטיית תקן 500 ₪</a:t>
            </a:r>
            <a:r>
              <a:rPr lang="he-IL" altLang="ja-JP" sz="2000" smtClean="0"/>
              <a:t>. </a:t>
            </a:r>
            <a:r>
              <a:rPr lang="he-IL" altLang="ja-JP" sz="1800" smtClean="0"/>
              <a:t>בדוק לרמת מובהקת של </a:t>
            </a:r>
            <a:r>
              <a:rPr lang="en-US" altLang="ja-JP" sz="1800" smtClean="0">
                <a:ea typeface="MS PGothic" pitchFamily="34" charset="-128"/>
              </a:rPr>
              <a:t>α=0.05</a:t>
            </a:r>
            <a:r>
              <a:rPr lang="he-IL" altLang="ja-JP" sz="1800" smtClean="0"/>
              <a:t>.</a:t>
            </a:r>
            <a:r>
              <a:rPr lang="he-IL" altLang="ja-JP" sz="2000" smtClean="0"/>
              <a:t> </a:t>
            </a:r>
          </a:p>
          <a:p>
            <a:pPr marL="609600" indent="-609600" eaLnBrk="1" hangingPunct="1">
              <a:lnSpc>
                <a:spcPct val="90000"/>
              </a:lnSpc>
            </a:pPr>
            <a:endParaRPr lang="he-IL" sz="2000" smtClean="0"/>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מדובר בשני מדגמים ולכן ייתכן רק </a:t>
            </a:r>
            <a:r>
              <a:rPr lang="en-US" sz="1800" b="1" smtClean="0">
                <a:sym typeface="Symbol" pitchFamily="18" charset="2"/>
              </a:rPr>
              <a:t>t</a:t>
            </a:r>
            <a:r>
              <a:rPr lang="he-IL" sz="1800" b="1" smtClean="0">
                <a:sym typeface="Symbol" pitchFamily="18" charset="2"/>
              </a:rPr>
              <a:t> שוויון שונויות או </a:t>
            </a:r>
            <a:r>
              <a:rPr lang="en-US" sz="1800" b="1" smtClean="0">
                <a:sym typeface="Symbol" pitchFamily="18" charset="2"/>
              </a:rPr>
              <a:t>t</a:t>
            </a:r>
            <a:r>
              <a:rPr lang="he-IL" sz="1800" b="1" smtClean="0">
                <a:sym typeface="Symbol" pitchFamily="18" charset="2"/>
              </a:rPr>
              <a:t> לתלויים (אי שוויון שונויות לא למדנו). </a:t>
            </a:r>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ההבחנה היחידה היא האם מדובר במדגמים תלויים (כגון אותו נבדק לפני אחרי) או לא. כאן המדגמים אינם תלויים. </a:t>
            </a:r>
          </a:p>
          <a:p>
            <a:pPr marL="990600" lvl="1" indent="-533400" eaLnBrk="1" hangingPunct="1">
              <a:lnSpc>
                <a:spcPct val="90000"/>
              </a:lnSpc>
              <a:buClr>
                <a:schemeClr val="folHlink"/>
              </a:buClr>
              <a:buSzPct val="80000"/>
              <a:buFont typeface="Wingdings" pitchFamily="2" charset="2"/>
              <a:buChar char="þ"/>
            </a:pPr>
            <a:r>
              <a:rPr lang="he-IL" sz="1800" smtClean="0">
                <a:sym typeface="Symbol" pitchFamily="18" charset="2"/>
              </a:rPr>
              <a:t>במבחן </a:t>
            </a:r>
            <a:r>
              <a:rPr lang="en-US" sz="1800" smtClean="0">
                <a:sym typeface="Symbol" pitchFamily="18" charset="2"/>
              </a:rPr>
              <a:t>t</a:t>
            </a:r>
            <a:r>
              <a:rPr lang="he-IL" sz="1800" smtClean="0">
                <a:sym typeface="Symbol" pitchFamily="18" charset="2"/>
              </a:rPr>
              <a:t> לתלויים הנתונים יופיעו תמיד בצורתם הגולמית ובתוך טבלה.</a:t>
            </a:r>
          </a:p>
          <a:p>
            <a:pPr marL="990600" lvl="1" indent="-533400" eaLnBrk="1" hangingPunct="1">
              <a:lnSpc>
                <a:spcPct val="90000"/>
              </a:lnSpc>
              <a:buSzPct val="80000"/>
              <a:buFont typeface="Wingdings" pitchFamily="2" charset="2"/>
              <a:buChar char="¯"/>
            </a:pPr>
            <a:r>
              <a:rPr lang="he-IL" sz="1800" smtClean="0">
                <a:sym typeface="Symbol" pitchFamily="18" charset="2"/>
              </a:rPr>
              <a:t>שימו לב כי לעיתים צריך לחשב את סטיית התקן של המדגם.</a:t>
            </a:r>
          </a:p>
          <a:p>
            <a:pPr marL="990600" lvl="1" indent="-533400" eaLnBrk="1" hangingPunct="1">
              <a:lnSpc>
                <a:spcPct val="90000"/>
              </a:lnSpc>
              <a:buSzPct val="80000"/>
              <a:buFont typeface="Wingdings" pitchFamily="2" charset="2"/>
              <a:buChar char="¯"/>
            </a:pPr>
            <a:r>
              <a:rPr lang="he-IL" sz="1800" smtClean="0"/>
              <a:t>שימו לב כי צריך לחשב את השונות המשותפת המבוססת על שני המדגמים.</a:t>
            </a:r>
          </a:p>
        </p:txBody>
      </p:sp>
      <p:sp>
        <p:nvSpPr>
          <p:cNvPr id="505859" name="AutoShape 3">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70664" name="Rectangle 4"/>
          <p:cNvSpPr>
            <a:spLocks noGrp="1" noChangeArrowheads="1"/>
          </p:cNvSpPr>
          <p:nvPr>
            <p:ph type="title"/>
          </p:nvPr>
        </p:nvSpPr>
        <p:spPr>
          <a:xfrm>
            <a:off x="755650" y="617538"/>
            <a:ext cx="8137525" cy="1143000"/>
          </a:xfrm>
        </p:spPr>
        <p:txBody>
          <a:bodyPr/>
          <a:lstStyle/>
          <a:p>
            <a:pPr algn="r" eaLnBrk="1" hangingPunct="1"/>
            <a:r>
              <a:rPr lang="he-IL" sz="2000" smtClean="0"/>
              <a:t>איזה מבחן </a:t>
            </a:r>
            <a:r>
              <a:rPr lang="en-US" sz="2000" smtClean="0"/>
              <a:t>t</a:t>
            </a:r>
            <a:r>
              <a:rPr lang="he-IL" sz="2000" smtClean="0"/>
              <a:t> מתאים</a:t>
            </a:r>
            <a:br>
              <a:rPr lang="he-IL" sz="2000" smtClean="0"/>
            </a:br>
            <a:r>
              <a:rPr lang="en-US" sz="2000" smtClean="0"/>
              <a:t>t</a:t>
            </a:r>
            <a:r>
              <a:rPr lang="he-IL" sz="2000" smtClean="0"/>
              <a:t> מדגם מול אוכלוסייה</a:t>
            </a:r>
            <a:r>
              <a:rPr lang="he-IL" sz="2000" u="sng" smtClean="0"/>
              <a:t>,</a:t>
            </a:r>
            <a:r>
              <a:rPr lang="he-IL" sz="2000" smtClean="0"/>
              <a:t> </a:t>
            </a:r>
            <a:r>
              <a:rPr lang="en-US" sz="2000" u="sng" smtClean="0"/>
              <a:t>t</a:t>
            </a:r>
            <a:r>
              <a:rPr lang="he-IL" sz="2000" u="sng" smtClean="0"/>
              <a:t> שוויון שונויות</a:t>
            </a:r>
            <a:r>
              <a:rPr lang="he-IL" sz="2000" smtClean="0"/>
              <a:t>, </a:t>
            </a:r>
            <a:r>
              <a:rPr lang="en-US" sz="2000" smtClean="0"/>
              <a:t>t</a:t>
            </a:r>
            <a:r>
              <a:rPr lang="he-IL" sz="2000" smtClean="0"/>
              <a:t> אי שוויון שונויות (לא למדנו), או </a:t>
            </a:r>
            <a:r>
              <a:rPr lang="en-US" sz="2000" smtClean="0"/>
              <a:t>t</a:t>
            </a:r>
            <a:r>
              <a:rPr lang="he-IL" sz="2000" smtClean="0"/>
              <a:t> לתלויים?</a:t>
            </a:r>
            <a:endParaRPr lang="en-US" sz="2000" smtClean="0"/>
          </a:p>
        </p:txBody>
      </p:sp>
      <p:graphicFrame>
        <p:nvGraphicFramePr>
          <p:cNvPr id="505862" name="Object 6"/>
          <p:cNvGraphicFramePr>
            <a:graphicFrameLocks noChangeAspect="1"/>
          </p:cNvGraphicFramePr>
          <p:nvPr/>
        </p:nvGraphicFramePr>
        <p:xfrm>
          <a:off x="827088" y="1989138"/>
          <a:ext cx="1439862" cy="492125"/>
        </p:xfrm>
        <a:graphic>
          <a:graphicData uri="http://schemas.openxmlformats.org/presentationml/2006/ole">
            <p:oleObj spid="_x0000_s70658" name="משוואה" r:id="rId4" imgW="1409400" imgH="482400" progId="Equation.3">
              <p:embed/>
            </p:oleObj>
          </a:graphicData>
        </a:graphic>
      </p:graphicFrame>
      <p:graphicFrame>
        <p:nvGraphicFramePr>
          <p:cNvPr id="505864" name="Object 8"/>
          <p:cNvGraphicFramePr>
            <a:graphicFrameLocks noChangeAspect="1"/>
          </p:cNvGraphicFramePr>
          <p:nvPr/>
        </p:nvGraphicFramePr>
        <p:xfrm>
          <a:off x="2339975" y="1989138"/>
          <a:ext cx="2393950" cy="511175"/>
        </p:xfrm>
        <a:graphic>
          <a:graphicData uri="http://schemas.openxmlformats.org/presentationml/2006/ole">
            <p:oleObj spid="_x0000_s70659" name="משוואה" r:id="rId5" imgW="2133360" imgH="419040" progId="Equation.3">
              <p:embed/>
            </p:oleObj>
          </a:graphicData>
        </a:graphic>
      </p:graphicFrame>
      <p:graphicFrame>
        <p:nvGraphicFramePr>
          <p:cNvPr id="505865" name="Object 9"/>
          <p:cNvGraphicFramePr>
            <a:graphicFrameLocks noChangeAspect="1"/>
          </p:cNvGraphicFramePr>
          <p:nvPr/>
        </p:nvGraphicFramePr>
        <p:xfrm>
          <a:off x="323850" y="2622550"/>
          <a:ext cx="6864350" cy="354013"/>
        </p:xfrm>
        <a:graphic>
          <a:graphicData uri="http://schemas.openxmlformats.org/presentationml/2006/ole">
            <p:oleObj spid="_x0000_s70660" name="משוואה" r:id="rId6" imgW="4940280" imgH="253800" progId="Equation.3">
              <p:embed/>
            </p:oleObj>
          </a:graphicData>
        </a:graphic>
      </p:graphicFrame>
      <p:graphicFrame>
        <p:nvGraphicFramePr>
          <p:cNvPr id="505866" name="Object 10"/>
          <p:cNvGraphicFramePr>
            <a:graphicFrameLocks noChangeAspect="1"/>
          </p:cNvGraphicFramePr>
          <p:nvPr/>
        </p:nvGraphicFramePr>
        <p:xfrm>
          <a:off x="7308850" y="2349500"/>
          <a:ext cx="1481138" cy="663575"/>
        </p:xfrm>
        <a:graphic>
          <a:graphicData uri="http://schemas.openxmlformats.org/presentationml/2006/ole">
            <p:oleObj spid="_x0000_s70661" name="משוואה" r:id="rId7" imgW="116820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5858">
                                            <p:txEl>
                                              <p:pRg st="0" end="0"/>
                                            </p:txEl>
                                          </p:spTgt>
                                        </p:tgtEl>
                                        <p:attrNameLst>
                                          <p:attrName>style.visibility</p:attrName>
                                        </p:attrNameLst>
                                      </p:cBhvr>
                                      <p:to>
                                        <p:strVal val="visible"/>
                                      </p:to>
                                    </p:set>
                                    <p:animEffect transition="in" filter="fade">
                                      <p:cBhvr>
                                        <p:cTn id="7" dur="2000"/>
                                        <p:tgtEl>
                                          <p:spTgt spid="505858">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5858">
                                            <p:txEl>
                                              <p:pRg st="4" end="4"/>
                                            </p:txEl>
                                          </p:spTgt>
                                        </p:tgtEl>
                                        <p:attrNameLst>
                                          <p:attrName>style.visibility</p:attrName>
                                        </p:attrNameLst>
                                      </p:cBhvr>
                                      <p:to>
                                        <p:strVal val="visible"/>
                                      </p:to>
                                    </p:set>
                                    <p:animEffect transition="in" filter="fade">
                                      <p:cBhvr>
                                        <p:cTn id="11" dur="2000"/>
                                        <p:tgtEl>
                                          <p:spTgt spid="505858">
                                            <p:txEl>
                                              <p:pRg st="4" end="4"/>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05858">
                                            <p:txEl>
                                              <p:pRg st="6" end="6"/>
                                            </p:txEl>
                                          </p:spTgt>
                                        </p:tgtEl>
                                        <p:attrNameLst>
                                          <p:attrName>style.visibility</p:attrName>
                                        </p:attrNameLst>
                                      </p:cBhvr>
                                      <p:to>
                                        <p:strVal val="visible"/>
                                      </p:to>
                                    </p:set>
                                    <p:animEffect transition="in" filter="fade">
                                      <p:cBhvr>
                                        <p:cTn id="15" dur="2000"/>
                                        <p:tgtEl>
                                          <p:spTgt spid="505858">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5858">
                                            <p:txEl>
                                              <p:pRg st="7" end="7"/>
                                            </p:txEl>
                                          </p:spTgt>
                                        </p:tgtEl>
                                        <p:attrNameLst>
                                          <p:attrName>style.visibility</p:attrName>
                                        </p:attrNameLst>
                                      </p:cBhvr>
                                      <p:to>
                                        <p:strVal val="visible"/>
                                      </p:to>
                                    </p:set>
                                    <p:animEffect transition="in" filter="fade">
                                      <p:cBhvr>
                                        <p:cTn id="18" dur="2000"/>
                                        <p:tgtEl>
                                          <p:spTgt spid="505858">
                                            <p:txEl>
                                              <p:pRg st="7" end="7"/>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5858">
                                            <p:txEl>
                                              <p:pRg st="8" end="8"/>
                                            </p:txEl>
                                          </p:spTgt>
                                        </p:tgtEl>
                                        <p:attrNameLst>
                                          <p:attrName>style.visibility</p:attrName>
                                        </p:attrNameLst>
                                      </p:cBhvr>
                                      <p:to>
                                        <p:strVal val="visible"/>
                                      </p:to>
                                    </p:set>
                                    <p:animEffect transition="in" filter="fade">
                                      <p:cBhvr>
                                        <p:cTn id="21" dur="2000"/>
                                        <p:tgtEl>
                                          <p:spTgt spid="505858">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05858">
                                            <p:txEl>
                                              <p:pRg st="9" end="9"/>
                                            </p:txEl>
                                          </p:spTgt>
                                        </p:tgtEl>
                                        <p:attrNameLst>
                                          <p:attrName>style.visibility</p:attrName>
                                        </p:attrNameLst>
                                      </p:cBhvr>
                                      <p:to>
                                        <p:strVal val="visible"/>
                                      </p:to>
                                    </p:set>
                                    <p:animEffect transition="in" filter="fade">
                                      <p:cBhvr>
                                        <p:cTn id="24" dur="2000"/>
                                        <p:tgtEl>
                                          <p:spTgt spid="505858">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05858">
                                            <p:txEl>
                                              <p:pRg st="10" end="10"/>
                                            </p:txEl>
                                          </p:spTgt>
                                        </p:tgtEl>
                                        <p:attrNameLst>
                                          <p:attrName>style.visibility</p:attrName>
                                        </p:attrNameLst>
                                      </p:cBhvr>
                                      <p:to>
                                        <p:strVal val="visible"/>
                                      </p:to>
                                    </p:set>
                                    <p:animEffect transition="in" filter="fade">
                                      <p:cBhvr>
                                        <p:cTn id="27" dur="2000"/>
                                        <p:tgtEl>
                                          <p:spTgt spid="505858">
                                            <p:txEl>
                                              <p:pRg st="10" end="10"/>
                                            </p:txEl>
                                          </p:spTgt>
                                        </p:tgtEl>
                                      </p:cBhvr>
                                    </p:animEffect>
                                  </p:childTnLst>
                                </p:cTn>
                              </p:par>
                            </p:childTnLst>
                          </p:cTn>
                        </p:par>
                        <p:par>
                          <p:cTn id="28" fill="hold">
                            <p:stCondLst>
                              <p:cond delay="6000"/>
                            </p:stCondLst>
                            <p:childTnLst>
                              <p:par>
                                <p:cTn id="29" presetID="55" presetClass="entr" presetSubtype="0" fill="hold" nodeType="afterEffect">
                                  <p:stCondLst>
                                    <p:cond delay="0"/>
                                  </p:stCondLst>
                                  <p:childTnLst>
                                    <p:set>
                                      <p:cBhvr>
                                        <p:cTn id="30" dur="1" fill="hold">
                                          <p:stCondLst>
                                            <p:cond delay="0"/>
                                          </p:stCondLst>
                                        </p:cTn>
                                        <p:tgtEl>
                                          <p:spTgt spid="505862"/>
                                        </p:tgtEl>
                                        <p:attrNameLst>
                                          <p:attrName>style.visibility</p:attrName>
                                        </p:attrNameLst>
                                      </p:cBhvr>
                                      <p:to>
                                        <p:strVal val="visible"/>
                                      </p:to>
                                    </p:set>
                                    <p:anim calcmode="lin" valueType="num">
                                      <p:cBhvr>
                                        <p:cTn id="31" dur="1000" fill="hold"/>
                                        <p:tgtEl>
                                          <p:spTgt spid="505862"/>
                                        </p:tgtEl>
                                        <p:attrNameLst>
                                          <p:attrName>ppt_w</p:attrName>
                                        </p:attrNameLst>
                                      </p:cBhvr>
                                      <p:tavLst>
                                        <p:tav tm="0">
                                          <p:val>
                                            <p:strVal val="#ppt_w*0.70"/>
                                          </p:val>
                                        </p:tav>
                                        <p:tav tm="100000">
                                          <p:val>
                                            <p:strVal val="#ppt_w"/>
                                          </p:val>
                                        </p:tav>
                                      </p:tavLst>
                                    </p:anim>
                                    <p:anim calcmode="lin" valueType="num">
                                      <p:cBhvr>
                                        <p:cTn id="32" dur="1000" fill="hold"/>
                                        <p:tgtEl>
                                          <p:spTgt spid="505862"/>
                                        </p:tgtEl>
                                        <p:attrNameLst>
                                          <p:attrName>ppt_h</p:attrName>
                                        </p:attrNameLst>
                                      </p:cBhvr>
                                      <p:tavLst>
                                        <p:tav tm="0">
                                          <p:val>
                                            <p:strVal val="#ppt_h"/>
                                          </p:val>
                                        </p:tav>
                                        <p:tav tm="100000">
                                          <p:val>
                                            <p:strVal val="#ppt_h"/>
                                          </p:val>
                                        </p:tav>
                                      </p:tavLst>
                                    </p:anim>
                                    <p:animEffect transition="in" filter="fade">
                                      <p:cBhvr>
                                        <p:cTn id="33" dur="1000"/>
                                        <p:tgtEl>
                                          <p:spTgt spid="505862"/>
                                        </p:tgtEl>
                                      </p:cBhvr>
                                    </p:animEffect>
                                  </p:childTnLst>
                                </p:cTn>
                              </p:par>
                              <p:par>
                                <p:cTn id="34" presetID="55" presetClass="entr" presetSubtype="0" fill="hold" nodeType="withEffect">
                                  <p:stCondLst>
                                    <p:cond delay="0"/>
                                  </p:stCondLst>
                                  <p:childTnLst>
                                    <p:set>
                                      <p:cBhvr>
                                        <p:cTn id="35" dur="1" fill="hold">
                                          <p:stCondLst>
                                            <p:cond delay="0"/>
                                          </p:stCondLst>
                                        </p:cTn>
                                        <p:tgtEl>
                                          <p:spTgt spid="505864"/>
                                        </p:tgtEl>
                                        <p:attrNameLst>
                                          <p:attrName>style.visibility</p:attrName>
                                        </p:attrNameLst>
                                      </p:cBhvr>
                                      <p:to>
                                        <p:strVal val="visible"/>
                                      </p:to>
                                    </p:set>
                                    <p:anim calcmode="lin" valueType="num">
                                      <p:cBhvr>
                                        <p:cTn id="36" dur="1000" fill="hold"/>
                                        <p:tgtEl>
                                          <p:spTgt spid="505864"/>
                                        </p:tgtEl>
                                        <p:attrNameLst>
                                          <p:attrName>ppt_w</p:attrName>
                                        </p:attrNameLst>
                                      </p:cBhvr>
                                      <p:tavLst>
                                        <p:tav tm="0">
                                          <p:val>
                                            <p:strVal val="#ppt_w*0.70"/>
                                          </p:val>
                                        </p:tav>
                                        <p:tav tm="100000">
                                          <p:val>
                                            <p:strVal val="#ppt_w"/>
                                          </p:val>
                                        </p:tav>
                                      </p:tavLst>
                                    </p:anim>
                                    <p:anim calcmode="lin" valueType="num">
                                      <p:cBhvr>
                                        <p:cTn id="37" dur="1000" fill="hold"/>
                                        <p:tgtEl>
                                          <p:spTgt spid="505864"/>
                                        </p:tgtEl>
                                        <p:attrNameLst>
                                          <p:attrName>ppt_h</p:attrName>
                                        </p:attrNameLst>
                                      </p:cBhvr>
                                      <p:tavLst>
                                        <p:tav tm="0">
                                          <p:val>
                                            <p:strVal val="#ppt_h"/>
                                          </p:val>
                                        </p:tav>
                                        <p:tav tm="100000">
                                          <p:val>
                                            <p:strVal val="#ppt_h"/>
                                          </p:val>
                                        </p:tav>
                                      </p:tavLst>
                                    </p:anim>
                                    <p:animEffect transition="in" filter="fade">
                                      <p:cBhvr>
                                        <p:cTn id="38" dur="1000"/>
                                        <p:tgtEl>
                                          <p:spTgt spid="505864"/>
                                        </p:tgtEl>
                                      </p:cBhvr>
                                    </p:animEffect>
                                  </p:childTnLst>
                                </p:cTn>
                              </p:par>
                              <p:par>
                                <p:cTn id="39" presetID="55" presetClass="entr" presetSubtype="0" fill="hold" nodeType="withEffect">
                                  <p:stCondLst>
                                    <p:cond delay="0"/>
                                  </p:stCondLst>
                                  <p:childTnLst>
                                    <p:set>
                                      <p:cBhvr>
                                        <p:cTn id="40" dur="1" fill="hold">
                                          <p:stCondLst>
                                            <p:cond delay="0"/>
                                          </p:stCondLst>
                                        </p:cTn>
                                        <p:tgtEl>
                                          <p:spTgt spid="505865"/>
                                        </p:tgtEl>
                                        <p:attrNameLst>
                                          <p:attrName>style.visibility</p:attrName>
                                        </p:attrNameLst>
                                      </p:cBhvr>
                                      <p:to>
                                        <p:strVal val="visible"/>
                                      </p:to>
                                    </p:set>
                                    <p:anim calcmode="lin" valueType="num">
                                      <p:cBhvr>
                                        <p:cTn id="41" dur="1000" fill="hold"/>
                                        <p:tgtEl>
                                          <p:spTgt spid="505865"/>
                                        </p:tgtEl>
                                        <p:attrNameLst>
                                          <p:attrName>ppt_w</p:attrName>
                                        </p:attrNameLst>
                                      </p:cBhvr>
                                      <p:tavLst>
                                        <p:tav tm="0">
                                          <p:val>
                                            <p:strVal val="#ppt_w*0.70"/>
                                          </p:val>
                                        </p:tav>
                                        <p:tav tm="100000">
                                          <p:val>
                                            <p:strVal val="#ppt_w"/>
                                          </p:val>
                                        </p:tav>
                                      </p:tavLst>
                                    </p:anim>
                                    <p:anim calcmode="lin" valueType="num">
                                      <p:cBhvr>
                                        <p:cTn id="42" dur="1000" fill="hold"/>
                                        <p:tgtEl>
                                          <p:spTgt spid="505865"/>
                                        </p:tgtEl>
                                        <p:attrNameLst>
                                          <p:attrName>ppt_h</p:attrName>
                                        </p:attrNameLst>
                                      </p:cBhvr>
                                      <p:tavLst>
                                        <p:tav tm="0">
                                          <p:val>
                                            <p:strVal val="#ppt_h"/>
                                          </p:val>
                                        </p:tav>
                                        <p:tav tm="100000">
                                          <p:val>
                                            <p:strVal val="#ppt_h"/>
                                          </p:val>
                                        </p:tav>
                                      </p:tavLst>
                                    </p:anim>
                                    <p:animEffect transition="in" filter="fade">
                                      <p:cBhvr>
                                        <p:cTn id="43" dur="1000"/>
                                        <p:tgtEl>
                                          <p:spTgt spid="505865"/>
                                        </p:tgtEl>
                                      </p:cBhvr>
                                    </p:animEffect>
                                  </p:childTnLst>
                                </p:cTn>
                              </p:par>
                              <p:par>
                                <p:cTn id="44" presetID="55" presetClass="entr" presetSubtype="0" fill="hold" nodeType="withEffect">
                                  <p:stCondLst>
                                    <p:cond delay="0"/>
                                  </p:stCondLst>
                                  <p:childTnLst>
                                    <p:set>
                                      <p:cBhvr>
                                        <p:cTn id="45" dur="1" fill="hold">
                                          <p:stCondLst>
                                            <p:cond delay="0"/>
                                          </p:stCondLst>
                                        </p:cTn>
                                        <p:tgtEl>
                                          <p:spTgt spid="505866"/>
                                        </p:tgtEl>
                                        <p:attrNameLst>
                                          <p:attrName>style.visibility</p:attrName>
                                        </p:attrNameLst>
                                      </p:cBhvr>
                                      <p:to>
                                        <p:strVal val="visible"/>
                                      </p:to>
                                    </p:set>
                                    <p:anim calcmode="lin" valueType="num">
                                      <p:cBhvr>
                                        <p:cTn id="46" dur="1000" fill="hold"/>
                                        <p:tgtEl>
                                          <p:spTgt spid="505866"/>
                                        </p:tgtEl>
                                        <p:attrNameLst>
                                          <p:attrName>ppt_w</p:attrName>
                                        </p:attrNameLst>
                                      </p:cBhvr>
                                      <p:tavLst>
                                        <p:tav tm="0">
                                          <p:val>
                                            <p:strVal val="#ppt_w*0.70"/>
                                          </p:val>
                                        </p:tav>
                                        <p:tav tm="100000">
                                          <p:val>
                                            <p:strVal val="#ppt_w"/>
                                          </p:val>
                                        </p:tav>
                                      </p:tavLst>
                                    </p:anim>
                                    <p:anim calcmode="lin" valueType="num">
                                      <p:cBhvr>
                                        <p:cTn id="47" dur="1000" fill="hold"/>
                                        <p:tgtEl>
                                          <p:spTgt spid="505866"/>
                                        </p:tgtEl>
                                        <p:attrNameLst>
                                          <p:attrName>ppt_h</p:attrName>
                                        </p:attrNameLst>
                                      </p:cBhvr>
                                      <p:tavLst>
                                        <p:tav tm="0">
                                          <p:val>
                                            <p:strVal val="#ppt_h"/>
                                          </p:val>
                                        </p:tav>
                                        <p:tav tm="100000">
                                          <p:val>
                                            <p:strVal val="#ppt_h"/>
                                          </p:val>
                                        </p:tav>
                                      </p:tavLst>
                                    </p:anim>
                                    <p:animEffect transition="in" filter="fade">
                                      <p:cBhvr>
                                        <p:cTn id="48" dur="1000"/>
                                        <p:tgtEl>
                                          <p:spTgt spid="505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build="p"/>
    </p:bld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2" name="Rectangle 2"/>
          <p:cNvSpPr>
            <a:spLocks noGrp="1" noChangeAspect="1" noChangeArrowheads="1"/>
          </p:cNvSpPr>
          <p:nvPr>
            <p:ph type="body" idx="1"/>
          </p:nvPr>
        </p:nvSpPr>
        <p:spPr>
          <a:xfrm>
            <a:off x="2339975" y="1916113"/>
            <a:ext cx="6480175" cy="4752975"/>
          </a:xfrm>
          <a:noFill/>
        </p:spPr>
        <p:txBody>
          <a:bodyPr/>
          <a:lstStyle/>
          <a:p>
            <a:pPr marL="609600" indent="-609600" eaLnBrk="1" hangingPunct="1">
              <a:buFont typeface="Wingdings" pitchFamily="2" charset="2"/>
              <a:buNone/>
            </a:pPr>
            <a:r>
              <a:rPr lang="he-IL" sz="2400" b="1" u="sng" smtClean="0">
                <a:solidFill>
                  <a:schemeClr val="tx2"/>
                </a:solidFill>
                <a:sym typeface="Symbol" pitchFamily="18" charset="2"/>
              </a:rPr>
              <a:t>בדיקת השערות </a:t>
            </a:r>
            <a:r>
              <a:rPr lang="en-US" sz="2400" b="1" u="sng" smtClean="0">
                <a:solidFill>
                  <a:schemeClr val="tx2"/>
                </a:solidFill>
                <a:sym typeface="Symbol" pitchFamily="18" charset="2"/>
              </a:rPr>
              <a:t>t</a:t>
            </a:r>
            <a:r>
              <a:rPr lang="he-IL" sz="2400" b="1" u="sng" smtClean="0">
                <a:solidFill>
                  <a:schemeClr val="tx2"/>
                </a:solidFill>
                <a:sym typeface="Symbol" pitchFamily="18" charset="2"/>
              </a:rPr>
              <a:t> לתלויים</a:t>
            </a:r>
          </a:p>
          <a:p>
            <a:pPr marL="609600" indent="-609600" eaLnBrk="1" hangingPunct="1">
              <a:buFont typeface="Wingdings" pitchFamily="2" charset="2"/>
              <a:buNone/>
            </a:pPr>
            <a:endParaRPr lang="he-IL" altLang="ja-JP" sz="2000" smtClean="0"/>
          </a:p>
          <a:p>
            <a:pPr marL="609600" indent="-609600" eaLnBrk="1" hangingPunct="1"/>
            <a:r>
              <a:rPr lang="he-IL" sz="2000" smtClean="0"/>
              <a:t>דוגמא 1: חוקר בדק את ההשפעה של שיטת שיווק מסוימת על ההוצאה החודשית על אותו מוצר משווק. החוקר בדק את ההוצאה החודשית של 10 נבדקים </a:t>
            </a:r>
            <a:r>
              <a:rPr lang="he-IL" sz="2000" b="1" u="sng" smtClean="0"/>
              <a:t>לפני</a:t>
            </a:r>
            <a:r>
              <a:rPr lang="he-IL" sz="2000" smtClean="0"/>
              <a:t> השיווק </a:t>
            </a:r>
            <a:r>
              <a:rPr lang="he-IL" sz="2000" b="1" u="sng" smtClean="0"/>
              <a:t>ואחרי</a:t>
            </a:r>
            <a:r>
              <a:rPr lang="he-IL" sz="2000" smtClean="0"/>
              <a:t> השיווק. החוקר טוען כי שיטת השיווק החדשה יעילה, בדוק לרמה של </a:t>
            </a:r>
            <a:r>
              <a:rPr lang="el-GR" sz="2000" smtClean="0"/>
              <a:t>α</a:t>
            </a:r>
            <a:r>
              <a:rPr lang="en-US" sz="2000" smtClean="0"/>
              <a:t>=0.01</a:t>
            </a:r>
            <a:r>
              <a:rPr lang="he-IL" sz="2000" smtClean="0"/>
              <a:t>.</a:t>
            </a:r>
            <a:r>
              <a:rPr lang="he-IL" altLang="ja-JP" sz="2000" smtClean="0"/>
              <a:t> </a:t>
            </a:r>
          </a:p>
          <a:p>
            <a:pPr marL="609600" indent="-609600" eaLnBrk="1" hangingPunct="1"/>
            <a:endParaRPr lang="he-IL" sz="2000" smtClean="0"/>
          </a:p>
          <a:p>
            <a:pPr marL="990600" lvl="1" indent="-533400" eaLnBrk="1" hangingPunct="1">
              <a:buClr>
                <a:schemeClr val="folHlink"/>
              </a:buClr>
              <a:buSzPct val="80000"/>
              <a:buFont typeface="Wingdings" pitchFamily="2" charset="2"/>
              <a:buChar char="þ"/>
            </a:pPr>
            <a:r>
              <a:rPr lang="he-IL" sz="1800" b="1" smtClean="0">
                <a:sym typeface="Symbol" pitchFamily="18" charset="2"/>
              </a:rPr>
              <a:t>ההבחנה היחידה היא האם מדובר במדגמים תלויים (כגון אותו נבדק לפני אחרי) או לא. כאן המדגמים תלויים. </a:t>
            </a:r>
          </a:p>
          <a:p>
            <a:pPr marL="990600" lvl="1" indent="-533400" eaLnBrk="1" hangingPunct="1">
              <a:buClr>
                <a:schemeClr val="folHlink"/>
              </a:buClr>
              <a:buSzPct val="80000"/>
              <a:buFont typeface="Wingdings" pitchFamily="2" charset="2"/>
              <a:buChar char="þ"/>
            </a:pPr>
            <a:r>
              <a:rPr lang="he-IL" sz="1800" smtClean="0">
                <a:sym typeface="Symbol" pitchFamily="18" charset="2"/>
              </a:rPr>
              <a:t>במבחן </a:t>
            </a:r>
            <a:r>
              <a:rPr lang="en-US" sz="1800" smtClean="0">
                <a:sym typeface="Symbol" pitchFamily="18" charset="2"/>
              </a:rPr>
              <a:t>t</a:t>
            </a:r>
            <a:r>
              <a:rPr lang="he-IL" sz="1800" smtClean="0">
                <a:sym typeface="Symbol" pitchFamily="18" charset="2"/>
              </a:rPr>
              <a:t> לתלויים הנתונים יופיעו תמיד בצורתם הגולמית ובתוך טבלה.</a:t>
            </a:r>
          </a:p>
          <a:p>
            <a:pPr marL="990600" lvl="1" indent="-533400" eaLnBrk="1" hangingPunct="1">
              <a:buSzPct val="80000"/>
              <a:buFont typeface="Wingdings" pitchFamily="2" charset="2"/>
              <a:buChar char="¯"/>
            </a:pPr>
            <a:r>
              <a:rPr lang="he-IL" sz="1800" smtClean="0"/>
              <a:t>שימו לב כי צריך לחשב את סטיית התקן של ההפרשים.</a:t>
            </a:r>
          </a:p>
        </p:txBody>
      </p:sp>
      <p:sp>
        <p:nvSpPr>
          <p:cNvPr id="506883" name="AutoShape 3">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506884" name="Rectangle 4"/>
          <p:cNvSpPr>
            <a:spLocks noGrp="1" noChangeArrowheads="1"/>
          </p:cNvSpPr>
          <p:nvPr>
            <p:ph type="title"/>
          </p:nvPr>
        </p:nvSpPr>
        <p:spPr>
          <a:xfrm>
            <a:off x="755650" y="617538"/>
            <a:ext cx="8137525" cy="1143000"/>
          </a:xfrm>
        </p:spPr>
        <p:txBody>
          <a:bodyPr/>
          <a:lstStyle/>
          <a:p>
            <a:pPr algn="r" eaLnBrk="1" hangingPunct="1"/>
            <a:r>
              <a:rPr lang="he-IL" sz="2000" smtClean="0"/>
              <a:t>איזה מבחן </a:t>
            </a:r>
            <a:r>
              <a:rPr lang="en-US" sz="2000" smtClean="0"/>
              <a:t>t</a:t>
            </a:r>
            <a:r>
              <a:rPr lang="he-IL" sz="2000" smtClean="0"/>
              <a:t> מתאים</a:t>
            </a:r>
            <a:br>
              <a:rPr lang="he-IL" sz="2000" smtClean="0"/>
            </a:br>
            <a:r>
              <a:rPr lang="en-US" sz="2000" smtClean="0"/>
              <a:t>t</a:t>
            </a:r>
            <a:r>
              <a:rPr lang="he-IL" sz="2000" smtClean="0"/>
              <a:t> מדגם מול אוכלוסייה</a:t>
            </a:r>
            <a:r>
              <a:rPr lang="he-IL" sz="2000" u="sng" smtClean="0"/>
              <a:t>,</a:t>
            </a:r>
            <a:r>
              <a:rPr lang="he-IL" sz="2000" smtClean="0"/>
              <a:t> </a:t>
            </a:r>
            <a:r>
              <a:rPr lang="en-US" sz="2000" smtClean="0"/>
              <a:t>t</a:t>
            </a:r>
            <a:r>
              <a:rPr lang="he-IL" sz="2000" smtClean="0"/>
              <a:t> שוויון שונויות, </a:t>
            </a:r>
            <a:r>
              <a:rPr lang="en-US" sz="2000" smtClean="0"/>
              <a:t>t</a:t>
            </a:r>
            <a:r>
              <a:rPr lang="he-IL" sz="2000" smtClean="0"/>
              <a:t> אי שוויון שונויות (לא למדנו), או </a:t>
            </a:r>
            <a:r>
              <a:rPr lang="en-US" sz="2000" u="sng" smtClean="0"/>
              <a:t>t</a:t>
            </a:r>
            <a:r>
              <a:rPr lang="he-IL" sz="2000" u="sng" smtClean="0"/>
              <a:t> לתלויים</a:t>
            </a:r>
            <a:r>
              <a:rPr lang="he-IL" sz="2000" smtClean="0"/>
              <a:t>?</a:t>
            </a:r>
            <a:endParaRPr lang="en-US" sz="2000" smtClean="0"/>
          </a:p>
        </p:txBody>
      </p:sp>
      <p:graphicFrame>
        <p:nvGraphicFramePr>
          <p:cNvPr id="506888" name="Object 8"/>
          <p:cNvGraphicFramePr>
            <a:graphicFrameLocks noChangeAspect="1"/>
          </p:cNvGraphicFramePr>
          <p:nvPr/>
        </p:nvGraphicFramePr>
        <p:xfrm>
          <a:off x="1379538" y="1924050"/>
          <a:ext cx="841375" cy="725488"/>
        </p:xfrm>
        <a:graphic>
          <a:graphicData uri="http://schemas.openxmlformats.org/presentationml/2006/ole">
            <p:oleObj spid="_x0000_s71682" name="משוואה" r:id="rId4" imgW="647640" imgH="558720" progId="Equation.3">
              <p:embed/>
            </p:oleObj>
          </a:graphicData>
        </a:graphic>
      </p:graphicFrame>
      <p:graphicFrame>
        <p:nvGraphicFramePr>
          <p:cNvPr id="506889" name="Object 9"/>
          <p:cNvGraphicFramePr>
            <a:graphicFrameLocks noChangeAspect="1"/>
          </p:cNvGraphicFramePr>
          <p:nvPr/>
        </p:nvGraphicFramePr>
        <p:xfrm>
          <a:off x="2411413" y="1925638"/>
          <a:ext cx="1593850" cy="757237"/>
        </p:xfrm>
        <a:graphic>
          <a:graphicData uri="http://schemas.openxmlformats.org/presentationml/2006/ole">
            <p:oleObj spid="_x0000_s71683" name="משוואה" r:id="rId5" imgW="1257120" imgH="507960" progId="Equation.3">
              <p:embed/>
            </p:oleObj>
          </a:graphicData>
        </a:graphic>
      </p:graphicFrame>
      <p:graphicFrame>
        <p:nvGraphicFramePr>
          <p:cNvPr id="506940" name="Group 60"/>
          <p:cNvGraphicFramePr>
            <a:graphicFrameLocks noGrp="1"/>
          </p:cNvGraphicFramePr>
          <p:nvPr/>
        </p:nvGraphicFramePr>
        <p:xfrm>
          <a:off x="250825" y="2924175"/>
          <a:ext cx="2160588" cy="3687763"/>
        </p:xfrm>
        <a:graphic>
          <a:graphicData uri="http://schemas.openxmlformats.org/drawingml/2006/table">
            <a:tbl>
              <a:tblPr rtl="1"/>
              <a:tblGrid>
                <a:gridCol w="647700"/>
                <a:gridCol w="720725"/>
                <a:gridCol w="792163"/>
              </a:tblGrid>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לפני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אחרי 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99FFCC">
                        <a:alpha val="50000"/>
                      </a:srgbClr>
                    </a:solid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1"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6884"/>
                                        </p:tgtEl>
                                        <p:attrNameLst>
                                          <p:attrName>style.visibility</p:attrName>
                                        </p:attrNameLst>
                                      </p:cBhvr>
                                      <p:to>
                                        <p:strVal val="visible"/>
                                      </p:to>
                                    </p:set>
                                    <p:animEffect transition="in" filter="fade">
                                      <p:cBhvr>
                                        <p:cTn id="7" dur="2000"/>
                                        <p:tgtEl>
                                          <p:spTgt spid="50688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6882">
                                            <p:txEl>
                                              <p:pRg st="0" end="0"/>
                                            </p:txEl>
                                          </p:spTgt>
                                        </p:tgtEl>
                                        <p:attrNameLst>
                                          <p:attrName>style.visibility</p:attrName>
                                        </p:attrNameLst>
                                      </p:cBhvr>
                                      <p:to>
                                        <p:strVal val="visible"/>
                                      </p:to>
                                    </p:set>
                                    <p:animEffect transition="in" filter="fade">
                                      <p:cBhvr>
                                        <p:cTn id="11" dur="2000"/>
                                        <p:tgtEl>
                                          <p:spTgt spid="506882">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06882">
                                            <p:txEl>
                                              <p:pRg st="2" end="2"/>
                                            </p:txEl>
                                          </p:spTgt>
                                        </p:tgtEl>
                                        <p:attrNameLst>
                                          <p:attrName>style.visibility</p:attrName>
                                        </p:attrNameLst>
                                      </p:cBhvr>
                                      <p:to>
                                        <p:strVal val="visible"/>
                                      </p:to>
                                    </p:set>
                                    <p:animEffect transition="in" filter="fade">
                                      <p:cBhvr>
                                        <p:cTn id="15" dur="2000"/>
                                        <p:tgtEl>
                                          <p:spTgt spid="506882">
                                            <p:txEl>
                                              <p:pRg st="2" end="2"/>
                                            </p:txEl>
                                          </p:spTgt>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506940"/>
                                        </p:tgtEl>
                                        <p:attrNameLst>
                                          <p:attrName>style.visibility</p:attrName>
                                        </p:attrNameLst>
                                      </p:cBhvr>
                                      <p:to>
                                        <p:strVal val="visible"/>
                                      </p:to>
                                    </p:set>
                                    <p:anim calcmode="lin" valueType="num">
                                      <p:cBhvr>
                                        <p:cTn id="18" dur="500" fill="hold"/>
                                        <p:tgtEl>
                                          <p:spTgt spid="506940"/>
                                        </p:tgtEl>
                                        <p:attrNameLst>
                                          <p:attrName>ppt_w</p:attrName>
                                        </p:attrNameLst>
                                      </p:cBhvr>
                                      <p:tavLst>
                                        <p:tav tm="0">
                                          <p:val>
                                            <p:fltVal val="0"/>
                                          </p:val>
                                        </p:tav>
                                        <p:tav tm="100000">
                                          <p:val>
                                            <p:strVal val="#ppt_w"/>
                                          </p:val>
                                        </p:tav>
                                      </p:tavLst>
                                    </p:anim>
                                    <p:anim calcmode="lin" valueType="num">
                                      <p:cBhvr>
                                        <p:cTn id="19" dur="500" fill="hold"/>
                                        <p:tgtEl>
                                          <p:spTgt spid="506940"/>
                                        </p:tgtEl>
                                        <p:attrNameLst>
                                          <p:attrName>ppt_h</p:attrName>
                                        </p:attrNameLst>
                                      </p:cBhvr>
                                      <p:tavLst>
                                        <p:tav tm="0">
                                          <p:val>
                                            <p:fltVal val="0"/>
                                          </p:val>
                                        </p:tav>
                                        <p:tav tm="100000">
                                          <p:val>
                                            <p:strVal val="#ppt_h"/>
                                          </p:val>
                                        </p:tav>
                                      </p:tavLst>
                                    </p:anim>
                                    <p:anim calcmode="lin" valueType="num">
                                      <p:cBhvr>
                                        <p:cTn id="20" dur="500" fill="hold"/>
                                        <p:tgtEl>
                                          <p:spTgt spid="506940"/>
                                        </p:tgtEl>
                                        <p:attrNameLst>
                                          <p:attrName>style.rotation</p:attrName>
                                        </p:attrNameLst>
                                      </p:cBhvr>
                                      <p:tavLst>
                                        <p:tav tm="0">
                                          <p:val>
                                            <p:fltVal val="360"/>
                                          </p:val>
                                        </p:tav>
                                        <p:tav tm="100000">
                                          <p:val>
                                            <p:fltVal val="0"/>
                                          </p:val>
                                        </p:tav>
                                      </p:tavLst>
                                    </p:anim>
                                    <p:animEffect transition="in" filter="fade">
                                      <p:cBhvr>
                                        <p:cTn id="21" dur="500"/>
                                        <p:tgtEl>
                                          <p:spTgt spid="506940"/>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506882">
                                            <p:txEl>
                                              <p:pRg st="4" end="4"/>
                                            </p:txEl>
                                          </p:spTgt>
                                        </p:tgtEl>
                                        <p:attrNameLst>
                                          <p:attrName>style.visibility</p:attrName>
                                        </p:attrNameLst>
                                      </p:cBhvr>
                                      <p:to>
                                        <p:strVal val="visible"/>
                                      </p:to>
                                    </p:set>
                                    <p:animEffect transition="in" filter="fade">
                                      <p:cBhvr>
                                        <p:cTn id="25" dur="2000"/>
                                        <p:tgtEl>
                                          <p:spTgt spid="50688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6882">
                                            <p:txEl>
                                              <p:pRg st="5" end="5"/>
                                            </p:txEl>
                                          </p:spTgt>
                                        </p:tgtEl>
                                        <p:attrNameLst>
                                          <p:attrName>style.visibility</p:attrName>
                                        </p:attrNameLst>
                                      </p:cBhvr>
                                      <p:to>
                                        <p:strVal val="visible"/>
                                      </p:to>
                                    </p:set>
                                    <p:animEffect transition="in" filter="fade">
                                      <p:cBhvr>
                                        <p:cTn id="28" dur="2000"/>
                                        <p:tgtEl>
                                          <p:spTgt spid="50688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6882">
                                            <p:txEl>
                                              <p:pRg st="6" end="6"/>
                                            </p:txEl>
                                          </p:spTgt>
                                        </p:tgtEl>
                                        <p:attrNameLst>
                                          <p:attrName>style.visibility</p:attrName>
                                        </p:attrNameLst>
                                      </p:cBhvr>
                                      <p:to>
                                        <p:strVal val="visible"/>
                                      </p:to>
                                    </p:set>
                                    <p:animEffect transition="in" filter="fade">
                                      <p:cBhvr>
                                        <p:cTn id="31" dur="2000"/>
                                        <p:tgtEl>
                                          <p:spTgt spid="506882">
                                            <p:txEl>
                                              <p:pRg st="6" end="6"/>
                                            </p:txEl>
                                          </p:spTgt>
                                        </p:tgtEl>
                                      </p:cBhvr>
                                    </p:animEffect>
                                  </p:childTnLst>
                                </p:cTn>
                              </p:par>
                            </p:childTnLst>
                          </p:cTn>
                        </p:par>
                        <p:par>
                          <p:cTn id="32" fill="hold">
                            <p:stCondLst>
                              <p:cond delay="8000"/>
                            </p:stCondLst>
                            <p:childTnLst>
                              <p:par>
                                <p:cTn id="33" presetID="55" presetClass="entr" presetSubtype="0" fill="hold" nodeType="afterEffect">
                                  <p:stCondLst>
                                    <p:cond delay="0"/>
                                  </p:stCondLst>
                                  <p:childTnLst>
                                    <p:set>
                                      <p:cBhvr>
                                        <p:cTn id="34" dur="1" fill="hold">
                                          <p:stCondLst>
                                            <p:cond delay="0"/>
                                          </p:stCondLst>
                                        </p:cTn>
                                        <p:tgtEl>
                                          <p:spTgt spid="506888"/>
                                        </p:tgtEl>
                                        <p:attrNameLst>
                                          <p:attrName>style.visibility</p:attrName>
                                        </p:attrNameLst>
                                      </p:cBhvr>
                                      <p:to>
                                        <p:strVal val="visible"/>
                                      </p:to>
                                    </p:set>
                                    <p:anim calcmode="lin" valueType="num">
                                      <p:cBhvr>
                                        <p:cTn id="35" dur="1000" fill="hold"/>
                                        <p:tgtEl>
                                          <p:spTgt spid="506888"/>
                                        </p:tgtEl>
                                        <p:attrNameLst>
                                          <p:attrName>ppt_w</p:attrName>
                                        </p:attrNameLst>
                                      </p:cBhvr>
                                      <p:tavLst>
                                        <p:tav tm="0">
                                          <p:val>
                                            <p:strVal val="#ppt_w*0.70"/>
                                          </p:val>
                                        </p:tav>
                                        <p:tav tm="100000">
                                          <p:val>
                                            <p:strVal val="#ppt_w"/>
                                          </p:val>
                                        </p:tav>
                                      </p:tavLst>
                                    </p:anim>
                                    <p:anim calcmode="lin" valueType="num">
                                      <p:cBhvr>
                                        <p:cTn id="36" dur="1000" fill="hold"/>
                                        <p:tgtEl>
                                          <p:spTgt spid="506888"/>
                                        </p:tgtEl>
                                        <p:attrNameLst>
                                          <p:attrName>ppt_h</p:attrName>
                                        </p:attrNameLst>
                                      </p:cBhvr>
                                      <p:tavLst>
                                        <p:tav tm="0">
                                          <p:val>
                                            <p:strVal val="#ppt_h"/>
                                          </p:val>
                                        </p:tav>
                                        <p:tav tm="100000">
                                          <p:val>
                                            <p:strVal val="#ppt_h"/>
                                          </p:val>
                                        </p:tav>
                                      </p:tavLst>
                                    </p:anim>
                                    <p:animEffect transition="in" filter="fade">
                                      <p:cBhvr>
                                        <p:cTn id="37" dur="1000"/>
                                        <p:tgtEl>
                                          <p:spTgt spid="506888"/>
                                        </p:tgtEl>
                                      </p:cBhvr>
                                    </p:animEffect>
                                  </p:childTnLst>
                                </p:cTn>
                              </p:par>
                              <p:par>
                                <p:cTn id="38" presetID="55" presetClass="entr" presetSubtype="0" fill="hold" nodeType="withEffect">
                                  <p:stCondLst>
                                    <p:cond delay="0"/>
                                  </p:stCondLst>
                                  <p:childTnLst>
                                    <p:set>
                                      <p:cBhvr>
                                        <p:cTn id="39" dur="1" fill="hold">
                                          <p:stCondLst>
                                            <p:cond delay="0"/>
                                          </p:stCondLst>
                                        </p:cTn>
                                        <p:tgtEl>
                                          <p:spTgt spid="506889"/>
                                        </p:tgtEl>
                                        <p:attrNameLst>
                                          <p:attrName>style.visibility</p:attrName>
                                        </p:attrNameLst>
                                      </p:cBhvr>
                                      <p:to>
                                        <p:strVal val="visible"/>
                                      </p:to>
                                    </p:set>
                                    <p:anim calcmode="lin" valueType="num">
                                      <p:cBhvr>
                                        <p:cTn id="40" dur="1000" fill="hold"/>
                                        <p:tgtEl>
                                          <p:spTgt spid="506889"/>
                                        </p:tgtEl>
                                        <p:attrNameLst>
                                          <p:attrName>ppt_w</p:attrName>
                                        </p:attrNameLst>
                                      </p:cBhvr>
                                      <p:tavLst>
                                        <p:tav tm="0">
                                          <p:val>
                                            <p:strVal val="#ppt_w*0.70"/>
                                          </p:val>
                                        </p:tav>
                                        <p:tav tm="100000">
                                          <p:val>
                                            <p:strVal val="#ppt_w"/>
                                          </p:val>
                                        </p:tav>
                                      </p:tavLst>
                                    </p:anim>
                                    <p:anim calcmode="lin" valueType="num">
                                      <p:cBhvr>
                                        <p:cTn id="41" dur="1000" fill="hold"/>
                                        <p:tgtEl>
                                          <p:spTgt spid="506889"/>
                                        </p:tgtEl>
                                        <p:attrNameLst>
                                          <p:attrName>ppt_h</p:attrName>
                                        </p:attrNameLst>
                                      </p:cBhvr>
                                      <p:tavLst>
                                        <p:tav tm="0">
                                          <p:val>
                                            <p:strVal val="#ppt_h"/>
                                          </p:val>
                                        </p:tav>
                                        <p:tav tm="100000">
                                          <p:val>
                                            <p:strVal val="#ppt_h"/>
                                          </p:val>
                                        </p:tav>
                                      </p:tavLst>
                                    </p:anim>
                                    <p:animEffect transition="in" filter="fade">
                                      <p:cBhvr>
                                        <p:cTn id="42" dur="1000"/>
                                        <p:tgtEl>
                                          <p:spTgt spid="506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2" grpId="0" build="p" autoUpdateAnimBg="0" advAuto="0"/>
      <p:bldP spid="506884" grpId="0"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body" idx="1"/>
          </p:nvPr>
        </p:nvSpPr>
        <p:spPr>
          <a:xfrm>
            <a:off x="539750" y="1844675"/>
            <a:ext cx="8415338" cy="3756025"/>
          </a:xfrm>
          <a:noFill/>
        </p:spPr>
        <p:txBody>
          <a:bodyPr>
            <a:spAutoFit/>
          </a:bodyPr>
          <a:lstStyle/>
          <a:p>
            <a:pPr marL="609600" indent="-609600" eaLnBrk="1" hangingPunct="1">
              <a:buFont typeface="Wingdings" pitchFamily="2" charset="2"/>
              <a:buNone/>
            </a:pPr>
            <a:r>
              <a:rPr lang="he-IL" sz="2800" b="1" u="sng" smtClean="0">
                <a:solidFill>
                  <a:schemeClr val="tx2"/>
                </a:solidFill>
              </a:rPr>
              <a:t>בדיקת השערות שונות</a:t>
            </a:r>
          </a:p>
          <a:p>
            <a:pPr marL="609600" indent="-609600" eaLnBrk="1" hangingPunct="1">
              <a:buFont typeface="Wingdings" pitchFamily="2" charset="2"/>
              <a:buNone/>
            </a:pPr>
            <a:endParaRPr lang="he-IL" sz="2800" b="1" u="sng" smtClean="0">
              <a:solidFill>
                <a:schemeClr val="tx2"/>
              </a:solidFill>
            </a:endParaRPr>
          </a:p>
          <a:p>
            <a:pPr marL="609600" indent="-609600" eaLnBrk="1" hangingPunct="1"/>
            <a:r>
              <a:rPr lang="he-IL" sz="2000" b="1" smtClean="0"/>
              <a:t>דוגמא</a:t>
            </a:r>
            <a:r>
              <a:rPr lang="he-IL" sz="2000" smtClean="0"/>
              <a:t>: חוקר העלה טענה כי </a:t>
            </a:r>
            <a:r>
              <a:rPr lang="he-IL" sz="2000" b="1" u="sng" smtClean="0"/>
              <a:t>השונות</a:t>
            </a:r>
            <a:r>
              <a:rPr lang="he-IL" sz="2000" smtClean="0"/>
              <a:t> בידע במתמטיקה (כפי שהיא נמדדת ע"י המבחן הארצי למתמטיקה) תפחת אם ההוראה תתבצע באמצעות הקבצות. במדגם של  81 תלמידים הלומדים בהקבצות נמצאה סטיית תקן של 4 בעוד שידוע כי סטיית התקן הכללית באוכלוסייה היא 5.5.</a:t>
            </a:r>
          </a:p>
          <a:p>
            <a:pPr marL="609600" indent="-609600" algn="justLow" eaLnBrk="1" hangingPunct="1">
              <a:lnSpc>
                <a:spcPct val="95000"/>
              </a:lnSpc>
              <a:buFont typeface="Wingdings" pitchFamily="2" charset="2"/>
              <a:buNone/>
            </a:pPr>
            <a:endParaRPr lang="he-IL" sz="2000" smtClean="0">
              <a:sym typeface="Symbol" pitchFamily="18" charset="2"/>
            </a:endParaRPr>
          </a:p>
          <a:p>
            <a:pPr marL="990600" lvl="1" indent="-533400" eaLnBrk="1" hangingPunct="1">
              <a:buClr>
                <a:schemeClr val="folHlink"/>
              </a:buClr>
              <a:buSzPct val="80000"/>
              <a:buFont typeface="Wingdings" pitchFamily="2" charset="2"/>
              <a:buChar char="þ"/>
            </a:pPr>
            <a:r>
              <a:rPr lang="he-IL" sz="2000" b="1" smtClean="0">
                <a:sym typeface="Symbol" pitchFamily="18" charset="2"/>
              </a:rPr>
              <a:t>כתוב במפורש כי מדובר בהשערה על שונות.</a:t>
            </a:r>
          </a:p>
          <a:p>
            <a:pPr marL="990600" lvl="1" indent="-533400" eaLnBrk="1" hangingPunct="1">
              <a:buClr>
                <a:schemeClr val="folHlink"/>
              </a:buClr>
              <a:buSzPct val="80000"/>
              <a:buFont typeface="Wingdings" pitchFamily="2" charset="2"/>
              <a:buChar char="þ"/>
            </a:pPr>
            <a:r>
              <a:rPr lang="he-IL" sz="2000" smtClean="0">
                <a:sym typeface="Symbol" pitchFamily="18" charset="2"/>
              </a:rPr>
              <a:t>הממוצע אינו רלוונטי ולכן לרוב אינו מופיע.</a:t>
            </a:r>
            <a:endParaRPr lang="el-GR" sz="2000" smtClean="0"/>
          </a:p>
          <a:p>
            <a:pPr marL="609600" indent="-609600" eaLnBrk="1" hangingPunct="1">
              <a:buSzPct val="80000"/>
              <a:buFont typeface="Wingdings" pitchFamily="2" charset="2"/>
              <a:buChar char="þ"/>
            </a:pPr>
            <a:endParaRPr lang="he-IL" sz="2000" smtClean="0"/>
          </a:p>
        </p:txBody>
      </p:sp>
      <p:sp>
        <p:nvSpPr>
          <p:cNvPr id="508931" name="AutoShape 3">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72710" name="Rectangle 4"/>
          <p:cNvSpPr>
            <a:spLocks noGrp="1" noChangeArrowheads="1"/>
          </p:cNvSpPr>
          <p:nvPr>
            <p:ph type="title"/>
          </p:nvPr>
        </p:nvSpPr>
        <p:spPr>
          <a:xfrm>
            <a:off x="1042988" y="617538"/>
            <a:ext cx="7850187" cy="1143000"/>
          </a:xfrm>
        </p:spPr>
        <p:txBody>
          <a:bodyPr/>
          <a:lstStyle/>
          <a:p>
            <a:pPr algn="r" eaLnBrk="1" hangingPunct="1"/>
            <a:r>
              <a:rPr lang="he-IL" sz="2500" smtClean="0"/>
              <a:t>בדיקת השערות על הבדלים בשונויות</a:t>
            </a:r>
            <a:endParaRPr lang="en-US" sz="2500" smtClean="0"/>
          </a:p>
        </p:txBody>
      </p:sp>
      <p:graphicFrame>
        <p:nvGraphicFramePr>
          <p:cNvPr id="508965" name="Object 37"/>
          <p:cNvGraphicFramePr>
            <a:graphicFrameLocks noChangeAspect="1"/>
          </p:cNvGraphicFramePr>
          <p:nvPr/>
        </p:nvGraphicFramePr>
        <p:xfrm>
          <a:off x="395288" y="2349500"/>
          <a:ext cx="1439862" cy="565150"/>
        </p:xfrm>
        <a:graphic>
          <a:graphicData uri="http://schemas.openxmlformats.org/presentationml/2006/ole">
            <p:oleObj spid="_x0000_s72706" name="משוואה" r:id="rId4" imgW="1066680" imgH="419040" progId="Equation.3">
              <p:embed/>
            </p:oleObj>
          </a:graphicData>
        </a:graphic>
      </p:graphicFrame>
      <p:graphicFrame>
        <p:nvGraphicFramePr>
          <p:cNvPr id="508966" name="Object 38"/>
          <p:cNvGraphicFramePr>
            <a:graphicFrameLocks noChangeAspect="1"/>
          </p:cNvGraphicFramePr>
          <p:nvPr/>
        </p:nvGraphicFramePr>
        <p:xfrm>
          <a:off x="2220913" y="2405063"/>
          <a:ext cx="6211887" cy="474662"/>
        </p:xfrm>
        <a:graphic>
          <a:graphicData uri="http://schemas.openxmlformats.org/presentationml/2006/ole">
            <p:oleObj spid="_x0000_s72707" name="משוואה" r:id="rId5" imgW="30096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8930">
                                            <p:txEl>
                                              <p:pRg st="0" end="0"/>
                                            </p:txEl>
                                          </p:spTgt>
                                        </p:tgtEl>
                                        <p:attrNameLst>
                                          <p:attrName>style.visibility</p:attrName>
                                        </p:attrNameLst>
                                      </p:cBhvr>
                                      <p:to>
                                        <p:strVal val="visible"/>
                                      </p:to>
                                    </p:set>
                                    <p:animEffect transition="in" filter="fade">
                                      <p:cBhvr>
                                        <p:cTn id="7" dur="2000"/>
                                        <p:tgtEl>
                                          <p:spTgt spid="50893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8930">
                                            <p:txEl>
                                              <p:pRg st="2" end="2"/>
                                            </p:txEl>
                                          </p:spTgt>
                                        </p:tgtEl>
                                        <p:attrNameLst>
                                          <p:attrName>style.visibility</p:attrName>
                                        </p:attrNameLst>
                                      </p:cBhvr>
                                      <p:to>
                                        <p:strVal val="visible"/>
                                      </p:to>
                                    </p:set>
                                    <p:animEffect transition="in" filter="fade">
                                      <p:cBhvr>
                                        <p:cTn id="11" dur="2000"/>
                                        <p:tgtEl>
                                          <p:spTgt spid="508930">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08930">
                                            <p:txEl>
                                              <p:pRg st="4" end="4"/>
                                            </p:txEl>
                                          </p:spTgt>
                                        </p:tgtEl>
                                        <p:attrNameLst>
                                          <p:attrName>style.visibility</p:attrName>
                                        </p:attrNameLst>
                                      </p:cBhvr>
                                      <p:to>
                                        <p:strVal val="visible"/>
                                      </p:to>
                                    </p:set>
                                    <p:animEffect transition="in" filter="fade">
                                      <p:cBhvr>
                                        <p:cTn id="15" dur="2000"/>
                                        <p:tgtEl>
                                          <p:spTgt spid="508930">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8930">
                                            <p:txEl>
                                              <p:pRg st="5" end="5"/>
                                            </p:txEl>
                                          </p:spTgt>
                                        </p:tgtEl>
                                        <p:attrNameLst>
                                          <p:attrName>style.visibility</p:attrName>
                                        </p:attrNameLst>
                                      </p:cBhvr>
                                      <p:to>
                                        <p:strVal val="visible"/>
                                      </p:to>
                                    </p:set>
                                    <p:animEffect transition="in" filter="fade">
                                      <p:cBhvr>
                                        <p:cTn id="18" dur="2000"/>
                                        <p:tgtEl>
                                          <p:spTgt spid="508930">
                                            <p:txEl>
                                              <p:pRg st="5" end="5"/>
                                            </p:txEl>
                                          </p:spTgt>
                                        </p:tgtEl>
                                      </p:cBhvr>
                                    </p:animEffect>
                                  </p:childTnLst>
                                </p:cTn>
                              </p:par>
                            </p:childTnLst>
                          </p:cTn>
                        </p:par>
                        <p:par>
                          <p:cTn id="19" fill="hold">
                            <p:stCondLst>
                              <p:cond delay="6000"/>
                            </p:stCondLst>
                            <p:childTnLst>
                              <p:par>
                                <p:cTn id="20" presetID="55" presetClass="entr" presetSubtype="0" fill="hold" nodeType="afterEffect">
                                  <p:stCondLst>
                                    <p:cond delay="0"/>
                                  </p:stCondLst>
                                  <p:childTnLst>
                                    <p:set>
                                      <p:cBhvr>
                                        <p:cTn id="21" dur="1" fill="hold">
                                          <p:stCondLst>
                                            <p:cond delay="0"/>
                                          </p:stCondLst>
                                        </p:cTn>
                                        <p:tgtEl>
                                          <p:spTgt spid="508965"/>
                                        </p:tgtEl>
                                        <p:attrNameLst>
                                          <p:attrName>style.visibility</p:attrName>
                                        </p:attrNameLst>
                                      </p:cBhvr>
                                      <p:to>
                                        <p:strVal val="visible"/>
                                      </p:to>
                                    </p:set>
                                    <p:anim calcmode="lin" valueType="num">
                                      <p:cBhvr>
                                        <p:cTn id="22" dur="1000" fill="hold"/>
                                        <p:tgtEl>
                                          <p:spTgt spid="508965"/>
                                        </p:tgtEl>
                                        <p:attrNameLst>
                                          <p:attrName>ppt_w</p:attrName>
                                        </p:attrNameLst>
                                      </p:cBhvr>
                                      <p:tavLst>
                                        <p:tav tm="0">
                                          <p:val>
                                            <p:strVal val="#ppt_w*0.70"/>
                                          </p:val>
                                        </p:tav>
                                        <p:tav tm="100000">
                                          <p:val>
                                            <p:strVal val="#ppt_w"/>
                                          </p:val>
                                        </p:tav>
                                      </p:tavLst>
                                    </p:anim>
                                    <p:anim calcmode="lin" valueType="num">
                                      <p:cBhvr>
                                        <p:cTn id="23" dur="1000" fill="hold"/>
                                        <p:tgtEl>
                                          <p:spTgt spid="508965"/>
                                        </p:tgtEl>
                                        <p:attrNameLst>
                                          <p:attrName>ppt_h</p:attrName>
                                        </p:attrNameLst>
                                      </p:cBhvr>
                                      <p:tavLst>
                                        <p:tav tm="0">
                                          <p:val>
                                            <p:strVal val="#ppt_h"/>
                                          </p:val>
                                        </p:tav>
                                        <p:tav tm="100000">
                                          <p:val>
                                            <p:strVal val="#ppt_h"/>
                                          </p:val>
                                        </p:tav>
                                      </p:tavLst>
                                    </p:anim>
                                    <p:animEffect transition="in" filter="fade">
                                      <p:cBhvr>
                                        <p:cTn id="24" dur="1000"/>
                                        <p:tgtEl>
                                          <p:spTgt spid="508965"/>
                                        </p:tgtEl>
                                      </p:cBhvr>
                                    </p:animEffect>
                                  </p:childTnLst>
                                </p:cTn>
                              </p:par>
                              <p:par>
                                <p:cTn id="25" presetID="55" presetClass="entr" presetSubtype="0" fill="hold" nodeType="withEffect">
                                  <p:stCondLst>
                                    <p:cond delay="0"/>
                                  </p:stCondLst>
                                  <p:childTnLst>
                                    <p:set>
                                      <p:cBhvr>
                                        <p:cTn id="26" dur="1" fill="hold">
                                          <p:stCondLst>
                                            <p:cond delay="0"/>
                                          </p:stCondLst>
                                        </p:cTn>
                                        <p:tgtEl>
                                          <p:spTgt spid="508966"/>
                                        </p:tgtEl>
                                        <p:attrNameLst>
                                          <p:attrName>style.visibility</p:attrName>
                                        </p:attrNameLst>
                                      </p:cBhvr>
                                      <p:to>
                                        <p:strVal val="visible"/>
                                      </p:to>
                                    </p:set>
                                    <p:anim calcmode="lin" valueType="num">
                                      <p:cBhvr>
                                        <p:cTn id="27" dur="1000" fill="hold"/>
                                        <p:tgtEl>
                                          <p:spTgt spid="508966"/>
                                        </p:tgtEl>
                                        <p:attrNameLst>
                                          <p:attrName>ppt_w</p:attrName>
                                        </p:attrNameLst>
                                      </p:cBhvr>
                                      <p:tavLst>
                                        <p:tav tm="0">
                                          <p:val>
                                            <p:strVal val="#ppt_w*0.70"/>
                                          </p:val>
                                        </p:tav>
                                        <p:tav tm="100000">
                                          <p:val>
                                            <p:strVal val="#ppt_w"/>
                                          </p:val>
                                        </p:tav>
                                      </p:tavLst>
                                    </p:anim>
                                    <p:anim calcmode="lin" valueType="num">
                                      <p:cBhvr>
                                        <p:cTn id="28" dur="1000" fill="hold"/>
                                        <p:tgtEl>
                                          <p:spTgt spid="508966"/>
                                        </p:tgtEl>
                                        <p:attrNameLst>
                                          <p:attrName>ppt_h</p:attrName>
                                        </p:attrNameLst>
                                      </p:cBhvr>
                                      <p:tavLst>
                                        <p:tav tm="0">
                                          <p:val>
                                            <p:strVal val="#ppt_h"/>
                                          </p:val>
                                        </p:tav>
                                        <p:tav tm="100000">
                                          <p:val>
                                            <p:strVal val="#ppt_h"/>
                                          </p:val>
                                        </p:tav>
                                      </p:tavLst>
                                    </p:anim>
                                    <p:animEffect transition="in" filter="fade">
                                      <p:cBhvr>
                                        <p:cTn id="29" dur="1000"/>
                                        <p:tgtEl>
                                          <p:spTgt spid="508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0" grpId="0"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spect="1" noChangeArrowheads="1"/>
          </p:cNvSpPr>
          <p:nvPr>
            <p:ph type="body" idx="1"/>
          </p:nvPr>
        </p:nvSpPr>
        <p:spPr>
          <a:xfrm>
            <a:off x="250825" y="1916113"/>
            <a:ext cx="8569325" cy="4752975"/>
          </a:xfrm>
          <a:noFill/>
        </p:spPr>
        <p:txBody>
          <a:bodyPr/>
          <a:lstStyle/>
          <a:p>
            <a:pPr marL="609600" indent="-609600" eaLnBrk="1" hangingPunct="1">
              <a:lnSpc>
                <a:spcPct val="90000"/>
              </a:lnSpc>
              <a:buFont typeface="Wingdings" pitchFamily="2" charset="2"/>
              <a:buNone/>
            </a:pPr>
            <a:r>
              <a:rPr lang="he-IL" sz="2400" b="1" u="sng" smtClean="0">
                <a:solidFill>
                  <a:schemeClr val="tx2"/>
                </a:solidFill>
                <a:sym typeface="Symbol" pitchFamily="18" charset="2"/>
              </a:rPr>
              <a:t>בדיקת השערות </a:t>
            </a:r>
            <a:r>
              <a:rPr lang="el-GR" sz="2400" b="1" u="sng" smtClean="0">
                <a:solidFill>
                  <a:schemeClr val="tx2"/>
                </a:solidFill>
              </a:rPr>
              <a:t>χ</a:t>
            </a:r>
            <a:r>
              <a:rPr lang="en-US" sz="2400" b="1" u="sng" smtClean="0">
                <a:solidFill>
                  <a:schemeClr val="tx2"/>
                </a:solidFill>
              </a:rPr>
              <a:t>2</a:t>
            </a:r>
            <a:r>
              <a:rPr lang="he-IL" sz="2400" b="1" u="sng" smtClean="0">
                <a:solidFill>
                  <a:schemeClr val="tx2"/>
                </a:solidFill>
              </a:rPr>
              <a:t> לאי תלות</a:t>
            </a:r>
            <a:endParaRPr lang="he-IL" sz="2400" b="1" u="sng" smtClean="0">
              <a:solidFill>
                <a:schemeClr val="tx2"/>
              </a:solidFill>
              <a:sym typeface="Symbol" pitchFamily="18" charset="2"/>
            </a:endParaRPr>
          </a:p>
          <a:p>
            <a:pPr marL="609600" indent="-609600" algn="justLow" eaLnBrk="1" hangingPunct="1">
              <a:lnSpc>
                <a:spcPct val="90000"/>
              </a:lnSpc>
            </a:pPr>
            <a:r>
              <a:rPr lang="he-IL" sz="2000" b="1" smtClean="0">
                <a:sym typeface="Symbol" pitchFamily="18" charset="2"/>
              </a:rPr>
              <a:t>דוגמא 1</a:t>
            </a:r>
            <a:r>
              <a:rPr lang="he-IL" sz="2000" smtClean="0">
                <a:sym typeface="Symbol" pitchFamily="18" charset="2"/>
              </a:rPr>
              <a:t>: נתון</a:t>
            </a:r>
          </a:p>
          <a:p>
            <a:pPr marL="990600" lvl="1" indent="-533400" algn="justLow" eaLnBrk="1" hangingPunct="1">
              <a:lnSpc>
                <a:spcPct val="90000"/>
              </a:lnSpc>
            </a:pPr>
            <a:r>
              <a:rPr lang="he-IL" sz="1600" smtClean="0">
                <a:sym typeface="Symbol" pitchFamily="18" charset="2"/>
              </a:rPr>
              <a:t>בדוק לרמת מובהקות של </a:t>
            </a:r>
            <a:r>
              <a:rPr lang="el-GR" sz="1600" smtClean="0">
                <a:sym typeface="Symbol" pitchFamily="18" charset="2"/>
              </a:rPr>
              <a:t>α</a:t>
            </a:r>
            <a:r>
              <a:rPr lang="en-US" sz="1600" smtClean="0">
                <a:sym typeface="Symbol" pitchFamily="18" charset="2"/>
              </a:rPr>
              <a:t>=0.05</a:t>
            </a:r>
            <a:r>
              <a:rPr lang="he-IL" sz="1600" smtClean="0">
                <a:sym typeface="Symbol" pitchFamily="18" charset="2"/>
              </a:rPr>
              <a:t>.</a:t>
            </a:r>
            <a:endParaRPr lang="el-GR" sz="1600" smtClean="0">
              <a:sym typeface="Symbol" pitchFamily="18" charset="2"/>
            </a:endParaRPr>
          </a:p>
          <a:p>
            <a:pPr marL="609600" indent="-609600" eaLnBrk="1" hangingPunct="1">
              <a:lnSpc>
                <a:spcPct val="90000"/>
              </a:lnSpc>
            </a:pPr>
            <a:endParaRPr lang="he-IL" sz="2000" smtClean="0"/>
          </a:p>
          <a:p>
            <a:pPr marL="609600" indent="-609600" eaLnBrk="1" hangingPunct="1">
              <a:lnSpc>
                <a:spcPct val="90000"/>
              </a:lnSpc>
            </a:pPr>
            <a:endParaRPr lang="he-IL" sz="2000" smtClean="0"/>
          </a:p>
          <a:p>
            <a:pPr marL="609600" indent="-609600" eaLnBrk="1" hangingPunct="1">
              <a:lnSpc>
                <a:spcPct val="90000"/>
              </a:lnSpc>
            </a:pPr>
            <a:endParaRPr lang="he-IL" sz="2000" smtClean="0"/>
          </a:p>
          <a:p>
            <a:pPr marL="609600" indent="-609600" eaLnBrk="1" hangingPunct="1">
              <a:lnSpc>
                <a:spcPct val="90000"/>
              </a:lnSpc>
            </a:pPr>
            <a:endParaRPr lang="he-IL" sz="2000" b="1" smtClean="0">
              <a:sym typeface="Symbol" pitchFamily="18" charset="2"/>
            </a:endParaRPr>
          </a:p>
          <a:p>
            <a:pPr marL="609600" indent="-609600" eaLnBrk="1" hangingPunct="1">
              <a:lnSpc>
                <a:spcPct val="90000"/>
              </a:lnSpc>
            </a:pPr>
            <a:r>
              <a:rPr lang="he-IL" sz="2000" b="1" smtClean="0">
                <a:sym typeface="Symbol" pitchFamily="18" charset="2"/>
              </a:rPr>
              <a:t>דוגמא 2</a:t>
            </a:r>
            <a:r>
              <a:rPr lang="he-IL" sz="2000" smtClean="0">
                <a:sym typeface="Symbol" pitchFamily="18" charset="2"/>
              </a:rPr>
              <a:t>: נתון</a:t>
            </a:r>
          </a:p>
          <a:p>
            <a:pPr marL="990600" lvl="1" indent="-533400" algn="justLow" eaLnBrk="1" hangingPunct="1">
              <a:lnSpc>
                <a:spcPct val="90000"/>
              </a:lnSpc>
            </a:pPr>
            <a:r>
              <a:rPr lang="he-IL" sz="1600" smtClean="0">
                <a:sym typeface="Symbol" pitchFamily="18" charset="2"/>
              </a:rPr>
              <a:t>בדוק לרמת מובהקות של </a:t>
            </a:r>
            <a:r>
              <a:rPr lang="el-GR" sz="1600" smtClean="0">
                <a:sym typeface="Symbol" pitchFamily="18" charset="2"/>
              </a:rPr>
              <a:t>α</a:t>
            </a:r>
            <a:r>
              <a:rPr lang="en-US" sz="1600" smtClean="0">
                <a:sym typeface="Symbol" pitchFamily="18" charset="2"/>
              </a:rPr>
              <a:t>=0.05</a:t>
            </a:r>
            <a:r>
              <a:rPr lang="he-IL" sz="1600" smtClean="0">
                <a:sym typeface="Symbol" pitchFamily="18" charset="2"/>
              </a:rPr>
              <a:t>.</a:t>
            </a:r>
            <a:endParaRPr lang="el-GR" sz="1600" smtClean="0">
              <a:sym typeface="Symbol" pitchFamily="18" charset="2"/>
            </a:endParaRPr>
          </a:p>
          <a:p>
            <a:pPr marL="990600" lvl="1" indent="-533400" eaLnBrk="1" hangingPunct="1">
              <a:lnSpc>
                <a:spcPct val="90000"/>
              </a:lnSpc>
              <a:buClr>
                <a:schemeClr val="folHlink"/>
              </a:buClr>
              <a:buSzPct val="80000"/>
              <a:buFont typeface="Wingdings" pitchFamily="2" charset="2"/>
              <a:buChar char="þ"/>
            </a:pPr>
            <a:endParaRPr lang="he-IL" sz="1800" b="1" smtClean="0">
              <a:sym typeface="Symbol" pitchFamily="18" charset="2"/>
            </a:endParaRPr>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מדובר בקשר (תלות) בין שני משתנים.</a:t>
            </a:r>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משתנים מסולם שמי ולכן תמיד תופיע טבלה עם שכיחויות, (לא ממוצעים ולא סטיות תקן).</a:t>
            </a:r>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ההבחנה היחידה בין מבחן </a:t>
            </a:r>
            <a:r>
              <a:rPr lang="el-GR" sz="1800" b="1" smtClean="0"/>
              <a:t>χ</a:t>
            </a:r>
            <a:r>
              <a:rPr lang="en-US" sz="1800" b="1" smtClean="0"/>
              <a:t>2</a:t>
            </a:r>
            <a:r>
              <a:rPr lang="he-IL" sz="1800" b="1" smtClean="0"/>
              <a:t> אי תלות לבין </a:t>
            </a:r>
            <a:r>
              <a:rPr lang="he-IL" sz="1800" b="1" smtClean="0">
                <a:sym typeface="Symbol" pitchFamily="18" charset="2"/>
              </a:rPr>
              <a:t>מבחן </a:t>
            </a:r>
            <a:r>
              <a:rPr lang="el-GR" sz="1800" b="1" smtClean="0"/>
              <a:t>χ</a:t>
            </a:r>
            <a:r>
              <a:rPr lang="en-US" sz="1800" b="1" smtClean="0"/>
              <a:t>2</a:t>
            </a:r>
            <a:r>
              <a:rPr lang="he-IL" sz="1800" b="1" smtClean="0"/>
              <a:t> לטיב התאמה </a:t>
            </a:r>
            <a:r>
              <a:rPr lang="he-IL" sz="1800" b="1" smtClean="0">
                <a:sym typeface="Symbol" pitchFamily="18" charset="2"/>
              </a:rPr>
              <a:t>זה במספר המשתנים. באי תלות יש שני משתנים ואילו בטיב התאמה משתנה אחד. </a:t>
            </a:r>
          </a:p>
          <a:p>
            <a:pPr marL="990600" lvl="1" indent="-533400" eaLnBrk="1" hangingPunct="1">
              <a:lnSpc>
                <a:spcPct val="90000"/>
              </a:lnSpc>
              <a:buSzPct val="80000"/>
              <a:buFont typeface="Wingdings" pitchFamily="2" charset="2"/>
              <a:buChar char="¯"/>
            </a:pPr>
            <a:r>
              <a:rPr lang="he-IL" sz="1800" smtClean="0"/>
              <a:t>שימו לב כי בדוגמא 2 מדובר בטבלה של 2</a:t>
            </a:r>
            <a:r>
              <a:rPr lang="en-US" sz="1800" smtClean="0"/>
              <a:t>X</a:t>
            </a:r>
            <a:r>
              <a:rPr lang="he-IL" sz="1800" smtClean="0"/>
              <a:t>2 ולכן נשתמש בנוסחת </a:t>
            </a:r>
            <a:r>
              <a:rPr lang="en-US" sz="1800" smtClean="0"/>
              <a:t>Yates</a:t>
            </a:r>
            <a:r>
              <a:rPr lang="he-IL" sz="1800" smtClean="0"/>
              <a:t>.</a:t>
            </a:r>
          </a:p>
        </p:txBody>
      </p:sp>
      <p:sp>
        <p:nvSpPr>
          <p:cNvPr id="507907" name="AutoShape 3">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73735" name="Rectangle 4"/>
          <p:cNvSpPr>
            <a:spLocks noGrp="1" noChangeArrowheads="1"/>
          </p:cNvSpPr>
          <p:nvPr>
            <p:ph type="title"/>
          </p:nvPr>
        </p:nvSpPr>
        <p:spPr>
          <a:xfrm>
            <a:off x="755650" y="617538"/>
            <a:ext cx="8137525" cy="1143000"/>
          </a:xfrm>
        </p:spPr>
        <p:txBody>
          <a:bodyPr/>
          <a:lstStyle/>
          <a:p>
            <a:pPr algn="r" eaLnBrk="1" hangingPunct="1"/>
            <a:r>
              <a:rPr lang="he-IL" sz="2400" smtClean="0"/>
              <a:t>איזה מבחן לבדיקת קשר </a:t>
            </a:r>
            <a:br>
              <a:rPr lang="he-IL" sz="2400" smtClean="0"/>
            </a:br>
            <a:r>
              <a:rPr lang="el-GR" sz="2400" u="sng" smtClean="0"/>
              <a:t>χ</a:t>
            </a:r>
            <a:r>
              <a:rPr lang="en-US" sz="2400" u="sng" baseline="30000" smtClean="0"/>
              <a:t>2</a:t>
            </a:r>
            <a:r>
              <a:rPr lang="he-IL" sz="2400" u="sng" smtClean="0"/>
              <a:t> לאי תלות</a:t>
            </a:r>
            <a:r>
              <a:rPr lang="he-IL" sz="2400" smtClean="0"/>
              <a:t>, </a:t>
            </a:r>
            <a:r>
              <a:rPr lang="el-GR" sz="2400" smtClean="0"/>
              <a:t>χ</a:t>
            </a:r>
            <a:r>
              <a:rPr lang="en-US" sz="2400" baseline="30000" smtClean="0"/>
              <a:t>2</a:t>
            </a:r>
            <a:r>
              <a:rPr lang="he-IL" sz="2400" smtClean="0"/>
              <a:t> לטיב התאמה או מקדם המתאם (פרסון)?</a:t>
            </a:r>
            <a:endParaRPr lang="en-US" sz="2400" smtClean="0"/>
          </a:p>
        </p:txBody>
      </p:sp>
      <p:graphicFrame>
        <p:nvGraphicFramePr>
          <p:cNvPr id="508041" name="Group 137"/>
          <p:cNvGraphicFramePr>
            <a:graphicFrameLocks noGrp="1"/>
          </p:cNvGraphicFramePr>
          <p:nvPr/>
        </p:nvGraphicFramePr>
        <p:xfrm>
          <a:off x="323850" y="2924175"/>
          <a:ext cx="5472113" cy="1189038"/>
        </p:xfrm>
        <a:graphic>
          <a:graphicData uri="http://schemas.openxmlformats.org/drawingml/2006/table">
            <a:tbl>
              <a:tblPr rtl="1"/>
              <a:tblGrid>
                <a:gridCol w="2130425"/>
                <a:gridCol w="750888"/>
                <a:gridCol w="804862"/>
                <a:gridCol w="1152525"/>
                <a:gridCol w="633413"/>
              </a:tblGrid>
              <a:tr h="215900">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מצב משפחתי / סוג השקעה</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מניות</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קופ"ג</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תוכנית חסכון</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5900">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רווקים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5900">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נשואים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5900">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גרושים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5900">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508005" name="Object 101"/>
          <p:cNvGraphicFramePr>
            <a:graphicFrameLocks noChangeAspect="1"/>
          </p:cNvGraphicFramePr>
          <p:nvPr/>
        </p:nvGraphicFramePr>
        <p:xfrm>
          <a:off x="2916238" y="1844675"/>
          <a:ext cx="1295400" cy="401638"/>
        </p:xfrm>
        <a:graphic>
          <a:graphicData uri="http://schemas.openxmlformats.org/presentationml/2006/ole">
            <p:oleObj spid="_x0000_s73730" name="משוואה" r:id="rId4" imgW="1269720" imgH="393480" progId="Equation.3">
              <p:embed/>
            </p:oleObj>
          </a:graphicData>
        </a:graphic>
      </p:graphicFrame>
      <p:graphicFrame>
        <p:nvGraphicFramePr>
          <p:cNvPr id="508006" name="Object 102"/>
          <p:cNvGraphicFramePr>
            <a:graphicFrameLocks noChangeAspect="1"/>
          </p:cNvGraphicFramePr>
          <p:nvPr/>
        </p:nvGraphicFramePr>
        <p:xfrm>
          <a:off x="2916238" y="2276475"/>
          <a:ext cx="2452687" cy="533400"/>
        </p:xfrm>
        <a:graphic>
          <a:graphicData uri="http://schemas.openxmlformats.org/presentationml/2006/ole">
            <p:oleObj spid="_x0000_s73731" name="משוואה" r:id="rId5" imgW="2044440" imgH="444240" progId="Equation.3">
              <p:embed/>
            </p:oleObj>
          </a:graphicData>
        </a:graphic>
      </p:graphicFrame>
      <p:graphicFrame>
        <p:nvGraphicFramePr>
          <p:cNvPr id="508044" name="Group 140"/>
          <p:cNvGraphicFramePr>
            <a:graphicFrameLocks noGrp="1"/>
          </p:cNvGraphicFramePr>
          <p:nvPr/>
        </p:nvGraphicFramePr>
        <p:xfrm>
          <a:off x="323850" y="4365625"/>
          <a:ext cx="3889375" cy="958850"/>
        </p:xfrm>
        <a:graphic>
          <a:graphicData uri="http://schemas.openxmlformats.org/drawingml/2006/table">
            <a:tbl>
              <a:tblPr rtl="1"/>
              <a:tblGrid>
                <a:gridCol w="1258887"/>
                <a:gridCol w="876300"/>
                <a:gridCol w="876300"/>
                <a:gridCol w="877888"/>
              </a:tblGrid>
              <a:tr h="234950">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הצלחה / תרגיל</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הגישו</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לא הגישו</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233363">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הצליחו</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246063">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נכשלו</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r h="233363">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130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F00">
                        <a:alpha val="50000"/>
                      </a:srgbClr>
                    </a:solidFill>
                  </a:tcPr>
                </a:tc>
              </a:tr>
            </a:tbl>
          </a:graphicData>
        </a:graphic>
      </p:graphicFrame>
      <p:graphicFrame>
        <p:nvGraphicFramePr>
          <p:cNvPr id="508043" name="Object 139"/>
          <p:cNvGraphicFramePr>
            <a:graphicFrameLocks noChangeAspect="1"/>
          </p:cNvGraphicFramePr>
          <p:nvPr/>
        </p:nvGraphicFramePr>
        <p:xfrm>
          <a:off x="220663" y="2133600"/>
          <a:ext cx="2581275" cy="661988"/>
        </p:xfrm>
        <a:graphic>
          <a:graphicData uri="http://schemas.openxmlformats.org/presentationml/2006/ole">
            <p:oleObj spid="_x0000_s73732" name="משוואה" r:id="rId6" imgW="1981080" imgH="5079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7906">
                                            <p:txEl>
                                              <p:pRg st="0" end="0"/>
                                            </p:txEl>
                                          </p:spTgt>
                                        </p:tgtEl>
                                        <p:attrNameLst>
                                          <p:attrName>style.visibility</p:attrName>
                                        </p:attrNameLst>
                                      </p:cBhvr>
                                      <p:to>
                                        <p:strVal val="visible"/>
                                      </p:to>
                                    </p:set>
                                    <p:animEffect transition="in" filter="fade">
                                      <p:cBhvr>
                                        <p:cTn id="7" dur="2000"/>
                                        <p:tgtEl>
                                          <p:spTgt spid="50790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07906">
                                            <p:txEl>
                                              <p:pRg st="1" end="1"/>
                                            </p:txEl>
                                          </p:spTgt>
                                        </p:tgtEl>
                                        <p:attrNameLst>
                                          <p:attrName>style.visibility</p:attrName>
                                        </p:attrNameLst>
                                      </p:cBhvr>
                                      <p:to>
                                        <p:strVal val="visible"/>
                                      </p:to>
                                    </p:set>
                                    <p:animEffect transition="in" filter="fade">
                                      <p:cBhvr>
                                        <p:cTn id="11" dur="2000"/>
                                        <p:tgtEl>
                                          <p:spTgt spid="507906">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07906">
                                            <p:txEl>
                                              <p:pRg st="2" end="2"/>
                                            </p:txEl>
                                          </p:spTgt>
                                        </p:tgtEl>
                                        <p:attrNameLst>
                                          <p:attrName>style.visibility</p:attrName>
                                        </p:attrNameLst>
                                      </p:cBhvr>
                                      <p:to>
                                        <p:strVal val="visible"/>
                                      </p:to>
                                    </p:set>
                                    <p:animEffect transition="in" filter="fade">
                                      <p:cBhvr>
                                        <p:cTn id="14" dur="2000"/>
                                        <p:tgtEl>
                                          <p:spTgt spid="507906">
                                            <p:txEl>
                                              <p:pRg st="2" end="2"/>
                                            </p:txEl>
                                          </p:spTgt>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508041"/>
                                        </p:tgtEl>
                                        <p:attrNameLst>
                                          <p:attrName>style.visibility</p:attrName>
                                        </p:attrNameLst>
                                      </p:cBhvr>
                                      <p:to>
                                        <p:strVal val="visible"/>
                                      </p:to>
                                    </p:set>
                                    <p:anim calcmode="lin" valueType="num">
                                      <p:cBhvr>
                                        <p:cTn id="17" dur="2000" fill="hold"/>
                                        <p:tgtEl>
                                          <p:spTgt spid="508041"/>
                                        </p:tgtEl>
                                        <p:attrNameLst>
                                          <p:attrName>ppt_w</p:attrName>
                                        </p:attrNameLst>
                                      </p:cBhvr>
                                      <p:tavLst>
                                        <p:tav tm="0">
                                          <p:val>
                                            <p:fltVal val="0"/>
                                          </p:val>
                                        </p:tav>
                                        <p:tav tm="100000">
                                          <p:val>
                                            <p:strVal val="#ppt_w"/>
                                          </p:val>
                                        </p:tav>
                                      </p:tavLst>
                                    </p:anim>
                                    <p:anim calcmode="lin" valueType="num">
                                      <p:cBhvr>
                                        <p:cTn id="18" dur="2000" fill="hold"/>
                                        <p:tgtEl>
                                          <p:spTgt spid="508041"/>
                                        </p:tgtEl>
                                        <p:attrNameLst>
                                          <p:attrName>ppt_h</p:attrName>
                                        </p:attrNameLst>
                                      </p:cBhvr>
                                      <p:tavLst>
                                        <p:tav tm="0">
                                          <p:val>
                                            <p:fltVal val="0"/>
                                          </p:val>
                                        </p:tav>
                                        <p:tav tm="100000">
                                          <p:val>
                                            <p:strVal val="#ppt_h"/>
                                          </p:val>
                                        </p:tav>
                                      </p:tavLst>
                                    </p:anim>
                                    <p:anim calcmode="lin" valueType="num">
                                      <p:cBhvr>
                                        <p:cTn id="19" dur="2000" fill="hold"/>
                                        <p:tgtEl>
                                          <p:spTgt spid="508041"/>
                                        </p:tgtEl>
                                        <p:attrNameLst>
                                          <p:attrName>style.rotation</p:attrName>
                                        </p:attrNameLst>
                                      </p:cBhvr>
                                      <p:tavLst>
                                        <p:tav tm="0">
                                          <p:val>
                                            <p:fltVal val="360"/>
                                          </p:val>
                                        </p:tav>
                                        <p:tav tm="100000">
                                          <p:val>
                                            <p:fltVal val="0"/>
                                          </p:val>
                                        </p:tav>
                                      </p:tavLst>
                                    </p:anim>
                                    <p:animEffect transition="in" filter="fade">
                                      <p:cBhvr>
                                        <p:cTn id="20" dur="2000"/>
                                        <p:tgtEl>
                                          <p:spTgt spid="508041"/>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507906">
                                            <p:txEl>
                                              <p:pRg st="7" end="7"/>
                                            </p:txEl>
                                          </p:spTgt>
                                        </p:tgtEl>
                                        <p:attrNameLst>
                                          <p:attrName>style.visibility</p:attrName>
                                        </p:attrNameLst>
                                      </p:cBhvr>
                                      <p:to>
                                        <p:strVal val="visible"/>
                                      </p:to>
                                    </p:set>
                                    <p:animEffect transition="in" filter="fade">
                                      <p:cBhvr>
                                        <p:cTn id="24" dur="2000"/>
                                        <p:tgtEl>
                                          <p:spTgt spid="507906">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7906">
                                            <p:txEl>
                                              <p:pRg st="8" end="8"/>
                                            </p:txEl>
                                          </p:spTgt>
                                        </p:tgtEl>
                                        <p:attrNameLst>
                                          <p:attrName>style.visibility</p:attrName>
                                        </p:attrNameLst>
                                      </p:cBhvr>
                                      <p:to>
                                        <p:strVal val="visible"/>
                                      </p:to>
                                    </p:set>
                                    <p:animEffect transition="in" filter="fade">
                                      <p:cBhvr>
                                        <p:cTn id="27" dur="2000"/>
                                        <p:tgtEl>
                                          <p:spTgt spid="507906">
                                            <p:txEl>
                                              <p:pRg st="8" end="8"/>
                                            </p:txEl>
                                          </p:spTgt>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508044"/>
                                        </p:tgtEl>
                                        <p:attrNameLst>
                                          <p:attrName>style.visibility</p:attrName>
                                        </p:attrNameLst>
                                      </p:cBhvr>
                                      <p:to>
                                        <p:strVal val="visible"/>
                                      </p:to>
                                    </p:set>
                                    <p:anim calcmode="lin" valueType="num">
                                      <p:cBhvr>
                                        <p:cTn id="30" dur="2000" fill="hold"/>
                                        <p:tgtEl>
                                          <p:spTgt spid="508044"/>
                                        </p:tgtEl>
                                        <p:attrNameLst>
                                          <p:attrName>ppt_w</p:attrName>
                                        </p:attrNameLst>
                                      </p:cBhvr>
                                      <p:tavLst>
                                        <p:tav tm="0">
                                          <p:val>
                                            <p:fltVal val="0"/>
                                          </p:val>
                                        </p:tav>
                                        <p:tav tm="100000">
                                          <p:val>
                                            <p:strVal val="#ppt_w"/>
                                          </p:val>
                                        </p:tav>
                                      </p:tavLst>
                                    </p:anim>
                                    <p:anim calcmode="lin" valueType="num">
                                      <p:cBhvr>
                                        <p:cTn id="31" dur="2000" fill="hold"/>
                                        <p:tgtEl>
                                          <p:spTgt spid="508044"/>
                                        </p:tgtEl>
                                        <p:attrNameLst>
                                          <p:attrName>ppt_h</p:attrName>
                                        </p:attrNameLst>
                                      </p:cBhvr>
                                      <p:tavLst>
                                        <p:tav tm="0">
                                          <p:val>
                                            <p:fltVal val="0"/>
                                          </p:val>
                                        </p:tav>
                                        <p:tav tm="100000">
                                          <p:val>
                                            <p:strVal val="#ppt_h"/>
                                          </p:val>
                                        </p:tav>
                                      </p:tavLst>
                                    </p:anim>
                                    <p:anim calcmode="lin" valueType="num">
                                      <p:cBhvr>
                                        <p:cTn id="32" dur="2000" fill="hold"/>
                                        <p:tgtEl>
                                          <p:spTgt spid="508044"/>
                                        </p:tgtEl>
                                        <p:attrNameLst>
                                          <p:attrName>style.rotation</p:attrName>
                                        </p:attrNameLst>
                                      </p:cBhvr>
                                      <p:tavLst>
                                        <p:tav tm="0">
                                          <p:val>
                                            <p:fltVal val="360"/>
                                          </p:val>
                                        </p:tav>
                                        <p:tav tm="100000">
                                          <p:val>
                                            <p:fltVal val="0"/>
                                          </p:val>
                                        </p:tav>
                                      </p:tavLst>
                                    </p:anim>
                                    <p:animEffect transition="in" filter="fade">
                                      <p:cBhvr>
                                        <p:cTn id="33" dur="2000"/>
                                        <p:tgtEl>
                                          <p:spTgt spid="508044"/>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507906">
                                            <p:txEl>
                                              <p:pRg st="10" end="10"/>
                                            </p:txEl>
                                          </p:spTgt>
                                        </p:tgtEl>
                                        <p:attrNameLst>
                                          <p:attrName>style.visibility</p:attrName>
                                        </p:attrNameLst>
                                      </p:cBhvr>
                                      <p:to>
                                        <p:strVal val="visible"/>
                                      </p:to>
                                    </p:set>
                                    <p:animEffect transition="in" filter="fade">
                                      <p:cBhvr>
                                        <p:cTn id="37" dur="2000"/>
                                        <p:tgtEl>
                                          <p:spTgt spid="507906">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7906">
                                            <p:txEl>
                                              <p:pRg st="11" end="11"/>
                                            </p:txEl>
                                          </p:spTgt>
                                        </p:tgtEl>
                                        <p:attrNameLst>
                                          <p:attrName>style.visibility</p:attrName>
                                        </p:attrNameLst>
                                      </p:cBhvr>
                                      <p:to>
                                        <p:strVal val="visible"/>
                                      </p:to>
                                    </p:set>
                                    <p:animEffect transition="in" filter="fade">
                                      <p:cBhvr>
                                        <p:cTn id="40" dur="2000"/>
                                        <p:tgtEl>
                                          <p:spTgt spid="507906">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7906">
                                            <p:txEl>
                                              <p:pRg st="12" end="12"/>
                                            </p:txEl>
                                          </p:spTgt>
                                        </p:tgtEl>
                                        <p:attrNameLst>
                                          <p:attrName>style.visibility</p:attrName>
                                        </p:attrNameLst>
                                      </p:cBhvr>
                                      <p:to>
                                        <p:strVal val="visible"/>
                                      </p:to>
                                    </p:set>
                                    <p:animEffect transition="in" filter="fade">
                                      <p:cBhvr>
                                        <p:cTn id="43" dur="2000"/>
                                        <p:tgtEl>
                                          <p:spTgt spid="507906">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07906">
                                            <p:txEl>
                                              <p:pRg st="13" end="13"/>
                                            </p:txEl>
                                          </p:spTgt>
                                        </p:tgtEl>
                                        <p:attrNameLst>
                                          <p:attrName>style.visibility</p:attrName>
                                        </p:attrNameLst>
                                      </p:cBhvr>
                                      <p:to>
                                        <p:strVal val="visible"/>
                                      </p:to>
                                    </p:set>
                                    <p:animEffect transition="in" filter="fade">
                                      <p:cBhvr>
                                        <p:cTn id="46" dur="2000"/>
                                        <p:tgtEl>
                                          <p:spTgt spid="507906">
                                            <p:txEl>
                                              <p:pRg st="13" end="13"/>
                                            </p:txEl>
                                          </p:spTgt>
                                        </p:tgtEl>
                                      </p:cBhvr>
                                    </p:animEffect>
                                  </p:childTnLst>
                                </p:cTn>
                              </p:par>
                            </p:childTnLst>
                          </p:cTn>
                        </p:par>
                        <p:par>
                          <p:cTn id="47" fill="hold">
                            <p:stCondLst>
                              <p:cond delay="8000"/>
                            </p:stCondLst>
                            <p:childTnLst>
                              <p:par>
                                <p:cTn id="48" presetID="55" presetClass="entr" presetSubtype="0" fill="hold" nodeType="afterEffect">
                                  <p:stCondLst>
                                    <p:cond delay="0"/>
                                  </p:stCondLst>
                                  <p:childTnLst>
                                    <p:set>
                                      <p:cBhvr>
                                        <p:cTn id="49" dur="1" fill="hold">
                                          <p:stCondLst>
                                            <p:cond delay="0"/>
                                          </p:stCondLst>
                                        </p:cTn>
                                        <p:tgtEl>
                                          <p:spTgt spid="508005"/>
                                        </p:tgtEl>
                                        <p:attrNameLst>
                                          <p:attrName>style.visibility</p:attrName>
                                        </p:attrNameLst>
                                      </p:cBhvr>
                                      <p:to>
                                        <p:strVal val="visible"/>
                                      </p:to>
                                    </p:set>
                                    <p:anim calcmode="lin" valueType="num">
                                      <p:cBhvr>
                                        <p:cTn id="50" dur="1000" fill="hold"/>
                                        <p:tgtEl>
                                          <p:spTgt spid="508005"/>
                                        </p:tgtEl>
                                        <p:attrNameLst>
                                          <p:attrName>ppt_w</p:attrName>
                                        </p:attrNameLst>
                                      </p:cBhvr>
                                      <p:tavLst>
                                        <p:tav tm="0">
                                          <p:val>
                                            <p:strVal val="#ppt_w*0.70"/>
                                          </p:val>
                                        </p:tav>
                                        <p:tav tm="100000">
                                          <p:val>
                                            <p:strVal val="#ppt_w"/>
                                          </p:val>
                                        </p:tav>
                                      </p:tavLst>
                                    </p:anim>
                                    <p:anim calcmode="lin" valueType="num">
                                      <p:cBhvr>
                                        <p:cTn id="51" dur="1000" fill="hold"/>
                                        <p:tgtEl>
                                          <p:spTgt spid="508005"/>
                                        </p:tgtEl>
                                        <p:attrNameLst>
                                          <p:attrName>ppt_h</p:attrName>
                                        </p:attrNameLst>
                                      </p:cBhvr>
                                      <p:tavLst>
                                        <p:tav tm="0">
                                          <p:val>
                                            <p:strVal val="#ppt_h"/>
                                          </p:val>
                                        </p:tav>
                                        <p:tav tm="100000">
                                          <p:val>
                                            <p:strVal val="#ppt_h"/>
                                          </p:val>
                                        </p:tav>
                                      </p:tavLst>
                                    </p:anim>
                                    <p:animEffect transition="in" filter="fade">
                                      <p:cBhvr>
                                        <p:cTn id="52" dur="1000"/>
                                        <p:tgtEl>
                                          <p:spTgt spid="508005"/>
                                        </p:tgtEl>
                                      </p:cBhvr>
                                    </p:animEffect>
                                  </p:childTnLst>
                                </p:cTn>
                              </p:par>
                              <p:par>
                                <p:cTn id="53" presetID="55" presetClass="entr" presetSubtype="0" fill="hold" nodeType="withEffect">
                                  <p:stCondLst>
                                    <p:cond delay="0"/>
                                  </p:stCondLst>
                                  <p:childTnLst>
                                    <p:set>
                                      <p:cBhvr>
                                        <p:cTn id="54" dur="1" fill="hold">
                                          <p:stCondLst>
                                            <p:cond delay="0"/>
                                          </p:stCondLst>
                                        </p:cTn>
                                        <p:tgtEl>
                                          <p:spTgt spid="508006"/>
                                        </p:tgtEl>
                                        <p:attrNameLst>
                                          <p:attrName>style.visibility</p:attrName>
                                        </p:attrNameLst>
                                      </p:cBhvr>
                                      <p:to>
                                        <p:strVal val="visible"/>
                                      </p:to>
                                    </p:set>
                                    <p:anim calcmode="lin" valueType="num">
                                      <p:cBhvr>
                                        <p:cTn id="55" dur="1000" fill="hold"/>
                                        <p:tgtEl>
                                          <p:spTgt spid="508006"/>
                                        </p:tgtEl>
                                        <p:attrNameLst>
                                          <p:attrName>ppt_w</p:attrName>
                                        </p:attrNameLst>
                                      </p:cBhvr>
                                      <p:tavLst>
                                        <p:tav tm="0">
                                          <p:val>
                                            <p:strVal val="#ppt_w*0.70"/>
                                          </p:val>
                                        </p:tav>
                                        <p:tav tm="100000">
                                          <p:val>
                                            <p:strVal val="#ppt_w"/>
                                          </p:val>
                                        </p:tav>
                                      </p:tavLst>
                                    </p:anim>
                                    <p:anim calcmode="lin" valueType="num">
                                      <p:cBhvr>
                                        <p:cTn id="56" dur="1000" fill="hold"/>
                                        <p:tgtEl>
                                          <p:spTgt spid="508006"/>
                                        </p:tgtEl>
                                        <p:attrNameLst>
                                          <p:attrName>ppt_h</p:attrName>
                                        </p:attrNameLst>
                                      </p:cBhvr>
                                      <p:tavLst>
                                        <p:tav tm="0">
                                          <p:val>
                                            <p:strVal val="#ppt_h"/>
                                          </p:val>
                                        </p:tav>
                                        <p:tav tm="100000">
                                          <p:val>
                                            <p:strVal val="#ppt_h"/>
                                          </p:val>
                                        </p:tav>
                                      </p:tavLst>
                                    </p:anim>
                                    <p:animEffect transition="in" filter="fade">
                                      <p:cBhvr>
                                        <p:cTn id="57" dur="1000"/>
                                        <p:tgtEl>
                                          <p:spTgt spid="508006"/>
                                        </p:tgtEl>
                                      </p:cBhvr>
                                    </p:animEffect>
                                  </p:childTnLst>
                                </p:cTn>
                              </p:par>
                              <p:par>
                                <p:cTn id="58" presetID="55" presetClass="entr" presetSubtype="0" fill="hold" nodeType="withEffect">
                                  <p:stCondLst>
                                    <p:cond delay="0"/>
                                  </p:stCondLst>
                                  <p:childTnLst>
                                    <p:set>
                                      <p:cBhvr>
                                        <p:cTn id="59" dur="1" fill="hold">
                                          <p:stCondLst>
                                            <p:cond delay="0"/>
                                          </p:stCondLst>
                                        </p:cTn>
                                        <p:tgtEl>
                                          <p:spTgt spid="508043"/>
                                        </p:tgtEl>
                                        <p:attrNameLst>
                                          <p:attrName>style.visibility</p:attrName>
                                        </p:attrNameLst>
                                      </p:cBhvr>
                                      <p:to>
                                        <p:strVal val="visible"/>
                                      </p:to>
                                    </p:set>
                                    <p:anim calcmode="lin" valueType="num">
                                      <p:cBhvr>
                                        <p:cTn id="60" dur="1000" fill="hold"/>
                                        <p:tgtEl>
                                          <p:spTgt spid="508043"/>
                                        </p:tgtEl>
                                        <p:attrNameLst>
                                          <p:attrName>ppt_w</p:attrName>
                                        </p:attrNameLst>
                                      </p:cBhvr>
                                      <p:tavLst>
                                        <p:tav tm="0">
                                          <p:val>
                                            <p:strVal val="#ppt_w*0.70"/>
                                          </p:val>
                                        </p:tav>
                                        <p:tav tm="100000">
                                          <p:val>
                                            <p:strVal val="#ppt_w"/>
                                          </p:val>
                                        </p:tav>
                                      </p:tavLst>
                                    </p:anim>
                                    <p:anim calcmode="lin" valueType="num">
                                      <p:cBhvr>
                                        <p:cTn id="61" dur="1000" fill="hold"/>
                                        <p:tgtEl>
                                          <p:spTgt spid="508043"/>
                                        </p:tgtEl>
                                        <p:attrNameLst>
                                          <p:attrName>ppt_h</p:attrName>
                                        </p:attrNameLst>
                                      </p:cBhvr>
                                      <p:tavLst>
                                        <p:tav tm="0">
                                          <p:val>
                                            <p:strVal val="#ppt_h"/>
                                          </p:val>
                                        </p:tav>
                                        <p:tav tm="100000">
                                          <p:val>
                                            <p:strVal val="#ppt_h"/>
                                          </p:val>
                                        </p:tav>
                                      </p:tavLst>
                                    </p:anim>
                                    <p:animEffect transition="in" filter="fade">
                                      <p:cBhvr>
                                        <p:cTn id="62" dur="1000"/>
                                        <p:tgtEl>
                                          <p:spTgt spid="508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6" grpId="0"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spect="1" noChangeArrowheads="1"/>
          </p:cNvSpPr>
          <p:nvPr>
            <p:ph type="body" idx="1"/>
          </p:nvPr>
        </p:nvSpPr>
        <p:spPr>
          <a:xfrm>
            <a:off x="250825" y="1916113"/>
            <a:ext cx="8569325" cy="4752975"/>
          </a:xfrm>
          <a:noFill/>
        </p:spPr>
        <p:txBody>
          <a:bodyPr/>
          <a:lstStyle/>
          <a:p>
            <a:pPr marL="609600" indent="-609600" eaLnBrk="1" hangingPunct="1">
              <a:lnSpc>
                <a:spcPct val="90000"/>
              </a:lnSpc>
              <a:buFont typeface="Wingdings" pitchFamily="2" charset="2"/>
              <a:buNone/>
            </a:pPr>
            <a:r>
              <a:rPr lang="he-IL" sz="2400" b="1" u="sng" smtClean="0">
                <a:solidFill>
                  <a:schemeClr val="tx2"/>
                </a:solidFill>
                <a:sym typeface="Symbol" pitchFamily="18" charset="2"/>
              </a:rPr>
              <a:t>בדיקת השערות </a:t>
            </a:r>
            <a:r>
              <a:rPr lang="el-GR" sz="2400" b="1" u="sng" smtClean="0">
                <a:solidFill>
                  <a:schemeClr val="tx2"/>
                </a:solidFill>
              </a:rPr>
              <a:t>χ</a:t>
            </a:r>
            <a:r>
              <a:rPr lang="en-US" sz="2400" b="1" u="sng" smtClean="0">
                <a:solidFill>
                  <a:schemeClr val="tx2"/>
                </a:solidFill>
              </a:rPr>
              <a:t>2</a:t>
            </a:r>
            <a:r>
              <a:rPr lang="he-IL" sz="2400" b="1" u="sng" smtClean="0">
                <a:solidFill>
                  <a:schemeClr val="tx2"/>
                </a:solidFill>
              </a:rPr>
              <a:t> לטיב התאמה</a:t>
            </a:r>
            <a:endParaRPr lang="he-IL" sz="2400" b="1" u="sng" smtClean="0">
              <a:solidFill>
                <a:schemeClr val="tx2"/>
              </a:solidFill>
              <a:sym typeface="Symbol" pitchFamily="18" charset="2"/>
            </a:endParaRPr>
          </a:p>
          <a:p>
            <a:pPr marL="609600" indent="-609600" algn="justLow" eaLnBrk="1" hangingPunct="1">
              <a:lnSpc>
                <a:spcPct val="90000"/>
              </a:lnSpc>
            </a:pPr>
            <a:r>
              <a:rPr lang="he-IL" sz="2000" b="1" smtClean="0">
                <a:sym typeface="Symbol" pitchFamily="18" charset="2"/>
              </a:rPr>
              <a:t>דוגמא 1</a:t>
            </a:r>
            <a:r>
              <a:rPr lang="he-IL" sz="2000" smtClean="0">
                <a:sym typeface="Symbol" pitchFamily="18" charset="2"/>
              </a:rPr>
              <a:t>: נתון</a:t>
            </a:r>
          </a:p>
          <a:p>
            <a:pPr marL="990600" lvl="1" indent="-533400" algn="justLow" eaLnBrk="1" hangingPunct="1">
              <a:lnSpc>
                <a:spcPct val="90000"/>
              </a:lnSpc>
            </a:pPr>
            <a:endParaRPr lang="he-IL" sz="1600" smtClean="0">
              <a:sym typeface="Symbol" pitchFamily="18" charset="2"/>
            </a:endParaRPr>
          </a:p>
          <a:p>
            <a:pPr marL="990600" lvl="1" indent="-533400" algn="justLow" eaLnBrk="1" hangingPunct="1">
              <a:lnSpc>
                <a:spcPct val="90000"/>
              </a:lnSpc>
            </a:pPr>
            <a:endParaRPr lang="he-IL" sz="1600" smtClean="0">
              <a:sym typeface="Symbol" pitchFamily="18" charset="2"/>
            </a:endParaRPr>
          </a:p>
          <a:p>
            <a:pPr marL="990600" lvl="1" indent="-533400" algn="justLow" eaLnBrk="1" hangingPunct="1">
              <a:lnSpc>
                <a:spcPct val="90000"/>
              </a:lnSpc>
            </a:pPr>
            <a:endParaRPr lang="he-IL" sz="1600" smtClean="0">
              <a:sym typeface="Symbol" pitchFamily="18" charset="2"/>
            </a:endParaRPr>
          </a:p>
          <a:p>
            <a:pPr marL="990600" lvl="1" indent="-533400" algn="justLow" eaLnBrk="1" hangingPunct="1">
              <a:lnSpc>
                <a:spcPct val="90000"/>
              </a:lnSpc>
            </a:pPr>
            <a:r>
              <a:rPr lang="he-IL" sz="1600" smtClean="0">
                <a:sym typeface="Symbol" pitchFamily="18" charset="2"/>
              </a:rPr>
              <a:t>האם ההתפלגות של המין בסקר היא בהתאם להתפלגות באוכלוסייה (50:50). בדוק לרמת מובהקות של </a:t>
            </a:r>
            <a:r>
              <a:rPr lang="el-GR" sz="1600" smtClean="0">
                <a:sym typeface="Symbol" pitchFamily="18" charset="2"/>
              </a:rPr>
              <a:t>α</a:t>
            </a:r>
            <a:r>
              <a:rPr lang="en-US" sz="1600" smtClean="0">
                <a:sym typeface="Symbol" pitchFamily="18" charset="2"/>
              </a:rPr>
              <a:t>=0.05</a:t>
            </a:r>
            <a:r>
              <a:rPr lang="he-IL" sz="1600" smtClean="0">
                <a:sym typeface="Symbol" pitchFamily="18" charset="2"/>
              </a:rPr>
              <a:t>.</a:t>
            </a:r>
            <a:endParaRPr lang="he-IL" sz="1800" smtClean="0"/>
          </a:p>
          <a:p>
            <a:pPr marL="609600" indent="-609600" eaLnBrk="1" hangingPunct="1">
              <a:lnSpc>
                <a:spcPct val="90000"/>
              </a:lnSpc>
            </a:pPr>
            <a:endParaRPr lang="he-IL" sz="2000" b="1" smtClean="0">
              <a:sym typeface="Symbol" pitchFamily="18" charset="2"/>
            </a:endParaRPr>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מדובר בקשר (טיב התאמה) בין התפלגות של משתנה בפועל (נצפה) לבין התפלגות אמורה (נחזית).</a:t>
            </a:r>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משתנים מסולם שמי ולכן תמיד תופיע טבלה עם שכיחויות, (לא ממוצעים ולא סטיות תקן).</a:t>
            </a:r>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ההבחנה היחידה בין מבחן </a:t>
            </a:r>
            <a:r>
              <a:rPr lang="el-GR" sz="1800" b="1" smtClean="0"/>
              <a:t>χ</a:t>
            </a:r>
            <a:r>
              <a:rPr lang="en-US" sz="1800" b="1" smtClean="0"/>
              <a:t>2</a:t>
            </a:r>
            <a:r>
              <a:rPr lang="he-IL" sz="1800" b="1" smtClean="0"/>
              <a:t> אי תלות לבין </a:t>
            </a:r>
            <a:r>
              <a:rPr lang="he-IL" sz="1800" b="1" smtClean="0">
                <a:sym typeface="Symbol" pitchFamily="18" charset="2"/>
              </a:rPr>
              <a:t>מבחן </a:t>
            </a:r>
            <a:r>
              <a:rPr lang="el-GR" sz="1800" b="1" smtClean="0"/>
              <a:t>χ</a:t>
            </a:r>
            <a:r>
              <a:rPr lang="en-US" sz="1800" b="1" smtClean="0"/>
              <a:t>2</a:t>
            </a:r>
            <a:r>
              <a:rPr lang="he-IL" sz="1800" b="1" smtClean="0"/>
              <a:t> לטיב התאמה </a:t>
            </a:r>
            <a:r>
              <a:rPr lang="he-IL" sz="1800" b="1" smtClean="0">
                <a:sym typeface="Symbol" pitchFamily="18" charset="2"/>
              </a:rPr>
              <a:t>זה במספר המשתנים. בטיב התאמה יש משתנה אחד ואילו באי תלות יש שני משתנים. </a:t>
            </a:r>
          </a:p>
        </p:txBody>
      </p:sp>
      <p:sp>
        <p:nvSpPr>
          <p:cNvPr id="510979" name="AutoShape 3">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74757" name="Rectangle 4"/>
          <p:cNvSpPr>
            <a:spLocks noGrp="1" noChangeArrowheads="1"/>
          </p:cNvSpPr>
          <p:nvPr>
            <p:ph type="title"/>
          </p:nvPr>
        </p:nvSpPr>
        <p:spPr>
          <a:xfrm>
            <a:off x="755650" y="617538"/>
            <a:ext cx="8137525" cy="1143000"/>
          </a:xfrm>
        </p:spPr>
        <p:txBody>
          <a:bodyPr/>
          <a:lstStyle/>
          <a:p>
            <a:pPr algn="r" eaLnBrk="1" hangingPunct="1"/>
            <a:r>
              <a:rPr lang="he-IL" sz="2400" smtClean="0"/>
              <a:t>איזה מבחן לבדיקת קשר </a:t>
            </a:r>
            <a:br>
              <a:rPr lang="he-IL" sz="2400" smtClean="0"/>
            </a:br>
            <a:r>
              <a:rPr lang="el-GR" sz="2400" smtClean="0"/>
              <a:t>χ</a:t>
            </a:r>
            <a:r>
              <a:rPr lang="en-US" sz="2400" baseline="30000" smtClean="0"/>
              <a:t>2</a:t>
            </a:r>
            <a:r>
              <a:rPr lang="he-IL" sz="2400" smtClean="0"/>
              <a:t> לאי תלות, </a:t>
            </a:r>
            <a:r>
              <a:rPr lang="el-GR" sz="2400" u="sng" smtClean="0"/>
              <a:t>χ</a:t>
            </a:r>
            <a:r>
              <a:rPr lang="en-US" sz="2400" u="sng" baseline="30000" smtClean="0"/>
              <a:t>2</a:t>
            </a:r>
            <a:r>
              <a:rPr lang="he-IL" sz="2400" u="sng" smtClean="0"/>
              <a:t> לטיב התאמה</a:t>
            </a:r>
            <a:r>
              <a:rPr lang="he-IL" sz="2400" smtClean="0"/>
              <a:t> או מקדם המתאם (פרסון)?</a:t>
            </a:r>
            <a:endParaRPr lang="en-US" sz="2400" smtClean="0"/>
          </a:p>
        </p:txBody>
      </p:sp>
      <p:graphicFrame>
        <p:nvGraphicFramePr>
          <p:cNvPr id="511020" name="Object 44"/>
          <p:cNvGraphicFramePr>
            <a:graphicFrameLocks noChangeAspect="1"/>
          </p:cNvGraphicFramePr>
          <p:nvPr/>
        </p:nvGraphicFramePr>
        <p:xfrm>
          <a:off x="1258888" y="1844675"/>
          <a:ext cx="2452687" cy="533400"/>
        </p:xfrm>
        <a:graphic>
          <a:graphicData uri="http://schemas.openxmlformats.org/presentationml/2006/ole">
            <p:oleObj spid="_x0000_s74754" name="משוואה" r:id="rId4" imgW="2044440" imgH="444240" progId="Equation.3">
              <p:embed/>
            </p:oleObj>
          </a:graphicData>
        </a:graphic>
      </p:graphicFrame>
      <p:graphicFrame>
        <p:nvGraphicFramePr>
          <p:cNvPr id="511072" name="Group 96"/>
          <p:cNvGraphicFramePr>
            <a:graphicFrameLocks noGrp="1"/>
          </p:cNvGraphicFramePr>
          <p:nvPr/>
        </p:nvGraphicFramePr>
        <p:xfrm>
          <a:off x="3851275" y="2420938"/>
          <a:ext cx="2879725" cy="792162"/>
        </p:xfrm>
        <a:graphic>
          <a:graphicData uri="http://schemas.openxmlformats.org/drawingml/2006/table">
            <a:tbl>
              <a:tblPr rtl="1"/>
              <a:tblGrid>
                <a:gridCol w="982662"/>
                <a:gridCol w="649288"/>
                <a:gridCol w="698500"/>
                <a:gridCol w="549275"/>
              </a:tblGrid>
              <a:tr h="265113">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תוצאה</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נשים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גברים</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61938">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נצפה</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65113">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נחזה</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6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0978">
                                            <p:txEl>
                                              <p:pRg st="0" end="0"/>
                                            </p:txEl>
                                          </p:spTgt>
                                        </p:tgtEl>
                                        <p:attrNameLst>
                                          <p:attrName>style.visibility</p:attrName>
                                        </p:attrNameLst>
                                      </p:cBhvr>
                                      <p:to>
                                        <p:strVal val="visible"/>
                                      </p:to>
                                    </p:set>
                                    <p:animEffect transition="in" filter="fade">
                                      <p:cBhvr>
                                        <p:cTn id="7" dur="2000"/>
                                        <p:tgtEl>
                                          <p:spTgt spid="510978">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0978">
                                            <p:txEl>
                                              <p:pRg st="1" end="1"/>
                                            </p:txEl>
                                          </p:spTgt>
                                        </p:tgtEl>
                                        <p:attrNameLst>
                                          <p:attrName>style.visibility</p:attrName>
                                        </p:attrNameLst>
                                      </p:cBhvr>
                                      <p:to>
                                        <p:strVal val="visible"/>
                                      </p:to>
                                    </p:set>
                                    <p:animEffect transition="in" filter="fade">
                                      <p:cBhvr>
                                        <p:cTn id="11" dur="2000"/>
                                        <p:tgtEl>
                                          <p:spTgt spid="510978">
                                            <p:txEl>
                                              <p:pRg st="1" end="1"/>
                                            </p:txEl>
                                          </p:spTgt>
                                        </p:tgtEl>
                                      </p:cBhvr>
                                    </p:animEffect>
                                  </p:childTnLst>
                                </p:cTn>
                              </p:par>
                              <p:par>
                                <p:cTn id="12" presetID="29" presetClass="entr" presetSubtype="0" fill="hold" nodeType="withEffect">
                                  <p:stCondLst>
                                    <p:cond delay="0"/>
                                  </p:stCondLst>
                                  <p:childTnLst>
                                    <p:set>
                                      <p:cBhvr>
                                        <p:cTn id="13" dur="1" fill="hold">
                                          <p:stCondLst>
                                            <p:cond delay="0"/>
                                          </p:stCondLst>
                                        </p:cTn>
                                        <p:tgtEl>
                                          <p:spTgt spid="510978">
                                            <p:txEl>
                                              <p:pRg st="5" end="5"/>
                                            </p:txEl>
                                          </p:spTgt>
                                        </p:tgtEl>
                                        <p:attrNameLst>
                                          <p:attrName>style.visibility</p:attrName>
                                        </p:attrNameLst>
                                      </p:cBhvr>
                                      <p:to>
                                        <p:strVal val="visible"/>
                                      </p:to>
                                    </p:set>
                                    <p:anim calcmode="lin" valueType="num">
                                      <p:cBhvr>
                                        <p:cTn id="14" dur="1000" fill="hold"/>
                                        <p:tgtEl>
                                          <p:spTgt spid="510978">
                                            <p:txEl>
                                              <p:pRg st="5" end="5"/>
                                            </p:txEl>
                                          </p:spTgt>
                                        </p:tgtEl>
                                        <p:attrNameLst>
                                          <p:attrName>ppt_x</p:attrName>
                                        </p:attrNameLst>
                                      </p:cBhvr>
                                      <p:tavLst>
                                        <p:tav tm="0">
                                          <p:val>
                                            <p:strVal val="#ppt_x-.2"/>
                                          </p:val>
                                        </p:tav>
                                        <p:tav tm="100000">
                                          <p:val>
                                            <p:strVal val="#ppt_x"/>
                                          </p:val>
                                        </p:tav>
                                      </p:tavLst>
                                    </p:anim>
                                    <p:anim calcmode="lin" valueType="num">
                                      <p:cBhvr>
                                        <p:cTn id="15" dur="1000" fill="hold"/>
                                        <p:tgtEl>
                                          <p:spTgt spid="510978">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10978">
                                            <p:txEl>
                                              <p:pRg st="5" end="5"/>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511072"/>
                                        </p:tgtEl>
                                        <p:attrNameLst>
                                          <p:attrName>style.visibility</p:attrName>
                                        </p:attrNameLst>
                                      </p:cBhvr>
                                      <p:to>
                                        <p:strVal val="visible"/>
                                      </p:to>
                                    </p:set>
                                    <p:anim calcmode="lin" valueType="num">
                                      <p:cBhvr>
                                        <p:cTn id="19" dur="2000" fill="hold"/>
                                        <p:tgtEl>
                                          <p:spTgt spid="511072"/>
                                        </p:tgtEl>
                                        <p:attrNameLst>
                                          <p:attrName>ppt_w</p:attrName>
                                        </p:attrNameLst>
                                      </p:cBhvr>
                                      <p:tavLst>
                                        <p:tav tm="0">
                                          <p:val>
                                            <p:fltVal val="0"/>
                                          </p:val>
                                        </p:tav>
                                        <p:tav tm="100000">
                                          <p:val>
                                            <p:strVal val="#ppt_w"/>
                                          </p:val>
                                        </p:tav>
                                      </p:tavLst>
                                    </p:anim>
                                    <p:anim calcmode="lin" valueType="num">
                                      <p:cBhvr>
                                        <p:cTn id="20" dur="2000" fill="hold"/>
                                        <p:tgtEl>
                                          <p:spTgt spid="511072"/>
                                        </p:tgtEl>
                                        <p:attrNameLst>
                                          <p:attrName>ppt_h</p:attrName>
                                        </p:attrNameLst>
                                      </p:cBhvr>
                                      <p:tavLst>
                                        <p:tav tm="0">
                                          <p:val>
                                            <p:fltVal val="0"/>
                                          </p:val>
                                        </p:tav>
                                        <p:tav tm="100000">
                                          <p:val>
                                            <p:strVal val="#ppt_h"/>
                                          </p:val>
                                        </p:tav>
                                      </p:tavLst>
                                    </p:anim>
                                    <p:anim calcmode="lin" valueType="num">
                                      <p:cBhvr>
                                        <p:cTn id="21" dur="2000" fill="hold"/>
                                        <p:tgtEl>
                                          <p:spTgt spid="511072"/>
                                        </p:tgtEl>
                                        <p:attrNameLst>
                                          <p:attrName>style.rotation</p:attrName>
                                        </p:attrNameLst>
                                      </p:cBhvr>
                                      <p:tavLst>
                                        <p:tav tm="0">
                                          <p:val>
                                            <p:fltVal val="360"/>
                                          </p:val>
                                        </p:tav>
                                        <p:tav tm="100000">
                                          <p:val>
                                            <p:fltVal val="0"/>
                                          </p:val>
                                        </p:tav>
                                      </p:tavLst>
                                    </p:anim>
                                    <p:animEffect transition="in" filter="fade">
                                      <p:cBhvr>
                                        <p:cTn id="22" dur="2000"/>
                                        <p:tgtEl>
                                          <p:spTgt spid="511072"/>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510978">
                                            <p:txEl>
                                              <p:pRg st="7" end="7"/>
                                            </p:txEl>
                                          </p:spTgt>
                                        </p:tgtEl>
                                        <p:attrNameLst>
                                          <p:attrName>style.visibility</p:attrName>
                                        </p:attrNameLst>
                                      </p:cBhvr>
                                      <p:to>
                                        <p:strVal val="visible"/>
                                      </p:to>
                                    </p:set>
                                    <p:animEffect transition="in" filter="fade">
                                      <p:cBhvr>
                                        <p:cTn id="26" dur="2000"/>
                                        <p:tgtEl>
                                          <p:spTgt spid="510978">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10978">
                                            <p:txEl>
                                              <p:pRg st="8" end="8"/>
                                            </p:txEl>
                                          </p:spTgt>
                                        </p:tgtEl>
                                        <p:attrNameLst>
                                          <p:attrName>style.visibility</p:attrName>
                                        </p:attrNameLst>
                                      </p:cBhvr>
                                      <p:to>
                                        <p:strVal val="visible"/>
                                      </p:to>
                                    </p:set>
                                    <p:animEffect transition="in" filter="fade">
                                      <p:cBhvr>
                                        <p:cTn id="29" dur="2000"/>
                                        <p:tgtEl>
                                          <p:spTgt spid="510978">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0978">
                                            <p:txEl>
                                              <p:pRg st="9" end="9"/>
                                            </p:txEl>
                                          </p:spTgt>
                                        </p:tgtEl>
                                        <p:attrNameLst>
                                          <p:attrName>style.visibility</p:attrName>
                                        </p:attrNameLst>
                                      </p:cBhvr>
                                      <p:to>
                                        <p:strVal val="visible"/>
                                      </p:to>
                                    </p:set>
                                    <p:animEffect transition="in" filter="fade">
                                      <p:cBhvr>
                                        <p:cTn id="32" dur="2000"/>
                                        <p:tgtEl>
                                          <p:spTgt spid="510978">
                                            <p:txEl>
                                              <p:pRg st="9" end="9"/>
                                            </p:txEl>
                                          </p:spTgt>
                                        </p:tgtEl>
                                      </p:cBhvr>
                                    </p:animEffect>
                                  </p:childTnLst>
                                </p:cTn>
                              </p:par>
                            </p:childTnLst>
                          </p:cTn>
                        </p:par>
                        <p:par>
                          <p:cTn id="33" fill="hold">
                            <p:stCondLst>
                              <p:cond delay="6000"/>
                            </p:stCondLst>
                            <p:childTnLst>
                              <p:par>
                                <p:cTn id="34" presetID="55" presetClass="entr" presetSubtype="0" fill="hold" nodeType="afterEffect">
                                  <p:stCondLst>
                                    <p:cond delay="0"/>
                                  </p:stCondLst>
                                  <p:childTnLst>
                                    <p:set>
                                      <p:cBhvr>
                                        <p:cTn id="35" dur="1" fill="hold">
                                          <p:stCondLst>
                                            <p:cond delay="0"/>
                                          </p:stCondLst>
                                        </p:cTn>
                                        <p:tgtEl>
                                          <p:spTgt spid="511020"/>
                                        </p:tgtEl>
                                        <p:attrNameLst>
                                          <p:attrName>style.visibility</p:attrName>
                                        </p:attrNameLst>
                                      </p:cBhvr>
                                      <p:to>
                                        <p:strVal val="visible"/>
                                      </p:to>
                                    </p:set>
                                    <p:anim calcmode="lin" valueType="num">
                                      <p:cBhvr>
                                        <p:cTn id="36" dur="1000" fill="hold"/>
                                        <p:tgtEl>
                                          <p:spTgt spid="511020"/>
                                        </p:tgtEl>
                                        <p:attrNameLst>
                                          <p:attrName>ppt_w</p:attrName>
                                        </p:attrNameLst>
                                      </p:cBhvr>
                                      <p:tavLst>
                                        <p:tav tm="0">
                                          <p:val>
                                            <p:strVal val="#ppt_w*0.70"/>
                                          </p:val>
                                        </p:tav>
                                        <p:tav tm="100000">
                                          <p:val>
                                            <p:strVal val="#ppt_w"/>
                                          </p:val>
                                        </p:tav>
                                      </p:tavLst>
                                    </p:anim>
                                    <p:anim calcmode="lin" valueType="num">
                                      <p:cBhvr>
                                        <p:cTn id="37" dur="1000" fill="hold"/>
                                        <p:tgtEl>
                                          <p:spTgt spid="511020"/>
                                        </p:tgtEl>
                                        <p:attrNameLst>
                                          <p:attrName>ppt_h</p:attrName>
                                        </p:attrNameLst>
                                      </p:cBhvr>
                                      <p:tavLst>
                                        <p:tav tm="0">
                                          <p:val>
                                            <p:strVal val="#ppt_h"/>
                                          </p:val>
                                        </p:tav>
                                        <p:tav tm="100000">
                                          <p:val>
                                            <p:strVal val="#ppt_h"/>
                                          </p:val>
                                        </p:tav>
                                      </p:tavLst>
                                    </p:anim>
                                    <p:animEffect transition="in" filter="fade">
                                      <p:cBhvr>
                                        <p:cTn id="38" dur="1000"/>
                                        <p:tgtEl>
                                          <p:spTgt spid="511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8" grpId="0"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spect="1" noChangeArrowheads="1"/>
          </p:cNvSpPr>
          <p:nvPr>
            <p:ph type="body" idx="1"/>
          </p:nvPr>
        </p:nvSpPr>
        <p:spPr>
          <a:xfrm>
            <a:off x="179388" y="1916113"/>
            <a:ext cx="8640762" cy="4752975"/>
          </a:xfrm>
          <a:noFill/>
        </p:spPr>
        <p:txBody>
          <a:bodyPr/>
          <a:lstStyle/>
          <a:p>
            <a:pPr marL="609600" indent="-609600" eaLnBrk="1" hangingPunct="1">
              <a:lnSpc>
                <a:spcPct val="90000"/>
              </a:lnSpc>
              <a:buFont typeface="Wingdings" pitchFamily="2" charset="2"/>
              <a:buNone/>
            </a:pPr>
            <a:r>
              <a:rPr lang="he-IL" sz="2400" b="1" u="sng" smtClean="0">
                <a:solidFill>
                  <a:schemeClr val="tx2"/>
                </a:solidFill>
                <a:sym typeface="Symbol" pitchFamily="18" charset="2"/>
              </a:rPr>
              <a:t>מקדם המתאם</a:t>
            </a:r>
          </a:p>
          <a:p>
            <a:pPr marL="609600" indent="-609600" algn="justLow" eaLnBrk="1" hangingPunct="1">
              <a:lnSpc>
                <a:spcPct val="90000"/>
              </a:lnSpc>
            </a:pPr>
            <a:r>
              <a:rPr lang="he-IL" sz="2000" b="1" smtClean="0">
                <a:sym typeface="Symbol" pitchFamily="18" charset="2"/>
              </a:rPr>
              <a:t>דוגמא 1</a:t>
            </a:r>
            <a:r>
              <a:rPr lang="he-IL" sz="2000" smtClean="0">
                <a:sym typeface="Symbol" pitchFamily="18" charset="2"/>
              </a:rPr>
              <a:t>: נתון</a:t>
            </a:r>
          </a:p>
          <a:p>
            <a:pPr marL="609600" indent="-609600" eaLnBrk="1" hangingPunct="1">
              <a:lnSpc>
                <a:spcPct val="90000"/>
              </a:lnSpc>
            </a:pPr>
            <a:endParaRPr lang="he-IL" sz="2000" smtClean="0"/>
          </a:p>
          <a:p>
            <a:pPr marL="609600" indent="-609600" eaLnBrk="1" hangingPunct="1">
              <a:lnSpc>
                <a:spcPct val="90000"/>
              </a:lnSpc>
            </a:pPr>
            <a:endParaRPr lang="he-IL" sz="2000" smtClean="0"/>
          </a:p>
          <a:p>
            <a:pPr marL="609600" indent="-609600" eaLnBrk="1" hangingPunct="1">
              <a:lnSpc>
                <a:spcPct val="90000"/>
              </a:lnSpc>
            </a:pPr>
            <a:endParaRPr lang="he-IL" sz="2000" b="1" smtClean="0">
              <a:sym typeface="Symbol" pitchFamily="18" charset="2"/>
            </a:endParaRPr>
          </a:p>
          <a:p>
            <a:pPr marL="990600" lvl="1" indent="-533400" eaLnBrk="1" hangingPunct="1">
              <a:lnSpc>
                <a:spcPct val="90000"/>
              </a:lnSpc>
              <a:buClr>
                <a:schemeClr val="folHlink"/>
              </a:buClr>
              <a:buSzPct val="80000"/>
              <a:buFont typeface="Wingdings" pitchFamily="2" charset="2"/>
              <a:buChar char="þ"/>
            </a:pPr>
            <a:endParaRPr lang="he-IL" sz="1800" b="1" smtClean="0">
              <a:sym typeface="Symbol" pitchFamily="18" charset="2"/>
            </a:endParaRPr>
          </a:p>
          <a:p>
            <a:pPr marL="990600" lvl="1" indent="-533400" eaLnBrk="1" hangingPunct="1">
              <a:lnSpc>
                <a:spcPct val="90000"/>
              </a:lnSpc>
              <a:buClr>
                <a:schemeClr val="folHlink"/>
              </a:buClr>
              <a:buSzPct val="80000"/>
              <a:buFont typeface="Wingdings" pitchFamily="2" charset="2"/>
              <a:buChar char="þ"/>
            </a:pPr>
            <a:endParaRPr lang="he-IL" sz="1800" b="1" smtClean="0">
              <a:sym typeface="Symbol" pitchFamily="18" charset="2"/>
            </a:endParaRPr>
          </a:p>
          <a:p>
            <a:pPr marL="990600" lvl="1" indent="-533400" eaLnBrk="1" hangingPunct="1">
              <a:lnSpc>
                <a:spcPct val="90000"/>
              </a:lnSpc>
              <a:buClr>
                <a:schemeClr val="folHlink"/>
              </a:buClr>
              <a:buSzPct val="80000"/>
              <a:buFont typeface="Wingdings" pitchFamily="2" charset="2"/>
              <a:buChar char="þ"/>
            </a:pPr>
            <a:endParaRPr lang="he-IL" sz="1800" b="1" smtClean="0">
              <a:sym typeface="Symbol" pitchFamily="18" charset="2"/>
            </a:endParaRPr>
          </a:p>
          <a:p>
            <a:pPr marL="990600" lvl="1" indent="-533400" eaLnBrk="1" hangingPunct="1">
              <a:lnSpc>
                <a:spcPct val="90000"/>
              </a:lnSpc>
              <a:buClr>
                <a:schemeClr val="folHlink"/>
              </a:buClr>
              <a:buSzPct val="80000"/>
              <a:buFont typeface="Wingdings" pitchFamily="2" charset="2"/>
              <a:buChar char="þ"/>
            </a:pPr>
            <a:endParaRPr lang="he-IL" sz="1800" b="1" smtClean="0">
              <a:sym typeface="Symbol" pitchFamily="18" charset="2"/>
            </a:endParaRPr>
          </a:p>
          <a:p>
            <a:pPr marL="990600" lvl="1" indent="-533400" eaLnBrk="1" hangingPunct="1">
              <a:lnSpc>
                <a:spcPct val="90000"/>
              </a:lnSpc>
              <a:buClr>
                <a:schemeClr val="folHlink"/>
              </a:buClr>
              <a:buSzPct val="80000"/>
              <a:buFont typeface="Wingdings" pitchFamily="2" charset="2"/>
              <a:buChar char="þ"/>
            </a:pPr>
            <a:endParaRPr lang="he-IL" sz="1800" b="1" smtClean="0">
              <a:sym typeface="Symbol" pitchFamily="18" charset="2"/>
            </a:endParaRPr>
          </a:p>
          <a:p>
            <a:pPr marL="990600" lvl="1" indent="-533400" eaLnBrk="1" hangingPunct="1">
              <a:lnSpc>
                <a:spcPct val="90000"/>
              </a:lnSpc>
              <a:buSzPct val="80000"/>
              <a:buFont typeface="Wingdings" pitchFamily="2" charset="2"/>
              <a:buChar char="§"/>
            </a:pPr>
            <a:r>
              <a:rPr lang="he-IL" sz="1800" smtClean="0"/>
              <a:t>מהו מקדם המתאם, כיוונו עוצמתו והאם הוא מובהק לרמה של </a:t>
            </a:r>
            <a:r>
              <a:rPr lang="el-GR" sz="1800" smtClean="0"/>
              <a:t>α</a:t>
            </a:r>
            <a:r>
              <a:rPr lang="en-US" sz="1800" smtClean="0"/>
              <a:t>=0.01</a:t>
            </a:r>
            <a:endParaRPr lang="he-IL" sz="1800" b="1" smtClean="0">
              <a:sym typeface="Symbol" pitchFamily="18" charset="2"/>
            </a:endParaRPr>
          </a:p>
          <a:p>
            <a:pPr marL="990600" lvl="1" indent="-533400" eaLnBrk="1" hangingPunct="1">
              <a:lnSpc>
                <a:spcPct val="90000"/>
              </a:lnSpc>
              <a:buClr>
                <a:schemeClr val="folHlink"/>
              </a:buClr>
              <a:buSzPct val="80000"/>
              <a:buFont typeface="Wingdings" pitchFamily="2" charset="2"/>
              <a:buChar char="þ"/>
            </a:pPr>
            <a:endParaRPr lang="he-IL" sz="1800" b="1" smtClean="0">
              <a:sym typeface="Symbol" pitchFamily="18" charset="2"/>
            </a:endParaRPr>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בטבלה מופיעים ערכים ולא שכיחויות, (ניתן וצריך לחשב ממוצע וסטיית תקן).</a:t>
            </a:r>
          </a:p>
          <a:p>
            <a:pPr marL="990600" lvl="1" indent="-533400" eaLnBrk="1" hangingPunct="1">
              <a:lnSpc>
                <a:spcPct val="90000"/>
              </a:lnSpc>
              <a:buClr>
                <a:schemeClr val="folHlink"/>
              </a:buClr>
              <a:buSzPct val="80000"/>
              <a:buFont typeface="Wingdings" pitchFamily="2" charset="2"/>
              <a:buChar char="þ"/>
            </a:pPr>
            <a:r>
              <a:rPr lang="he-IL" sz="1800" b="1" smtClean="0">
                <a:sym typeface="Symbol" pitchFamily="18" charset="2"/>
              </a:rPr>
              <a:t>בטבלה לכל מקרה יש שתי תצפיות </a:t>
            </a:r>
            <a:r>
              <a:rPr lang="en-US" sz="1800" b="1" smtClean="0">
                <a:sym typeface="Symbol" pitchFamily="18" charset="2"/>
              </a:rPr>
              <a:t>X</a:t>
            </a:r>
            <a:r>
              <a:rPr lang="he-IL" sz="1800" b="1" smtClean="0">
                <a:sym typeface="Symbol" pitchFamily="18" charset="2"/>
              </a:rPr>
              <a:t> ו - </a:t>
            </a:r>
            <a:r>
              <a:rPr lang="en-US" sz="1800" b="1" smtClean="0">
                <a:sym typeface="Symbol" pitchFamily="18" charset="2"/>
              </a:rPr>
              <a:t>Y</a:t>
            </a:r>
            <a:r>
              <a:rPr lang="he-IL" sz="1800" b="1" smtClean="0">
                <a:sym typeface="Symbol" pitchFamily="18" charset="2"/>
              </a:rPr>
              <a:t>.</a:t>
            </a:r>
          </a:p>
          <a:p>
            <a:pPr marL="990600" lvl="1" indent="-533400" eaLnBrk="1" hangingPunct="1">
              <a:lnSpc>
                <a:spcPct val="90000"/>
              </a:lnSpc>
              <a:buSzPct val="80000"/>
              <a:buFont typeface="Wingdings" pitchFamily="2" charset="2"/>
              <a:buChar char="¯"/>
            </a:pPr>
            <a:r>
              <a:rPr lang="he-IL" sz="1800" b="1" smtClean="0">
                <a:sym typeface="Symbol" pitchFamily="18" charset="2"/>
              </a:rPr>
              <a:t>שימו לב על מנת לבדוק את מובהקות מקדם המתאם נשתמש בנוסחת </a:t>
            </a:r>
            <a:r>
              <a:rPr lang="en-US" sz="1800" b="1" smtClean="0">
                <a:sym typeface="Symbol" pitchFamily="18" charset="2"/>
              </a:rPr>
              <a:t>t</a:t>
            </a:r>
            <a:r>
              <a:rPr lang="he-IL" sz="1800" b="1" smtClean="0">
                <a:sym typeface="Symbol" pitchFamily="18" charset="2"/>
              </a:rPr>
              <a:t> לבדיקת מקדם המתאם.</a:t>
            </a:r>
          </a:p>
          <a:p>
            <a:pPr marL="990600" lvl="1" indent="-533400" eaLnBrk="1" hangingPunct="1">
              <a:lnSpc>
                <a:spcPct val="90000"/>
              </a:lnSpc>
              <a:buClr>
                <a:schemeClr val="folHlink"/>
              </a:buClr>
              <a:buSzPct val="80000"/>
              <a:buFont typeface="Wingdings" pitchFamily="2" charset="2"/>
              <a:buChar char="þ"/>
            </a:pPr>
            <a:endParaRPr lang="he-IL" sz="1800" b="1" smtClean="0">
              <a:sym typeface="Symbol" pitchFamily="18" charset="2"/>
            </a:endParaRPr>
          </a:p>
        </p:txBody>
      </p:sp>
      <p:sp>
        <p:nvSpPr>
          <p:cNvPr id="512003" name="AutoShape 3">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75782" name="Rectangle 4"/>
          <p:cNvSpPr>
            <a:spLocks noGrp="1" noChangeArrowheads="1"/>
          </p:cNvSpPr>
          <p:nvPr>
            <p:ph type="title"/>
          </p:nvPr>
        </p:nvSpPr>
        <p:spPr>
          <a:xfrm>
            <a:off x="755650" y="617538"/>
            <a:ext cx="8137525" cy="1143000"/>
          </a:xfrm>
        </p:spPr>
        <p:txBody>
          <a:bodyPr/>
          <a:lstStyle/>
          <a:p>
            <a:pPr algn="r" eaLnBrk="1" hangingPunct="1"/>
            <a:r>
              <a:rPr lang="he-IL" sz="2400" smtClean="0"/>
              <a:t>איזה מבחן לבדיקת קשר </a:t>
            </a:r>
            <a:br>
              <a:rPr lang="he-IL" sz="2400" smtClean="0"/>
            </a:br>
            <a:r>
              <a:rPr lang="el-GR" sz="2400" smtClean="0"/>
              <a:t>χ</a:t>
            </a:r>
            <a:r>
              <a:rPr lang="en-US" sz="2400" baseline="30000" smtClean="0"/>
              <a:t>2</a:t>
            </a:r>
            <a:r>
              <a:rPr lang="he-IL" sz="2400" smtClean="0"/>
              <a:t> לאי תלות, </a:t>
            </a:r>
            <a:r>
              <a:rPr lang="el-GR" sz="2400" smtClean="0"/>
              <a:t>χ</a:t>
            </a:r>
            <a:r>
              <a:rPr lang="en-US" sz="2400" baseline="30000" smtClean="0"/>
              <a:t>2</a:t>
            </a:r>
            <a:r>
              <a:rPr lang="he-IL" sz="2400" smtClean="0"/>
              <a:t> לטיב התאמה או </a:t>
            </a:r>
            <a:r>
              <a:rPr lang="he-IL" sz="2400" u="sng" smtClean="0"/>
              <a:t>מקדם המתאם</a:t>
            </a:r>
            <a:r>
              <a:rPr lang="he-IL" sz="2400" smtClean="0"/>
              <a:t> (פרסון)?</a:t>
            </a:r>
            <a:endParaRPr lang="en-US" sz="2400" smtClean="0"/>
          </a:p>
        </p:txBody>
      </p:sp>
      <p:grpSp>
        <p:nvGrpSpPr>
          <p:cNvPr id="2" name="Group 140"/>
          <p:cNvGrpSpPr>
            <a:grpSpLocks/>
          </p:cNvGrpSpPr>
          <p:nvPr/>
        </p:nvGrpSpPr>
        <p:grpSpPr bwMode="auto">
          <a:xfrm>
            <a:off x="468313" y="2636838"/>
            <a:ext cx="7921625" cy="2489200"/>
            <a:chOff x="385" y="2795"/>
            <a:chExt cx="5511" cy="1568"/>
          </a:xfrm>
        </p:grpSpPr>
        <p:grpSp>
          <p:nvGrpSpPr>
            <p:cNvPr id="75784" name="Group 28"/>
            <p:cNvGrpSpPr>
              <a:grpSpLocks/>
            </p:cNvGrpSpPr>
            <p:nvPr/>
          </p:nvGrpSpPr>
          <p:grpSpPr bwMode="auto">
            <a:xfrm>
              <a:off x="4558" y="3006"/>
              <a:ext cx="1254" cy="1357"/>
              <a:chOff x="4422" y="2870"/>
              <a:chExt cx="1254" cy="1357"/>
            </a:xfrm>
          </p:grpSpPr>
          <p:sp>
            <p:nvSpPr>
              <p:cNvPr id="75889" name="Rectangle 29"/>
              <p:cNvSpPr>
                <a:spLocks noChangeArrowheads="1"/>
              </p:cNvSpPr>
              <p:nvPr/>
            </p:nvSpPr>
            <p:spPr bwMode="auto">
              <a:xfrm>
                <a:off x="4422" y="4016"/>
                <a:ext cx="1254"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877 -</a:t>
                </a:r>
                <a:endParaRPr lang="en-US" sz="1600" b="1">
                  <a:latin typeface="Times New Roman" pitchFamily="18" charset="0"/>
                </a:endParaRPr>
              </a:p>
            </p:txBody>
          </p:sp>
          <p:sp>
            <p:nvSpPr>
              <p:cNvPr id="75890" name="Rectangle 30"/>
              <p:cNvSpPr>
                <a:spLocks noChangeArrowheads="1"/>
              </p:cNvSpPr>
              <p:nvPr/>
            </p:nvSpPr>
            <p:spPr bwMode="auto">
              <a:xfrm>
                <a:off x="4422" y="3825"/>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261 -</a:t>
                </a:r>
                <a:endParaRPr lang="en-US" sz="1400">
                  <a:latin typeface="Times New Roman" pitchFamily="18" charset="0"/>
                </a:endParaRPr>
              </a:p>
            </p:txBody>
          </p:sp>
          <p:sp>
            <p:nvSpPr>
              <p:cNvPr id="75891" name="Rectangle 31"/>
              <p:cNvSpPr>
                <a:spLocks noChangeArrowheads="1"/>
              </p:cNvSpPr>
              <p:nvPr/>
            </p:nvSpPr>
            <p:spPr bwMode="auto">
              <a:xfrm>
                <a:off x="4422" y="3634"/>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2 -</a:t>
                </a:r>
                <a:endParaRPr lang="en-US" sz="1400">
                  <a:latin typeface="Times New Roman" pitchFamily="18" charset="0"/>
                </a:endParaRPr>
              </a:p>
            </p:txBody>
          </p:sp>
          <p:sp>
            <p:nvSpPr>
              <p:cNvPr id="75892" name="Rectangle 32"/>
              <p:cNvSpPr>
                <a:spLocks noChangeArrowheads="1"/>
              </p:cNvSpPr>
              <p:nvPr/>
            </p:nvSpPr>
            <p:spPr bwMode="auto">
              <a:xfrm>
                <a:off x="4422" y="3443"/>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112 -</a:t>
                </a:r>
                <a:endParaRPr lang="en-US" sz="1400">
                  <a:latin typeface="Times New Roman" pitchFamily="18" charset="0"/>
                </a:endParaRPr>
              </a:p>
            </p:txBody>
          </p:sp>
          <p:sp>
            <p:nvSpPr>
              <p:cNvPr id="75893" name="Rectangle 33"/>
              <p:cNvSpPr>
                <a:spLocks noChangeArrowheads="1"/>
              </p:cNvSpPr>
              <p:nvPr/>
            </p:nvSpPr>
            <p:spPr bwMode="auto">
              <a:xfrm>
                <a:off x="4422" y="3252"/>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450 -</a:t>
                </a:r>
                <a:endParaRPr lang="en-US" sz="1400">
                  <a:latin typeface="Times New Roman" pitchFamily="18" charset="0"/>
                </a:endParaRPr>
              </a:p>
            </p:txBody>
          </p:sp>
          <p:sp>
            <p:nvSpPr>
              <p:cNvPr id="75894" name="Rectangle 34"/>
              <p:cNvSpPr>
                <a:spLocks noChangeArrowheads="1"/>
              </p:cNvSpPr>
              <p:nvPr/>
            </p:nvSpPr>
            <p:spPr bwMode="auto">
              <a:xfrm>
                <a:off x="4422" y="3061"/>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8</a:t>
                </a:r>
                <a:endParaRPr lang="en-US" sz="1400">
                  <a:latin typeface="Times New Roman" pitchFamily="18" charset="0"/>
                </a:endParaRPr>
              </a:p>
            </p:txBody>
          </p:sp>
          <p:sp>
            <p:nvSpPr>
              <p:cNvPr id="75895" name="Rectangle 35"/>
              <p:cNvSpPr>
                <a:spLocks noChangeArrowheads="1"/>
              </p:cNvSpPr>
              <p:nvPr/>
            </p:nvSpPr>
            <p:spPr bwMode="auto">
              <a:xfrm>
                <a:off x="4422" y="2870"/>
                <a:ext cx="12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60 -</a:t>
                </a:r>
                <a:endParaRPr lang="en-US" sz="1400">
                  <a:latin typeface="Times New Roman" pitchFamily="18" charset="0"/>
                </a:endParaRPr>
              </a:p>
            </p:txBody>
          </p:sp>
        </p:grpSp>
        <p:grpSp>
          <p:nvGrpSpPr>
            <p:cNvPr id="75785" name="Group 36"/>
            <p:cNvGrpSpPr>
              <a:grpSpLocks/>
            </p:cNvGrpSpPr>
            <p:nvPr/>
          </p:nvGrpSpPr>
          <p:grpSpPr bwMode="auto">
            <a:xfrm>
              <a:off x="1784" y="2795"/>
              <a:ext cx="4112" cy="211"/>
              <a:chOff x="1564" y="2659"/>
              <a:chExt cx="4112" cy="211"/>
            </a:xfrm>
          </p:grpSpPr>
          <p:sp>
            <p:nvSpPr>
              <p:cNvPr id="75884" name="Rectangle 37"/>
              <p:cNvSpPr>
                <a:spLocks noChangeArrowheads="1"/>
              </p:cNvSpPr>
              <p:nvPr/>
            </p:nvSpPr>
            <p:spPr bwMode="auto">
              <a:xfrm>
                <a:off x="4422" y="2659"/>
                <a:ext cx="1254"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(Xi-X)*(Yi-Y)</a:t>
                </a:r>
                <a:endParaRPr lang="en-US" sz="1600" b="1" baseline="30000">
                  <a:latin typeface="Times New Roman" pitchFamily="18" charset="0"/>
                </a:endParaRPr>
              </a:p>
            </p:txBody>
          </p:sp>
          <p:sp>
            <p:nvSpPr>
              <p:cNvPr id="75885" name="Rectangle 38"/>
              <p:cNvSpPr>
                <a:spLocks noChangeArrowheads="1"/>
              </p:cNvSpPr>
              <p:nvPr/>
            </p:nvSpPr>
            <p:spPr bwMode="auto">
              <a:xfrm>
                <a:off x="3651" y="2659"/>
                <a:ext cx="771"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(Yi-Y)</a:t>
                </a:r>
                <a:r>
                  <a:rPr lang="en-US" sz="1600" b="1" baseline="30000">
                    <a:latin typeface="Times New Roman" pitchFamily="18" charset="0"/>
                  </a:rPr>
                  <a:t>2</a:t>
                </a:r>
              </a:p>
            </p:txBody>
          </p:sp>
          <p:sp>
            <p:nvSpPr>
              <p:cNvPr id="75886" name="Rectangle 39"/>
              <p:cNvSpPr>
                <a:spLocks noChangeArrowheads="1"/>
              </p:cNvSpPr>
              <p:nvPr/>
            </p:nvSpPr>
            <p:spPr bwMode="auto">
              <a:xfrm>
                <a:off x="2970" y="2659"/>
                <a:ext cx="681"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Yi-Y</a:t>
                </a:r>
              </a:p>
            </p:txBody>
          </p:sp>
          <p:sp>
            <p:nvSpPr>
              <p:cNvPr id="75887" name="Rectangle 40"/>
              <p:cNvSpPr>
                <a:spLocks noChangeArrowheads="1"/>
              </p:cNvSpPr>
              <p:nvPr/>
            </p:nvSpPr>
            <p:spPr bwMode="auto">
              <a:xfrm>
                <a:off x="2244" y="2659"/>
                <a:ext cx="726"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a:t>
                </a:r>
                <a:r>
                  <a:rPr lang="en-US" sz="1600" b="1" baseline="30000">
                    <a:latin typeface="Times New Roman" pitchFamily="18" charset="0"/>
                  </a:rPr>
                  <a:t>2</a:t>
                </a:r>
              </a:p>
            </p:txBody>
          </p:sp>
          <p:sp>
            <p:nvSpPr>
              <p:cNvPr id="75888" name="Rectangle 41"/>
              <p:cNvSpPr>
                <a:spLocks noChangeArrowheads="1"/>
              </p:cNvSpPr>
              <p:nvPr/>
            </p:nvSpPr>
            <p:spPr bwMode="auto">
              <a:xfrm>
                <a:off x="1564" y="2659"/>
                <a:ext cx="680"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Xi-X</a:t>
                </a:r>
                <a:endParaRPr lang="en-US" sz="1600" b="1" baseline="30000">
                  <a:latin typeface="Times New Roman" pitchFamily="18" charset="0"/>
                </a:endParaRPr>
              </a:p>
            </p:txBody>
          </p:sp>
        </p:grpSp>
        <p:sp>
          <p:nvSpPr>
            <p:cNvPr id="75786" name="Line 42"/>
            <p:cNvSpPr>
              <a:spLocks noChangeShapeType="1"/>
            </p:cNvSpPr>
            <p:nvPr/>
          </p:nvSpPr>
          <p:spPr bwMode="auto">
            <a:xfrm>
              <a:off x="385" y="3197"/>
              <a:ext cx="408" cy="0"/>
            </a:xfrm>
            <a:prstGeom prst="line">
              <a:avLst/>
            </a:prstGeom>
            <a:noFill/>
            <a:ln w="12700">
              <a:solidFill>
                <a:schemeClr val="tx1"/>
              </a:solidFill>
              <a:miter lim="800000"/>
              <a:headEnd/>
              <a:tailEnd/>
            </a:ln>
          </p:spPr>
          <p:txBody>
            <a:bodyPr wrap="none"/>
            <a:lstStyle/>
            <a:p>
              <a:endParaRPr lang="he-IL"/>
            </a:p>
          </p:txBody>
        </p:sp>
        <p:sp>
          <p:nvSpPr>
            <p:cNvPr id="75787" name="Line 43"/>
            <p:cNvSpPr>
              <a:spLocks noChangeShapeType="1"/>
            </p:cNvSpPr>
            <p:nvPr/>
          </p:nvSpPr>
          <p:spPr bwMode="auto">
            <a:xfrm>
              <a:off x="385" y="3388"/>
              <a:ext cx="408" cy="0"/>
            </a:xfrm>
            <a:prstGeom prst="line">
              <a:avLst/>
            </a:prstGeom>
            <a:noFill/>
            <a:ln w="12700">
              <a:solidFill>
                <a:schemeClr val="tx1"/>
              </a:solidFill>
              <a:miter lim="800000"/>
              <a:headEnd/>
              <a:tailEnd/>
            </a:ln>
          </p:spPr>
          <p:txBody>
            <a:bodyPr wrap="none"/>
            <a:lstStyle/>
            <a:p>
              <a:endParaRPr lang="he-IL"/>
            </a:p>
          </p:txBody>
        </p:sp>
        <p:sp>
          <p:nvSpPr>
            <p:cNvPr id="75788" name="Line 44"/>
            <p:cNvSpPr>
              <a:spLocks noChangeShapeType="1"/>
            </p:cNvSpPr>
            <p:nvPr/>
          </p:nvSpPr>
          <p:spPr bwMode="auto">
            <a:xfrm>
              <a:off x="385" y="3579"/>
              <a:ext cx="408" cy="0"/>
            </a:xfrm>
            <a:prstGeom prst="line">
              <a:avLst/>
            </a:prstGeom>
            <a:noFill/>
            <a:ln w="12700">
              <a:solidFill>
                <a:schemeClr val="tx1"/>
              </a:solidFill>
              <a:miter lim="800000"/>
              <a:headEnd/>
              <a:tailEnd/>
            </a:ln>
          </p:spPr>
          <p:txBody>
            <a:bodyPr wrap="none"/>
            <a:lstStyle/>
            <a:p>
              <a:endParaRPr lang="he-IL"/>
            </a:p>
          </p:txBody>
        </p:sp>
        <p:sp>
          <p:nvSpPr>
            <p:cNvPr id="75789" name="Line 45"/>
            <p:cNvSpPr>
              <a:spLocks noChangeShapeType="1"/>
            </p:cNvSpPr>
            <p:nvPr/>
          </p:nvSpPr>
          <p:spPr bwMode="auto">
            <a:xfrm>
              <a:off x="385" y="3770"/>
              <a:ext cx="408" cy="0"/>
            </a:xfrm>
            <a:prstGeom prst="line">
              <a:avLst/>
            </a:prstGeom>
            <a:noFill/>
            <a:ln w="12700">
              <a:solidFill>
                <a:schemeClr val="tx1"/>
              </a:solidFill>
              <a:miter lim="800000"/>
              <a:headEnd/>
              <a:tailEnd/>
            </a:ln>
          </p:spPr>
          <p:txBody>
            <a:bodyPr wrap="none"/>
            <a:lstStyle/>
            <a:p>
              <a:endParaRPr lang="he-IL"/>
            </a:p>
          </p:txBody>
        </p:sp>
        <p:sp>
          <p:nvSpPr>
            <p:cNvPr id="75790" name="Line 46"/>
            <p:cNvSpPr>
              <a:spLocks noChangeShapeType="1"/>
            </p:cNvSpPr>
            <p:nvPr/>
          </p:nvSpPr>
          <p:spPr bwMode="auto">
            <a:xfrm>
              <a:off x="385" y="3961"/>
              <a:ext cx="408" cy="0"/>
            </a:xfrm>
            <a:prstGeom prst="line">
              <a:avLst/>
            </a:prstGeom>
            <a:noFill/>
            <a:ln w="12700">
              <a:solidFill>
                <a:schemeClr val="tx1"/>
              </a:solidFill>
              <a:miter lim="800000"/>
              <a:headEnd/>
              <a:tailEnd/>
            </a:ln>
          </p:spPr>
          <p:txBody>
            <a:bodyPr wrap="none"/>
            <a:lstStyle/>
            <a:p>
              <a:endParaRPr lang="he-IL"/>
            </a:p>
          </p:txBody>
        </p:sp>
        <p:sp>
          <p:nvSpPr>
            <p:cNvPr id="75791" name="Line 47"/>
            <p:cNvSpPr>
              <a:spLocks noChangeShapeType="1"/>
            </p:cNvSpPr>
            <p:nvPr/>
          </p:nvSpPr>
          <p:spPr bwMode="auto">
            <a:xfrm>
              <a:off x="385" y="2795"/>
              <a:ext cx="0" cy="1568"/>
            </a:xfrm>
            <a:prstGeom prst="line">
              <a:avLst/>
            </a:prstGeom>
            <a:noFill/>
            <a:ln w="28575" cap="sq">
              <a:solidFill>
                <a:schemeClr val="tx1"/>
              </a:solidFill>
              <a:miter lim="800000"/>
              <a:headEnd/>
              <a:tailEnd/>
            </a:ln>
          </p:spPr>
          <p:txBody>
            <a:bodyPr wrap="none"/>
            <a:lstStyle/>
            <a:p>
              <a:endParaRPr lang="he-IL"/>
            </a:p>
          </p:txBody>
        </p:sp>
        <p:sp>
          <p:nvSpPr>
            <p:cNvPr id="75792" name="Line 48"/>
            <p:cNvSpPr>
              <a:spLocks noChangeShapeType="1"/>
            </p:cNvSpPr>
            <p:nvPr/>
          </p:nvSpPr>
          <p:spPr bwMode="auto">
            <a:xfrm>
              <a:off x="1246" y="2795"/>
              <a:ext cx="0" cy="211"/>
            </a:xfrm>
            <a:prstGeom prst="line">
              <a:avLst/>
            </a:prstGeom>
            <a:noFill/>
            <a:ln w="12700" cap="rnd">
              <a:solidFill>
                <a:schemeClr val="tx1"/>
              </a:solidFill>
              <a:miter lim="800000"/>
              <a:headEnd/>
              <a:tailEnd/>
            </a:ln>
          </p:spPr>
          <p:txBody>
            <a:bodyPr wrap="none"/>
            <a:lstStyle/>
            <a:p>
              <a:endParaRPr lang="he-IL"/>
            </a:p>
          </p:txBody>
        </p:sp>
        <p:sp>
          <p:nvSpPr>
            <p:cNvPr id="75793" name="Line 49"/>
            <p:cNvSpPr>
              <a:spLocks noChangeShapeType="1"/>
            </p:cNvSpPr>
            <p:nvPr/>
          </p:nvSpPr>
          <p:spPr bwMode="auto">
            <a:xfrm>
              <a:off x="5812" y="2795"/>
              <a:ext cx="0" cy="1568"/>
            </a:xfrm>
            <a:prstGeom prst="line">
              <a:avLst/>
            </a:prstGeom>
            <a:noFill/>
            <a:ln w="28575" cap="sq">
              <a:solidFill>
                <a:schemeClr val="tx1"/>
              </a:solidFill>
              <a:miter lim="800000"/>
              <a:headEnd/>
              <a:tailEnd/>
            </a:ln>
          </p:spPr>
          <p:txBody>
            <a:bodyPr wrap="none"/>
            <a:lstStyle/>
            <a:p>
              <a:endParaRPr lang="he-IL"/>
            </a:p>
          </p:txBody>
        </p:sp>
        <p:sp>
          <p:nvSpPr>
            <p:cNvPr id="75794" name="Line 50"/>
            <p:cNvSpPr>
              <a:spLocks noChangeShapeType="1"/>
            </p:cNvSpPr>
            <p:nvPr/>
          </p:nvSpPr>
          <p:spPr bwMode="auto">
            <a:xfrm>
              <a:off x="793" y="2795"/>
              <a:ext cx="0" cy="1568"/>
            </a:xfrm>
            <a:prstGeom prst="line">
              <a:avLst/>
            </a:prstGeom>
            <a:noFill/>
            <a:ln w="28575" cap="rnd">
              <a:solidFill>
                <a:schemeClr val="tx1"/>
              </a:solidFill>
              <a:miter lim="800000"/>
              <a:headEnd/>
              <a:tailEnd/>
            </a:ln>
          </p:spPr>
          <p:txBody>
            <a:bodyPr wrap="none"/>
            <a:lstStyle/>
            <a:p>
              <a:endParaRPr lang="he-IL"/>
            </a:p>
          </p:txBody>
        </p:sp>
        <p:sp>
          <p:nvSpPr>
            <p:cNvPr id="75795" name="Line 51"/>
            <p:cNvSpPr>
              <a:spLocks noChangeShapeType="1"/>
            </p:cNvSpPr>
            <p:nvPr/>
          </p:nvSpPr>
          <p:spPr bwMode="auto">
            <a:xfrm>
              <a:off x="793" y="2795"/>
              <a:ext cx="453" cy="0"/>
            </a:xfrm>
            <a:prstGeom prst="line">
              <a:avLst/>
            </a:prstGeom>
            <a:noFill/>
            <a:ln w="28575" cap="rnd">
              <a:solidFill>
                <a:schemeClr val="tx1"/>
              </a:solidFill>
              <a:miter lim="800000"/>
              <a:headEnd/>
              <a:tailEnd/>
            </a:ln>
          </p:spPr>
          <p:txBody>
            <a:bodyPr wrap="none"/>
            <a:lstStyle/>
            <a:p>
              <a:endParaRPr lang="he-IL"/>
            </a:p>
          </p:txBody>
        </p:sp>
        <p:sp>
          <p:nvSpPr>
            <p:cNvPr id="75796" name="Line 52"/>
            <p:cNvSpPr>
              <a:spLocks noChangeShapeType="1"/>
            </p:cNvSpPr>
            <p:nvPr/>
          </p:nvSpPr>
          <p:spPr bwMode="auto">
            <a:xfrm>
              <a:off x="385" y="2795"/>
              <a:ext cx="408" cy="0"/>
            </a:xfrm>
            <a:prstGeom prst="line">
              <a:avLst/>
            </a:prstGeom>
            <a:noFill/>
            <a:ln w="28575" cap="sq">
              <a:solidFill>
                <a:schemeClr val="tx1"/>
              </a:solidFill>
              <a:miter lim="800000"/>
              <a:headEnd/>
              <a:tailEnd/>
            </a:ln>
          </p:spPr>
          <p:txBody>
            <a:bodyPr wrap="none"/>
            <a:lstStyle/>
            <a:p>
              <a:endParaRPr lang="he-IL"/>
            </a:p>
          </p:txBody>
        </p:sp>
        <p:sp>
          <p:nvSpPr>
            <p:cNvPr id="75797" name="Line 53"/>
            <p:cNvSpPr>
              <a:spLocks noChangeShapeType="1"/>
            </p:cNvSpPr>
            <p:nvPr/>
          </p:nvSpPr>
          <p:spPr bwMode="auto">
            <a:xfrm>
              <a:off x="1246" y="2795"/>
              <a:ext cx="4566" cy="0"/>
            </a:xfrm>
            <a:prstGeom prst="line">
              <a:avLst/>
            </a:prstGeom>
            <a:noFill/>
            <a:ln w="28575" cap="sq">
              <a:solidFill>
                <a:schemeClr val="tx1"/>
              </a:solidFill>
              <a:miter lim="800000"/>
              <a:headEnd/>
              <a:tailEnd/>
            </a:ln>
          </p:spPr>
          <p:txBody>
            <a:bodyPr wrap="none"/>
            <a:lstStyle/>
            <a:p>
              <a:endParaRPr lang="he-IL"/>
            </a:p>
          </p:txBody>
        </p:sp>
        <p:sp>
          <p:nvSpPr>
            <p:cNvPr id="75798" name="Line 54"/>
            <p:cNvSpPr>
              <a:spLocks noChangeShapeType="1"/>
            </p:cNvSpPr>
            <p:nvPr/>
          </p:nvSpPr>
          <p:spPr bwMode="auto">
            <a:xfrm>
              <a:off x="793" y="3006"/>
              <a:ext cx="453" cy="0"/>
            </a:xfrm>
            <a:prstGeom prst="line">
              <a:avLst/>
            </a:prstGeom>
            <a:noFill/>
            <a:ln w="28575" cap="rnd">
              <a:solidFill>
                <a:schemeClr val="tx1"/>
              </a:solidFill>
              <a:miter lim="800000"/>
              <a:headEnd/>
              <a:tailEnd/>
            </a:ln>
          </p:spPr>
          <p:txBody>
            <a:bodyPr wrap="none"/>
            <a:lstStyle/>
            <a:p>
              <a:endParaRPr lang="he-IL"/>
            </a:p>
          </p:txBody>
        </p:sp>
        <p:sp>
          <p:nvSpPr>
            <p:cNvPr id="75799" name="Line 55"/>
            <p:cNvSpPr>
              <a:spLocks noChangeShapeType="1"/>
            </p:cNvSpPr>
            <p:nvPr/>
          </p:nvSpPr>
          <p:spPr bwMode="auto">
            <a:xfrm>
              <a:off x="1246" y="3006"/>
              <a:ext cx="0" cy="1146"/>
            </a:xfrm>
            <a:prstGeom prst="line">
              <a:avLst/>
            </a:prstGeom>
            <a:noFill/>
            <a:ln w="28575" cap="rnd">
              <a:solidFill>
                <a:schemeClr val="tx1"/>
              </a:solidFill>
              <a:miter lim="800000"/>
              <a:headEnd/>
              <a:tailEnd/>
            </a:ln>
          </p:spPr>
          <p:txBody>
            <a:bodyPr wrap="none"/>
            <a:lstStyle/>
            <a:p>
              <a:endParaRPr lang="he-IL"/>
            </a:p>
          </p:txBody>
        </p:sp>
        <p:sp>
          <p:nvSpPr>
            <p:cNvPr id="75800" name="Line 56"/>
            <p:cNvSpPr>
              <a:spLocks noChangeShapeType="1"/>
            </p:cNvSpPr>
            <p:nvPr/>
          </p:nvSpPr>
          <p:spPr bwMode="auto">
            <a:xfrm>
              <a:off x="385" y="3006"/>
              <a:ext cx="408" cy="0"/>
            </a:xfrm>
            <a:prstGeom prst="line">
              <a:avLst/>
            </a:prstGeom>
            <a:noFill/>
            <a:ln w="28575" cap="sq">
              <a:solidFill>
                <a:schemeClr val="tx1"/>
              </a:solidFill>
              <a:miter lim="800000"/>
              <a:headEnd/>
              <a:tailEnd/>
            </a:ln>
          </p:spPr>
          <p:txBody>
            <a:bodyPr wrap="none"/>
            <a:lstStyle/>
            <a:p>
              <a:endParaRPr lang="he-IL"/>
            </a:p>
          </p:txBody>
        </p:sp>
        <p:sp>
          <p:nvSpPr>
            <p:cNvPr id="75801" name="Line 57"/>
            <p:cNvSpPr>
              <a:spLocks noChangeShapeType="1"/>
            </p:cNvSpPr>
            <p:nvPr/>
          </p:nvSpPr>
          <p:spPr bwMode="auto">
            <a:xfrm>
              <a:off x="1246" y="3006"/>
              <a:ext cx="4566" cy="0"/>
            </a:xfrm>
            <a:prstGeom prst="line">
              <a:avLst/>
            </a:prstGeom>
            <a:noFill/>
            <a:ln w="28575" cap="sq">
              <a:solidFill>
                <a:schemeClr val="tx1"/>
              </a:solidFill>
              <a:miter lim="800000"/>
              <a:headEnd/>
              <a:tailEnd/>
            </a:ln>
          </p:spPr>
          <p:txBody>
            <a:bodyPr wrap="none"/>
            <a:lstStyle/>
            <a:p>
              <a:endParaRPr lang="he-IL"/>
            </a:p>
          </p:txBody>
        </p:sp>
        <p:sp>
          <p:nvSpPr>
            <p:cNvPr id="75802" name="Line 58"/>
            <p:cNvSpPr>
              <a:spLocks noChangeShapeType="1"/>
            </p:cNvSpPr>
            <p:nvPr/>
          </p:nvSpPr>
          <p:spPr bwMode="auto">
            <a:xfrm>
              <a:off x="793" y="3197"/>
              <a:ext cx="453" cy="0"/>
            </a:xfrm>
            <a:prstGeom prst="line">
              <a:avLst/>
            </a:prstGeom>
            <a:noFill/>
            <a:ln w="12700" cap="rnd">
              <a:solidFill>
                <a:schemeClr val="tx1"/>
              </a:solidFill>
              <a:miter lim="800000"/>
              <a:headEnd/>
              <a:tailEnd/>
            </a:ln>
          </p:spPr>
          <p:txBody>
            <a:bodyPr wrap="none"/>
            <a:lstStyle/>
            <a:p>
              <a:endParaRPr lang="he-IL"/>
            </a:p>
          </p:txBody>
        </p:sp>
        <p:sp>
          <p:nvSpPr>
            <p:cNvPr id="75803" name="Line 59"/>
            <p:cNvSpPr>
              <a:spLocks noChangeShapeType="1"/>
            </p:cNvSpPr>
            <p:nvPr/>
          </p:nvSpPr>
          <p:spPr bwMode="auto">
            <a:xfrm>
              <a:off x="1246" y="3197"/>
              <a:ext cx="4566" cy="0"/>
            </a:xfrm>
            <a:prstGeom prst="line">
              <a:avLst/>
            </a:prstGeom>
            <a:noFill/>
            <a:ln w="12700">
              <a:solidFill>
                <a:schemeClr val="tx1"/>
              </a:solidFill>
              <a:miter lim="800000"/>
              <a:headEnd/>
              <a:tailEnd/>
            </a:ln>
          </p:spPr>
          <p:txBody>
            <a:bodyPr wrap="none"/>
            <a:lstStyle/>
            <a:p>
              <a:endParaRPr lang="he-IL"/>
            </a:p>
          </p:txBody>
        </p:sp>
        <p:sp>
          <p:nvSpPr>
            <p:cNvPr id="75804" name="Line 60"/>
            <p:cNvSpPr>
              <a:spLocks noChangeShapeType="1"/>
            </p:cNvSpPr>
            <p:nvPr/>
          </p:nvSpPr>
          <p:spPr bwMode="auto">
            <a:xfrm>
              <a:off x="793" y="3388"/>
              <a:ext cx="453" cy="0"/>
            </a:xfrm>
            <a:prstGeom prst="line">
              <a:avLst/>
            </a:prstGeom>
            <a:noFill/>
            <a:ln w="12700" cap="rnd">
              <a:solidFill>
                <a:schemeClr val="tx1"/>
              </a:solidFill>
              <a:miter lim="800000"/>
              <a:headEnd/>
              <a:tailEnd/>
            </a:ln>
          </p:spPr>
          <p:txBody>
            <a:bodyPr wrap="none"/>
            <a:lstStyle/>
            <a:p>
              <a:endParaRPr lang="he-IL"/>
            </a:p>
          </p:txBody>
        </p:sp>
        <p:sp>
          <p:nvSpPr>
            <p:cNvPr id="75805" name="Line 61"/>
            <p:cNvSpPr>
              <a:spLocks noChangeShapeType="1"/>
            </p:cNvSpPr>
            <p:nvPr/>
          </p:nvSpPr>
          <p:spPr bwMode="auto">
            <a:xfrm>
              <a:off x="1246" y="3388"/>
              <a:ext cx="4566" cy="0"/>
            </a:xfrm>
            <a:prstGeom prst="line">
              <a:avLst/>
            </a:prstGeom>
            <a:noFill/>
            <a:ln w="12700">
              <a:solidFill>
                <a:schemeClr val="tx1"/>
              </a:solidFill>
              <a:miter lim="800000"/>
              <a:headEnd/>
              <a:tailEnd/>
            </a:ln>
          </p:spPr>
          <p:txBody>
            <a:bodyPr wrap="none"/>
            <a:lstStyle/>
            <a:p>
              <a:endParaRPr lang="he-IL"/>
            </a:p>
          </p:txBody>
        </p:sp>
        <p:grpSp>
          <p:nvGrpSpPr>
            <p:cNvPr id="75806" name="Group 62"/>
            <p:cNvGrpSpPr>
              <a:grpSpLocks/>
            </p:cNvGrpSpPr>
            <p:nvPr/>
          </p:nvGrpSpPr>
          <p:grpSpPr bwMode="auto">
            <a:xfrm>
              <a:off x="385" y="2795"/>
              <a:ext cx="1315" cy="1568"/>
              <a:chOff x="249" y="2659"/>
              <a:chExt cx="1315" cy="1568"/>
            </a:xfrm>
          </p:grpSpPr>
          <p:sp>
            <p:nvSpPr>
              <p:cNvPr id="75859" name="Rectangle 63"/>
              <p:cNvSpPr>
                <a:spLocks noChangeArrowheads="1"/>
              </p:cNvSpPr>
              <p:nvPr/>
            </p:nvSpPr>
            <p:spPr bwMode="auto">
              <a:xfrm>
                <a:off x="657" y="4016"/>
                <a:ext cx="453"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600" b="1">
                    <a:latin typeface="Times New Roman" pitchFamily="18" charset="0"/>
                  </a:rPr>
                  <a:t>840</a:t>
                </a:r>
              </a:p>
            </p:txBody>
          </p:sp>
          <p:sp>
            <p:nvSpPr>
              <p:cNvPr id="75860" name="Rectangle 64"/>
              <p:cNvSpPr>
                <a:spLocks noChangeArrowheads="1"/>
              </p:cNvSpPr>
              <p:nvPr/>
            </p:nvSpPr>
            <p:spPr bwMode="auto">
              <a:xfrm>
                <a:off x="657" y="3825"/>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111</a:t>
                </a:r>
              </a:p>
            </p:txBody>
          </p:sp>
          <p:sp>
            <p:nvSpPr>
              <p:cNvPr id="75861" name="Rectangle 65"/>
              <p:cNvSpPr>
                <a:spLocks noChangeArrowheads="1"/>
              </p:cNvSpPr>
              <p:nvPr/>
            </p:nvSpPr>
            <p:spPr bwMode="auto">
              <a:xfrm>
                <a:off x="657" y="3634"/>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138</a:t>
                </a:r>
              </a:p>
            </p:txBody>
          </p:sp>
          <p:sp>
            <p:nvSpPr>
              <p:cNvPr id="75862" name="Rectangle 66"/>
              <p:cNvSpPr>
                <a:spLocks noChangeArrowheads="1"/>
              </p:cNvSpPr>
              <p:nvPr/>
            </p:nvSpPr>
            <p:spPr bwMode="auto">
              <a:xfrm>
                <a:off x="657" y="3443"/>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112</a:t>
                </a:r>
              </a:p>
            </p:txBody>
          </p:sp>
          <p:sp>
            <p:nvSpPr>
              <p:cNvPr id="75863" name="Rectangle 67"/>
              <p:cNvSpPr>
                <a:spLocks noChangeArrowheads="1"/>
              </p:cNvSpPr>
              <p:nvPr/>
            </p:nvSpPr>
            <p:spPr bwMode="auto">
              <a:xfrm>
                <a:off x="657" y="3252"/>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185</a:t>
                </a:r>
              </a:p>
            </p:txBody>
          </p:sp>
          <p:sp>
            <p:nvSpPr>
              <p:cNvPr id="75864" name="Rectangle 68"/>
              <p:cNvSpPr>
                <a:spLocks noChangeArrowheads="1"/>
              </p:cNvSpPr>
              <p:nvPr/>
            </p:nvSpPr>
            <p:spPr bwMode="auto">
              <a:xfrm>
                <a:off x="657" y="3061"/>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144</a:t>
                </a:r>
              </a:p>
            </p:txBody>
          </p:sp>
          <p:sp>
            <p:nvSpPr>
              <p:cNvPr id="75865" name="Rectangle 69"/>
              <p:cNvSpPr>
                <a:spLocks noChangeArrowheads="1"/>
              </p:cNvSpPr>
              <p:nvPr/>
            </p:nvSpPr>
            <p:spPr bwMode="auto">
              <a:xfrm>
                <a:off x="657" y="2870"/>
                <a:ext cx="453"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150</a:t>
                </a:r>
              </a:p>
            </p:txBody>
          </p:sp>
          <p:sp>
            <p:nvSpPr>
              <p:cNvPr id="75866" name="Rectangle 70"/>
              <p:cNvSpPr>
                <a:spLocks noChangeArrowheads="1"/>
              </p:cNvSpPr>
              <p:nvPr/>
            </p:nvSpPr>
            <p:spPr bwMode="auto">
              <a:xfrm>
                <a:off x="657" y="2659"/>
                <a:ext cx="453"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Xi</a:t>
                </a:r>
              </a:p>
            </p:txBody>
          </p:sp>
          <p:sp>
            <p:nvSpPr>
              <p:cNvPr id="75867" name="Rectangle 71"/>
              <p:cNvSpPr>
                <a:spLocks noChangeArrowheads="1"/>
              </p:cNvSpPr>
              <p:nvPr/>
            </p:nvSpPr>
            <p:spPr bwMode="auto">
              <a:xfrm>
                <a:off x="1110" y="4016"/>
                <a:ext cx="454"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600" b="1">
                    <a:latin typeface="Times New Roman" pitchFamily="18" charset="0"/>
                  </a:rPr>
                  <a:t>456</a:t>
                </a:r>
              </a:p>
            </p:txBody>
          </p:sp>
          <p:sp>
            <p:nvSpPr>
              <p:cNvPr id="75868" name="Rectangle 72"/>
              <p:cNvSpPr>
                <a:spLocks noChangeArrowheads="1"/>
              </p:cNvSpPr>
              <p:nvPr/>
            </p:nvSpPr>
            <p:spPr bwMode="auto">
              <a:xfrm>
                <a:off x="249" y="4016"/>
                <a:ext cx="408"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a:t>
                </a:r>
              </a:p>
            </p:txBody>
          </p:sp>
          <p:sp>
            <p:nvSpPr>
              <p:cNvPr id="75869" name="Rectangle 73"/>
              <p:cNvSpPr>
                <a:spLocks noChangeArrowheads="1"/>
              </p:cNvSpPr>
              <p:nvPr/>
            </p:nvSpPr>
            <p:spPr bwMode="auto">
              <a:xfrm>
                <a:off x="1110" y="3825"/>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85</a:t>
                </a:r>
              </a:p>
            </p:txBody>
          </p:sp>
          <p:sp>
            <p:nvSpPr>
              <p:cNvPr id="75870" name="Rectangle 74"/>
              <p:cNvSpPr>
                <a:spLocks noChangeArrowheads="1"/>
              </p:cNvSpPr>
              <p:nvPr/>
            </p:nvSpPr>
            <p:spPr bwMode="auto">
              <a:xfrm>
                <a:off x="249" y="3825"/>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b="1">
                    <a:latin typeface="Times New Roman" pitchFamily="18" charset="0"/>
                  </a:rPr>
                  <a:t>N=6</a:t>
                </a:r>
              </a:p>
            </p:txBody>
          </p:sp>
          <p:sp>
            <p:nvSpPr>
              <p:cNvPr id="75871" name="Rectangle 75"/>
              <p:cNvSpPr>
                <a:spLocks noChangeArrowheads="1"/>
              </p:cNvSpPr>
              <p:nvPr/>
            </p:nvSpPr>
            <p:spPr bwMode="auto">
              <a:xfrm>
                <a:off x="1110" y="3634"/>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77</a:t>
                </a:r>
              </a:p>
            </p:txBody>
          </p:sp>
          <p:sp>
            <p:nvSpPr>
              <p:cNvPr id="75872" name="Rectangle 76"/>
              <p:cNvSpPr>
                <a:spLocks noChangeArrowheads="1"/>
              </p:cNvSpPr>
              <p:nvPr/>
            </p:nvSpPr>
            <p:spPr bwMode="auto">
              <a:xfrm>
                <a:off x="249" y="3634"/>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5</a:t>
                </a:r>
              </a:p>
            </p:txBody>
          </p:sp>
          <p:sp>
            <p:nvSpPr>
              <p:cNvPr id="75873" name="Rectangle 77"/>
              <p:cNvSpPr>
                <a:spLocks noChangeArrowheads="1"/>
              </p:cNvSpPr>
              <p:nvPr/>
            </p:nvSpPr>
            <p:spPr bwMode="auto">
              <a:xfrm>
                <a:off x="1110" y="3443"/>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80</a:t>
                </a:r>
              </a:p>
            </p:txBody>
          </p:sp>
          <p:sp>
            <p:nvSpPr>
              <p:cNvPr id="75874" name="Rectangle 78"/>
              <p:cNvSpPr>
                <a:spLocks noChangeArrowheads="1"/>
              </p:cNvSpPr>
              <p:nvPr/>
            </p:nvSpPr>
            <p:spPr bwMode="auto">
              <a:xfrm>
                <a:off x="249" y="3443"/>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4</a:t>
                </a:r>
              </a:p>
            </p:txBody>
          </p:sp>
          <p:sp>
            <p:nvSpPr>
              <p:cNvPr id="75875" name="Rectangle 79"/>
              <p:cNvSpPr>
                <a:spLocks noChangeArrowheads="1"/>
              </p:cNvSpPr>
              <p:nvPr/>
            </p:nvSpPr>
            <p:spPr bwMode="auto">
              <a:xfrm>
                <a:off x="1110" y="3252"/>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66</a:t>
                </a:r>
              </a:p>
            </p:txBody>
          </p:sp>
          <p:sp>
            <p:nvSpPr>
              <p:cNvPr id="75876" name="Rectangle 80"/>
              <p:cNvSpPr>
                <a:spLocks noChangeArrowheads="1"/>
              </p:cNvSpPr>
              <p:nvPr/>
            </p:nvSpPr>
            <p:spPr bwMode="auto">
              <a:xfrm>
                <a:off x="249" y="3252"/>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3</a:t>
                </a:r>
              </a:p>
            </p:txBody>
          </p:sp>
          <p:sp>
            <p:nvSpPr>
              <p:cNvPr id="75877" name="Rectangle 81"/>
              <p:cNvSpPr>
                <a:spLocks noChangeArrowheads="1"/>
              </p:cNvSpPr>
              <p:nvPr/>
            </p:nvSpPr>
            <p:spPr bwMode="auto">
              <a:xfrm>
                <a:off x="1110" y="3061"/>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78</a:t>
                </a:r>
              </a:p>
            </p:txBody>
          </p:sp>
          <p:sp>
            <p:nvSpPr>
              <p:cNvPr id="75878" name="Rectangle 82"/>
              <p:cNvSpPr>
                <a:spLocks noChangeArrowheads="1"/>
              </p:cNvSpPr>
              <p:nvPr/>
            </p:nvSpPr>
            <p:spPr bwMode="auto">
              <a:xfrm>
                <a:off x="249" y="3061"/>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2</a:t>
                </a:r>
              </a:p>
            </p:txBody>
          </p:sp>
          <p:sp>
            <p:nvSpPr>
              <p:cNvPr id="75879" name="Rectangle 83"/>
              <p:cNvSpPr>
                <a:spLocks noChangeArrowheads="1"/>
              </p:cNvSpPr>
              <p:nvPr/>
            </p:nvSpPr>
            <p:spPr bwMode="auto">
              <a:xfrm>
                <a:off x="1110" y="2870"/>
                <a:ext cx="454"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70</a:t>
                </a:r>
              </a:p>
            </p:txBody>
          </p:sp>
          <p:sp>
            <p:nvSpPr>
              <p:cNvPr id="75880" name="Rectangle 84"/>
              <p:cNvSpPr>
                <a:spLocks noChangeArrowheads="1"/>
              </p:cNvSpPr>
              <p:nvPr/>
            </p:nvSpPr>
            <p:spPr bwMode="auto">
              <a:xfrm>
                <a:off x="249" y="2870"/>
                <a:ext cx="408"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en-US" sz="1400">
                    <a:latin typeface="Times New Roman" pitchFamily="18" charset="0"/>
                  </a:rPr>
                  <a:t>1</a:t>
                </a:r>
              </a:p>
            </p:txBody>
          </p:sp>
          <p:sp>
            <p:nvSpPr>
              <p:cNvPr id="75881" name="Rectangle 85"/>
              <p:cNvSpPr>
                <a:spLocks noChangeArrowheads="1"/>
              </p:cNvSpPr>
              <p:nvPr/>
            </p:nvSpPr>
            <p:spPr bwMode="auto">
              <a:xfrm>
                <a:off x="1110" y="2659"/>
                <a:ext cx="454"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Yi</a:t>
                </a:r>
              </a:p>
            </p:txBody>
          </p:sp>
          <p:sp>
            <p:nvSpPr>
              <p:cNvPr id="75882" name="Rectangle 86"/>
              <p:cNvSpPr>
                <a:spLocks noChangeArrowheads="1"/>
              </p:cNvSpPr>
              <p:nvPr/>
            </p:nvSpPr>
            <p:spPr bwMode="auto">
              <a:xfrm>
                <a:off x="249" y="2659"/>
                <a:ext cx="408" cy="211"/>
              </a:xfrm>
              <a:prstGeom prst="rect">
                <a:avLst/>
              </a:prstGeom>
              <a:noFill/>
              <a:ln w="9525">
                <a:noFill/>
                <a:miter lim="800000"/>
                <a:headEnd/>
                <a:tailEnd/>
              </a:ln>
            </p:spPr>
            <p:txBody>
              <a:bodyPr/>
              <a:lstStyle/>
              <a:p>
                <a:pPr algn="l" rtl="0">
                  <a:spcBef>
                    <a:spcPct val="20000"/>
                  </a:spcBef>
                  <a:buClr>
                    <a:schemeClr val="folHlink"/>
                  </a:buClr>
                  <a:buSzPct val="60000"/>
                  <a:buFont typeface="Wingdings" pitchFamily="2" charset="2"/>
                  <a:buNone/>
                </a:pPr>
                <a:r>
                  <a:rPr lang="en-US" sz="1600" b="1">
                    <a:latin typeface="Times New Roman" pitchFamily="18" charset="0"/>
                  </a:rPr>
                  <a:t>n</a:t>
                </a:r>
              </a:p>
            </p:txBody>
          </p:sp>
          <p:sp>
            <p:nvSpPr>
              <p:cNvPr id="75883" name="Line 87"/>
              <p:cNvSpPr>
                <a:spLocks noChangeShapeType="1"/>
              </p:cNvSpPr>
              <p:nvPr/>
            </p:nvSpPr>
            <p:spPr bwMode="auto">
              <a:xfrm>
                <a:off x="657" y="3443"/>
                <a:ext cx="453" cy="0"/>
              </a:xfrm>
              <a:prstGeom prst="line">
                <a:avLst/>
              </a:prstGeom>
              <a:noFill/>
              <a:ln w="12700" cap="rnd">
                <a:solidFill>
                  <a:schemeClr val="tx1"/>
                </a:solidFill>
                <a:miter lim="800000"/>
                <a:headEnd/>
                <a:tailEnd/>
              </a:ln>
            </p:spPr>
            <p:txBody>
              <a:bodyPr wrap="none"/>
              <a:lstStyle/>
              <a:p>
                <a:endParaRPr lang="he-IL"/>
              </a:p>
            </p:txBody>
          </p:sp>
        </p:grpSp>
        <p:sp>
          <p:nvSpPr>
            <p:cNvPr id="75807" name="Line 88"/>
            <p:cNvSpPr>
              <a:spLocks noChangeShapeType="1"/>
            </p:cNvSpPr>
            <p:nvPr/>
          </p:nvSpPr>
          <p:spPr bwMode="auto">
            <a:xfrm>
              <a:off x="1246" y="3579"/>
              <a:ext cx="4566" cy="0"/>
            </a:xfrm>
            <a:prstGeom prst="line">
              <a:avLst/>
            </a:prstGeom>
            <a:noFill/>
            <a:ln w="12700">
              <a:solidFill>
                <a:schemeClr val="tx1"/>
              </a:solidFill>
              <a:miter lim="800000"/>
              <a:headEnd/>
              <a:tailEnd/>
            </a:ln>
          </p:spPr>
          <p:txBody>
            <a:bodyPr wrap="none"/>
            <a:lstStyle/>
            <a:p>
              <a:endParaRPr lang="he-IL"/>
            </a:p>
          </p:txBody>
        </p:sp>
        <p:sp>
          <p:nvSpPr>
            <p:cNvPr id="75808" name="Line 89"/>
            <p:cNvSpPr>
              <a:spLocks noChangeShapeType="1"/>
            </p:cNvSpPr>
            <p:nvPr/>
          </p:nvSpPr>
          <p:spPr bwMode="auto">
            <a:xfrm>
              <a:off x="793" y="3770"/>
              <a:ext cx="453" cy="0"/>
            </a:xfrm>
            <a:prstGeom prst="line">
              <a:avLst/>
            </a:prstGeom>
            <a:noFill/>
            <a:ln w="12700" cap="rnd">
              <a:solidFill>
                <a:schemeClr val="tx1"/>
              </a:solidFill>
              <a:miter lim="800000"/>
              <a:headEnd/>
              <a:tailEnd/>
            </a:ln>
          </p:spPr>
          <p:txBody>
            <a:bodyPr wrap="none"/>
            <a:lstStyle/>
            <a:p>
              <a:endParaRPr lang="he-IL"/>
            </a:p>
          </p:txBody>
        </p:sp>
        <p:sp>
          <p:nvSpPr>
            <p:cNvPr id="75809" name="Line 90"/>
            <p:cNvSpPr>
              <a:spLocks noChangeShapeType="1"/>
            </p:cNvSpPr>
            <p:nvPr/>
          </p:nvSpPr>
          <p:spPr bwMode="auto">
            <a:xfrm>
              <a:off x="1246" y="3770"/>
              <a:ext cx="4566" cy="0"/>
            </a:xfrm>
            <a:prstGeom prst="line">
              <a:avLst/>
            </a:prstGeom>
            <a:noFill/>
            <a:ln w="12700">
              <a:solidFill>
                <a:schemeClr val="tx1"/>
              </a:solidFill>
              <a:miter lim="800000"/>
              <a:headEnd/>
              <a:tailEnd/>
            </a:ln>
          </p:spPr>
          <p:txBody>
            <a:bodyPr wrap="none"/>
            <a:lstStyle/>
            <a:p>
              <a:endParaRPr lang="he-IL"/>
            </a:p>
          </p:txBody>
        </p:sp>
        <p:sp>
          <p:nvSpPr>
            <p:cNvPr id="75810" name="Line 91"/>
            <p:cNvSpPr>
              <a:spLocks noChangeShapeType="1"/>
            </p:cNvSpPr>
            <p:nvPr/>
          </p:nvSpPr>
          <p:spPr bwMode="auto">
            <a:xfrm>
              <a:off x="793" y="3961"/>
              <a:ext cx="453" cy="0"/>
            </a:xfrm>
            <a:prstGeom prst="line">
              <a:avLst/>
            </a:prstGeom>
            <a:noFill/>
            <a:ln w="12700" cap="rnd">
              <a:solidFill>
                <a:schemeClr val="tx1"/>
              </a:solidFill>
              <a:miter lim="800000"/>
              <a:headEnd/>
              <a:tailEnd/>
            </a:ln>
          </p:spPr>
          <p:txBody>
            <a:bodyPr wrap="none"/>
            <a:lstStyle/>
            <a:p>
              <a:endParaRPr lang="he-IL"/>
            </a:p>
          </p:txBody>
        </p:sp>
        <p:sp>
          <p:nvSpPr>
            <p:cNvPr id="75811" name="Line 92"/>
            <p:cNvSpPr>
              <a:spLocks noChangeShapeType="1"/>
            </p:cNvSpPr>
            <p:nvPr/>
          </p:nvSpPr>
          <p:spPr bwMode="auto">
            <a:xfrm>
              <a:off x="1246" y="3961"/>
              <a:ext cx="4566" cy="0"/>
            </a:xfrm>
            <a:prstGeom prst="line">
              <a:avLst/>
            </a:prstGeom>
            <a:noFill/>
            <a:ln w="12700">
              <a:solidFill>
                <a:schemeClr val="tx1"/>
              </a:solidFill>
              <a:miter lim="800000"/>
              <a:headEnd/>
              <a:tailEnd/>
            </a:ln>
          </p:spPr>
          <p:txBody>
            <a:bodyPr wrap="none"/>
            <a:lstStyle/>
            <a:p>
              <a:endParaRPr lang="he-IL"/>
            </a:p>
          </p:txBody>
        </p:sp>
        <p:sp>
          <p:nvSpPr>
            <p:cNvPr id="75812" name="Line 93"/>
            <p:cNvSpPr>
              <a:spLocks noChangeShapeType="1"/>
            </p:cNvSpPr>
            <p:nvPr/>
          </p:nvSpPr>
          <p:spPr bwMode="auto">
            <a:xfrm>
              <a:off x="793" y="4152"/>
              <a:ext cx="453" cy="0"/>
            </a:xfrm>
            <a:prstGeom prst="line">
              <a:avLst/>
            </a:prstGeom>
            <a:noFill/>
            <a:ln w="28575" cap="rnd">
              <a:solidFill>
                <a:schemeClr val="tx1"/>
              </a:solidFill>
              <a:miter lim="800000"/>
              <a:headEnd/>
              <a:tailEnd/>
            </a:ln>
          </p:spPr>
          <p:txBody>
            <a:bodyPr wrap="none"/>
            <a:lstStyle/>
            <a:p>
              <a:endParaRPr lang="he-IL"/>
            </a:p>
          </p:txBody>
        </p:sp>
        <p:sp>
          <p:nvSpPr>
            <p:cNvPr id="75813" name="Line 94"/>
            <p:cNvSpPr>
              <a:spLocks noChangeShapeType="1"/>
            </p:cNvSpPr>
            <p:nvPr/>
          </p:nvSpPr>
          <p:spPr bwMode="auto">
            <a:xfrm>
              <a:off x="1246" y="4152"/>
              <a:ext cx="0" cy="211"/>
            </a:xfrm>
            <a:prstGeom prst="line">
              <a:avLst/>
            </a:prstGeom>
            <a:noFill/>
            <a:ln w="12700" cap="rnd">
              <a:solidFill>
                <a:schemeClr val="tx1"/>
              </a:solidFill>
              <a:miter lim="800000"/>
              <a:headEnd/>
              <a:tailEnd/>
            </a:ln>
          </p:spPr>
          <p:txBody>
            <a:bodyPr wrap="none"/>
            <a:lstStyle/>
            <a:p>
              <a:endParaRPr lang="he-IL"/>
            </a:p>
          </p:txBody>
        </p:sp>
        <p:sp>
          <p:nvSpPr>
            <p:cNvPr id="75814" name="Line 95"/>
            <p:cNvSpPr>
              <a:spLocks noChangeShapeType="1"/>
            </p:cNvSpPr>
            <p:nvPr/>
          </p:nvSpPr>
          <p:spPr bwMode="auto">
            <a:xfrm>
              <a:off x="385" y="4152"/>
              <a:ext cx="408" cy="0"/>
            </a:xfrm>
            <a:prstGeom prst="line">
              <a:avLst/>
            </a:prstGeom>
            <a:noFill/>
            <a:ln w="28575" cap="sq">
              <a:solidFill>
                <a:schemeClr val="tx1"/>
              </a:solidFill>
              <a:miter lim="800000"/>
              <a:headEnd/>
              <a:tailEnd/>
            </a:ln>
          </p:spPr>
          <p:txBody>
            <a:bodyPr wrap="none"/>
            <a:lstStyle/>
            <a:p>
              <a:endParaRPr lang="he-IL"/>
            </a:p>
          </p:txBody>
        </p:sp>
        <p:sp>
          <p:nvSpPr>
            <p:cNvPr id="75815" name="Line 96"/>
            <p:cNvSpPr>
              <a:spLocks noChangeShapeType="1"/>
            </p:cNvSpPr>
            <p:nvPr/>
          </p:nvSpPr>
          <p:spPr bwMode="auto">
            <a:xfrm>
              <a:off x="1246" y="4152"/>
              <a:ext cx="4566" cy="0"/>
            </a:xfrm>
            <a:prstGeom prst="line">
              <a:avLst/>
            </a:prstGeom>
            <a:noFill/>
            <a:ln w="28575" cap="sq">
              <a:solidFill>
                <a:schemeClr val="tx1"/>
              </a:solidFill>
              <a:miter lim="800000"/>
              <a:headEnd/>
              <a:tailEnd/>
            </a:ln>
          </p:spPr>
          <p:txBody>
            <a:bodyPr wrap="none"/>
            <a:lstStyle/>
            <a:p>
              <a:endParaRPr lang="he-IL"/>
            </a:p>
          </p:txBody>
        </p:sp>
        <p:sp>
          <p:nvSpPr>
            <p:cNvPr id="75816" name="Line 97"/>
            <p:cNvSpPr>
              <a:spLocks noChangeShapeType="1"/>
            </p:cNvSpPr>
            <p:nvPr/>
          </p:nvSpPr>
          <p:spPr bwMode="auto">
            <a:xfrm>
              <a:off x="793" y="4363"/>
              <a:ext cx="453" cy="0"/>
            </a:xfrm>
            <a:prstGeom prst="line">
              <a:avLst/>
            </a:prstGeom>
            <a:noFill/>
            <a:ln w="28575" cap="rnd">
              <a:solidFill>
                <a:schemeClr val="tx1"/>
              </a:solidFill>
              <a:miter lim="800000"/>
              <a:headEnd/>
              <a:tailEnd/>
            </a:ln>
          </p:spPr>
          <p:txBody>
            <a:bodyPr wrap="none"/>
            <a:lstStyle/>
            <a:p>
              <a:endParaRPr lang="he-IL"/>
            </a:p>
          </p:txBody>
        </p:sp>
        <p:sp>
          <p:nvSpPr>
            <p:cNvPr id="75817" name="Line 98"/>
            <p:cNvSpPr>
              <a:spLocks noChangeShapeType="1"/>
            </p:cNvSpPr>
            <p:nvPr/>
          </p:nvSpPr>
          <p:spPr bwMode="auto">
            <a:xfrm>
              <a:off x="385" y="4363"/>
              <a:ext cx="408" cy="0"/>
            </a:xfrm>
            <a:prstGeom prst="line">
              <a:avLst/>
            </a:prstGeom>
            <a:noFill/>
            <a:ln w="28575" cap="sq">
              <a:solidFill>
                <a:schemeClr val="tx1"/>
              </a:solidFill>
              <a:miter lim="800000"/>
              <a:headEnd/>
              <a:tailEnd/>
            </a:ln>
          </p:spPr>
          <p:txBody>
            <a:bodyPr wrap="none"/>
            <a:lstStyle/>
            <a:p>
              <a:endParaRPr lang="he-IL"/>
            </a:p>
          </p:txBody>
        </p:sp>
        <p:sp>
          <p:nvSpPr>
            <p:cNvPr id="75818" name="Line 99"/>
            <p:cNvSpPr>
              <a:spLocks noChangeShapeType="1"/>
            </p:cNvSpPr>
            <p:nvPr/>
          </p:nvSpPr>
          <p:spPr bwMode="auto">
            <a:xfrm>
              <a:off x="1246" y="4363"/>
              <a:ext cx="4566" cy="0"/>
            </a:xfrm>
            <a:prstGeom prst="line">
              <a:avLst/>
            </a:prstGeom>
            <a:noFill/>
            <a:ln w="28575" cap="sq">
              <a:solidFill>
                <a:schemeClr val="tx1"/>
              </a:solidFill>
              <a:miter lim="800000"/>
              <a:headEnd/>
              <a:tailEnd/>
            </a:ln>
          </p:spPr>
          <p:txBody>
            <a:bodyPr wrap="none"/>
            <a:lstStyle/>
            <a:p>
              <a:endParaRPr lang="he-IL"/>
            </a:p>
          </p:txBody>
        </p:sp>
        <p:grpSp>
          <p:nvGrpSpPr>
            <p:cNvPr id="75819" name="Group 100"/>
            <p:cNvGrpSpPr>
              <a:grpSpLocks/>
            </p:cNvGrpSpPr>
            <p:nvPr/>
          </p:nvGrpSpPr>
          <p:grpSpPr bwMode="auto">
            <a:xfrm>
              <a:off x="1700" y="3006"/>
              <a:ext cx="2858" cy="1357"/>
              <a:chOff x="1564" y="2870"/>
              <a:chExt cx="2858" cy="1357"/>
            </a:xfrm>
          </p:grpSpPr>
          <p:sp>
            <p:nvSpPr>
              <p:cNvPr id="75831" name="Rectangle 101"/>
              <p:cNvSpPr>
                <a:spLocks noChangeArrowheads="1"/>
              </p:cNvSpPr>
              <p:nvPr/>
            </p:nvSpPr>
            <p:spPr bwMode="auto">
              <a:xfrm>
                <a:off x="3651" y="4016"/>
                <a:ext cx="771"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238</a:t>
                </a:r>
                <a:endParaRPr lang="en-US" sz="1600" b="1">
                  <a:latin typeface="Times New Roman" pitchFamily="18" charset="0"/>
                </a:endParaRPr>
              </a:p>
            </p:txBody>
          </p:sp>
          <p:sp>
            <p:nvSpPr>
              <p:cNvPr id="75832" name="Rectangle 102"/>
              <p:cNvSpPr>
                <a:spLocks noChangeArrowheads="1"/>
              </p:cNvSpPr>
              <p:nvPr/>
            </p:nvSpPr>
            <p:spPr bwMode="auto">
              <a:xfrm>
                <a:off x="2970" y="4016"/>
                <a:ext cx="681"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0</a:t>
                </a:r>
                <a:endParaRPr lang="en-US" sz="1600" b="1">
                  <a:latin typeface="Times New Roman" pitchFamily="18" charset="0"/>
                </a:endParaRPr>
              </a:p>
            </p:txBody>
          </p:sp>
          <p:sp>
            <p:nvSpPr>
              <p:cNvPr id="75833" name="Rectangle 103"/>
              <p:cNvSpPr>
                <a:spLocks noChangeArrowheads="1"/>
              </p:cNvSpPr>
              <p:nvPr/>
            </p:nvSpPr>
            <p:spPr bwMode="auto">
              <a:xfrm>
                <a:off x="2244" y="4016"/>
                <a:ext cx="726"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3770</a:t>
                </a:r>
                <a:endParaRPr lang="en-US" sz="1600" b="1">
                  <a:latin typeface="Times New Roman" pitchFamily="18" charset="0"/>
                </a:endParaRPr>
              </a:p>
            </p:txBody>
          </p:sp>
          <p:sp>
            <p:nvSpPr>
              <p:cNvPr id="75834" name="Rectangle 104"/>
              <p:cNvSpPr>
                <a:spLocks noChangeArrowheads="1"/>
              </p:cNvSpPr>
              <p:nvPr/>
            </p:nvSpPr>
            <p:spPr bwMode="auto">
              <a:xfrm>
                <a:off x="1564" y="4016"/>
                <a:ext cx="680" cy="21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600" b="1">
                    <a:latin typeface="Times New Roman" pitchFamily="18" charset="0"/>
                  </a:rPr>
                  <a:t>0</a:t>
                </a:r>
                <a:endParaRPr lang="en-US" sz="1600" b="1">
                  <a:latin typeface="Times New Roman" pitchFamily="18" charset="0"/>
                </a:endParaRPr>
              </a:p>
            </p:txBody>
          </p:sp>
          <p:sp>
            <p:nvSpPr>
              <p:cNvPr id="75835" name="Rectangle 105"/>
              <p:cNvSpPr>
                <a:spLocks noChangeArrowheads="1"/>
              </p:cNvSpPr>
              <p:nvPr/>
            </p:nvSpPr>
            <p:spPr bwMode="auto">
              <a:xfrm>
                <a:off x="3651" y="3825"/>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81</a:t>
                </a:r>
                <a:endParaRPr lang="en-US" sz="1400">
                  <a:latin typeface="Times New Roman" pitchFamily="18" charset="0"/>
                </a:endParaRPr>
              </a:p>
            </p:txBody>
          </p:sp>
          <p:sp>
            <p:nvSpPr>
              <p:cNvPr id="75836" name="Rectangle 106"/>
              <p:cNvSpPr>
                <a:spLocks noChangeArrowheads="1"/>
              </p:cNvSpPr>
              <p:nvPr/>
            </p:nvSpPr>
            <p:spPr bwMode="auto">
              <a:xfrm>
                <a:off x="2970" y="3825"/>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9</a:t>
                </a:r>
                <a:endParaRPr lang="en-US" sz="1400">
                  <a:latin typeface="Times New Roman" pitchFamily="18" charset="0"/>
                </a:endParaRPr>
              </a:p>
            </p:txBody>
          </p:sp>
          <p:sp>
            <p:nvSpPr>
              <p:cNvPr id="75837" name="Rectangle 107"/>
              <p:cNvSpPr>
                <a:spLocks noChangeArrowheads="1"/>
              </p:cNvSpPr>
              <p:nvPr/>
            </p:nvSpPr>
            <p:spPr bwMode="auto">
              <a:xfrm>
                <a:off x="2244" y="3825"/>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841</a:t>
                </a:r>
                <a:endParaRPr lang="en-US" sz="1400">
                  <a:latin typeface="Times New Roman" pitchFamily="18" charset="0"/>
                </a:endParaRPr>
              </a:p>
            </p:txBody>
          </p:sp>
          <p:sp>
            <p:nvSpPr>
              <p:cNvPr id="75838" name="Rectangle 108"/>
              <p:cNvSpPr>
                <a:spLocks noChangeArrowheads="1"/>
              </p:cNvSpPr>
              <p:nvPr/>
            </p:nvSpPr>
            <p:spPr bwMode="auto">
              <a:xfrm>
                <a:off x="1564" y="3825"/>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29 -</a:t>
                </a:r>
                <a:endParaRPr lang="en-US" sz="1400">
                  <a:latin typeface="Times New Roman" pitchFamily="18" charset="0"/>
                </a:endParaRPr>
              </a:p>
            </p:txBody>
          </p:sp>
          <p:sp>
            <p:nvSpPr>
              <p:cNvPr id="75839" name="Rectangle 109"/>
              <p:cNvSpPr>
                <a:spLocks noChangeArrowheads="1"/>
              </p:cNvSpPr>
              <p:nvPr/>
            </p:nvSpPr>
            <p:spPr bwMode="auto">
              <a:xfrm>
                <a:off x="3651" y="3634"/>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a:t>
                </a:r>
                <a:endParaRPr lang="en-US" sz="1400">
                  <a:latin typeface="Times New Roman" pitchFamily="18" charset="0"/>
                </a:endParaRPr>
              </a:p>
            </p:txBody>
          </p:sp>
          <p:sp>
            <p:nvSpPr>
              <p:cNvPr id="75840" name="Rectangle 110"/>
              <p:cNvSpPr>
                <a:spLocks noChangeArrowheads="1"/>
              </p:cNvSpPr>
              <p:nvPr/>
            </p:nvSpPr>
            <p:spPr bwMode="auto">
              <a:xfrm>
                <a:off x="2970" y="3634"/>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a:t>
                </a:r>
                <a:endParaRPr lang="en-US" sz="1400">
                  <a:latin typeface="Times New Roman" pitchFamily="18" charset="0"/>
                </a:endParaRPr>
              </a:p>
            </p:txBody>
          </p:sp>
          <p:sp>
            <p:nvSpPr>
              <p:cNvPr id="75841" name="Rectangle 111"/>
              <p:cNvSpPr>
                <a:spLocks noChangeArrowheads="1"/>
              </p:cNvSpPr>
              <p:nvPr/>
            </p:nvSpPr>
            <p:spPr bwMode="auto">
              <a:xfrm>
                <a:off x="2244" y="3634"/>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a:t>
                </a:r>
                <a:endParaRPr lang="en-US" sz="1400">
                  <a:latin typeface="Times New Roman" pitchFamily="18" charset="0"/>
                </a:endParaRPr>
              </a:p>
            </p:txBody>
          </p:sp>
          <p:sp>
            <p:nvSpPr>
              <p:cNvPr id="75842" name="Rectangle 112"/>
              <p:cNvSpPr>
                <a:spLocks noChangeArrowheads="1"/>
              </p:cNvSpPr>
              <p:nvPr/>
            </p:nvSpPr>
            <p:spPr bwMode="auto">
              <a:xfrm>
                <a:off x="1564" y="3634"/>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2 -</a:t>
                </a:r>
                <a:endParaRPr lang="en-US" sz="1400">
                  <a:latin typeface="Times New Roman" pitchFamily="18" charset="0"/>
                </a:endParaRPr>
              </a:p>
            </p:txBody>
          </p:sp>
          <p:sp>
            <p:nvSpPr>
              <p:cNvPr id="75843" name="Rectangle 113"/>
              <p:cNvSpPr>
                <a:spLocks noChangeArrowheads="1"/>
              </p:cNvSpPr>
              <p:nvPr/>
            </p:nvSpPr>
            <p:spPr bwMode="auto">
              <a:xfrm>
                <a:off x="3651" y="3443"/>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16</a:t>
                </a:r>
                <a:endParaRPr lang="en-US" sz="1400">
                  <a:latin typeface="Times New Roman" pitchFamily="18" charset="0"/>
                </a:endParaRPr>
              </a:p>
            </p:txBody>
          </p:sp>
          <p:sp>
            <p:nvSpPr>
              <p:cNvPr id="75844" name="Rectangle 114"/>
              <p:cNvSpPr>
                <a:spLocks noChangeArrowheads="1"/>
              </p:cNvSpPr>
              <p:nvPr/>
            </p:nvSpPr>
            <p:spPr bwMode="auto">
              <a:xfrm>
                <a:off x="2970" y="3443"/>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a:t>
                </a:r>
                <a:endParaRPr lang="en-US" sz="1400">
                  <a:latin typeface="Times New Roman" pitchFamily="18" charset="0"/>
                </a:endParaRPr>
              </a:p>
            </p:txBody>
          </p:sp>
          <p:sp>
            <p:nvSpPr>
              <p:cNvPr id="75845" name="Rectangle 115"/>
              <p:cNvSpPr>
                <a:spLocks noChangeArrowheads="1"/>
              </p:cNvSpPr>
              <p:nvPr/>
            </p:nvSpPr>
            <p:spPr bwMode="auto">
              <a:xfrm>
                <a:off x="2244" y="3443"/>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784</a:t>
                </a:r>
                <a:endParaRPr lang="en-US" sz="1400">
                  <a:latin typeface="Times New Roman" pitchFamily="18" charset="0"/>
                </a:endParaRPr>
              </a:p>
            </p:txBody>
          </p:sp>
          <p:sp>
            <p:nvSpPr>
              <p:cNvPr id="75846" name="Rectangle 116"/>
              <p:cNvSpPr>
                <a:spLocks noChangeArrowheads="1"/>
              </p:cNvSpPr>
              <p:nvPr/>
            </p:nvSpPr>
            <p:spPr bwMode="auto">
              <a:xfrm>
                <a:off x="1564" y="3443"/>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28 -</a:t>
                </a:r>
                <a:endParaRPr lang="en-US" sz="1400">
                  <a:latin typeface="Times New Roman" pitchFamily="18" charset="0"/>
                </a:endParaRPr>
              </a:p>
            </p:txBody>
          </p:sp>
          <p:sp>
            <p:nvSpPr>
              <p:cNvPr id="75847" name="Rectangle 117"/>
              <p:cNvSpPr>
                <a:spLocks noChangeArrowheads="1"/>
              </p:cNvSpPr>
              <p:nvPr/>
            </p:nvSpPr>
            <p:spPr bwMode="auto">
              <a:xfrm>
                <a:off x="3651" y="3252"/>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100</a:t>
                </a:r>
                <a:endParaRPr lang="en-US" sz="1400">
                  <a:latin typeface="Times New Roman" pitchFamily="18" charset="0"/>
                </a:endParaRPr>
              </a:p>
            </p:txBody>
          </p:sp>
          <p:sp>
            <p:nvSpPr>
              <p:cNvPr id="75848" name="Rectangle 118"/>
              <p:cNvSpPr>
                <a:spLocks noChangeArrowheads="1"/>
              </p:cNvSpPr>
              <p:nvPr/>
            </p:nvSpPr>
            <p:spPr bwMode="auto">
              <a:xfrm>
                <a:off x="2970" y="3252"/>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10 -</a:t>
                </a:r>
                <a:endParaRPr lang="en-US" sz="1400">
                  <a:latin typeface="Times New Roman" pitchFamily="18" charset="0"/>
                </a:endParaRPr>
              </a:p>
            </p:txBody>
          </p:sp>
          <p:sp>
            <p:nvSpPr>
              <p:cNvPr id="75849" name="Rectangle 119"/>
              <p:cNvSpPr>
                <a:spLocks noChangeArrowheads="1"/>
              </p:cNvSpPr>
              <p:nvPr/>
            </p:nvSpPr>
            <p:spPr bwMode="auto">
              <a:xfrm>
                <a:off x="2244" y="3252"/>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2025</a:t>
                </a:r>
                <a:endParaRPr lang="en-US" sz="1400">
                  <a:latin typeface="Times New Roman" pitchFamily="18" charset="0"/>
                </a:endParaRPr>
              </a:p>
            </p:txBody>
          </p:sp>
          <p:sp>
            <p:nvSpPr>
              <p:cNvPr id="75850" name="Rectangle 120"/>
              <p:cNvSpPr>
                <a:spLocks noChangeArrowheads="1"/>
              </p:cNvSpPr>
              <p:nvPr/>
            </p:nvSpPr>
            <p:spPr bwMode="auto">
              <a:xfrm>
                <a:off x="1564" y="3252"/>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45</a:t>
                </a:r>
                <a:endParaRPr lang="en-US" sz="1400">
                  <a:latin typeface="Times New Roman" pitchFamily="18" charset="0"/>
                </a:endParaRPr>
              </a:p>
            </p:txBody>
          </p:sp>
          <p:sp>
            <p:nvSpPr>
              <p:cNvPr id="75851" name="Rectangle 121"/>
              <p:cNvSpPr>
                <a:spLocks noChangeArrowheads="1"/>
              </p:cNvSpPr>
              <p:nvPr/>
            </p:nvSpPr>
            <p:spPr bwMode="auto">
              <a:xfrm>
                <a:off x="3651" y="3061"/>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a:t>
                </a:r>
                <a:endParaRPr lang="en-US" sz="1400">
                  <a:latin typeface="Times New Roman" pitchFamily="18" charset="0"/>
                </a:endParaRPr>
              </a:p>
            </p:txBody>
          </p:sp>
          <p:sp>
            <p:nvSpPr>
              <p:cNvPr id="75852" name="Rectangle 122"/>
              <p:cNvSpPr>
                <a:spLocks noChangeArrowheads="1"/>
              </p:cNvSpPr>
              <p:nvPr/>
            </p:nvSpPr>
            <p:spPr bwMode="auto">
              <a:xfrm>
                <a:off x="2970" y="3061"/>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2</a:t>
                </a:r>
                <a:endParaRPr lang="en-US" sz="1400">
                  <a:latin typeface="Times New Roman" pitchFamily="18" charset="0"/>
                </a:endParaRPr>
              </a:p>
            </p:txBody>
          </p:sp>
          <p:sp>
            <p:nvSpPr>
              <p:cNvPr id="75853" name="Rectangle 123"/>
              <p:cNvSpPr>
                <a:spLocks noChangeArrowheads="1"/>
              </p:cNvSpPr>
              <p:nvPr/>
            </p:nvSpPr>
            <p:spPr bwMode="auto">
              <a:xfrm>
                <a:off x="2244" y="3061"/>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16</a:t>
                </a:r>
                <a:endParaRPr lang="en-US" sz="1400">
                  <a:latin typeface="Times New Roman" pitchFamily="18" charset="0"/>
                </a:endParaRPr>
              </a:p>
            </p:txBody>
          </p:sp>
          <p:sp>
            <p:nvSpPr>
              <p:cNvPr id="75854" name="Rectangle 124"/>
              <p:cNvSpPr>
                <a:spLocks noChangeArrowheads="1"/>
              </p:cNvSpPr>
              <p:nvPr/>
            </p:nvSpPr>
            <p:spPr bwMode="auto">
              <a:xfrm>
                <a:off x="1564" y="3061"/>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4</a:t>
                </a:r>
                <a:endParaRPr lang="en-US" sz="1400">
                  <a:latin typeface="Times New Roman" pitchFamily="18" charset="0"/>
                </a:endParaRPr>
              </a:p>
            </p:txBody>
          </p:sp>
          <p:sp>
            <p:nvSpPr>
              <p:cNvPr id="75855" name="Rectangle 125"/>
              <p:cNvSpPr>
                <a:spLocks noChangeArrowheads="1"/>
              </p:cNvSpPr>
              <p:nvPr/>
            </p:nvSpPr>
            <p:spPr bwMode="auto">
              <a:xfrm>
                <a:off x="3651" y="2870"/>
                <a:ext cx="77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36</a:t>
                </a:r>
                <a:endParaRPr lang="en-US" sz="1400">
                  <a:latin typeface="Times New Roman" pitchFamily="18" charset="0"/>
                </a:endParaRPr>
              </a:p>
            </p:txBody>
          </p:sp>
          <p:sp>
            <p:nvSpPr>
              <p:cNvPr id="75856" name="Rectangle 126"/>
              <p:cNvSpPr>
                <a:spLocks noChangeArrowheads="1"/>
              </p:cNvSpPr>
              <p:nvPr/>
            </p:nvSpPr>
            <p:spPr bwMode="auto">
              <a:xfrm>
                <a:off x="2970" y="2870"/>
                <a:ext cx="681"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6 -</a:t>
                </a:r>
                <a:endParaRPr lang="en-US" sz="1400">
                  <a:latin typeface="Times New Roman" pitchFamily="18" charset="0"/>
                </a:endParaRPr>
              </a:p>
            </p:txBody>
          </p:sp>
          <p:sp>
            <p:nvSpPr>
              <p:cNvPr id="75857" name="Rectangle 127"/>
              <p:cNvSpPr>
                <a:spLocks noChangeArrowheads="1"/>
              </p:cNvSpPr>
              <p:nvPr/>
            </p:nvSpPr>
            <p:spPr bwMode="auto">
              <a:xfrm>
                <a:off x="2244" y="2870"/>
                <a:ext cx="726"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100</a:t>
                </a:r>
                <a:endParaRPr lang="en-US" sz="1400">
                  <a:latin typeface="Times New Roman" pitchFamily="18" charset="0"/>
                </a:endParaRPr>
              </a:p>
            </p:txBody>
          </p:sp>
          <p:sp>
            <p:nvSpPr>
              <p:cNvPr id="75858" name="Rectangle 128"/>
              <p:cNvSpPr>
                <a:spLocks noChangeArrowheads="1"/>
              </p:cNvSpPr>
              <p:nvPr/>
            </p:nvSpPr>
            <p:spPr bwMode="auto">
              <a:xfrm>
                <a:off x="1564" y="2870"/>
                <a:ext cx="680" cy="191"/>
              </a:xfrm>
              <a:prstGeom prst="rect">
                <a:avLst/>
              </a:prstGeom>
              <a:noFill/>
              <a:ln w="9525">
                <a:noFill/>
                <a:miter lim="800000"/>
                <a:headEnd/>
                <a:tailEnd/>
              </a:ln>
            </p:spPr>
            <p:txBody>
              <a:bodyPr/>
              <a:lstStyle/>
              <a:p>
                <a:pPr algn="l">
                  <a:spcBef>
                    <a:spcPct val="20000"/>
                  </a:spcBef>
                  <a:buClr>
                    <a:schemeClr val="folHlink"/>
                  </a:buClr>
                  <a:buSzPct val="60000"/>
                  <a:buFont typeface="Wingdings" pitchFamily="2" charset="2"/>
                  <a:buNone/>
                </a:pPr>
                <a:r>
                  <a:rPr lang="he-IL" sz="1400">
                    <a:latin typeface="Times New Roman" pitchFamily="18" charset="0"/>
                  </a:rPr>
                  <a:t>10</a:t>
                </a:r>
                <a:endParaRPr lang="en-US" sz="1400">
                  <a:latin typeface="Times New Roman" pitchFamily="18" charset="0"/>
                </a:endParaRPr>
              </a:p>
            </p:txBody>
          </p:sp>
        </p:grpSp>
        <p:sp>
          <p:nvSpPr>
            <p:cNvPr id="75820" name="Line 129"/>
            <p:cNvSpPr>
              <a:spLocks noChangeShapeType="1"/>
            </p:cNvSpPr>
            <p:nvPr/>
          </p:nvSpPr>
          <p:spPr bwMode="auto">
            <a:xfrm>
              <a:off x="1700" y="2795"/>
              <a:ext cx="0" cy="1568"/>
            </a:xfrm>
            <a:prstGeom prst="line">
              <a:avLst/>
            </a:prstGeom>
            <a:noFill/>
            <a:ln w="12700">
              <a:solidFill>
                <a:schemeClr val="tx1"/>
              </a:solidFill>
              <a:miter lim="800000"/>
              <a:headEnd/>
              <a:tailEnd/>
            </a:ln>
          </p:spPr>
          <p:txBody>
            <a:bodyPr wrap="none"/>
            <a:lstStyle/>
            <a:p>
              <a:endParaRPr lang="he-IL"/>
            </a:p>
          </p:txBody>
        </p:sp>
        <p:sp>
          <p:nvSpPr>
            <p:cNvPr id="75821" name="Line 130"/>
            <p:cNvSpPr>
              <a:spLocks noChangeShapeType="1"/>
            </p:cNvSpPr>
            <p:nvPr/>
          </p:nvSpPr>
          <p:spPr bwMode="auto">
            <a:xfrm>
              <a:off x="2380" y="2795"/>
              <a:ext cx="0" cy="1568"/>
            </a:xfrm>
            <a:prstGeom prst="line">
              <a:avLst/>
            </a:prstGeom>
            <a:noFill/>
            <a:ln w="12700">
              <a:solidFill>
                <a:schemeClr val="tx1"/>
              </a:solidFill>
              <a:miter lim="800000"/>
              <a:headEnd/>
              <a:tailEnd/>
            </a:ln>
          </p:spPr>
          <p:txBody>
            <a:bodyPr wrap="none"/>
            <a:lstStyle/>
            <a:p>
              <a:endParaRPr lang="he-IL"/>
            </a:p>
          </p:txBody>
        </p:sp>
        <p:sp>
          <p:nvSpPr>
            <p:cNvPr id="75822" name="Line 131"/>
            <p:cNvSpPr>
              <a:spLocks noChangeShapeType="1"/>
            </p:cNvSpPr>
            <p:nvPr/>
          </p:nvSpPr>
          <p:spPr bwMode="auto">
            <a:xfrm>
              <a:off x="3106" y="2795"/>
              <a:ext cx="0" cy="1568"/>
            </a:xfrm>
            <a:prstGeom prst="line">
              <a:avLst/>
            </a:prstGeom>
            <a:noFill/>
            <a:ln w="12700">
              <a:solidFill>
                <a:schemeClr val="tx1"/>
              </a:solidFill>
              <a:miter lim="800000"/>
              <a:headEnd/>
              <a:tailEnd/>
            </a:ln>
          </p:spPr>
          <p:txBody>
            <a:bodyPr wrap="none"/>
            <a:lstStyle/>
            <a:p>
              <a:endParaRPr lang="he-IL"/>
            </a:p>
          </p:txBody>
        </p:sp>
        <p:sp>
          <p:nvSpPr>
            <p:cNvPr id="75823" name="Line 132"/>
            <p:cNvSpPr>
              <a:spLocks noChangeShapeType="1"/>
            </p:cNvSpPr>
            <p:nvPr/>
          </p:nvSpPr>
          <p:spPr bwMode="auto">
            <a:xfrm>
              <a:off x="3787" y="2795"/>
              <a:ext cx="0" cy="1568"/>
            </a:xfrm>
            <a:prstGeom prst="line">
              <a:avLst/>
            </a:prstGeom>
            <a:noFill/>
            <a:ln w="12700">
              <a:solidFill>
                <a:schemeClr val="tx1"/>
              </a:solidFill>
              <a:miter lim="800000"/>
              <a:headEnd/>
              <a:tailEnd/>
            </a:ln>
          </p:spPr>
          <p:txBody>
            <a:bodyPr wrap="none"/>
            <a:lstStyle/>
            <a:p>
              <a:endParaRPr lang="he-IL"/>
            </a:p>
          </p:txBody>
        </p:sp>
        <p:sp>
          <p:nvSpPr>
            <p:cNvPr id="75824" name="Line 133"/>
            <p:cNvSpPr>
              <a:spLocks noChangeShapeType="1"/>
            </p:cNvSpPr>
            <p:nvPr/>
          </p:nvSpPr>
          <p:spPr bwMode="auto">
            <a:xfrm>
              <a:off x="4558" y="2795"/>
              <a:ext cx="0" cy="1568"/>
            </a:xfrm>
            <a:prstGeom prst="line">
              <a:avLst/>
            </a:prstGeom>
            <a:noFill/>
            <a:ln w="12700">
              <a:solidFill>
                <a:schemeClr val="tx1"/>
              </a:solidFill>
              <a:miter lim="800000"/>
              <a:headEnd/>
              <a:tailEnd/>
            </a:ln>
          </p:spPr>
          <p:txBody>
            <a:bodyPr wrap="none"/>
            <a:lstStyle/>
            <a:p>
              <a:endParaRPr lang="he-IL"/>
            </a:p>
          </p:txBody>
        </p:sp>
        <p:sp>
          <p:nvSpPr>
            <p:cNvPr id="75825" name="Line 134"/>
            <p:cNvSpPr>
              <a:spLocks noChangeShapeType="1"/>
            </p:cNvSpPr>
            <p:nvPr/>
          </p:nvSpPr>
          <p:spPr bwMode="auto">
            <a:xfrm>
              <a:off x="2744" y="2840"/>
              <a:ext cx="90" cy="0"/>
            </a:xfrm>
            <a:prstGeom prst="line">
              <a:avLst/>
            </a:prstGeom>
            <a:noFill/>
            <a:ln w="9525">
              <a:solidFill>
                <a:schemeClr val="tx1"/>
              </a:solidFill>
              <a:miter lim="800000"/>
              <a:headEnd/>
              <a:tailEnd/>
            </a:ln>
          </p:spPr>
          <p:txBody>
            <a:bodyPr wrap="none"/>
            <a:lstStyle/>
            <a:p>
              <a:endParaRPr lang="he-IL"/>
            </a:p>
          </p:txBody>
        </p:sp>
        <p:sp>
          <p:nvSpPr>
            <p:cNvPr id="75826" name="Line 135"/>
            <p:cNvSpPr>
              <a:spLocks noChangeShapeType="1"/>
            </p:cNvSpPr>
            <p:nvPr/>
          </p:nvSpPr>
          <p:spPr bwMode="auto">
            <a:xfrm>
              <a:off x="4150" y="2840"/>
              <a:ext cx="90" cy="0"/>
            </a:xfrm>
            <a:prstGeom prst="line">
              <a:avLst/>
            </a:prstGeom>
            <a:noFill/>
            <a:ln w="9525">
              <a:solidFill>
                <a:schemeClr val="tx1"/>
              </a:solidFill>
              <a:miter lim="800000"/>
              <a:headEnd/>
              <a:tailEnd/>
            </a:ln>
          </p:spPr>
          <p:txBody>
            <a:bodyPr wrap="none"/>
            <a:lstStyle/>
            <a:p>
              <a:endParaRPr lang="he-IL"/>
            </a:p>
          </p:txBody>
        </p:sp>
        <p:sp>
          <p:nvSpPr>
            <p:cNvPr id="75827" name="Line 136"/>
            <p:cNvSpPr>
              <a:spLocks noChangeShapeType="1"/>
            </p:cNvSpPr>
            <p:nvPr/>
          </p:nvSpPr>
          <p:spPr bwMode="auto">
            <a:xfrm>
              <a:off x="2018" y="2840"/>
              <a:ext cx="91" cy="0"/>
            </a:xfrm>
            <a:prstGeom prst="line">
              <a:avLst/>
            </a:prstGeom>
            <a:noFill/>
            <a:ln w="9525">
              <a:solidFill>
                <a:schemeClr val="tx1"/>
              </a:solidFill>
              <a:miter lim="800000"/>
              <a:headEnd/>
              <a:tailEnd/>
            </a:ln>
          </p:spPr>
          <p:txBody>
            <a:bodyPr wrap="none"/>
            <a:lstStyle/>
            <a:p>
              <a:endParaRPr lang="he-IL"/>
            </a:p>
          </p:txBody>
        </p:sp>
        <p:sp>
          <p:nvSpPr>
            <p:cNvPr id="75828" name="Line 137"/>
            <p:cNvSpPr>
              <a:spLocks noChangeShapeType="1"/>
            </p:cNvSpPr>
            <p:nvPr/>
          </p:nvSpPr>
          <p:spPr bwMode="auto">
            <a:xfrm>
              <a:off x="3424" y="2840"/>
              <a:ext cx="91" cy="0"/>
            </a:xfrm>
            <a:prstGeom prst="line">
              <a:avLst/>
            </a:prstGeom>
            <a:noFill/>
            <a:ln w="9525">
              <a:solidFill>
                <a:schemeClr val="tx1"/>
              </a:solidFill>
              <a:miter lim="800000"/>
              <a:headEnd/>
              <a:tailEnd/>
            </a:ln>
          </p:spPr>
          <p:txBody>
            <a:bodyPr wrap="none"/>
            <a:lstStyle/>
            <a:p>
              <a:endParaRPr lang="he-IL"/>
            </a:p>
          </p:txBody>
        </p:sp>
        <p:sp>
          <p:nvSpPr>
            <p:cNvPr id="75829" name="Line 138"/>
            <p:cNvSpPr>
              <a:spLocks noChangeShapeType="1"/>
            </p:cNvSpPr>
            <p:nvPr/>
          </p:nvSpPr>
          <p:spPr bwMode="auto">
            <a:xfrm>
              <a:off x="5329" y="2840"/>
              <a:ext cx="90" cy="0"/>
            </a:xfrm>
            <a:prstGeom prst="line">
              <a:avLst/>
            </a:prstGeom>
            <a:noFill/>
            <a:ln w="9525">
              <a:solidFill>
                <a:schemeClr val="tx1"/>
              </a:solidFill>
              <a:miter lim="800000"/>
              <a:headEnd/>
              <a:tailEnd/>
            </a:ln>
          </p:spPr>
          <p:txBody>
            <a:bodyPr wrap="none"/>
            <a:lstStyle/>
            <a:p>
              <a:endParaRPr lang="he-IL"/>
            </a:p>
          </p:txBody>
        </p:sp>
        <p:sp>
          <p:nvSpPr>
            <p:cNvPr id="75830" name="Line 139"/>
            <p:cNvSpPr>
              <a:spLocks noChangeShapeType="1"/>
            </p:cNvSpPr>
            <p:nvPr/>
          </p:nvSpPr>
          <p:spPr bwMode="auto">
            <a:xfrm>
              <a:off x="4921" y="2840"/>
              <a:ext cx="90" cy="0"/>
            </a:xfrm>
            <a:prstGeom prst="line">
              <a:avLst/>
            </a:prstGeom>
            <a:noFill/>
            <a:ln w="9525">
              <a:solidFill>
                <a:schemeClr val="tx1"/>
              </a:solidFill>
              <a:miter lim="800000"/>
              <a:headEnd/>
              <a:tailEnd/>
            </a:ln>
          </p:spPr>
          <p:txBody>
            <a:bodyPr wrap="none"/>
            <a:lstStyle/>
            <a:p>
              <a:endParaRPr lang="he-IL"/>
            </a:p>
          </p:txBody>
        </p:sp>
      </p:grpSp>
      <p:graphicFrame>
        <p:nvGraphicFramePr>
          <p:cNvPr id="512141" name="Object 141"/>
          <p:cNvGraphicFramePr>
            <a:graphicFrameLocks noChangeAspect="1"/>
          </p:cNvGraphicFramePr>
          <p:nvPr/>
        </p:nvGraphicFramePr>
        <p:xfrm>
          <a:off x="1296988" y="1844675"/>
          <a:ext cx="1042987" cy="649288"/>
        </p:xfrm>
        <a:graphic>
          <a:graphicData uri="http://schemas.openxmlformats.org/presentationml/2006/ole">
            <p:oleObj spid="_x0000_s75778" name="משוואה" r:id="rId4" imgW="774360" imgH="469800" progId="Equation.3">
              <p:embed/>
            </p:oleObj>
          </a:graphicData>
        </a:graphic>
      </p:graphicFrame>
      <p:graphicFrame>
        <p:nvGraphicFramePr>
          <p:cNvPr id="512142" name="Object 142"/>
          <p:cNvGraphicFramePr>
            <a:graphicFrameLocks noChangeAspect="1"/>
          </p:cNvGraphicFramePr>
          <p:nvPr/>
        </p:nvGraphicFramePr>
        <p:xfrm>
          <a:off x="2547938" y="1844675"/>
          <a:ext cx="1095375" cy="587375"/>
        </p:xfrm>
        <a:graphic>
          <a:graphicData uri="http://schemas.openxmlformats.org/presentationml/2006/ole">
            <p:oleObj spid="_x0000_s75779" name="משוואה" r:id="rId5" imgW="901440" imgH="482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002">
                                            <p:txEl>
                                              <p:pRg st="0" end="0"/>
                                            </p:txEl>
                                          </p:spTgt>
                                        </p:tgtEl>
                                        <p:attrNameLst>
                                          <p:attrName>style.visibility</p:attrName>
                                        </p:attrNameLst>
                                      </p:cBhvr>
                                      <p:to>
                                        <p:strVal val="visible"/>
                                      </p:to>
                                    </p:set>
                                    <p:animEffect transition="in" filter="fade">
                                      <p:cBhvr>
                                        <p:cTn id="7" dur="2000"/>
                                        <p:tgtEl>
                                          <p:spTgt spid="51200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002">
                                            <p:txEl>
                                              <p:pRg st="1" end="1"/>
                                            </p:txEl>
                                          </p:spTgt>
                                        </p:tgtEl>
                                        <p:attrNameLst>
                                          <p:attrName>style.visibility</p:attrName>
                                        </p:attrNameLst>
                                      </p:cBhvr>
                                      <p:to>
                                        <p:strVal val="visible"/>
                                      </p:to>
                                    </p:set>
                                    <p:animEffect transition="in" filter="fade">
                                      <p:cBhvr>
                                        <p:cTn id="11" dur="2000"/>
                                        <p:tgtEl>
                                          <p:spTgt spid="512002">
                                            <p:txEl>
                                              <p:pRg st="1" end="1"/>
                                            </p:txEl>
                                          </p:spTgt>
                                        </p:tgtEl>
                                      </p:cBhvr>
                                    </p:animEffect>
                                  </p:childTnLst>
                                </p:cTn>
                              </p:par>
                              <p:par>
                                <p:cTn id="12" presetID="49" presetClass="entr" presetSubtype="0" decel="10000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style.rotation</p:attrName>
                                        </p:attrNameLst>
                                      </p:cBhvr>
                                      <p:tavLst>
                                        <p:tav tm="0">
                                          <p:val>
                                            <p:fltVal val="360"/>
                                          </p:val>
                                        </p:tav>
                                        <p:tav tm="100000">
                                          <p:val>
                                            <p:fltVal val="0"/>
                                          </p:val>
                                        </p:tav>
                                      </p:tavLst>
                                    </p:anim>
                                    <p:animEffect transition="in" filter="fade">
                                      <p:cBhvr>
                                        <p:cTn id="17" dur="2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12002">
                                            <p:txEl>
                                              <p:pRg st="10" end="10"/>
                                            </p:txEl>
                                          </p:spTgt>
                                        </p:tgtEl>
                                        <p:attrNameLst>
                                          <p:attrName>style.visibility</p:attrName>
                                        </p:attrNameLst>
                                      </p:cBhvr>
                                      <p:to>
                                        <p:strVal val="visible"/>
                                      </p:to>
                                    </p:set>
                                    <p:animEffect transition="in" filter="fade">
                                      <p:cBhvr>
                                        <p:cTn id="20" dur="2000"/>
                                        <p:tgtEl>
                                          <p:spTgt spid="512002">
                                            <p:txEl>
                                              <p:pRg st="10" end="10"/>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512002">
                                            <p:txEl>
                                              <p:pRg st="12" end="12"/>
                                            </p:txEl>
                                          </p:spTgt>
                                        </p:tgtEl>
                                        <p:attrNameLst>
                                          <p:attrName>style.visibility</p:attrName>
                                        </p:attrNameLst>
                                      </p:cBhvr>
                                      <p:to>
                                        <p:strVal val="visible"/>
                                      </p:to>
                                    </p:set>
                                    <p:animEffect transition="in" filter="fade">
                                      <p:cBhvr>
                                        <p:cTn id="24" dur="2000"/>
                                        <p:tgtEl>
                                          <p:spTgt spid="512002">
                                            <p:txEl>
                                              <p:pRg st="12" end="1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2002">
                                            <p:txEl>
                                              <p:pRg st="13" end="13"/>
                                            </p:txEl>
                                          </p:spTgt>
                                        </p:tgtEl>
                                        <p:attrNameLst>
                                          <p:attrName>style.visibility</p:attrName>
                                        </p:attrNameLst>
                                      </p:cBhvr>
                                      <p:to>
                                        <p:strVal val="visible"/>
                                      </p:to>
                                    </p:set>
                                    <p:animEffect transition="in" filter="fade">
                                      <p:cBhvr>
                                        <p:cTn id="27" dur="2000"/>
                                        <p:tgtEl>
                                          <p:spTgt spid="512002">
                                            <p:txEl>
                                              <p:pRg st="13" end="1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2002">
                                            <p:txEl>
                                              <p:pRg st="14" end="14"/>
                                            </p:txEl>
                                          </p:spTgt>
                                        </p:tgtEl>
                                        <p:attrNameLst>
                                          <p:attrName>style.visibility</p:attrName>
                                        </p:attrNameLst>
                                      </p:cBhvr>
                                      <p:to>
                                        <p:strVal val="visible"/>
                                      </p:to>
                                    </p:set>
                                    <p:animEffect transition="in" filter="fade">
                                      <p:cBhvr>
                                        <p:cTn id="30" dur="2000"/>
                                        <p:tgtEl>
                                          <p:spTgt spid="512002">
                                            <p:txEl>
                                              <p:pRg st="14" end="14"/>
                                            </p:txEl>
                                          </p:spTgt>
                                        </p:tgtEl>
                                      </p:cBhvr>
                                    </p:animEffect>
                                  </p:childTnLst>
                                </p:cTn>
                              </p:par>
                            </p:childTnLst>
                          </p:cTn>
                        </p:par>
                        <p:par>
                          <p:cTn id="31" fill="hold">
                            <p:stCondLst>
                              <p:cond delay="6000"/>
                            </p:stCondLst>
                            <p:childTnLst>
                              <p:par>
                                <p:cTn id="32" presetID="55" presetClass="entr" presetSubtype="0" fill="hold" nodeType="afterEffect">
                                  <p:stCondLst>
                                    <p:cond delay="0"/>
                                  </p:stCondLst>
                                  <p:childTnLst>
                                    <p:set>
                                      <p:cBhvr>
                                        <p:cTn id="33" dur="1" fill="hold">
                                          <p:stCondLst>
                                            <p:cond delay="0"/>
                                          </p:stCondLst>
                                        </p:cTn>
                                        <p:tgtEl>
                                          <p:spTgt spid="512141"/>
                                        </p:tgtEl>
                                        <p:attrNameLst>
                                          <p:attrName>style.visibility</p:attrName>
                                        </p:attrNameLst>
                                      </p:cBhvr>
                                      <p:to>
                                        <p:strVal val="visible"/>
                                      </p:to>
                                    </p:set>
                                    <p:anim calcmode="lin" valueType="num">
                                      <p:cBhvr>
                                        <p:cTn id="34" dur="1000" fill="hold"/>
                                        <p:tgtEl>
                                          <p:spTgt spid="512141"/>
                                        </p:tgtEl>
                                        <p:attrNameLst>
                                          <p:attrName>ppt_w</p:attrName>
                                        </p:attrNameLst>
                                      </p:cBhvr>
                                      <p:tavLst>
                                        <p:tav tm="0">
                                          <p:val>
                                            <p:strVal val="#ppt_w*0.70"/>
                                          </p:val>
                                        </p:tav>
                                        <p:tav tm="100000">
                                          <p:val>
                                            <p:strVal val="#ppt_w"/>
                                          </p:val>
                                        </p:tav>
                                      </p:tavLst>
                                    </p:anim>
                                    <p:anim calcmode="lin" valueType="num">
                                      <p:cBhvr>
                                        <p:cTn id="35" dur="1000" fill="hold"/>
                                        <p:tgtEl>
                                          <p:spTgt spid="512141"/>
                                        </p:tgtEl>
                                        <p:attrNameLst>
                                          <p:attrName>ppt_h</p:attrName>
                                        </p:attrNameLst>
                                      </p:cBhvr>
                                      <p:tavLst>
                                        <p:tav tm="0">
                                          <p:val>
                                            <p:strVal val="#ppt_h"/>
                                          </p:val>
                                        </p:tav>
                                        <p:tav tm="100000">
                                          <p:val>
                                            <p:strVal val="#ppt_h"/>
                                          </p:val>
                                        </p:tav>
                                      </p:tavLst>
                                    </p:anim>
                                    <p:animEffect transition="in" filter="fade">
                                      <p:cBhvr>
                                        <p:cTn id="36" dur="1000"/>
                                        <p:tgtEl>
                                          <p:spTgt spid="512141"/>
                                        </p:tgtEl>
                                      </p:cBhvr>
                                    </p:animEffect>
                                  </p:childTnLst>
                                </p:cTn>
                              </p:par>
                              <p:par>
                                <p:cTn id="37" presetID="55" presetClass="entr" presetSubtype="0" fill="hold" nodeType="withEffect">
                                  <p:stCondLst>
                                    <p:cond delay="0"/>
                                  </p:stCondLst>
                                  <p:childTnLst>
                                    <p:set>
                                      <p:cBhvr>
                                        <p:cTn id="38" dur="1" fill="hold">
                                          <p:stCondLst>
                                            <p:cond delay="0"/>
                                          </p:stCondLst>
                                        </p:cTn>
                                        <p:tgtEl>
                                          <p:spTgt spid="512142"/>
                                        </p:tgtEl>
                                        <p:attrNameLst>
                                          <p:attrName>style.visibility</p:attrName>
                                        </p:attrNameLst>
                                      </p:cBhvr>
                                      <p:to>
                                        <p:strVal val="visible"/>
                                      </p:to>
                                    </p:set>
                                    <p:anim calcmode="lin" valueType="num">
                                      <p:cBhvr>
                                        <p:cTn id="39" dur="1000" fill="hold"/>
                                        <p:tgtEl>
                                          <p:spTgt spid="512142"/>
                                        </p:tgtEl>
                                        <p:attrNameLst>
                                          <p:attrName>ppt_w</p:attrName>
                                        </p:attrNameLst>
                                      </p:cBhvr>
                                      <p:tavLst>
                                        <p:tav tm="0">
                                          <p:val>
                                            <p:strVal val="#ppt_w*0.70"/>
                                          </p:val>
                                        </p:tav>
                                        <p:tav tm="100000">
                                          <p:val>
                                            <p:strVal val="#ppt_w"/>
                                          </p:val>
                                        </p:tav>
                                      </p:tavLst>
                                    </p:anim>
                                    <p:anim calcmode="lin" valueType="num">
                                      <p:cBhvr>
                                        <p:cTn id="40" dur="1000" fill="hold"/>
                                        <p:tgtEl>
                                          <p:spTgt spid="512142"/>
                                        </p:tgtEl>
                                        <p:attrNameLst>
                                          <p:attrName>ppt_h</p:attrName>
                                        </p:attrNameLst>
                                      </p:cBhvr>
                                      <p:tavLst>
                                        <p:tav tm="0">
                                          <p:val>
                                            <p:strVal val="#ppt_h"/>
                                          </p:val>
                                        </p:tav>
                                        <p:tav tm="100000">
                                          <p:val>
                                            <p:strVal val="#ppt_h"/>
                                          </p:val>
                                        </p:tav>
                                      </p:tavLst>
                                    </p:anim>
                                    <p:animEffect transition="in" filter="fade">
                                      <p:cBhvr>
                                        <p:cTn id="41" dur="1000"/>
                                        <p:tgtEl>
                                          <p:spTgt spid="512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205827" name="Rectangle 3"/>
          <p:cNvSpPr>
            <a:spLocks noGrp="1" noChangeArrowheads="1"/>
          </p:cNvSpPr>
          <p:nvPr>
            <p:ph type="subTitle" idx="1"/>
          </p:nvPr>
        </p:nvSpPr>
        <p:spPr>
          <a:xfrm>
            <a:off x="0" y="3357563"/>
            <a:ext cx="8640763" cy="935037"/>
          </a:xfrm>
        </p:spPr>
        <p:txBody>
          <a:bodyPr/>
          <a:lstStyle/>
          <a:p>
            <a:pPr algn="r" eaLnBrk="1" hangingPunct="1">
              <a:lnSpc>
                <a:spcPct val="90000"/>
              </a:lnSpc>
            </a:pPr>
            <a:r>
              <a:rPr lang="he-IL" sz="2000" smtClean="0">
                <a:solidFill>
                  <a:schemeClr val="tx2"/>
                </a:solidFill>
              </a:rPr>
              <a:t>שיעור 11: פרוצדורות סטטיסטיות באקסל.</a:t>
            </a:r>
            <a:endParaRPr lang="en-US" sz="2000" smtClean="0">
              <a:solidFill>
                <a:schemeClr val="tx2"/>
              </a:solidFill>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spect="1" noChangeArrowheads="1"/>
          </p:cNvSpPr>
          <p:nvPr>
            <p:ph type="body" idx="1"/>
          </p:nvPr>
        </p:nvSpPr>
        <p:spPr>
          <a:xfrm>
            <a:off x="179388" y="1916113"/>
            <a:ext cx="8640762" cy="4752975"/>
          </a:xfrm>
        </p:spPr>
        <p:txBody>
          <a:bodyPr/>
          <a:lstStyle/>
          <a:p>
            <a:pPr marL="361950" indent="-361950" eaLnBrk="1" hangingPunct="1">
              <a:buFont typeface="Wingdings" pitchFamily="2" charset="2"/>
              <a:buChar char="q"/>
              <a:defRPr/>
            </a:pPr>
            <a:r>
              <a:rPr lang="he-IL" sz="1800" dirty="0" smtClean="0">
                <a:sym typeface="Symbol" pitchFamily="18" charset="2"/>
              </a:rPr>
              <a:t>מבנה בסיסי של בסיסי נתונים:</a:t>
            </a:r>
          </a:p>
          <a:p>
            <a:pPr marL="714375" lvl="1" indent="-314325" eaLnBrk="1" hangingPunct="1">
              <a:buClr>
                <a:srgbClr val="003399"/>
              </a:buClr>
              <a:buFont typeface="Wingdings" pitchFamily="2" charset="2"/>
              <a:buChar char="q"/>
              <a:defRPr/>
            </a:pPr>
            <a:r>
              <a:rPr lang="he-IL" sz="1400" dirty="0" smtClean="0">
                <a:sym typeface="Symbol" pitchFamily="18" charset="2"/>
              </a:rPr>
              <a:t>מקרה (נבדק) // משתנה (פריט, שאלה).</a:t>
            </a:r>
          </a:p>
          <a:p>
            <a:pPr marL="714375" lvl="1" indent="-314325" eaLnBrk="1" hangingPunct="1">
              <a:buClr>
                <a:srgbClr val="003399"/>
              </a:buClr>
              <a:buFont typeface="Wingdings" pitchFamily="2" charset="2"/>
              <a:buChar char="q"/>
              <a:defRPr/>
            </a:pPr>
            <a:r>
              <a:rPr lang="he-IL" sz="1400" dirty="0" smtClean="0">
                <a:sym typeface="Symbol" pitchFamily="18" charset="2"/>
              </a:rPr>
              <a:t>כל תא מייצג תצפית אחת (ערך שהתקבל ממקרה אחד במשתנה אחד). </a:t>
            </a:r>
            <a:r>
              <a:rPr lang="he-IL" sz="1400" dirty="0" smtClean="0">
                <a:solidFill>
                  <a:srgbClr val="FF0000"/>
                </a:solidFill>
                <a:sym typeface="Symbol" pitchFamily="18" charset="2"/>
              </a:rPr>
              <a:t>לשים לב להכניס לבסיס הנתונים את הנתונים הגולמיים כפי שהתקבלו ולא עיבוד של אותם הנתונים.</a:t>
            </a:r>
          </a:p>
          <a:p>
            <a:pPr marL="314325" indent="-314325" eaLnBrk="1" hangingPunct="1">
              <a:buClr>
                <a:srgbClr val="003399"/>
              </a:buClr>
              <a:buFont typeface="Wingdings" pitchFamily="2" charset="2"/>
              <a:buChar char="q"/>
              <a:defRPr/>
            </a:pPr>
            <a:r>
              <a:rPr lang="he-IL" sz="1800" dirty="0" smtClean="0">
                <a:sym typeface="Symbol" pitchFamily="18" charset="2"/>
              </a:rPr>
              <a:t>אימות נתונים (מניעת הקלדה שגויה):</a:t>
            </a:r>
          </a:p>
          <a:p>
            <a:pPr marL="714375" lvl="1" indent="-314325" eaLnBrk="1" hangingPunct="1">
              <a:buClr>
                <a:srgbClr val="003399"/>
              </a:buClr>
              <a:buFont typeface="Wingdings" pitchFamily="2" charset="2"/>
              <a:buChar char="q"/>
              <a:defRPr/>
            </a:pPr>
            <a:r>
              <a:rPr lang="he-IL" sz="1400" dirty="0" smtClean="0">
                <a:sym typeface="Symbol" pitchFamily="18" charset="2"/>
              </a:rPr>
              <a:t>אימות נתונים ['נתונים' &gt;</a:t>
            </a:r>
            <a:r>
              <a:rPr lang="he-IL" sz="1400" dirty="0" err="1" smtClean="0">
                <a:sym typeface="Symbol" pitchFamily="18" charset="2"/>
              </a:rPr>
              <a:t> 'א</a:t>
            </a:r>
            <a:r>
              <a:rPr lang="he-IL" sz="1400" dirty="0" smtClean="0">
                <a:sym typeface="Symbol" pitchFamily="18" charset="2"/>
              </a:rPr>
              <a:t>ימות'].</a:t>
            </a:r>
          </a:p>
          <a:p>
            <a:pPr marL="714375" lvl="1" indent="-314325" eaLnBrk="1" hangingPunct="1">
              <a:buClr>
                <a:srgbClr val="003399"/>
              </a:buClr>
              <a:buFont typeface="Wingdings" pitchFamily="2" charset="2"/>
              <a:buChar char="q"/>
              <a:defRPr/>
            </a:pPr>
            <a:r>
              <a:rPr lang="he-IL" sz="1400" dirty="0" smtClean="0">
                <a:sym typeface="Symbol" pitchFamily="18" charset="2"/>
              </a:rPr>
              <a:t>עיצוב מותנה ['עיצוב' &gt;</a:t>
            </a:r>
            <a:r>
              <a:rPr lang="he-IL" sz="1400" dirty="0" err="1" smtClean="0">
                <a:sym typeface="Symbol" pitchFamily="18" charset="2"/>
              </a:rPr>
              <a:t> 'ע</a:t>
            </a:r>
            <a:r>
              <a:rPr lang="he-IL" sz="1400" dirty="0" smtClean="0">
                <a:sym typeface="Symbol" pitchFamily="18" charset="2"/>
              </a:rPr>
              <a:t>יצוב מותנה'].</a:t>
            </a:r>
          </a:p>
          <a:p>
            <a:pPr marL="714375" lvl="1" indent="-314325" eaLnBrk="1" hangingPunct="1">
              <a:buClr>
                <a:srgbClr val="003399"/>
              </a:buClr>
              <a:buFont typeface="Wingdings" pitchFamily="2" charset="2"/>
              <a:buChar char="q"/>
              <a:defRPr/>
            </a:pPr>
            <a:r>
              <a:rPr lang="he-IL" sz="1400" dirty="0" smtClean="0">
                <a:sym typeface="Symbol" pitchFamily="18" charset="2"/>
              </a:rPr>
              <a:t>הגנה על תאים [מקש ימני, 'עיצוב תאים' </a:t>
            </a:r>
            <a:r>
              <a:rPr lang="he-IL" sz="1400" dirty="0" err="1" smtClean="0">
                <a:sym typeface="Symbol" pitchFamily="18" charset="2"/>
              </a:rPr>
              <a:t>&gt; '</a:t>
            </a:r>
            <a:r>
              <a:rPr lang="he-IL" sz="1400" dirty="0" smtClean="0">
                <a:sym typeface="Symbol" pitchFamily="18" charset="2"/>
              </a:rPr>
              <a:t>הגנה' </a:t>
            </a:r>
            <a:r>
              <a:rPr lang="he-IL" sz="1100" i="1" dirty="0" smtClean="0">
                <a:sym typeface="Symbol" pitchFamily="18" charset="2"/>
              </a:rPr>
              <a:t>לשונית</a:t>
            </a:r>
            <a:r>
              <a:rPr lang="he-IL" sz="1400" dirty="0" smtClean="0">
                <a:sym typeface="Symbol" pitchFamily="18" charset="2"/>
              </a:rPr>
              <a:t>. 'כלים' </a:t>
            </a:r>
            <a:r>
              <a:rPr lang="he-IL" sz="1400" dirty="0" err="1" smtClean="0">
                <a:sym typeface="Symbol" pitchFamily="18" charset="2"/>
              </a:rPr>
              <a:t>&gt; '</a:t>
            </a:r>
            <a:r>
              <a:rPr lang="he-IL" sz="1400" dirty="0" smtClean="0">
                <a:sym typeface="Symbol" pitchFamily="18" charset="2"/>
              </a:rPr>
              <a:t>גיליון' </a:t>
            </a:r>
            <a:r>
              <a:rPr lang="he-IL" sz="1400" dirty="0" err="1" smtClean="0">
                <a:sym typeface="Symbol" pitchFamily="18" charset="2"/>
              </a:rPr>
              <a:t>&gt; '</a:t>
            </a:r>
            <a:r>
              <a:rPr lang="he-IL" sz="1400" dirty="0" smtClean="0">
                <a:sym typeface="Symbol" pitchFamily="18" charset="2"/>
              </a:rPr>
              <a:t>הגנה על גיליון']</a:t>
            </a:r>
          </a:p>
          <a:p>
            <a:pPr marL="361950" indent="-361950" eaLnBrk="1" hangingPunct="1">
              <a:buFont typeface="Wingdings" pitchFamily="2" charset="2"/>
              <a:buChar char="q"/>
              <a:defRPr/>
            </a:pPr>
            <a:r>
              <a:rPr lang="he-IL" sz="1800" dirty="0" smtClean="0">
                <a:sym typeface="Symbol" pitchFamily="18" charset="2"/>
              </a:rPr>
              <a:t>יצירת גיבוי:</a:t>
            </a:r>
          </a:p>
          <a:p>
            <a:pPr marL="762000" lvl="1" indent="-361950" eaLnBrk="1" hangingPunct="1">
              <a:buClr>
                <a:srgbClr val="003399"/>
              </a:buClr>
              <a:buFont typeface="Wingdings" pitchFamily="2" charset="2"/>
              <a:buChar char="q"/>
              <a:defRPr/>
            </a:pPr>
            <a:r>
              <a:rPr lang="he-IL" sz="1400" dirty="0" smtClean="0">
                <a:sym typeface="Symbol" pitchFamily="18" charset="2"/>
              </a:rPr>
              <a:t>שינוי שם גיליון. [לחיצה כפולה על לשונית הגיליון].</a:t>
            </a:r>
          </a:p>
          <a:p>
            <a:pPr marL="762000" lvl="1" indent="-361950" eaLnBrk="1" hangingPunct="1">
              <a:buClr>
                <a:srgbClr val="003399"/>
              </a:buClr>
              <a:buFont typeface="Wingdings" pitchFamily="2" charset="2"/>
              <a:buChar char="q"/>
              <a:defRPr/>
            </a:pPr>
            <a:r>
              <a:rPr lang="he-IL" sz="1400" dirty="0" smtClean="0">
                <a:sym typeface="Symbol" pitchFamily="18" charset="2"/>
              </a:rPr>
              <a:t>הוספת גיליון. [מקש ימיני על לשונית הגיליון, בחירה ב 'הוסף'].</a:t>
            </a:r>
          </a:p>
          <a:p>
            <a:pPr marL="361950" indent="-361950" eaLnBrk="1" hangingPunct="1">
              <a:buFont typeface="Wingdings" pitchFamily="2" charset="2"/>
              <a:buChar char="q"/>
              <a:defRPr/>
            </a:pPr>
            <a:r>
              <a:rPr lang="he-IL" sz="1800" dirty="0" smtClean="0">
                <a:sym typeface="Symbol" pitchFamily="18" charset="2"/>
              </a:rPr>
              <a:t>גזירה והדבקה מיוחדת [מקש ימני, 'הדבקה מיוחדת'].</a:t>
            </a:r>
          </a:p>
          <a:p>
            <a:pPr marL="361950" indent="-361950" eaLnBrk="1" hangingPunct="1">
              <a:buFont typeface="Wingdings" pitchFamily="2" charset="2"/>
              <a:buChar char="q"/>
              <a:defRPr/>
            </a:pPr>
            <a:r>
              <a:rPr lang="he-IL" sz="1800" dirty="0" smtClean="0">
                <a:sym typeface="Symbol" pitchFamily="18" charset="2"/>
              </a:rPr>
              <a:t>מיון ['נתונים' &gt;</a:t>
            </a:r>
            <a:r>
              <a:rPr lang="he-IL" sz="1800" dirty="0" err="1" smtClean="0">
                <a:sym typeface="Symbol" pitchFamily="18" charset="2"/>
              </a:rPr>
              <a:t> 'מ</a:t>
            </a:r>
            <a:r>
              <a:rPr lang="he-IL" sz="1800" dirty="0" smtClean="0">
                <a:sym typeface="Symbol" pitchFamily="18" charset="2"/>
              </a:rPr>
              <a:t>יון'].</a:t>
            </a:r>
          </a:p>
          <a:p>
            <a:pPr marL="361950" indent="-361950" eaLnBrk="1" hangingPunct="1">
              <a:buClr>
                <a:srgbClr val="003399"/>
              </a:buClr>
              <a:buFont typeface="Wingdings" pitchFamily="2" charset="2"/>
              <a:buChar char="q"/>
              <a:defRPr/>
            </a:pPr>
            <a:r>
              <a:rPr lang="he-IL" sz="1800" dirty="0" smtClean="0">
                <a:sym typeface="Symbol" pitchFamily="18" charset="2"/>
              </a:rPr>
              <a:t>עיצוב תאים [מקש ימני, 'עיצוב תאים'].</a:t>
            </a:r>
          </a:p>
          <a:p>
            <a:pPr marL="609600" indent="-609600" eaLnBrk="1" hangingPunct="1">
              <a:buFont typeface="Wingdings" pitchFamily="2" charset="2"/>
              <a:buChar char="q"/>
              <a:defRPr/>
            </a:pPr>
            <a:endParaRPr lang="he-IL" sz="1800" dirty="0" smtClean="0">
              <a:sym typeface="Symbol" pitchFamily="18" charset="2"/>
            </a:endParaRPr>
          </a:p>
        </p:txBody>
      </p:sp>
      <p:sp>
        <p:nvSpPr>
          <p:cNvPr id="504835" name="AutoShape 3">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206852" name="Rectangle 4"/>
          <p:cNvSpPr>
            <a:spLocks noGrp="1" noChangeArrowheads="1"/>
          </p:cNvSpPr>
          <p:nvPr>
            <p:ph type="title"/>
          </p:nvPr>
        </p:nvSpPr>
        <p:spPr>
          <a:xfrm>
            <a:off x="755650" y="617538"/>
            <a:ext cx="8137525" cy="1143000"/>
          </a:xfrm>
        </p:spPr>
        <p:txBody>
          <a:bodyPr/>
          <a:lstStyle/>
          <a:p>
            <a:pPr algn="r" eaLnBrk="1" hangingPunct="1"/>
            <a:r>
              <a:rPr lang="he-IL" sz="2800" smtClean="0"/>
              <a:t>בסיס נתונים והקלדת נתונים</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4834">
                                            <p:txEl>
                                              <p:pRg st="0" end="0"/>
                                            </p:txEl>
                                          </p:spTgt>
                                        </p:tgtEl>
                                        <p:attrNameLst>
                                          <p:attrName>style.visibility</p:attrName>
                                        </p:attrNameLst>
                                      </p:cBhvr>
                                      <p:to>
                                        <p:strVal val="visible"/>
                                      </p:to>
                                    </p:set>
                                    <p:animEffect transition="in" filter="fade">
                                      <p:cBhvr>
                                        <p:cTn id="7" dur="2000"/>
                                        <p:tgtEl>
                                          <p:spTgt spid="5048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4834">
                                            <p:txEl>
                                              <p:pRg st="1" end="1"/>
                                            </p:txEl>
                                          </p:spTgt>
                                        </p:tgtEl>
                                        <p:attrNameLst>
                                          <p:attrName>style.visibility</p:attrName>
                                        </p:attrNameLst>
                                      </p:cBhvr>
                                      <p:to>
                                        <p:strVal val="visible"/>
                                      </p:to>
                                    </p:set>
                                    <p:animEffect transition="in" filter="fade">
                                      <p:cBhvr>
                                        <p:cTn id="10" dur="2000"/>
                                        <p:tgtEl>
                                          <p:spTgt spid="50483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4834">
                                            <p:txEl>
                                              <p:pRg st="2" end="2"/>
                                            </p:txEl>
                                          </p:spTgt>
                                        </p:tgtEl>
                                        <p:attrNameLst>
                                          <p:attrName>style.visibility</p:attrName>
                                        </p:attrNameLst>
                                      </p:cBhvr>
                                      <p:to>
                                        <p:strVal val="visible"/>
                                      </p:to>
                                    </p:set>
                                    <p:animEffect transition="in" filter="fade">
                                      <p:cBhvr>
                                        <p:cTn id="13" dur="2000"/>
                                        <p:tgtEl>
                                          <p:spTgt spid="50483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4834">
                                            <p:txEl>
                                              <p:pRg st="3" end="3"/>
                                            </p:txEl>
                                          </p:spTgt>
                                        </p:tgtEl>
                                        <p:attrNameLst>
                                          <p:attrName>style.visibility</p:attrName>
                                        </p:attrNameLst>
                                      </p:cBhvr>
                                      <p:to>
                                        <p:strVal val="visible"/>
                                      </p:to>
                                    </p:set>
                                    <p:animEffect transition="in" filter="fade">
                                      <p:cBhvr>
                                        <p:cTn id="16" dur="2000"/>
                                        <p:tgtEl>
                                          <p:spTgt spid="50483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4834">
                                            <p:txEl>
                                              <p:pRg st="4" end="4"/>
                                            </p:txEl>
                                          </p:spTgt>
                                        </p:tgtEl>
                                        <p:attrNameLst>
                                          <p:attrName>style.visibility</p:attrName>
                                        </p:attrNameLst>
                                      </p:cBhvr>
                                      <p:to>
                                        <p:strVal val="visible"/>
                                      </p:to>
                                    </p:set>
                                    <p:animEffect transition="in" filter="fade">
                                      <p:cBhvr>
                                        <p:cTn id="19" dur="2000"/>
                                        <p:tgtEl>
                                          <p:spTgt spid="50483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4834">
                                            <p:txEl>
                                              <p:pRg st="5" end="5"/>
                                            </p:txEl>
                                          </p:spTgt>
                                        </p:tgtEl>
                                        <p:attrNameLst>
                                          <p:attrName>style.visibility</p:attrName>
                                        </p:attrNameLst>
                                      </p:cBhvr>
                                      <p:to>
                                        <p:strVal val="visible"/>
                                      </p:to>
                                    </p:set>
                                    <p:animEffect transition="in" filter="fade">
                                      <p:cBhvr>
                                        <p:cTn id="22" dur="2000"/>
                                        <p:tgtEl>
                                          <p:spTgt spid="504834">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4834">
                                            <p:txEl>
                                              <p:pRg st="6" end="6"/>
                                            </p:txEl>
                                          </p:spTgt>
                                        </p:tgtEl>
                                        <p:attrNameLst>
                                          <p:attrName>style.visibility</p:attrName>
                                        </p:attrNameLst>
                                      </p:cBhvr>
                                      <p:to>
                                        <p:strVal val="visible"/>
                                      </p:to>
                                    </p:set>
                                    <p:animEffect transition="in" filter="fade">
                                      <p:cBhvr>
                                        <p:cTn id="25" dur="2000"/>
                                        <p:tgtEl>
                                          <p:spTgt spid="504834">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4834">
                                            <p:txEl>
                                              <p:pRg st="7" end="7"/>
                                            </p:txEl>
                                          </p:spTgt>
                                        </p:tgtEl>
                                        <p:attrNameLst>
                                          <p:attrName>style.visibility</p:attrName>
                                        </p:attrNameLst>
                                      </p:cBhvr>
                                      <p:to>
                                        <p:strVal val="visible"/>
                                      </p:to>
                                    </p:set>
                                    <p:animEffect transition="in" filter="fade">
                                      <p:cBhvr>
                                        <p:cTn id="28" dur="2000"/>
                                        <p:tgtEl>
                                          <p:spTgt spid="504834">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4834">
                                            <p:txEl>
                                              <p:pRg st="8" end="8"/>
                                            </p:txEl>
                                          </p:spTgt>
                                        </p:tgtEl>
                                        <p:attrNameLst>
                                          <p:attrName>style.visibility</p:attrName>
                                        </p:attrNameLst>
                                      </p:cBhvr>
                                      <p:to>
                                        <p:strVal val="visible"/>
                                      </p:to>
                                    </p:set>
                                    <p:animEffect transition="in" filter="fade">
                                      <p:cBhvr>
                                        <p:cTn id="31" dur="2000"/>
                                        <p:tgtEl>
                                          <p:spTgt spid="504834">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4834">
                                            <p:txEl>
                                              <p:pRg st="9" end="9"/>
                                            </p:txEl>
                                          </p:spTgt>
                                        </p:tgtEl>
                                        <p:attrNameLst>
                                          <p:attrName>style.visibility</p:attrName>
                                        </p:attrNameLst>
                                      </p:cBhvr>
                                      <p:to>
                                        <p:strVal val="visible"/>
                                      </p:to>
                                    </p:set>
                                    <p:animEffect transition="in" filter="fade">
                                      <p:cBhvr>
                                        <p:cTn id="34" dur="2000"/>
                                        <p:tgtEl>
                                          <p:spTgt spid="504834">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4834">
                                            <p:txEl>
                                              <p:pRg st="10" end="10"/>
                                            </p:txEl>
                                          </p:spTgt>
                                        </p:tgtEl>
                                        <p:attrNameLst>
                                          <p:attrName>style.visibility</p:attrName>
                                        </p:attrNameLst>
                                      </p:cBhvr>
                                      <p:to>
                                        <p:strVal val="visible"/>
                                      </p:to>
                                    </p:set>
                                    <p:animEffect transition="in" filter="fade">
                                      <p:cBhvr>
                                        <p:cTn id="37" dur="2000"/>
                                        <p:tgtEl>
                                          <p:spTgt spid="504834">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4834">
                                            <p:txEl>
                                              <p:pRg st="11" end="11"/>
                                            </p:txEl>
                                          </p:spTgt>
                                        </p:tgtEl>
                                        <p:attrNameLst>
                                          <p:attrName>style.visibility</p:attrName>
                                        </p:attrNameLst>
                                      </p:cBhvr>
                                      <p:to>
                                        <p:strVal val="visible"/>
                                      </p:to>
                                    </p:set>
                                    <p:animEffect transition="in" filter="fade">
                                      <p:cBhvr>
                                        <p:cTn id="40" dur="2000"/>
                                        <p:tgtEl>
                                          <p:spTgt spid="504834">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4834">
                                            <p:txEl>
                                              <p:pRg st="12" end="12"/>
                                            </p:txEl>
                                          </p:spTgt>
                                        </p:tgtEl>
                                        <p:attrNameLst>
                                          <p:attrName>style.visibility</p:attrName>
                                        </p:attrNameLst>
                                      </p:cBhvr>
                                      <p:to>
                                        <p:strVal val="visible"/>
                                      </p:to>
                                    </p:set>
                                    <p:animEffect transition="in" filter="fade">
                                      <p:cBhvr>
                                        <p:cTn id="43" dur="2000"/>
                                        <p:tgtEl>
                                          <p:spTgt spid="50483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build="allAtOnce"/>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spect="1" noChangeArrowheads="1"/>
          </p:cNvSpPr>
          <p:nvPr>
            <p:ph type="body" idx="1"/>
          </p:nvPr>
        </p:nvSpPr>
        <p:spPr>
          <a:xfrm>
            <a:off x="179388" y="1916113"/>
            <a:ext cx="8640762" cy="4752975"/>
          </a:xfrm>
        </p:spPr>
        <p:txBody>
          <a:bodyPr/>
          <a:lstStyle/>
          <a:p>
            <a:pPr marL="361950" indent="-361950" eaLnBrk="1" hangingPunct="1">
              <a:buFont typeface="Wingdings" pitchFamily="2" charset="2"/>
              <a:buChar char="q"/>
              <a:defRPr/>
            </a:pPr>
            <a:r>
              <a:rPr lang="he-IL" sz="1800" dirty="0" smtClean="0">
                <a:sym typeface="Symbol" pitchFamily="18" charset="2"/>
              </a:rPr>
              <a:t>משתנים איכותיים:</a:t>
            </a:r>
          </a:p>
          <a:p>
            <a:pPr marL="714375" lvl="1" indent="-314325" eaLnBrk="1" hangingPunct="1">
              <a:buClr>
                <a:srgbClr val="003399"/>
              </a:buClr>
              <a:buFont typeface="Wingdings" pitchFamily="2" charset="2"/>
              <a:buChar char="q"/>
              <a:defRPr/>
            </a:pPr>
            <a:r>
              <a:rPr lang="he-IL" sz="1400" dirty="0" smtClean="0">
                <a:sym typeface="Symbol" pitchFamily="18" charset="2"/>
              </a:rPr>
              <a:t>שכיחויות בסיסיות </a:t>
            </a:r>
            <a:r>
              <a:rPr lang="en-US" sz="1400" dirty="0" smtClean="0">
                <a:sym typeface="Symbol" pitchFamily="18" charset="2"/>
              </a:rPr>
              <a:t>[</a:t>
            </a:r>
            <a:r>
              <a:rPr lang="en-US" sz="1400" dirty="0" err="1" smtClean="0">
                <a:sym typeface="Symbol" pitchFamily="18" charset="2"/>
              </a:rPr>
              <a:t>Countif</a:t>
            </a:r>
            <a:r>
              <a:rPr lang="en-US" sz="1400" dirty="0" smtClean="0">
                <a:sym typeface="Symbol" pitchFamily="18" charset="2"/>
              </a:rPr>
              <a:t>, </a:t>
            </a:r>
            <a:r>
              <a:rPr lang="en-US" sz="1400" dirty="0" err="1" smtClean="0">
                <a:sym typeface="Symbol" pitchFamily="18" charset="2"/>
              </a:rPr>
              <a:t>Countblank</a:t>
            </a:r>
            <a:r>
              <a:rPr lang="en-US" sz="1400" dirty="0" smtClean="0">
                <a:sym typeface="Symbol" pitchFamily="18" charset="2"/>
              </a:rPr>
              <a:t>, Count, </a:t>
            </a:r>
            <a:r>
              <a:rPr lang="en-US" sz="1400" dirty="0" err="1" smtClean="0">
                <a:sym typeface="Symbol" pitchFamily="18" charset="2"/>
              </a:rPr>
              <a:t>CountA</a:t>
            </a:r>
            <a:r>
              <a:rPr lang="en-US" sz="1400" dirty="0" smtClean="0">
                <a:sym typeface="Symbol" pitchFamily="18" charset="2"/>
              </a:rPr>
              <a:t>)</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שכיחויות במספרים גולמיים / שכיחיות באחוזים </a:t>
            </a:r>
            <a:r>
              <a:rPr lang="en-US" sz="1400" dirty="0" smtClean="0">
                <a:sym typeface="Symbol" pitchFamily="18" charset="2"/>
              </a:rPr>
              <a:t>[Sum]</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מדד מרכזי רלוונטי, שכיח </a:t>
            </a:r>
            <a:r>
              <a:rPr lang="en-US" sz="1400" dirty="0" smtClean="0">
                <a:sym typeface="Symbol" pitchFamily="18" charset="2"/>
              </a:rPr>
              <a:t>[Mode]</a:t>
            </a:r>
            <a:r>
              <a:rPr lang="he-IL" sz="1400" dirty="0" smtClean="0">
                <a:sym typeface="Symbol" pitchFamily="18" charset="2"/>
              </a:rPr>
              <a:t>.</a:t>
            </a:r>
          </a:p>
          <a:p>
            <a:pPr marL="714375" lvl="1" indent="-314325" eaLnBrk="1" hangingPunct="1">
              <a:buClr>
                <a:srgbClr val="003399"/>
              </a:buClr>
              <a:buFont typeface="Wingdings" pitchFamily="2" charset="2"/>
              <a:buChar char="q"/>
              <a:defRPr/>
            </a:pPr>
            <a:endParaRPr lang="he-IL" sz="1400" dirty="0" smtClean="0">
              <a:sym typeface="Symbol" pitchFamily="18" charset="2"/>
            </a:endParaRPr>
          </a:p>
          <a:p>
            <a:pPr marL="314325" indent="-314325" eaLnBrk="1" hangingPunct="1">
              <a:buClr>
                <a:srgbClr val="003399"/>
              </a:buClr>
              <a:buFont typeface="Wingdings" pitchFamily="2" charset="2"/>
              <a:buChar char="q"/>
              <a:defRPr/>
            </a:pPr>
            <a:r>
              <a:rPr lang="he-IL" sz="1800" dirty="0" smtClean="0">
                <a:sym typeface="Symbol" pitchFamily="18" charset="2"/>
              </a:rPr>
              <a:t>משתנים כמותיים:</a:t>
            </a:r>
          </a:p>
          <a:p>
            <a:pPr marL="714375" lvl="1" indent="-314325" eaLnBrk="1" hangingPunct="1">
              <a:buClr>
                <a:srgbClr val="003399"/>
              </a:buClr>
              <a:buFont typeface="Wingdings" pitchFamily="2" charset="2"/>
              <a:buChar char="q"/>
              <a:defRPr/>
            </a:pPr>
            <a:r>
              <a:rPr lang="he-IL" sz="1400" dirty="0" smtClean="0">
                <a:sym typeface="Symbol" pitchFamily="18" charset="2"/>
              </a:rPr>
              <a:t>מדדי מרכז, חציון, ממוצע </a:t>
            </a:r>
            <a:r>
              <a:rPr lang="en-US" sz="1400" dirty="0" smtClean="0">
                <a:sym typeface="Symbol" pitchFamily="18" charset="2"/>
              </a:rPr>
              <a:t>[Average, Median]</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מדדי פיזור, תחום בן רבעוני, סטיית תקן, שונות  </a:t>
            </a:r>
            <a:r>
              <a:rPr lang="en-US" sz="1400" dirty="0" smtClean="0">
                <a:sym typeface="Symbol" pitchFamily="18" charset="2"/>
              </a:rPr>
              <a:t>[Quartile, </a:t>
            </a:r>
            <a:r>
              <a:rPr lang="en-US" sz="1400" dirty="0" err="1" smtClean="0">
                <a:sym typeface="Symbol" pitchFamily="18" charset="2"/>
              </a:rPr>
              <a:t>Stdev</a:t>
            </a:r>
            <a:r>
              <a:rPr lang="en-US" sz="1400" dirty="0" smtClean="0">
                <a:sym typeface="Symbol" pitchFamily="18" charset="2"/>
              </a:rPr>
              <a:t>, </a:t>
            </a:r>
            <a:r>
              <a:rPr lang="en-US" sz="1400" dirty="0" err="1" smtClean="0">
                <a:sym typeface="Symbol" pitchFamily="18" charset="2"/>
              </a:rPr>
              <a:t>Var</a:t>
            </a:r>
            <a:r>
              <a:rPr lang="en-US" sz="1400" dirty="0" smtClean="0">
                <a:sym typeface="Symbol" pitchFamily="18" charset="2"/>
              </a:rPr>
              <a:t>] </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נתונים רלוונטיים נוספים, מינימום, מקסימום, טווח, רווח בר סמך </a:t>
            </a:r>
            <a:r>
              <a:rPr lang="en-US" sz="1400" dirty="0" smtClean="0">
                <a:sym typeface="Symbol" pitchFamily="18" charset="2"/>
              </a:rPr>
              <a:t>[Min, Max, Confidence]</a:t>
            </a:r>
            <a:r>
              <a:rPr lang="he-IL" sz="1400" dirty="0" smtClean="0">
                <a:sym typeface="Symbol" pitchFamily="18" charset="2"/>
              </a:rPr>
              <a:t>.</a:t>
            </a:r>
          </a:p>
          <a:p>
            <a:pPr marL="609600" indent="-609600" eaLnBrk="1" hangingPunct="1">
              <a:buFont typeface="Wingdings" pitchFamily="2" charset="2"/>
              <a:buChar char="q"/>
              <a:defRPr/>
            </a:pPr>
            <a:endParaRPr lang="he-IL" sz="1800" dirty="0" smtClean="0">
              <a:sym typeface="Symbol" pitchFamily="18" charset="2"/>
            </a:endParaRPr>
          </a:p>
        </p:txBody>
      </p:sp>
      <p:sp>
        <p:nvSpPr>
          <p:cNvPr id="504835" name="AutoShape 3">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207876" name="Rectangle 4"/>
          <p:cNvSpPr>
            <a:spLocks noGrp="1" noChangeArrowheads="1"/>
          </p:cNvSpPr>
          <p:nvPr>
            <p:ph type="title"/>
          </p:nvPr>
        </p:nvSpPr>
        <p:spPr>
          <a:xfrm>
            <a:off x="755650" y="617538"/>
            <a:ext cx="8137525" cy="1143000"/>
          </a:xfrm>
        </p:spPr>
        <p:txBody>
          <a:bodyPr/>
          <a:lstStyle/>
          <a:p>
            <a:pPr algn="r" eaLnBrk="1" hangingPunct="1"/>
            <a:r>
              <a:rPr lang="he-IL" sz="2800" smtClean="0"/>
              <a:t>תיאור המדגם</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4834">
                                            <p:txEl>
                                              <p:pRg st="0" end="0"/>
                                            </p:txEl>
                                          </p:spTgt>
                                        </p:tgtEl>
                                        <p:attrNameLst>
                                          <p:attrName>style.visibility</p:attrName>
                                        </p:attrNameLst>
                                      </p:cBhvr>
                                      <p:to>
                                        <p:strVal val="visible"/>
                                      </p:to>
                                    </p:set>
                                    <p:animEffect transition="in" filter="fade">
                                      <p:cBhvr>
                                        <p:cTn id="7" dur="2000"/>
                                        <p:tgtEl>
                                          <p:spTgt spid="5048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4834">
                                            <p:txEl>
                                              <p:pRg st="1" end="1"/>
                                            </p:txEl>
                                          </p:spTgt>
                                        </p:tgtEl>
                                        <p:attrNameLst>
                                          <p:attrName>style.visibility</p:attrName>
                                        </p:attrNameLst>
                                      </p:cBhvr>
                                      <p:to>
                                        <p:strVal val="visible"/>
                                      </p:to>
                                    </p:set>
                                    <p:animEffect transition="in" filter="fade">
                                      <p:cBhvr>
                                        <p:cTn id="10" dur="2000"/>
                                        <p:tgtEl>
                                          <p:spTgt spid="50483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4834">
                                            <p:txEl>
                                              <p:pRg st="2" end="2"/>
                                            </p:txEl>
                                          </p:spTgt>
                                        </p:tgtEl>
                                        <p:attrNameLst>
                                          <p:attrName>style.visibility</p:attrName>
                                        </p:attrNameLst>
                                      </p:cBhvr>
                                      <p:to>
                                        <p:strVal val="visible"/>
                                      </p:to>
                                    </p:set>
                                    <p:animEffect transition="in" filter="fade">
                                      <p:cBhvr>
                                        <p:cTn id="13" dur="2000"/>
                                        <p:tgtEl>
                                          <p:spTgt spid="50483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4834">
                                            <p:txEl>
                                              <p:pRg st="3" end="3"/>
                                            </p:txEl>
                                          </p:spTgt>
                                        </p:tgtEl>
                                        <p:attrNameLst>
                                          <p:attrName>style.visibility</p:attrName>
                                        </p:attrNameLst>
                                      </p:cBhvr>
                                      <p:to>
                                        <p:strVal val="visible"/>
                                      </p:to>
                                    </p:set>
                                    <p:animEffect transition="in" filter="fade">
                                      <p:cBhvr>
                                        <p:cTn id="16" dur="2000"/>
                                        <p:tgtEl>
                                          <p:spTgt spid="50483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4834">
                                            <p:txEl>
                                              <p:pRg st="5" end="5"/>
                                            </p:txEl>
                                          </p:spTgt>
                                        </p:tgtEl>
                                        <p:attrNameLst>
                                          <p:attrName>style.visibility</p:attrName>
                                        </p:attrNameLst>
                                      </p:cBhvr>
                                      <p:to>
                                        <p:strVal val="visible"/>
                                      </p:to>
                                    </p:set>
                                    <p:animEffect transition="in" filter="fade">
                                      <p:cBhvr>
                                        <p:cTn id="19" dur="2000"/>
                                        <p:tgtEl>
                                          <p:spTgt spid="50483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4834">
                                            <p:txEl>
                                              <p:pRg st="6" end="6"/>
                                            </p:txEl>
                                          </p:spTgt>
                                        </p:tgtEl>
                                        <p:attrNameLst>
                                          <p:attrName>style.visibility</p:attrName>
                                        </p:attrNameLst>
                                      </p:cBhvr>
                                      <p:to>
                                        <p:strVal val="visible"/>
                                      </p:to>
                                    </p:set>
                                    <p:animEffect transition="in" filter="fade">
                                      <p:cBhvr>
                                        <p:cTn id="22" dur="2000"/>
                                        <p:tgtEl>
                                          <p:spTgt spid="50483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4834">
                                            <p:txEl>
                                              <p:pRg st="7" end="7"/>
                                            </p:txEl>
                                          </p:spTgt>
                                        </p:tgtEl>
                                        <p:attrNameLst>
                                          <p:attrName>style.visibility</p:attrName>
                                        </p:attrNameLst>
                                      </p:cBhvr>
                                      <p:to>
                                        <p:strVal val="visible"/>
                                      </p:to>
                                    </p:set>
                                    <p:animEffect transition="in" filter="fade">
                                      <p:cBhvr>
                                        <p:cTn id="25" dur="2000"/>
                                        <p:tgtEl>
                                          <p:spTgt spid="504834">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4834">
                                            <p:txEl>
                                              <p:pRg st="8" end="8"/>
                                            </p:txEl>
                                          </p:spTgt>
                                        </p:tgtEl>
                                        <p:attrNameLst>
                                          <p:attrName>style.visibility</p:attrName>
                                        </p:attrNameLst>
                                      </p:cBhvr>
                                      <p:to>
                                        <p:strVal val="visible"/>
                                      </p:to>
                                    </p:set>
                                    <p:animEffect transition="in" filter="fade">
                                      <p:cBhvr>
                                        <p:cTn id="28" dur="2000"/>
                                        <p:tgtEl>
                                          <p:spTgt spid="5048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build="allAtOnce"/>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spect="1" noChangeArrowheads="1"/>
          </p:cNvSpPr>
          <p:nvPr>
            <p:ph type="body" idx="1"/>
          </p:nvPr>
        </p:nvSpPr>
        <p:spPr>
          <a:xfrm>
            <a:off x="179388" y="1916113"/>
            <a:ext cx="8640762" cy="4752975"/>
          </a:xfrm>
        </p:spPr>
        <p:txBody>
          <a:bodyPr/>
          <a:lstStyle/>
          <a:p>
            <a:pPr marL="361950" indent="-361950" eaLnBrk="1" hangingPunct="1">
              <a:buFont typeface="Wingdings" pitchFamily="2" charset="2"/>
              <a:buChar char="q"/>
              <a:defRPr/>
            </a:pPr>
            <a:r>
              <a:rPr lang="he-IL" sz="1800" dirty="0" smtClean="0">
                <a:sym typeface="Symbol" pitchFamily="18" charset="2"/>
              </a:rPr>
              <a:t>בדוק את ההשערה כי יש הבדל בין המינים במידת הישנוניות (</a:t>
            </a:r>
            <a:r>
              <a:rPr lang="en-US" sz="1800" dirty="0" smtClean="0">
                <a:sym typeface="Symbol" pitchFamily="18" charset="2"/>
              </a:rPr>
              <a:t>t-test</a:t>
            </a:r>
            <a:r>
              <a:rPr lang="he-IL" sz="1800" dirty="0" smtClean="0">
                <a:sym typeface="Symbol" pitchFamily="18" charset="2"/>
              </a:rPr>
              <a:t> סטודנטיאלי). שימו לב כי מדובר בהשערה דו כיוונית, הניחו שוויון שונויות:</a:t>
            </a:r>
          </a:p>
          <a:p>
            <a:pPr marL="714375" lvl="1" indent="-314325" eaLnBrk="1" hangingPunct="1">
              <a:buClr>
                <a:srgbClr val="003399"/>
              </a:buClr>
              <a:buFont typeface="Wingdings" pitchFamily="2" charset="2"/>
              <a:buChar char="q"/>
              <a:defRPr/>
            </a:pPr>
            <a:r>
              <a:rPr lang="he-IL" sz="1400" dirty="0" smtClean="0">
                <a:sym typeface="Symbol" pitchFamily="18" charset="2"/>
              </a:rPr>
              <a:t>לחישוב ערך ה </a:t>
            </a:r>
            <a:r>
              <a:rPr lang="en-US" sz="1400" dirty="0" smtClean="0">
                <a:sym typeface="Symbol" pitchFamily="18" charset="2"/>
              </a:rPr>
              <a:t>p-value</a:t>
            </a:r>
            <a:r>
              <a:rPr lang="he-IL" sz="1400" dirty="0" smtClean="0">
                <a:sym typeface="Symbol" pitchFamily="18" charset="2"/>
              </a:rPr>
              <a:t> </a:t>
            </a:r>
            <a:r>
              <a:rPr lang="en-US" sz="1400" dirty="0" smtClean="0">
                <a:sym typeface="Symbol" pitchFamily="18" charset="2"/>
              </a:rPr>
              <a:t>[</a:t>
            </a:r>
            <a:r>
              <a:rPr lang="en-US" sz="1400" dirty="0" err="1" smtClean="0">
                <a:sym typeface="Symbol" pitchFamily="18" charset="2"/>
              </a:rPr>
              <a:t>Ttest</a:t>
            </a:r>
            <a:r>
              <a:rPr lang="en-US" sz="1400" dirty="0" smtClean="0">
                <a:sym typeface="Symbol" pitchFamily="18" charset="2"/>
              </a:rPr>
              <a:t>]</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לחישוב ערך המבחן, ה </a:t>
            </a:r>
            <a:r>
              <a:rPr lang="en-US" sz="1400" dirty="0" smtClean="0">
                <a:sym typeface="Symbol" pitchFamily="18" charset="2"/>
              </a:rPr>
              <a:t>t</a:t>
            </a:r>
            <a:r>
              <a:rPr lang="he-IL" sz="1400" dirty="0" smtClean="0">
                <a:sym typeface="Symbol" pitchFamily="18" charset="2"/>
              </a:rPr>
              <a:t> </a:t>
            </a:r>
            <a:r>
              <a:rPr lang="en-US" sz="1400" dirty="0" smtClean="0">
                <a:sym typeface="Symbol" pitchFamily="18" charset="2"/>
              </a:rPr>
              <a:t>[</a:t>
            </a:r>
            <a:r>
              <a:rPr lang="en-US" sz="1400" dirty="0" err="1" smtClean="0">
                <a:sym typeface="Symbol" pitchFamily="18" charset="2"/>
              </a:rPr>
              <a:t>Tinv</a:t>
            </a:r>
            <a:r>
              <a:rPr lang="en-US" sz="1400" dirty="0" smtClean="0">
                <a:sym typeface="Symbol" pitchFamily="18" charset="2"/>
              </a:rPr>
              <a:t>]</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לחישוב ערך ה </a:t>
            </a:r>
            <a:r>
              <a:rPr lang="en-US" sz="1400" dirty="0" smtClean="0">
                <a:sym typeface="Symbol" pitchFamily="18" charset="2"/>
              </a:rPr>
              <a:t>p-value</a:t>
            </a:r>
            <a:r>
              <a:rPr lang="he-IL" sz="1400" dirty="0" smtClean="0">
                <a:sym typeface="Symbol" pitchFamily="18" charset="2"/>
              </a:rPr>
              <a:t> על בסיס ערך המבחן </a:t>
            </a:r>
            <a:r>
              <a:rPr lang="en-US" sz="1400" dirty="0" smtClean="0">
                <a:sym typeface="Symbol" pitchFamily="18" charset="2"/>
              </a:rPr>
              <a:t>[</a:t>
            </a:r>
            <a:r>
              <a:rPr lang="en-US" sz="1400" dirty="0" err="1" smtClean="0">
                <a:sym typeface="Symbol" pitchFamily="18" charset="2"/>
              </a:rPr>
              <a:t>Tdist</a:t>
            </a:r>
            <a:r>
              <a:rPr lang="en-US" sz="1400" dirty="0" smtClean="0">
                <a:sym typeface="Symbol" pitchFamily="18" charset="2"/>
              </a:rPr>
              <a:t>]</a:t>
            </a:r>
            <a:r>
              <a:rPr lang="he-IL" sz="1400" dirty="0" smtClean="0">
                <a:sym typeface="Symbol" pitchFamily="18" charset="2"/>
              </a:rPr>
              <a:t>.</a:t>
            </a:r>
          </a:p>
          <a:p>
            <a:pPr marL="714375" lvl="1" indent="-314325" eaLnBrk="1" hangingPunct="1">
              <a:buClr>
                <a:srgbClr val="003399"/>
              </a:buClr>
              <a:buFont typeface="Wingdings" pitchFamily="2" charset="2"/>
              <a:buChar char="q"/>
              <a:defRPr/>
            </a:pPr>
            <a:endParaRPr lang="he-IL" sz="1400" dirty="0" smtClean="0">
              <a:sym typeface="Symbol" pitchFamily="18" charset="2"/>
            </a:endParaRPr>
          </a:p>
          <a:p>
            <a:pPr marL="361950" indent="-361950" eaLnBrk="1" hangingPunct="1">
              <a:buFont typeface="Wingdings" pitchFamily="2" charset="2"/>
              <a:buChar char="q"/>
              <a:defRPr/>
            </a:pPr>
            <a:r>
              <a:rPr lang="he-IL" sz="1800" dirty="0" smtClean="0">
                <a:sym typeface="Symbol" pitchFamily="18" charset="2"/>
              </a:rPr>
              <a:t>בדוק את ההשערה כי הסיכוי להרדם מול הטלביזיה גבוה מהסיכוי להרדם ברכב (</a:t>
            </a:r>
            <a:r>
              <a:rPr lang="en-US" sz="1800" dirty="0" smtClean="0">
                <a:sym typeface="Symbol" pitchFamily="18" charset="2"/>
              </a:rPr>
              <a:t>t-test Pairs</a:t>
            </a:r>
            <a:r>
              <a:rPr lang="he-IL" sz="1800" dirty="0" smtClean="0">
                <a:sym typeface="Symbol" pitchFamily="18" charset="2"/>
              </a:rPr>
              <a:t>). שימו לב כי מדובר בהשערה חד כיוונית:</a:t>
            </a:r>
          </a:p>
          <a:p>
            <a:pPr marL="714375" lvl="1" indent="-314325" eaLnBrk="1" hangingPunct="1">
              <a:buClr>
                <a:srgbClr val="003399"/>
              </a:buClr>
              <a:buFont typeface="Wingdings" pitchFamily="2" charset="2"/>
              <a:buChar char="q"/>
              <a:defRPr/>
            </a:pPr>
            <a:r>
              <a:rPr lang="he-IL" sz="1400" dirty="0" smtClean="0">
                <a:sym typeface="Symbol" pitchFamily="18" charset="2"/>
              </a:rPr>
              <a:t>לחישוב ערך ה </a:t>
            </a:r>
            <a:r>
              <a:rPr lang="en-US" sz="1400" dirty="0" smtClean="0">
                <a:sym typeface="Symbol" pitchFamily="18" charset="2"/>
              </a:rPr>
              <a:t>p-value</a:t>
            </a:r>
            <a:r>
              <a:rPr lang="he-IL" sz="1400" dirty="0" smtClean="0">
                <a:sym typeface="Symbol" pitchFamily="18" charset="2"/>
              </a:rPr>
              <a:t> </a:t>
            </a:r>
            <a:r>
              <a:rPr lang="en-US" sz="1400" dirty="0" smtClean="0">
                <a:sym typeface="Symbol" pitchFamily="18" charset="2"/>
              </a:rPr>
              <a:t>[</a:t>
            </a:r>
            <a:r>
              <a:rPr lang="en-US" sz="1400" dirty="0" err="1" smtClean="0">
                <a:sym typeface="Symbol" pitchFamily="18" charset="2"/>
              </a:rPr>
              <a:t>Ttest</a:t>
            </a:r>
            <a:r>
              <a:rPr lang="en-US" sz="1400" dirty="0" smtClean="0">
                <a:sym typeface="Symbol" pitchFamily="18" charset="2"/>
              </a:rPr>
              <a:t>]</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לחישוב ערך המבחן, ה </a:t>
            </a:r>
            <a:r>
              <a:rPr lang="en-US" sz="1400" dirty="0" smtClean="0">
                <a:sym typeface="Symbol" pitchFamily="18" charset="2"/>
              </a:rPr>
              <a:t>t</a:t>
            </a:r>
            <a:r>
              <a:rPr lang="he-IL" sz="1400" dirty="0" smtClean="0">
                <a:sym typeface="Symbol" pitchFamily="18" charset="2"/>
              </a:rPr>
              <a:t> </a:t>
            </a:r>
            <a:r>
              <a:rPr lang="en-US" sz="1400" dirty="0" smtClean="0">
                <a:sym typeface="Symbol" pitchFamily="18" charset="2"/>
              </a:rPr>
              <a:t>[</a:t>
            </a:r>
            <a:r>
              <a:rPr lang="en-US" sz="1400" dirty="0" err="1" smtClean="0">
                <a:sym typeface="Symbol" pitchFamily="18" charset="2"/>
              </a:rPr>
              <a:t>Tinv</a:t>
            </a:r>
            <a:r>
              <a:rPr lang="en-US" sz="1400" dirty="0" smtClean="0">
                <a:sym typeface="Symbol" pitchFamily="18" charset="2"/>
              </a:rPr>
              <a:t>]</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לחישוב ערך ה </a:t>
            </a:r>
            <a:r>
              <a:rPr lang="en-US" sz="1400" dirty="0" smtClean="0">
                <a:sym typeface="Symbol" pitchFamily="18" charset="2"/>
              </a:rPr>
              <a:t>p-value</a:t>
            </a:r>
            <a:r>
              <a:rPr lang="he-IL" sz="1400" dirty="0" smtClean="0">
                <a:sym typeface="Symbol" pitchFamily="18" charset="2"/>
              </a:rPr>
              <a:t> על בסיס ערך המבחן </a:t>
            </a:r>
            <a:r>
              <a:rPr lang="en-US" sz="1400" dirty="0" smtClean="0">
                <a:sym typeface="Symbol" pitchFamily="18" charset="2"/>
              </a:rPr>
              <a:t>[</a:t>
            </a:r>
            <a:r>
              <a:rPr lang="en-US" sz="1400" dirty="0" err="1" smtClean="0">
                <a:sym typeface="Symbol" pitchFamily="18" charset="2"/>
              </a:rPr>
              <a:t>Tdist</a:t>
            </a:r>
            <a:r>
              <a:rPr lang="en-US" sz="1400" dirty="0" smtClean="0">
                <a:sym typeface="Symbol" pitchFamily="18" charset="2"/>
              </a:rPr>
              <a:t>]</a:t>
            </a:r>
            <a:r>
              <a:rPr lang="he-IL" sz="1400" dirty="0" smtClean="0">
                <a:sym typeface="Symbol" pitchFamily="18" charset="2"/>
              </a:rPr>
              <a:t>.</a:t>
            </a:r>
          </a:p>
          <a:p>
            <a:pPr marL="609600" indent="-609600" eaLnBrk="1" hangingPunct="1">
              <a:buFont typeface="Wingdings" pitchFamily="2" charset="2"/>
              <a:buChar char="q"/>
              <a:defRPr/>
            </a:pPr>
            <a:endParaRPr lang="he-IL" sz="1800" dirty="0" smtClean="0">
              <a:sym typeface="Symbol" pitchFamily="18" charset="2"/>
            </a:endParaRPr>
          </a:p>
        </p:txBody>
      </p:sp>
      <p:sp>
        <p:nvSpPr>
          <p:cNvPr id="504835" name="AutoShape 3">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208900" name="Rectangle 4"/>
          <p:cNvSpPr>
            <a:spLocks noGrp="1" noChangeArrowheads="1"/>
          </p:cNvSpPr>
          <p:nvPr>
            <p:ph type="title"/>
          </p:nvPr>
        </p:nvSpPr>
        <p:spPr>
          <a:xfrm>
            <a:off x="755650" y="617538"/>
            <a:ext cx="8137525" cy="1143000"/>
          </a:xfrm>
        </p:spPr>
        <p:txBody>
          <a:bodyPr/>
          <a:lstStyle/>
          <a:p>
            <a:pPr algn="r" eaLnBrk="1" hangingPunct="1"/>
            <a:r>
              <a:rPr lang="he-IL" sz="2800" smtClean="0"/>
              <a:t>בדיקות השערות </a:t>
            </a:r>
            <a:r>
              <a:rPr lang="en-US" sz="2800" smtClean="0"/>
              <a:t>t-test</a:t>
            </a:r>
            <a:r>
              <a:rPr lang="he-IL" sz="2800" smtClean="0"/>
              <a:t> [תלויים וסטודנטיאלי]</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4834">
                                            <p:txEl>
                                              <p:pRg st="0" end="0"/>
                                            </p:txEl>
                                          </p:spTgt>
                                        </p:tgtEl>
                                        <p:attrNameLst>
                                          <p:attrName>style.visibility</p:attrName>
                                        </p:attrNameLst>
                                      </p:cBhvr>
                                      <p:to>
                                        <p:strVal val="visible"/>
                                      </p:to>
                                    </p:set>
                                    <p:animEffect transition="in" filter="fade">
                                      <p:cBhvr>
                                        <p:cTn id="7" dur="2000"/>
                                        <p:tgtEl>
                                          <p:spTgt spid="5048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4834">
                                            <p:txEl>
                                              <p:pRg st="1" end="1"/>
                                            </p:txEl>
                                          </p:spTgt>
                                        </p:tgtEl>
                                        <p:attrNameLst>
                                          <p:attrName>style.visibility</p:attrName>
                                        </p:attrNameLst>
                                      </p:cBhvr>
                                      <p:to>
                                        <p:strVal val="visible"/>
                                      </p:to>
                                    </p:set>
                                    <p:animEffect transition="in" filter="fade">
                                      <p:cBhvr>
                                        <p:cTn id="10" dur="2000"/>
                                        <p:tgtEl>
                                          <p:spTgt spid="50483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4834">
                                            <p:txEl>
                                              <p:pRg st="2" end="2"/>
                                            </p:txEl>
                                          </p:spTgt>
                                        </p:tgtEl>
                                        <p:attrNameLst>
                                          <p:attrName>style.visibility</p:attrName>
                                        </p:attrNameLst>
                                      </p:cBhvr>
                                      <p:to>
                                        <p:strVal val="visible"/>
                                      </p:to>
                                    </p:set>
                                    <p:animEffect transition="in" filter="fade">
                                      <p:cBhvr>
                                        <p:cTn id="13" dur="2000"/>
                                        <p:tgtEl>
                                          <p:spTgt spid="50483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4834">
                                            <p:txEl>
                                              <p:pRg st="3" end="3"/>
                                            </p:txEl>
                                          </p:spTgt>
                                        </p:tgtEl>
                                        <p:attrNameLst>
                                          <p:attrName>style.visibility</p:attrName>
                                        </p:attrNameLst>
                                      </p:cBhvr>
                                      <p:to>
                                        <p:strVal val="visible"/>
                                      </p:to>
                                    </p:set>
                                    <p:animEffect transition="in" filter="fade">
                                      <p:cBhvr>
                                        <p:cTn id="16" dur="2000"/>
                                        <p:tgtEl>
                                          <p:spTgt spid="50483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4834">
                                            <p:txEl>
                                              <p:pRg st="5" end="5"/>
                                            </p:txEl>
                                          </p:spTgt>
                                        </p:tgtEl>
                                        <p:attrNameLst>
                                          <p:attrName>style.visibility</p:attrName>
                                        </p:attrNameLst>
                                      </p:cBhvr>
                                      <p:to>
                                        <p:strVal val="visible"/>
                                      </p:to>
                                    </p:set>
                                    <p:animEffect transition="in" filter="fade">
                                      <p:cBhvr>
                                        <p:cTn id="19" dur="2000"/>
                                        <p:tgtEl>
                                          <p:spTgt spid="50483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4834">
                                            <p:txEl>
                                              <p:pRg st="6" end="6"/>
                                            </p:txEl>
                                          </p:spTgt>
                                        </p:tgtEl>
                                        <p:attrNameLst>
                                          <p:attrName>style.visibility</p:attrName>
                                        </p:attrNameLst>
                                      </p:cBhvr>
                                      <p:to>
                                        <p:strVal val="visible"/>
                                      </p:to>
                                    </p:set>
                                    <p:animEffect transition="in" filter="fade">
                                      <p:cBhvr>
                                        <p:cTn id="22" dur="2000"/>
                                        <p:tgtEl>
                                          <p:spTgt spid="504834">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4834">
                                            <p:txEl>
                                              <p:pRg st="7" end="7"/>
                                            </p:txEl>
                                          </p:spTgt>
                                        </p:tgtEl>
                                        <p:attrNameLst>
                                          <p:attrName>style.visibility</p:attrName>
                                        </p:attrNameLst>
                                      </p:cBhvr>
                                      <p:to>
                                        <p:strVal val="visible"/>
                                      </p:to>
                                    </p:set>
                                    <p:animEffect transition="in" filter="fade">
                                      <p:cBhvr>
                                        <p:cTn id="25" dur="2000"/>
                                        <p:tgtEl>
                                          <p:spTgt spid="504834">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4834">
                                            <p:txEl>
                                              <p:pRg st="8" end="8"/>
                                            </p:txEl>
                                          </p:spTgt>
                                        </p:tgtEl>
                                        <p:attrNameLst>
                                          <p:attrName>style.visibility</p:attrName>
                                        </p:attrNameLst>
                                      </p:cBhvr>
                                      <p:to>
                                        <p:strVal val="visible"/>
                                      </p:to>
                                    </p:set>
                                    <p:animEffect transition="in" filter="fade">
                                      <p:cBhvr>
                                        <p:cTn id="28" dur="2000"/>
                                        <p:tgtEl>
                                          <p:spTgt spid="5048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79875" name="Rectangle 3"/>
          <p:cNvSpPr>
            <a:spLocks noGrp="1" noChangeArrowheads="1"/>
          </p:cNvSpPr>
          <p:nvPr>
            <p:ph type="subTitle" idx="1"/>
          </p:nvPr>
        </p:nvSpPr>
        <p:spPr>
          <a:xfrm>
            <a:off x="323850" y="3357563"/>
            <a:ext cx="8137525" cy="1752600"/>
          </a:xfrm>
        </p:spPr>
        <p:txBody>
          <a:bodyPr/>
          <a:lstStyle/>
          <a:p>
            <a:pPr algn="r" eaLnBrk="1" hangingPunct="1"/>
            <a:r>
              <a:rPr lang="he-IL" sz="2400" smtClean="0">
                <a:solidFill>
                  <a:schemeClr val="tx2"/>
                </a:solidFill>
              </a:rPr>
              <a:t>שיעור 1: מבוא להסקה סטטיסטית. אמידת הפרמטר </a:t>
            </a:r>
            <a:r>
              <a:rPr lang="el-GR" sz="2400" smtClean="0">
                <a:solidFill>
                  <a:schemeClr val="tx2"/>
                </a:solidFill>
              </a:rPr>
              <a:t>μ</a:t>
            </a:r>
            <a:r>
              <a:rPr lang="he-IL" sz="2400" smtClean="0">
                <a:solidFill>
                  <a:schemeClr val="tx2"/>
                </a:solidFill>
              </a:rPr>
              <a:t> </a:t>
            </a:r>
            <a:r>
              <a:rPr lang="he-IL" sz="1800" smtClean="0">
                <a:solidFill>
                  <a:schemeClr val="tx2"/>
                </a:solidFill>
              </a:rPr>
              <a:t>(רווח בר סמך)</a:t>
            </a:r>
            <a:r>
              <a:rPr lang="he-IL" sz="2400" smtClean="0">
                <a:solidFill>
                  <a:schemeClr val="tx2"/>
                </a:solidFill>
              </a:rPr>
              <a:t> </a:t>
            </a:r>
            <a:r>
              <a:rPr lang="en-US" sz="2400" smtClean="0">
                <a:solidFill>
                  <a:schemeClr val="tx2"/>
                </a:solidFill>
                <a:sym typeface="Symbol" pitchFamily="18" charset="2"/>
              </a:rPr>
              <a:t></a:t>
            </a:r>
            <a:r>
              <a:rPr lang="he-IL" sz="2400" smtClean="0">
                <a:solidFill>
                  <a:schemeClr val="tx2"/>
                </a:solidFill>
                <a:sym typeface="Symbol" pitchFamily="18" charset="2"/>
              </a:rPr>
              <a:t> נתונה</a:t>
            </a:r>
            <a:r>
              <a:rPr lang="he-IL" sz="2400" smtClean="0">
                <a:solidFill>
                  <a:schemeClr val="tx2"/>
                </a:solidFill>
              </a:rPr>
              <a:t>.</a:t>
            </a:r>
            <a:endParaRPr lang="en-US" sz="2400" smtClean="0">
              <a:solidFill>
                <a:schemeClr val="tx2"/>
              </a:solidFill>
            </a:endParaRPr>
          </a:p>
        </p:txBody>
      </p:sp>
      <p:sp>
        <p:nvSpPr>
          <p:cNvPr id="79876" name="Text Box 5"/>
          <p:cNvSpPr txBox="1">
            <a:spLocks noChangeArrowheads="1"/>
          </p:cNvSpPr>
          <p:nvPr/>
        </p:nvSpPr>
        <p:spPr bwMode="auto">
          <a:xfrm>
            <a:off x="971550" y="4221163"/>
            <a:ext cx="7632700" cy="1025525"/>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259-293.</a:t>
            </a:r>
          </a:p>
          <a:p>
            <a:pPr>
              <a:lnSpc>
                <a:spcPct val="80000"/>
              </a:lnSpc>
              <a:spcBef>
                <a:spcPct val="50000"/>
              </a:spcBef>
              <a:buFont typeface="Wingdings" pitchFamily="2" charset="2"/>
              <a:buChar char="&amp;"/>
            </a:pP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reeform 2"/>
          <p:cNvSpPr>
            <a:spLocks/>
          </p:cNvSpPr>
          <p:nvPr/>
        </p:nvSpPr>
        <p:spPr bwMode="auto">
          <a:xfrm>
            <a:off x="5435600" y="5876925"/>
            <a:ext cx="1728788" cy="504825"/>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sp>
        <p:nvSpPr>
          <p:cNvPr id="87043" name="Rectangle 3"/>
          <p:cNvSpPr>
            <a:spLocks noGrp="1" noChangeArrowheads="1"/>
          </p:cNvSpPr>
          <p:nvPr>
            <p:ph type="title"/>
          </p:nvPr>
        </p:nvSpPr>
        <p:spPr>
          <a:xfrm>
            <a:off x="900113" y="549275"/>
            <a:ext cx="7993062" cy="1143000"/>
          </a:xfrm>
        </p:spPr>
        <p:txBody>
          <a:bodyPr/>
          <a:lstStyle/>
          <a:p>
            <a:pPr algn="r" eaLnBrk="1" hangingPunct="1"/>
            <a:r>
              <a:rPr lang="he-IL" sz="2800" smtClean="0"/>
              <a:t>בדיקת השערות: שלב ב' קביעת רמת מובהקות </a:t>
            </a:r>
            <a:r>
              <a:rPr lang="en-US" sz="2800" smtClean="0">
                <a:sym typeface="Symbol" pitchFamily="18" charset="2"/>
              </a:rPr>
              <a:t></a:t>
            </a:r>
          </a:p>
        </p:txBody>
      </p:sp>
      <p:sp>
        <p:nvSpPr>
          <p:cNvPr id="277508" name="Rectangle 4"/>
          <p:cNvSpPr>
            <a:spLocks noGrp="1" noChangeArrowheads="1"/>
          </p:cNvSpPr>
          <p:nvPr>
            <p:ph type="body" idx="1"/>
          </p:nvPr>
        </p:nvSpPr>
        <p:spPr>
          <a:xfrm>
            <a:off x="611188" y="2017713"/>
            <a:ext cx="8343900" cy="4114800"/>
          </a:xfrm>
          <a:noFill/>
        </p:spPr>
        <p:txBody>
          <a:bodyPr/>
          <a:lstStyle/>
          <a:p>
            <a:pPr algn="just" eaLnBrk="1" hangingPunct="1">
              <a:lnSpc>
                <a:spcPct val="90000"/>
              </a:lnSpc>
            </a:pPr>
            <a:r>
              <a:rPr lang="he-IL" sz="2000" smtClean="0"/>
              <a:t>החוקר קובע מראש את רמת המובהקות.</a:t>
            </a:r>
          </a:p>
          <a:p>
            <a:pPr algn="just" eaLnBrk="1" hangingPunct="1">
              <a:lnSpc>
                <a:spcPct val="90000"/>
              </a:lnSpc>
            </a:pPr>
            <a:r>
              <a:rPr lang="he-IL" sz="2000" smtClean="0"/>
              <a:t>מקובל לקבוע </a:t>
            </a:r>
            <a:r>
              <a:rPr lang="en-US" sz="2000" smtClean="0">
                <a:sym typeface="Symbol" pitchFamily="18" charset="2"/>
              </a:rPr>
              <a:t>&lt;0.05</a:t>
            </a:r>
            <a:r>
              <a:rPr lang="he-IL" sz="2000" smtClean="0">
                <a:sym typeface="Symbol" pitchFamily="18" charset="2"/>
              </a:rPr>
              <a:t>. כלומר 5% בכיוון החיובי {ה 5% שבין 95% - 100%}.</a:t>
            </a:r>
          </a:p>
          <a:p>
            <a:pPr lvl="1" algn="just" eaLnBrk="1" hangingPunct="1">
              <a:lnSpc>
                <a:spcPct val="90000"/>
              </a:lnSpc>
            </a:pPr>
            <a:r>
              <a:rPr lang="he-IL" sz="1600" smtClean="0">
                <a:sym typeface="Symbol" pitchFamily="18" charset="2"/>
              </a:rPr>
              <a:t>המשמעות היא שההסתברות לטעות מסוג </a:t>
            </a:r>
            <a:r>
              <a:rPr lang="en-US" sz="1600" smtClean="0">
                <a:sym typeface="Symbol" pitchFamily="18" charset="2"/>
              </a:rPr>
              <a:t>I</a:t>
            </a:r>
            <a:r>
              <a:rPr lang="he-IL" sz="1600" smtClean="0">
                <a:sym typeface="Symbol" pitchFamily="18" charset="2"/>
              </a:rPr>
              <a:t> (קבלת השערת החוקר למרות שהיא לא נכונה) היא 5%.</a:t>
            </a:r>
            <a:endParaRPr lang="en-US" sz="1600" smtClean="0">
              <a:sym typeface="Symbol" pitchFamily="18" charset="2"/>
            </a:endParaRPr>
          </a:p>
          <a:p>
            <a:pPr algn="just" eaLnBrk="1" hangingPunct="1">
              <a:lnSpc>
                <a:spcPct val="90000"/>
              </a:lnSpc>
            </a:pPr>
            <a:r>
              <a:rPr lang="he-IL" sz="2000" smtClean="0"/>
              <a:t>ניתן לקבוע </a:t>
            </a:r>
            <a:r>
              <a:rPr lang="en-US" sz="2000" smtClean="0">
                <a:sym typeface="Symbol" pitchFamily="18" charset="2"/>
              </a:rPr>
              <a:t></a:t>
            </a:r>
            <a:r>
              <a:rPr lang="he-IL" sz="2000" smtClean="0">
                <a:sym typeface="Symbol" pitchFamily="18" charset="2"/>
              </a:rPr>
              <a:t> יותר קטנה מ 0.05 אך לא יותר גדולה.</a:t>
            </a:r>
            <a:r>
              <a:rPr lang="he-IL" sz="2000" smtClean="0"/>
              <a:t> </a:t>
            </a:r>
          </a:p>
        </p:txBody>
      </p:sp>
      <p:grpSp>
        <p:nvGrpSpPr>
          <p:cNvPr id="87045" name="Group 5"/>
          <p:cNvGrpSpPr>
            <a:grpSpLocks/>
          </p:cNvGrpSpPr>
          <p:nvPr/>
        </p:nvGrpSpPr>
        <p:grpSpPr bwMode="auto">
          <a:xfrm>
            <a:off x="395288" y="4221163"/>
            <a:ext cx="6721475" cy="2033587"/>
            <a:chOff x="3360" y="3072"/>
            <a:chExt cx="1872" cy="720"/>
          </a:xfrm>
        </p:grpSpPr>
        <p:sp>
          <p:nvSpPr>
            <p:cNvPr id="87065"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87066"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87046" name="Line 8"/>
          <p:cNvSpPr>
            <a:spLocks noChangeShapeType="1"/>
          </p:cNvSpPr>
          <p:nvPr/>
        </p:nvSpPr>
        <p:spPr bwMode="auto">
          <a:xfrm>
            <a:off x="468313" y="6381750"/>
            <a:ext cx="8351837" cy="0"/>
          </a:xfrm>
          <a:prstGeom prst="line">
            <a:avLst/>
          </a:prstGeom>
          <a:noFill/>
          <a:ln w="9525">
            <a:solidFill>
              <a:schemeClr val="tx1"/>
            </a:solidFill>
            <a:miter lim="800000"/>
            <a:headEnd/>
            <a:tailEnd/>
          </a:ln>
        </p:spPr>
        <p:txBody>
          <a:bodyPr wrap="none"/>
          <a:lstStyle/>
          <a:p>
            <a:endParaRPr lang="he-IL"/>
          </a:p>
        </p:txBody>
      </p:sp>
      <p:sp>
        <p:nvSpPr>
          <p:cNvPr id="87047" name="Line 9"/>
          <p:cNvSpPr>
            <a:spLocks noChangeShapeType="1"/>
          </p:cNvSpPr>
          <p:nvPr/>
        </p:nvSpPr>
        <p:spPr bwMode="auto">
          <a:xfrm>
            <a:off x="3779838" y="4221163"/>
            <a:ext cx="0" cy="2160587"/>
          </a:xfrm>
          <a:prstGeom prst="line">
            <a:avLst/>
          </a:prstGeom>
          <a:noFill/>
          <a:ln w="9525">
            <a:solidFill>
              <a:schemeClr val="tx1"/>
            </a:solidFill>
            <a:miter lim="800000"/>
            <a:headEnd/>
            <a:tailEnd/>
          </a:ln>
        </p:spPr>
        <p:txBody>
          <a:bodyPr wrap="none"/>
          <a:lstStyle/>
          <a:p>
            <a:endParaRPr lang="he-IL"/>
          </a:p>
        </p:txBody>
      </p:sp>
      <p:sp>
        <p:nvSpPr>
          <p:cNvPr id="87048" name="Rectangle 10"/>
          <p:cNvSpPr>
            <a:spLocks noChangeArrowheads="1"/>
          </p:cNvSpPr>
          <p:nvPr/>
        </p:nvSpPr>
        <p:spPr bwMode="auto">
          <a:xfrm>
            <a:off x="3563938" y="6453188"/>
            <a:ext cx="360362" cy="215900"/>
          </a:xfrm>
          <a:prstGeom prst="rect">
            <a:avLst/>
          </a:prstGeom>
          <a:noFill/>
          <a:ln w="9525">
            <a:noFill/>
            <a:miter lim="800000"/>
            <a:headEnd/>
            <a:tailEnd/>
          </a:ln>
        </p:spPr>
        <p:txBody>
          <a:bodyPr wrap="none" anchor="ctr"/>
          <a:lstStyle/>
          <a:p>
            <a:pPr algn="ctr"/>
            <a:r>
              <a:rPr lang="he-IL" sz="1400" b="1"/>
              <a:t>76</a:t>
            </a:r>
            <a:endParaRPr lang="en-US" sz="1400" b="1"/>
          </a:p>
        </p:txBody>
      </p:sp>
      <p:grpSp>
        <p:nvGrpSpPr>
          <p:cNvPr id="87049" name="Group 11"/>
          <p:cNvGrpSpPr>
            <a:grpSpLocks/>
          </p:cNvGrpSpPr>
          <p:nvPr/>
        </p:nvGrpSpPr>
        <p:grpSpPr bwMode="auto">
          <a:xfrm>
            <a:off x="3635375" y="5084763"/>
            <a:ext cx="3744913" cy="1169987"/>
            <a:chOff x="3360" y="3072"/>
            <a:chExt cx="1872" cy="720"/>
          </a:xfrm>
        </p:grpSpPr>
        <p:sp>
          <p:nvSpPr>
            <p:cNvPr id="87063" name="Freeform 1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87064" name="Freeform 1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87050" name="Line 14"/>
          <p:cNvSpPr>
            <a:spLocks noChangeShapeType="1"/>
          </p:cNvSpPr>
          <p:nvPr/>
        </p:nvSpPr>
        <p:spPr bwMode="auto">
          <a:xfrm>
            <a:off x="5435600" y="5661025"/>
            <a:ext cx="0" cy="720725"/>
          </a:xfrm>
          <a:prstGeom prst="line">
            <a:avLst/>
          </a:prstGeom>
          <a:noFill/>
          <a:ln w="9525">
            <a:solidFill>
              <a:schemeClr val="tx1"/>
            </a:solidFill>
            <a:miter lim="800000"/>
            <a:headEnd/>
            <a:tailEnd/>
          </a:ln>
        </p:spPr>
        <p:txBody>
          <a:bodyPr wrap="none"/>
          <a:lstStyle/>
          <a:p>
            <a:endParaRPr lang="he-IL"/>
          </a:p>
        </p:txBody>
      </p:sp>
      <p:sp>
        <p:nvSpPr>
          <p:cNvPr id="87051" name="Rectangle 15"/>
          <p:cNvSpPr>
            <a:spLocks noChangeArrowheads="1"/>
          </p:cNvSpPr>
          <p:nvPr/>
        </p:nvSpPr>
        <p:spPr bwMode="auto">
          <a:xfrm>
            <a:off x="5076825" y="6453188"/>
            <a:ext cx="719138" cy="215900"/>
          </a:xfrm>
          <a:prstGeom prst="rect">
            <a:avLst/>
          </a:prstGeom>
          <a:noFill/>
          <a:ln w="9525">
            <a:noFill/>
            <a:miter lim="800000"/>
            <a:headEnd/>
            <a:tailEnd/>
          </a:ln>
        </p:spPr>
        <p:txBody>
          <a:bodyPr wrap="none" anchor="ctr"/>
          <a:lstStyle/>
          <a:p>
            <a:pPr algn="ctr"/>
            <a:r>
              <a:rPr lang="en-US" sz="1400" b="1">
                <a:sym typeface="Symbol" pitchFamily="18" charset="2"/>
              </a:rPr>
              <a:t>=0.05</a:t>
            </a:r>
          </a:p>
        </p:txBody>
      </p:sp>
      <p:sp>
        <p:nvSpPr>
          <p:cNvPr id="87052" name="Rectangle 16"/>
          <p:cNvSpPr>
            <a:spLocks noChangeArrowheads="1"/>
          </p:cNvSpPr>
          <p:nvPr/>
        </p:nvSpPr>
        <p:spPr bwMode="auto">
          <a:xfrm>
            <a:off x="5580063" y="6092825"/>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87053" name="Rectangle 17"/>
          <p:cNvSpPr>
            <a:spLocks noChangeArrowheads="1"/>
          </p:cNvSpPr>
          <p:nvPr/>
        </p:nvSpPr>
        <p:spPr bwMode="auto">
          <a:xfrm>
            <a:off x="4859338" y="6092825"/>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87054" name="AutoShape 18"/>
          <p:cNvSpPr>
            <a:spLocks noChangeArrowheads="1"/>
          </p:cNvSpPr>
          <p:nvPr/>
        </p:nvSpPr>
        <p:spPr bwMode="auto">
          <a:xfrm>
            <a:off x="5940425" y="3573463"/>
            <a:ext cx="2663825" cy="1511300"/>
          </a:xfrm>
          <a:prstGeom prst="wedgeRectCallout">
            <a:avLst>
              <a:gd name="adj1" fmla="val -43921"/>
              <a:gd name="adj2" fmla="val 67120"/>
            </a:avLst>
          </a:prstGeom>
          <a:noFill/>
          <a:ln w="9525">
            <a:solidFill>
              <a:schemeClr val="tx1"/>
            </a:solidFill>
            <a:miter lim="800000"/>
            <a:headEnd/>
            <a:tailEnd/>
          </a:ln>
        </p:spPr>
        <p:txBody>
          <a:bodyPr/>
          <a:lstStyle/>
          <a:p>
            <a:pPr algn="just"/>
            <a:r>
              <a:rPr lang="he-IL" sz="1600">
                <a:latin typeface="Times New Roman" pitchFamily="18" charset="0"/>
              </a:rPr>
              <a:t>האם מדובר בהתפלגות חדשה (המתקבלת ע"י שיטת הלימוד החדשה) או בחלק מההתפלגות הידועה של שיטת הלימוד הישנה ובמקרה התקבל ממוצע גבוה במדגם?</a:t>
            </a:r>
            <a:endParaRPr lang="en-US" sz="1600">
              <a:latin typeface="Times New Roman" pitchFamily="18" charset="0"/>
            </a:endParaRPr>
          </a:p>
        </p:txBody>
      </p:sp>
      <p:sp>
        <p:nvSpPr>
          <p:cNvPr id="87055" name="Rectangle 20"/>
          <p:cNvSpPr>
            <a:spLocks noChangeArrowheads="1"/>
          </p:cNvSpPr>
          <p:nvPr/>
        </p:nvSpPr>
        <p:spPr bwMode="auto">
          <a:xfrm>
            <a:off x="1547813" y="5300663"/>
            <a:ext cx="792162" cy="360362"/>
          </a:xfrm>
          <a:prstGeom prst="rect">
            <a:avLst/>
          </a:prstGeom>
          <a:noFill/>
          <a:ln w="9525">
            <a:noFill/>
            <a:miter lim="800000"/>
            <a:headEnd/>
            <a:tailEnd/>
          </a:ln>
        </p:spPr>
        <p:txBody>
          <a:bodyPr wrap="none" anchor="ctr"/>
          <a:lstStyle/>
          <a:p>
            <a:pPr algn="ctr"/>
            <a:r>
              <a:rPr lang="he-IL" sz="1600" b="1">
                <a:latin typeface="Times New Roman" pitchFamily="18" charset="0"/>
              </a:rPr>
              <a:t>אוכלוסייה</a:t>
            </a:r>
            <a:endParaRPr lang="en-US" sz="1600" b="1">
              <a:latin typeface="Times New Roman" pitchFamily="18" charset="0"/>
            </a:endParaRPr>
          </a:p>
        </p:txBody>
      </p:sp>
      <p:sp>
        <p:nvSpPr>
          <p:cNvPr id="87056" name="Rectangle 21"/>
          <p:cNvSpPr>
            <a:spLocks noChangeArrowheads="1"/>
          </p:cNvSpPr>
          <p:nvPr/>
        </p:nvSpPr>
        <p:spPr bwMode="auto">
          <a:xfrm>
            <a:off x="6084888" y="5229225"/>
            <a:ext cx="1223962" cy="576263"/>
          </a:xfrm>
          <a:prstGeom prst="rect">
            <a:avLst/>
          </a:prstGeom>
          <a:noFill/>
          <a:ln w="9525">
            <a:noFill/>
            <a:miter lim="800000"/>
            <a:headEnd/>
            <a:tailEnd/>
          </a:ln>
        </p:spPr>
        <p:txBody>
          <a:bodyPr wrap="none" anchor="ctr"/>
          <a:lstStyle/>
          <a:p>
            <a:pPr algn="ctr"/>
            <a:r>
              <a:rPr lang="he-IL" sz="1400" b="1">
                <a:solidFill>
                  <a:schemeClr val="hlink"/>
                </a:solidFill>
                <a:latin typeface="Times New Roman" pitchFamily="18" charset="0"/>
              </a:rPr>
              <a:t>מדגם מיצג </a:t>
            </a:r>
          </a:p>
          <a:p>
            <a:pPr algn="ctr"/>
            <a:r>
              <a:rPr lang="he-IL" sz="1400" b="1">
                <a:solidFill>
                  <a:schemeClr val="hlink"/>
                </a:solidFill>
                <a:latin typeface="Times New Roman" pitchFamily="18" charset="0"/>
              </a:rPr>
              <a:t>אוכלוסייה חדשה</a:t>
            </a:r>
            <a:endParaRPr lang="en-US" sz="1400" b="1">
              <a:solidFill>
                <a:schemeClr val="hlink"/>
              </a:solidFill>
              <a:latin typeface="Times New Roman" pitchFamily="18" charset="0"/>
            </a:endParaRPr>
          </a:p>
        </p:txBody>
      </p:sp>
      <p:sp>
        <p:nvSpPr>
          <p:cNvPr id="87057" name="Rectangle 22"/>
          <p:cNvSpPr>
            <a:spLocks noChangeArrowheads="1"/>
          </p:cNvSpPr>
          <p:nvPr/>
        </p:nvSpPr>
        <p:spPr bwMode="auto">
          <a:xfrm flipH="1">
            <a:off x="5076825" y="5373688"/>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
        <p:nvSpPr>
          <p:cNvPr id="87058" name="Line 25"/>
          <p:cNvSpPr>
            <a:spLocks noChangeShapeType="1"/>
          </p:cNvSpPr>
          <p:nvPr/>
        </p:nvSpPr>
        <p:spPr bwMode="auto">
          <a:xfrm>
            <a:off x="5435600" y="6742113"/>
            <a:ext cx="1873250" cy="0"/>
          </a:xfrm>
          <a:prstGeom prst="line">
            <a:avLst/>
          </a:prstGeom>
          <a:noFill/>
          <a:ln w="19050">
            <a:solidFill>
              <a:schemeClr val="folHlink"/>
            </a:solidFill>
            <a:miter lim="800000"/>
            <a:headEnd type="diamond" w="med" len="med"/>
            <a:tailEnd type="triangle" w="med" len="med"/>
          </a:ln>
        </p:spPr>
        <p:txBody>
          <a:bodyPr wrap="none"/>
          <a:lstStyle/>
          <a:p>
            <a:endParaRPr lang="he-IL"/>
          </a:p>
        </p:txBody>
      </p:sp>
      <p:sp>
        <p:nvSpPr>
          <p:cNvPr id="87059" name="Line 27"/>
          <p:cNvSpPr>
            <a:spLocks noChangeShapeType="1"/>
          </p:cNvSpPr>
          <p:nvPr/>
        </p:nvSpPr>
        <p:spPr bwMode="auto">
          <a:xfrm flipH="1" flipV="1">
            <a:off x="827088" y="6669088"/>
            <a:ext cx="4538662" cy="0"/>
          </a:xfrm>
          <a:prstGeom prst="line">
            <a:avLst/>
          </a:prstGeom>
          <a:noFill/>
          <a:ln w="19050">
            <a:solidFill>
              <a:schemeClr val="folHlink"/>
            </a:solidFill>
            <a:miter lim="800000"/>
            <a:headEnd type="diamond" w="med" len="med"/>
            <a:tailEnd type="triangle" w="med" len="med"/>
          </a:ln>
        </p:spPr>
        <p:txBody>
          <a:bodyPr wrap="none"/>
          <a:lstStyle/>
          <a:p>
            <a:endParaRPr lang="he-IL"/>
          </a:p>
        </p:txBody>
      </p:sp>
      <p:sp>
        <p:nvSpPr>
          <p:cNvPr id="87060" name="Rectangle 28"/>
          <p:cNvSpPr>
            <a:spLocks noChangeArrowheads="1"/>
          </p:cNvSpPr>
          <p:nvPr/>
        </p:nvSpPr>
        <p:spPr bwMode="auto">
          <a:xfrm>
            <a:off x="6156325" y="6524625"/>
            <a:ext cx="576263" cy="144463"/>
          </a:xfrm>
          <a:prstGeom prst="rect">
            <a:avLst/>
          </a:prstGeom>
          <a:noFill/>
          <a:ln w="9525">
            <a:noFill/>
            <a:miter lim="800000"/>
            <a:headEnd/>
            <a:tailEnd/>
          </a:ln>
        </p:spPr>
        <p:txBody>
          <a:bodyPr wrap="none" anchor="ctr"/>
          <a:lstStyle/>
          <a:p>
            <a:pPr algn="ctr"/>
            <a:r>
              <a:rPr lang="en-US" b="1" i="1">
                <a:solidFill>
                  <a:schemeClr val="folHlink"/>
                </a:solidFill>
              </a:rPr>
              <a:t>5%</a:t>
            </a:r>
          </a:p>
        </p:txBody>
      </p:sp>
      <p:sp>
        <p:nvSpPr>
          <p:cNvPr id="87061" name="Rectangle 29"/>
          <p:cNvSpPr>
            <a:spLocks noChangeArrowheads="1"/>
          </p:cNvSpPr>
          <p:nvPr/>
        </p:nvSpPr>
        <p:spPr bwMode="auto">
          <a:xfrm>
            <a:off x="4140200" y="6453188"/>
            <a:ext cx="576263" cy="144462"/>
          </a:xfrm>
          <a:prstGeom prst="rect">
            <a:avLst/>
          </a:prstGeom>
          <a:noFill/>
          <a:ln w="9525">
            <a:noFill/>
            <a:miter lim="800000"/>
            <a:headEnd/>
            <a:tailEnd/>
          </a:ln>
        </p:spPr>
        <p:txBody>
          <a:bodyPr wrap="none" anchor="ctr"/>
          <a:lstStyle/>
          <a:p>
            <a:pPr algn="ctr"/>
            <a:r>
              <a:rPr lang="en-US" b="1" i="1">
                <a:solidFill>
                  <a:schemeClr val="folHlink"/>
                </a:solidFill>
              </a:rPr>
              <a:t>95%</a:t>
            </a:r>
          </a:p>
        </p:txBody>
      </p:sp>
      <p:sp>
        <p:nvSpPr>
          <p:cNvPr id="277534" name="AutoShape 30">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77508">
                                            <p:txEl>
                                              <p:pRg st="0" end="0"/>
                                            </p:txEl>
                                          </p:spTgt>
                                        </p:tgtEl>
                                        <p:attrNameLst>
                                          <p:attrName>style.visibility</p:attrName>
                                        </p:attrNameLst>
                                      </p:cBhvr>
                                      <p:to>
                                        <p:strVal val="visible"/>
                                      </p:to>
                                    </p:set>
                                    <p:anim calcmode="lin" valueType="num">
                                      <p:cBhvr>
                                        <p:cTn id="7" dur="1000" fill="hold"/>
                                        <p:tgtEl>
                                          <p:spTgt spid="27750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750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7508">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77508">
                                            <p:txEl>
                                              <p:pRg st="1" end="1"/>
                                            </p:txEl>
                                          </p:spTgt>
                                        </p:tgtEl>
                                        <p:attrNameLst>
                                          <p:attrName>style.visibility</p:attrName>
                                        </p:attrNameLst>
                                      </p:cBhvr>
                                      <p:to>
                                        <p:strVal val="visible"/>
                                      </p:to>
                                    </p:set>
                                    <p:anim calcmode="lin" valueType="num">
                                      <p:cBhvr>
                                        <p:cTn id="13" dur="1000" fill="hold"/>
                                        <p:tgtEl>
                                          <p:spTgt spid="277508">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77508">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77508">
                                            <p:txEl>
                                              <p:pRg st="1" end="1"/>
                                            </p:tx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277508">
                                            <p:txEl>
                                              <p:pRg st="2" end="2"/>
                                            </p:txEl>
                                          </p:spTgt>
                                        </p:tgtEl>
                                        <p:attrNameLst>
                                          <p:attrName>style.visibility</p:attrName>
                                        </p:attrNameLst>
                                      </p:cBhvr>
                                      <p:to>
                                        <p:strVal val="visible"/>
                                      </p:to>
                                    </p:set>
                                    <p:anim calcmode="lin" valueType="num">
                                      <p:cBhvr>
                                        <p:cTn id="18" dur="1000" fill="hold"/>
                                        <p:tgtEl>
                                          <p:spTgt spid="277508">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277508">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277508">
                                            <p:txEl>
                                              <p:pRg st="2" end="2"/>
                                            </p:txEl>
                                          </p:spTgt>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277508">
                                            <p:txEl>
                                              <p:pRg st="3" end="3"/>
                                            </p:txEl>
                                          </p:spTgt>
                                        </p:tgtEl>
                                        <p:attrNameLst>
                                          <p:attrName>style.visibility</p:attrName>
                                        </p:attrNameLst>
                                      </p:cBhvr>
                                      <p:to>
                                        <p:strVal val="visible"/>
                                      </p:to>
                                    </p:set>
                                    <p:anim calcmode="lin" valueType="num">
                                      <p:cBhvr>
                                        <p:cTn id="24" dur="1000" fill="hold"/>
                                        <p:tgtEl>
                                          <p:spTgt spid="277508">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277508">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2775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spect="1" noChangeArrowheads="1"/>
          </p:cNvSpPr>
          <p:nvPr>
            <p:ph type="body" idx="1"/>
          </p:nvPr>
        </p:nvSpPr>
        <p:spPr>
          <a:xfrm>
            <a:off x="179388" y="1916113"/>
            <a:ext cx="8640762" cy="4752975"/>
          </a:xfrm>
        </p:spPr>
        <p:txBody>
          <a:bodyPr/>
          <a:lstStyle/>
          <a:p>
            <a:pPr marL="361950" indent="-361950" eaLnBrk="1" hangingPunct="1">
              <a:buFont typeface="Wingdings" pitchFamily="2" charset="2"/>
              <a:buChar char="q"/>
              <a:defRPr/>
            </a:pPr>
            <a:r>
              <a:rPr lang="he-IL" sz="1800" dirty="0" smtClean="0">
                <a:sym typeface="Symbol" pitchFamily="18" charset="2"/>
              </a:rPr>
              <a:t>בדוק את עוצמת הקשר בין הגיל לבין ישנוניות (שאלה מסכמת).</a:t>
            </a:r>
          </a:p>
          <a:p>
            <a:pPr marL="714375" lvl="1" indent="-314325" eaLnBrk="1" hangingPunct="1">
              <a:buClr>
                <a:srgbClr val="003399"/>
              </a:buClr>
              <a:buFont typeface="Wingdings" pitchFamily="2" charset="2"/>
              <a:buChar char="q"/>
              <a:defRPr/>
            </a:pPr>
            <a:r>
              <a:rPr lang="he-IL" sz="1400" dirty="0" smtClean="0">
                <a:sym typeface="Symbol" pitchFamily="18" charset="2"/>
              </a:rPr>
              <a:t>לחישוב עוצמת הקורלציה, ה </a:t>
            </a:r>
            <a:r>
              <a:rPr lang="en-US" sz="1400" dirty="0" smtClean="0">
                <a:sym typeface="Symbol" pitchFamily="18" charset="2"/>
              </a:rPr>
              <a:t>r</a:t>
            </a:r>
            <a:r>
              <a:rPr lang="he-IL" sz="1400" dirty="0" smtClean="0">
                <a:sym typeface="Symbol" pitchFamily="18" charset="2"/>
              </a:rPr>
              <a:t> </a:t>
            </a:r>
            <a:r>
              <a:rPr lang="en-US" sz="1400" dirty="0" smtClean="0">
                <a:sym typeface="Symbol" pitchFamily="18" charset="2"/>
              </a:rPr>
              <a:t>[</a:t>
            </a:r>
            <a:r>
              <a:rPr lang="en-US" sz="1400" dirty="0" err="1" smtClean="0">
                <a:sym typeface="Symbol" pitchFamily="18" charset="2"/>
              </a:rPr>
              <a:t>Correl</a:t>
            </a:r>
            <a:r>
              <a:rPr lang="en-US" sz="1400" dirty="0" smtClean="0">
                <a:sym typeface="Symbol" pitchFamily="18" charset="2"/>
              </a:rPr>
              <a:t>, Pearson]</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לבדיקת מובהקות הקורלציה יש לעיין בטבלת מובהקויות לקורלציה או לבנות את הנוסחה של מבחן </a:t>
            </a:r>
            <a:r>
              <a:rPr lang="en-US" sz="1400" dirty="0" smtClean="0">
                <a:sym typeface="Symbol" pitchFamily="18" charset="2"/>
              </a:rPr>
              <a:t>t</a:t>
            </a:r>
            <a:r>
              <a:rPr lang="he-IL" sz="1400" dirty="0" smtClean="0">
                <a:sym typeface="Symbol" pitchFamily="18" charset="2"/>
              </a:rPr>
              <a:t> לבדיקת מובהקות קורלציה.</a:t>
            </a:r>
          </a:p>
          <a:p>
            <a:pPr marL="714375" lvl="1" indent="-314325" eaLnBrk="1" hangingPunct="1">
              <a:buClr>
                <a:srgbClr val="003399"/>
              </a:buClr>
              <a:buFont typeface="Wingdings" pitchFamily="2" charset="2"/>
              <a:buChar char="q"/>
              <a:defRPr/>
            </a:pPr>
            <a:endParaRPr lang="he-IL" sz="1400" dirty="0" smtClean="0">
              <a:sym typeface="Symbol" pitchFamily="18" charset="2"/>
            </a:endParaRPr>
          </a:p>
          <a:p>
            <a:pPr marL="361950" indent="-361950" eaLnBrk="1" hangingPunct="1">
              <a:buFont typeface="Wingdings" pitchFamily="2" charset="2"/>
              <a:buChar char="q"/>
              <a:defRPr/>
            </a:pPr>
            <a:r>
              <a:rPr lang="he-IL" sz="1800" dirty="0" smtClean="0">
                <a:sym typeface="Symbol" pitchFamily="18" charset="2"/>
              </a:rPr>
              <a:t>בדוק את עוצמת הקשר בין הגיל לבין ישנוניות (ציון מסכם).</a:t>
            </a:r>
          </a:p>
          <a:p>
            <a:pPr marL="714375" lvl="1" indent="-314325" eaLnBrk="1" hangingPunct="1">
              <a:buClr>
                <a:srgbClr val="003399"/>
              </a:buClr>
              <a:buFont typeface="Wingdings" pitchFamily="2" charset="2"/>
              <a:buChar char="q"/>
              <a:defRPr/>
            </a:pPr>
            <a:r>
              <a:rPr lang="he-IL" sz="1400" dirty="0" smtClean="0">
                <a:sym typeface="Symbol" pitchFamily="18" charset="2"/>
              </a:rPr>
              <a:t>לחישוב עוצמת הקורלציה, ה </a:t>
            </a:r>
            <a:r>
              <a:rPr lang="en-US" sz="1400" dirty="0" smtClean="0">
                <a:sym typeface="Symbol" pitchFamily="18" charset="2"/>
              </a:rPr>
              <a:t>r</a:t>
            </a:r>
            <a:r>
              <a:rPr lang="he-IL" sz="1400" dirty="0" smtClean="0">
                <a:sym typeface="Symbol" pitchFamily="18" charset="2"/>
              </a:rPr>
              <a:t> </a:t>
            </a:r>
            <a:r>
              <a:rPr lang="en-US" sz="1400" dirty="0" smtClean="0">
                <a:sym typeface="Symbol" pitchFamily="18" charset="2"/>
              </a:rPr>
              <a:t>[</a:t>
            </a:r>
            <a:r>
              <a:rPr lang="en-US" sz="1400" dirty="0" err="1" smtClean="0">
                <a:sym typeface="Symbol" pitchFamily="18" charset="2"/>
              </a:rPr>
              <a:t>Correl</a:t>
            </a:r>
            <a:r>
              <a:rPr lang="en-US" sz="1400" dirty="0" smtClean="0">
                <a:sym typeface="Symbol" pitchFamily="18" charset="2"/>
              </a:rPr>
              <a:t>, Pearson]</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לבדיקת מובהקות הקורלציה יש לעיין בטבלת מובהקויות לקורלציה או לבנות את הנוסחה של מבחן </a:t>
            </a:r>
            <a:r>
              <a:rPr lang="en-US" sz="1400" dirty="0" smtClean="0">
                <a:sym typeface="Symbol" pitchFamily="18" charset="2"/>
              </a:rPr>
              <a:t>t</a:t>
            </a:r>
            <a:r>
              <a:rPr lang="he-IL" sz="1400" dirty="0" smtClean="0">
                <a:sym typeface="Symbol" pitchFamily="18" charset="2"/>
              </a:rPr>
              <a:t> לבדיקת מובהקות קורלציה.</a:t>
            </a:r>
          </a:p>
          <a:p>
            <a:pPr marL="714375" lvl="1" indent="-314325" eaLnBrk="1" hangingPunct="1">
              <a:buClr>
                <a:srgbClr val="003399"/>
              </a:buClr>
              <a:buFont typeface="Wingdings" pitchFamily="2" charset="2"/>
              <a:buChar char="q"/>
              <a:defRPr/>
            </a:pPr>
            <a:endParaRPr lang="he-IL" sz="1400" dirty="0" smtClean="0">
              <a:sym typeface="Symbol" pitchFamily="18" charset="2"/>
            </a:endParaRPr>
          </a:p>
          <a:p>
            <a:pPr marL="609600" indent="-609600" eaLnBrk="1" hangingPunct="1">
              <a:buFont typeface="Wingdings" pitchFamily="2" charset="2"/>
              <a:buChar char="q"/>
              <a:defRPr/>
            </a:pPr>
            <a:endParaRPr lang="he-IL" sz="1800" dirty="0" smtClean="0">
              <a:sym typeface="Symbol" pitchFamily="18" charset="2"/>
            </a:endParaRPr>
          </a:p>
        </p:txBody>
      </p:sp>
      <p:sp>
        <p:nvSpPr>
          <p:cNvPr id="504835" name="AutoShape 3">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209924" name="Rectangle 4"/>
          <p:cNvSpPr>
            <a:spLocks noGrp="1" noChangeArrowheads="1"/>
          </p:cNvSpPr>
          <p:nvPr>
            <p:ph type="title"/>
          </p:nvPr>
        </p:nvSpPr>
        <p:spPr>
          <a:xfrm>
            <a:off x="755650" y="617538"/>
            <a:ext cx="8137525" cy="1143000"/>
          </a:xfrm>
        </p:spPr>
        <p:txBody>
          <a:bodyPr/>
          <a:lstStyle/>
          <a:p>
            <a:pPr algn="r" eaLnBrk="1" hangingPunct="1"/>
            <a:r>
              <a:rPr lang="he-IL" sz="2000" smtClean="0"/>
              <a:t>בדיקת עוצמת הקורלציה בין שני משתנים מסולם אינטרוולי ומעלה [קורלצית פירסון]</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4834">
                                            <p:txEl>
                                              <p:pRg st="0" end="0"/>
                                            </p:txEl>
                                          </p:spTgt>
                                        </p:tgtEl>
                                        <p:attrNameLst>
                                          <p:attrName>style.visibility</p:attrName>
                                        </p:attrNameLst>
                                      </p:cBhvr>
                                      <p:to>
                                        <p:strVal val="visible"/>
                                      </p:to>
                                    </p:set>
                                    <p:anim calcmode="lin" valueType="num">
                                      <p:cBhvr additive="base">
                                        <p:cTn id="7" dur="500" fill="hold"/>
                                        <p:tgtEl>
                                          <p:spTgt spid="504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483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4834">
                                            <p:txEl>
                                              <p:pRg st="1" end="1"/>
                                            </p:txEl>
                                          </p:spTgt>
                                        </p:tgtEl>
                                        <p:attrNameLst>
                                          <p:attrName>style.visibility</p:attrName>
                                        </p:attrNameLst>
                                      </p:cBhvr>
                                      <p:to>
                                        <p:strVal val="visible"/>
                                      </p:to>
                                    </p:set>
                                    <p:anim calcmode="lin" valueType="num">
                                      <p:cBhvr additive="base">
                                        <p:cTn id="11" dur="500" fill="hold"/>
                                        <p:tgtEl>
                                          <p:spTgt spid="50483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483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4834">
                                            <p:txEl>
                                              <p:pRg st="2" end="2"/>
                                            </p:txEl>
                                          </p:spTgt>
                                        </p:tgtEl>
                                        <p:attrNameLst>
                                          <p:attrName>style.visibility</p:attrName>
                                        </p:attrNameLst>
                                      </p:cBhvr>
                                      <p:to>
                                        <p:strVal val="visible"/>
                                      </p:to>
                                    </p:set>
                                    <p:anim calcmode="lin" valueType="num">
                                      <p:cBhvr additive="base">
                                        <p:cTn id="15" dur="500" fill="hold"/>
                                        <p:tgtEl>
                                          <p:spTgt spid="50483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0483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04834">
                                            <p:txEl>
                                              <p:pRg st="4" end="4"/>
                                            </p:txEl>
                                          </p:spTgt>
                                        </p:tgtEl>
                                        <p:attrNameLst>
                                          <p:attrName>style.visibility</p:attrName>
                                        </p:attrNameLst>
                                      </p:cBhvr>
                                      <p:to>
                                        <p:strVal val="visible"/>
                                      </p:to>
                                    </p:set>
                                    <p:anim calcmode="lin" valueType="num">
                                      <p:cBhvr additive="base">
                                        <p:cTn id="19" dur="500" fill="hold"/>
                                        <p:tgtEl>
                                          <p:spTgt spid="50483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483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04834">
                                            <p:txEl>
                                              <p:pRg st="5" end="5"/>
                                            </p:txEl>
                                          </p:spTgt>
                                        </p:tgtEl>
                                        <p:attrNameLst>
                                          <p:attrName>style.visibility</p:attrName>
                                        </p:attrNameLst>
                                      </p:cBhvr>
                                      <p:to>
                                        <p:strVal val="visible"/>
                                      </p:to>
                                    </p:set>
                                    <p:anim calcmode="lin" valueType="num">
                                      <p:cBhvr additive="base">
                                        <p:cTn id="23" dur="500" fill="hold"/>
                                        <p:tgtEl>
                                          <p:spTgt spid="50483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0483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4834">
                                            <p:txEl>
                                              <p:pRg st="6" end="6"/>
                                            </p:txEl>
                                          </p:spTgt>
                                        </p:tgtEl>
                                        <p:attrNameLst>
                                          <p:attrName>style.visibility</p:attrName>
                                        </p:attrNameLst>
                                      </p:cBhvr>
                                      <p:to>
                                        <p:strVal val="visible"/>
                                      </p:to>
                                    </p:set>
                                    <p:anim calcmode="lin" valueType="num">
                                      <p:cBhvr additive="base">
                                        <p:cTn id="27" dur="500" fill="hold"/>
                                        <p:tgtEl>
                                          <p:spTgt spid="50483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0483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build="allAtOnce"/>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spect="1" noChangeArrowheads="1"/>
          </p:cNvSpPr>
          <p:nvPr>
            <p:ph type="body" idx="1"/>
          </p:nvPr>
        </p:nvSpPr>
        <p:spPr>
          <a:xfrm>
            <a:off x="179388" y="1916113"/>
            <a:ext cx="8640762" cy="4752975"/>
          </a:xfrm>
        </p:spPr>
        <p:txBody>
          <a:bodyPr/>
          <a:lstStyle/>
          <a:p>
            <a:pPr marL="361950" indent="-361950" eaLnBrk="1" hangingPunct="1">
              <a:buFont typeface="Wingdings" pitchFamily="2" charset="2"/>
              <a:buChar char="q"/>
              <a:defRPr/>
            </a:pPr>
            <a:r>
              <a:rPr lang="he-IL" sz="1800" dirty="0" smtClean="0">
                <a:sym typeface="Symbol" pitchFamily="18" charset="2"/>
              </a:rPr>
              <a:t>בדוק האם התפלגות המינים במדגם שונה מההתפלגות הידועה באוכלוסייה.</a:t>
            </a:r>
          </a:p>
          <a:p>
            <a:pPr marL="714375" lvl="1" indent="-314325" eaLnBrk="1" hangingPunct="1">
              <a:buClr>
                <a:srgbClr val="003399"/>
              </a:buClr>
              <a:buFont typeface="Wingdings" pitchFamily="2" charset="2"/>
              <a:buChar char="q"/>
              <a:defRPr/>
            </a:pPr>
            <a:r>
              <a:rPr lang="he-IL" sz="1400" dirty="0" smtClean="0">
                <a:sym typeface="Symbol" pitchFamily="18" charset="2"/>
              </a:rPr>
              <a:t>לחישוב ערך ה </a:t>
            </a:r>
            <a:r>
              <a:rPr lang="en-US" sz="1400" dirty="0" smtClean="0">
                <a:sym typeface="Symbol" pitchFamily="18" charset="2"/>
              </a:rPr>
              <a:t>p-value</a:t>
            </a:r>
            <a:r>
              <a:rPr lang="he-IL" sz="1400" dirty="0" smtClean="0">
                <a:sym typeface="Symbol" pitchFamily="18" charset="2"/>
              </a:rPr>
              <a:t> </a:t>
            </a:r>
            <a:r>
              <a:rPr lang="en-US" sz="1400" dirty="0" smtClean="0">
                <a:sym typeface="Symbol" pitchFamily="18" charset="2"/>
              </a:rPr>
              <a:t>[</a:t>
            </a:r>
            <a:r>
              <a:rPr lang="en-US" sz="1400" dirty="0" err="1" smtClean="0">
                <a:sym typeface="Symbol" pitchFamily="18" charset="2"/>
              </a:rPr>
              <a:t>Chitest</a:t>
            </a:r>
            <a:r>
              <a:rPr lang="en-US" sz="1400" dirty="0" smtClean="0">
                <a:sym typeface="Symbol" pitchFamily="18" charset="2"/>
              </a:rPr>
              <a:t>]</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לחישוב ערך מבחן ה </a:t>
            </a:r>
            <a:r>
              <a:rPr lang="en-US" sz="1400" dirty="0" smtClean="0"/>
              <a:t>χ</a:t>
            </a:r>
            <a:r>
              <a:rPr lang="en-US" sz="1400" baseline="30000" dirty="0" smtClean="0"/>
              <a:t>2</a:t>
            </a:r>
            <a:r>
              <a:rPr lang="he-IL" sz="1400" dirty="0" smtClean="0">
                <a:sym typeface="Symbol" pitchFamily="18" charset="2"/>
              </a:rPr>
              <a:t> </a:t>
            </a:r>
            <a:r>
              <a:rPr lang="en-US" sz="1400" dirty="0" smtClean="0">
                <a:sym typeface="Symbol" pitchFamily="18" charset="2"/>
              </a:rPr>
              <a:t>[</a:t>
            </a:r>
            <a:r>
              <a:rPr lang="en-US" sz="1400" dirty="0" err="1" smtClean="0">
                <a:sym typeface="Symbol" pitchFamily="18" charset="2"/>
              </a:rPr>
              <a:t>Chiinv</a:t>
            </a:r>
            <a:r>
              <a:rPr lang="en-US" sz="1400" dirty="0" smtClean="0">
                <a:sym typeface="Symbol" pitchFamily="18" charset="2"/>
              </a:rPr>
              <a:t>]</a:t>
            </a:r>
            <a:r>
              <a:rPr lang="he-IL" sz="1400" dirty="0" smtClean="0">
                <a:sym typeface="Symbol" pitchFamily="18" charset="2"/>
              </a:rPr>
              <a:t>.</a:t>
            </a:r>
          </a:p>
          <a:p>
            <a:pPr marL="714375" lvl="1" indent="-314325" eaLnBrk="1" hangingPunct="1">
              <a:buClr>
                <a:srgbClr val="003399"/>
              </a:buClr>
              <a:buFont typeface="Wingdings" pitchFamily="2" charset="2"/>
              <a:buChar char="q"/>
              <a:defRPr/>
            </a:pPr>
            <a:r>
              <a:rPr lang="he-IL" sz="1400" dirty="0" smtClean="0">
                <a:sym typeface="Symbol" pitchFamily="18" charset="2"/>
              </a:rPr>
              <a:t>לחישוב ערך ה </a:t>
            </a:r>
            <a:r>
              <a:rPr lang="en-US" sz="1400" dirty="0" smtClean="0">
                <a:sym typeface="Symbol" pitchFamily="18" charset="2"/>
              </a:rPr>
              <a:t>p-value</a:t>
            </a:r>
            <a:r>
              <a:rPr lang="he-IL" sz="1400" dirty="0" smtClean="0">
                <a:sym typeface="Symbol" pitchFamily="18" charset="2"/>
              </a:rPr>
              <a:t> על בסיס ערך המבחן </a:t>
            </a:r>
            <a:r>
              <a:rPr lang="en-US" sz="1400" dirty="0" smtClean="0">
                <a:sym typeface="Symbol" pitchFamily="18" charset="2"/>
              </a:rPr>
              <a:t>[</a:t>
            </a:r>
            <a:r>
              <a:rPr lang="en-US" sz="1400" dirty="0" err="1" smtClean="0">
                <a:sym typeface="Symbol" pitchFamily="18" charset="2"/>
              </a:rPr>
              <a:t>Chidist</a:t>
            </a:r>
            <a:r>
              <a:rPr lang="en-US" sz="1400" dirty="0" smtClean="0">
                <a:sym typeface="Symbol" pitchFamily="18" charset="2"/>
              </a:rPr>
              <a:t>]</a:t>
            </a:r>
            <a:r>
              <a:rPr lang="he-IL" sz="1400" dirty="0" smtClean="0">
                <a:sym typeface="Symbol" pitchFamily="18" charset="2"/>
              </a:rPr>
              <a:t>.</a:t>
            </a:r>
          </a:p>
          <a:p>
            <a:pPr marL="714375" lvl="1" indent="-314325" eaLnBrk="1" hangingPunct="1">
              <a:buClr>
                <a:srgbClr val="003399"/>
              </a:buClr>
              <a:buFont typeface="Wingdings" pitchFamily="2" charset="2"/>
              <a:buChar char="q"/>
              <a:defRPr/>
            </a:pPr>
            <a:endParaRPr lang="he-IL" sz="1400" dirty="0" smtClean="0">
              <a:sym typeface="Symbol" pitchFamily="18" charset="2"/>
            </a:endParaRPr>
          </a:p>
          <a:p>
            <a:pPr marL="609600" indent="-609600" eaLnBrk="1" hangingPunct="1">
              <a:buFont typeface="Wingdings" pitchFamily="2" charset="2"/>
              <a:buChar char="q"/>
              <a:defRPr/>
            </a:pPr>
            <a:endParaRPr lang="he-IL" sz="1800" dirty="0" smtClean="0">
              <a:sym typeface="Symbol" pitchFamily="18" charset="2"/>
            </a:endParaRPr>
          </a:p>
        </p:txBody>
      </p:sp>
      <p:sp>
        <p:nvSpPr>
          <p:cNvPr id="504835" name="AutoShape 3">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210948" name="Rectangle 4"/>
          <p:cNvSpPr>
            <a:spLocks noGrp="1" noChangeArrowheads="1"/>
          </p:cNvSpPr>
          <p:nvPr>
            <p:ph type="title"/>
          </p:nvPr>
        </p:nvSpPr>
        <p:spPr>
          <a:xfrm>
            <a:off x="755650" y="617538"/>
            <a:ext cx="8137525" cy="1143000"/>
          </a:xfrm>
        </p:spPr>
        <p:txBody>
          <a:bodyPr/>
          <a:lstStyle/>
          <a:p>
            <a:pPr algn="r" eaLnBrk="1" hangingPunct="1"/>
            <a:r>
              <a:rPr lang="he-IL" sz="2000" smtClean="0"/>
              <a:t>מבחן </a:t>
            </a:r>
            <a:r>
              <a:rPr lang="en-US" sz="2000" smtClean="0"/>
              <a:t>χ</a:t>
            </a:r>
            <a:r>
              <a:rPr lang="en-US" sz="2000" baseline="30000" smtClean="0"/>
              <a:t>2</a:t>
            </a:r>
            <a:r>
              <a:rPr lang="he-IL" sz="2000" baseline="30000" smtClean="0"/>
              <a:t> </a:t>
            </a:r>
            <a:r>
              <a:rPr lang="he-IL" sz="2000" smtClean="0"/>
              <a:t>לבדיקת טיב התאמה</a:t>
            </a:r>
            <a:endParaRPr lang="en-US" sz="2000" baseline="30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4834">
                                            <p:txEl>
                                              <p:pRg st="0" end="0"/>
                                            </p:txEl>
                                          </p:spTgt>
                                        </p:tgtEl>
                                        <p:attrNameLst>
                                          <p:attrName>style.visibility</p:attrName>
                                        </p:attrNameLst>
                                      </p:cBhvr>
                                      <p:to>
                                        <p:strVal val="visible"/>
                                      </p:to>
                                    </p:set>
                                    <p:animEffect transition="in" filter="fade">
                                      <p:cBhvr>
                                        <p:cTn id="7" dur="2000"/>
                                        <p:tgtEl>
                                          <p:spTgt spid="5048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4834">
                                            <p:txEl>
                                              <p:pRg st="1" end="1"/>
                                            </p:txEl>
                                          </p:spTgt>
                                        </p:tgtEl>
                                        <p:attrNameLst>
                                          <p:attrName>style.visibility</p:attrName>
                                        </p:attrNameLst>
                                      </p:cBhvr>
                                      <p:to>
                                        <p:strVal val="visible"/>
                                      </p:to>
                                    </p:set>
                                    <p:animEffect transition="in" filter="fade">
                                      <p:cBhvr>
                                        <p:cTn id="10" dur="2000"/>
                                        <p:tgtEl>
                                          <p:spTgt spid="50483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4834">
                                            <p:txEl>
                                              <p:pRg st="2" end="2"/>
                                            </p:txEl>
                                          </p:spTgt>
                                        </p:tgtEl>
                                        <p:attrNameLst>
                                          <p:attrName>style.visibility</p:attrName>
                                        </p:attrNameLst>
                                      </p:cBhvr>
                                      <p:to>
                                        <p:strVal val="visible"/>
                                      </p:to>
                                    </p:set>
                                    <p:animEffect transition="in" filter="fade">
                                      <p:cBhvr>
                                        <p:cTn id="13" dur="2000"/>
                                        <p:tgtEl>
                                          <p:spTgt spid="50483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4834">
                                            <p:txEl>
                                              <p:pRg st="3" end="3"/>
                                            </p:txEl>
                                          </p:spTgt>
                                        </p:tgtEl>
                                        <p:attrNameLst>
                                          <p:attrName>style.visibility</p:attrName>
                                        </p:attrNameLst>
                                      </p:cBhvr>
                                      <p:to>
                                        <p:strVal val="visible"/>
                                      </p:to>
                                    </p:set>
                                    <p:animEffect transition="in" filter="fade">
                                      <p:cBhvr>
                                        <p:cTn id="16" dur="2000"/>
                                        <p:tgtEl>
                                          <p:spTgt spid="5048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r" eaLnBrk="1" hangingPunct="1"/>
            <a:r>
              <a:rPr lang="he-IL" sz="2800" smtClean="0"/>
              <a:t>בדיקת השערות: שלב ג' חישוב (קבלה או דחייה)</a:t>
            </a:r>
            <a:endParaRPr lang="en-US" sz="2800" smtClean="0">
              <a:sym typeface="Symbol" pitchFamily="18" charset="2"/>
            </a:endParaRPr>
          </a:p>
        </p:txBody>
      </p:sp>
      <p:sp>
        <p:nvSpPr>
          <p:cNvPr id="278531" name="Rectangle 3"/>
          <p:cNvSpPr>
            <a:spLocks noGrp="1" noChangeArrowheads="1"/>
          </p:cNvSpPr>
          <p:nvPr>
            <p:ph type="body" idx="1"/>
          </p:nvPr>
        </p:nvSpPr>
        <p:spPr/>
        <p:txBody>
          <a:bodyPr/>
          <a:lstStyle/>
          <a:p>
            <a:pPr algn="just" eaLnBrk="1" hangingPunct="1"/>
            <a:r>
              <a:rPr lang="he-IL" smtClean="0"/>
              <a:t>מציאת ה </a:t>
            </a:r>
            <a:r>
              <a:rPr lang="en-US" smtClean="0"/>
              <a:t>Z</a:t>
            </a:r>
            <a:r>
              <a:rPr lang="he-IL" smtClean="0"/>
              <a:t> הגבולי של ה </a:t>
            </a:r>
            <a:r>
              <a:rPr lang="en-US" sz="3600" smtClean="0">
                <a:sym typeface="Symbol" pitchFamily="18" charset="2"/>
              </a:rPr>
              <a:t></a:t>
            </a:r>
            <a:r>
              <a:rPr lang="he-IL" smtClean="0"/>
              <a:t> שנקבעה.</a:t>
            </a:r>
          </a:p>
          <a:p>
            <a:pPr lvl="1" algn="just" eaLnBrk="1" hangingPunct="1"/>
            <a:r>
              <a:rPr lang="he-IL" smtClean="0"/>
              <a:t>ע"פ הטבלה </a:t>
            </a:r>
            <a:r>
              <a:rPr lang="en-US" smtClean="0"/>
              <a:t>Z</a:t>
            </a:r>
            <a:r>
              <a:rPr lang="en-US" sz="1600" smtClean="0"/>
              <a:t>0.95 </a:t>
            </a:r>
            <a:r>
              <a:rPr lang="en-US" sz="3200" smtClean="0"/>
              <a:t>= 1.65</a:t>
            </a:r>
            <a:endParaRPr lang="he-IL" sz="1600" smtClean="0"/>
          </a:p>
          <a:p>
            <a:pPr algn="just" eaLnBrk="1" hangingPunct="1"/>
            <a:r>
              <a:rPr lang="he-IL" smtClean="0"/>
              <a:t>מציאת </a:t>
            </a:r>
            <a:r>
              <a:rPr lang="en-US" smtClean="0"/>
              <a:t>Z</a:t>
            </a:r>
            <a:r>
              <a:rPr lang="he-IL" smtClean="0"/>
              <a:t> המבחן.</a:t>
            </a:r>
            <a:endParaRPr lang="en-US" smtClean="0"/>
          </a:p>
        </p:txBody>
      </p:sp>
      <p:grpSp>
        <p:nvGrpSpPr>
          <p:cNvPr id="2" name="Group 4"/>
          <p:cNvGrpSpPr>
            <a:grpSpLocks/>
          </p:cNvGrpSpPr>
          <p:nvPr/>
        </p:nvGrpSpPr>
        <p:grpSpPr bwMode="auto">
          <a:xfrm>
            <a:off x="1331913" y="3284538"/>
            <a:ext cx="2895600" cy="3440112"/>
            <a:chOff x="839" y="2069"/>
            <a:chExt cx="1824" cy="2167"/>
          </a:xfrm>
        </p:grpSpPr>
        <p:grpSp>
          <p:nvGrpSpPr>
            <p:cNvPr id="88071" name="Group 5"/>
            <p:cNvGrpSpPr>
              <a:grpSpLocks/>
            </p:cNvGrpSpPr>
            <p:nvPr/>
          </p:nvGrpSpPr>
          <p:grpSpPr bwMode="auto">
            <a:xfrm>
              <a:off x="839" y="2069"/>
              <a:ext cx="1824" cy="672"/>
              <a:chOff x="385" y="2659"/>
              <a:chExt cx="1824" cy="672"/>
            </a:xfrm>
          </p:grpSpPr>
          <p:grpSp>
            <p:nvGrpSpPr>
              <p:cNvPr id="88078" name="Group 6"/>
              <p:cNvGrpSpPr>
                <a:grpSpLocks/>
              </p:cNvGrpSpPr>
              <p:nvPr/>
            </p:nvGrpSpPr>
            <p:grpSpPr bwMode="auto">
              <a:xfrm>
                <a:off x="385" y="2659"/>
                <a:ext cx="1824" cy="672"/>
                <a:chOff x="864" y="3072"/>
                <a:chExt cx="1824" cy="672"/>
              </a:xfrm>
            </p:grpSpPr>
            <p:sp>
              <p:nvSpPr>
                <p:cNvPr id="88084" name="Rectangle 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88085" name="Group 8"/>
                <p:cNvGrpSpPr>
                  <a:grpSpLocks/>
                </p:cNvGrpSpPr>
                <p:nvPr/>
              </p:nvGrpSpPr>
              <p:grpSpPr bwMode="auto">
                <a:xfrm>
                  <a:off x="1488" y="3120"/>
                  <a:ext cx="1200" cy="624"/>
                  <a:chOff x="2688" y="3264"/>
                  <a:chExt cx="1200" cy="624"/>
                </a:xfrm>
              </p:grpSpPr>
              <p:sp>
                <p:nvSpPr>
                  <p:cNvPr id="88086" name="Rectangle 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 </a:t>
                    </a:r>
                    <a:r>
                      <a:rPr lang="en-US" sz="2400">
                        <a:latin typeface="Times New Roman" pitchFamily="18" charset="0"/>
                      </a:rPr>
                      <a:t>–</a:t>
                    </a:r>
                    <a:r>
                      <a:rPr lang="en-US" sz="2400"/>
                      <a:t> </a:t>
                    </a:r>
                    <a:r>
                      <a:rPr lang="el-GR" sz="2400"/>
                      <a:t>μ</a:t>
                    </a:r>
                    <a:r>
                      <a:rPr lang="en-US" sz="2400" baseline="-25000"/>
                      <a:t>0</a:t>
                    </a:r>
                    <a:r>
                      <a:rPr lang="en-US" sz="2400"/>
                      <a:t> </a:t>
                    </a:r>
                  </a:p>
                  <a:p>
                    <a:pPr algn="ctr"/>
                    <a:r>
                      <a:rPr lang="en-US" sz="3600">
                        <a:sym typeface="Symbol" pitchFamily="18" charset="2"/>
                      </a:rPr>
                      <a:t>/ </a:t>
                    </a:r>
                    <a:r>
                      <a:rPr lang="en-US" sz="2800">
                        <a:sym typeface="Symbol" pitchFamily="18" charset="2"/>
                      </a:rPr>
                      <a:t>n</a:t>
                    </a:r>
                  </a:p>
                </p:txBody>
              </p:sp>
              <p:sp>
                <p:nvSpPr>
                  <p:cNvPr id="88087" name="Line 1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88079" name="Line 11"/>
              <p:cNvSpPr>
                <a:spLocks noChangeShapeType="1"/>
              </p:cNvSpPr>
              <p:nvPr/>
            </p:nvSpPr>
            <p:spPr bwMode="auto">
              <a:xfrm>
                <a:off x="1338" y="2704"/>
                <a:ext cx="144" cy="0"/>
              </a:xfrm>
              <a:prstGeom prst="line">
                <a:avLst/>
              </a:prstGeom>
              <a:noFill/>
              <a:ln w="25400">
                <a:solidFill>
                  <a:schemeClr val="tx1"/>
                </a:solidFill>
                <a:miter lim="800000"/>
                <a:headEnd/>
                <a:tailEnd/>
              </a:ln>
            </p:spPr>
            <p:txBody>
              <a:bodyPr wrap="none"/>
              <a:lstStyle/>
              <a:p>
                <a:endParaRPr lang="he-IL"/>
              </a:p>
            </p:txBody>
          </p:sp>
          <p:grpSp>
            <p:nvGrpSpPr>
              <p:cNvPr id="88080" name="Group 12"/>
              <p:cNvGrpSpPr>
                <a:grpSpLocks/>
              </p:cNvGrpSpPr>
              <p:nvPr/>
            </p:nvGrpSpPr>
            <p:grpSpPr bwMode="auto">
              <a:xfrm>
                <a:off x="1655" y="3067"/>
                <a:ext cx="272" cy="227"/>
                <a:chOff x="204" y="3838"/>
                <a:chExt cx="272" cy="91"/>
              </a:xfrm>
            </p:grpSpPr>
            <p:sp>
              <p:nvSpPr>
                <p:cNvPr id="88081" name="Line 13"/>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88082" name="Line 14"/>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88083" name="Line 15"/>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88072" name="Group 16"/>
            <p:cNvGrpSpPr>
              <a:grpSpLocks/>
            </p:cNvGrpSpPr>
            <p:nvPr/>
          </p:nvGrpSpPr>
          <p:grpSpPr bwMode="auto">
            <a:xfrm>
              <a:off x="839" y="2886"/>
              <a:ext cx="1824" cy="672"/>
              <a:chOff x="864" y="3072"/>
              <a:chExt cx="1824" cy="672"/>
            </a:xfrm>
          </p:grpSpPr>
          <p:sp>
            <p:nvSpPr>
              <p:cNvPr id="88074" name="Rectangle 1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88075" name="Group 18"/>
              <p:cNvGrpSpPr>
                <a:grpSpLocks/>
              </p:cNvGrpSpPr>
              <p:nvPr/>
            </p:nvGrpSpPr>
            <p:grpSpPr bwMode="auto">
              <a:xfrm>
                <a:off x="1488" y="3120"/>
                <a:ext cx="1200" cy="624"/>
                <a:chOff x="2688" y="3264"/>
                <a:chExt cx="1200" cy="624"/>
              </a:xfrm>
            </p:grpSpPr>
            <p:sp>
              <p:nvSpPr>
                <p:cNvPr id="88076" name="Rectangle 1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79.3 - 76 </a:t>
                  </a:r>
                </a:p>
                <a:p>
                  <a:pPr algn="ctr"/>
                  <a:r>
                    <a:rPr lang="en-US" sz="2800">
                      <a:sym typeface="Symbol" pitchFamily="18" charset="2"/>
                    </a:rPr>
                    <a:t>12</a:t>
                  </a:r>
                  <a:r>
                    <a:rPr lang="en-US" sz="3600">
                      <a:sym typeface="Symbol" pitchFamily="18" charset="2"/>
                    </a:rPr>
                    <a:t>/</a:t>
                  </a:r>
                  <a:r>
                    <a:rPr lang="en-US" sz="2800">
                      <a:sym typeface="Symbol" pitchFamily="18" charset="2"/>
                    </a:rPr>
                    <a:t>8</a:t>
                  </a:r>
                </a:p>
              </p:txBody>
            </p:sp>
            <p:sp>
              <p:nvSpPr>
                <p:cNvPr id="88077" name="Line 2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88073" name="Rectangle 21"/>
            <p:cNvSpPr>
              <a:spLocks noChangeArrowheads="1"/>
            </p:cNvSpPr>
            <p:nvPr/>
          </p:nvSpPr>
          <p:spPr bwMode="auto">
            <a:xfrm>
              <a:off x="1066" y="3612"/>
              <a:ext cx="1406" cy="624"/>
            </a:xfrm>
            <a:prstGeom prst="rect">
              <a:avLst/>
            </a:prstGeom>
            <a:noFill/>
            <a:ln w="9525">
              <a:noFill/>
              <a:miter lim="800000"/>
              <a:headEnd/>
              <a:tailEnd/>
            </a:ln>
          </p:spPr>
          <p:txBody>
            <a:bodyPr wrap="none" anchor="ctr"/>
            <a:lstStyle/>
            <a:p>
              <a:pPr algn="ctr"/>
              <a:r>
                <a:rPr lang="en-US" sz="6000"/>
                <a:t>Z</a:t>
              </a:r>
              <a:r>
                <a:rPr lang="en-US" sz="4800"/>
                <a:t> = 2.2 </a:t>
              </a:r>
            </a:p>
          </p:txBody>
        </p:sp>
      </p:grpSp>
      <p:sp>
        <p:nvSpPr>
          <p:cNvPr id="88069" name="Rectangle 22"/>
          <p:cNvSpPr>
            <a:spLocks noChangeArrowheads="1"/>
          </p:cNvSpPr>
          <p:nvPr/>
        </p:nvSpPr>
        <p:spPr bwMode="auto">
          <a:xfrm>
            <a:off x="5634038" y="5089525"/>
            <a:ext cx="1905000" cy="990600"/>
          </a:xfrm>
          <a:prstGeom prst="rect">
            <a:avLst/>
          </a:prstGeom>
          <a:noFill/>
          <a:ln w="9525">
            <a:noFill/>
            <a:miter lim="800000"/>
            <a:headEnd/>
            <a:tailEnd/>
          </a:ln>
        </p:spPr>
        <p:txBody>
          <a:bodyPr wrap="none" anchor="ctr"/>
          <a:lstStyle/>
          <a:p>
            <a:pPr algn="ctr"/>
            <a:r>
              <a:rPr lang="en-US" sz="2400"/>
              <a:t>  </a:t>
            </a:r>
            <a:endParaRPr lang="en-US" sz="2800">
              <a:sym typeface="Symbol" pitchFamily="18" charset="2"/>
            </a:endParaRPr>
          </a:p>
        </p:txBody>
      </p:sp>
      <p:sp>
        <p:nvSpPr>
          <p:cNvPr id="278552" name="AutoShape 2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p:cTn id="7" dur="1000" fill="hold"/>
                                        <p:tgtEl>
                                          <p:spTgt spid="2785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85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8531">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p:cTn id="13" dur="1000" fill="hold"/>
                                        <p:tgtEl>
                                          <p:spTgt spid="27853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7853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78531">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p:cTn id="19" dur="1000" fill="hold"/>
                                        <p:tgtEl>
                                          <p:spTgt spid="27853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7853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7853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ppt_x</p:attrName>
                                        </p:attrNameLst>
                                      </p:cBhvr>
                                      <p:tavLst>
                                        <p:tav tm="0">
                                          <p:val>
                                            <p:strVal val="#ppt_x-.2"/>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reeform 2"/>
          <p:cNvSpPr>
            <a:spLocks/>
          </p:cNvSpPr>
          <p:nvPr/>
        </p:nvSpPr>
        <p:spPr bwMode="auto">
          <a:xfrm>
            <a:off x="5292725" y="5300663"/>
            <a:ext cx="1728788" cy="504825"/>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sp>
        <p:nvSpPr>
          <p:cNvPr id="89091" name="Rectangle 3"/>
          <p:cNvSpPr>
            <a:spLocks noGrp="1" noChangeArrowheads="1"/>
          </p:cNvSpPr>
          <p:nvPr>
            <p:ph type="title"/>
          </p:nvPr>
        </p:nvSpPr>
        <p:spPr/>
        <p:txBody>
          <a:bodyPr/>
          <a:lstStyle/>
          <a:p>
            <a:pPr algn="r" eaLnBrk="1" hangingPunct="1"/>
            <a:r>
              <a:rPr lang="he-IL" sz="3600" smtClean="0"/>
              <a:t>בדיקת השערות: שלב ד' החלטה</a:t>
            </a:r>
            <a:endParaRPr lang="en-US" sz="3600" smtClean="0"/>
          </a:p>
        </p:txBody>
      </p:sp>
      <p:sp>
        <p:nvSpPr>
          <p:cNvPr id="279556" name="Rectangle 4"/>
          <p:cNvSpPr>
            <a:spLocks noGrp="1" noChangeArrowheads="1"/>
          </p:cNvSpPr>
          <p:nvPr>
            <p:ph type="body" idx="1"/>
          </p:nvPr>
        </p:nvSpPr>
        <p:spPr>
          <a:xfrm>
            <a:off x="827088" y="1844675"/>
            <a:ext cx="8137525" cy="1555750"/>
          </a:xfrm>
        </p:spPr>
        <p:txBody>
          <a:bodyPr/>
          <a:lstStyle/>
          <a:p>
            <a:pPr eaLnBrk="1" hangingPunct="1">
              <a:lnSpc>
                <a:spcPct val="80000"/>
              </a:lnSpc>
            </a:pPr>
            <a:r>
              <a:rPr lang="en-US" sz="2800" smtClean="0"/>
              <a:t>Z</a:t>
            </a:r>
            <a:r>
              <a:rPr lang="he-IL" sz="2800" smtClean="0"/>
              <a:t> המבחן יצא גדול מה </a:t>
            </a:r>
            <a:r>
              <a:rPr lang="en-US" sz="2800" smtClean="0"/>
              <a:t>Z</a:t>
            </a:r>
            <a:r>
              <a:rPr lang="he-IL" sz="2800" smtClean="0"/>
              <a:t> הגבולי כלומר בתחום ה </a:t>
            </a:r>
            <a:r>
              <a:rPr lang="en-US" sz="2800" smtClean="0">
                <a:sym typeface="Symbol" pitchFamily="18" charset="2"/>
              </a:rPr>
              <a:t></a:t>
            </a:r>
            <a:r>
              <a:rPr lang="he-IL" sz="2800" smtClean="0">
                <a:sym typeface="Symbol" pitchFamily="18" charset="2"/>
              </a:rPr>
              <a:t> (</a:t>
            </a:r>
            <a:r>
              <a:rPr lang="he-IL" sz="2000" smtClean="0">
                <a:sym typeface="Symbol" pitchFamily="18" charset="2"/>
              </a:rPr>
              <a:t>1</a:t>
            </a:r>
            <a:r>
              <a:rPr lang="en-US" sz="2800" smtClean="0">
                <a:sym typeface="Symbol" pitchFamily="18" charset="2"/>
              </a:rPr>
              <a:t>H</a:t>
            </a:r>
            <a:r>
              <a:rPr lang="he-IL" sz="2800" smtClean="0">
                <a:sym typeface="Symbol" pitchFamily="18" charset="2"/>
              </a:rPr>
              <a:t>) ולכן נדחה את השערת ה </a:t>
            </a:r>
            <a:r>
              <a:rPr lang="en-US" sz="2800" smtClean="0">
                <a:sym typeface="Symbol" pitchFamily="18" charset="2"/>
              </a:rPr>
              <a:t>H</a:t>
            </a:r>
            <a:r>
              <a:rPr lang="en-US" sz="1600" smtClean="0">
                <a:sym typeface="Symbol" pitchFamily="18" charset="2"/>
              </a:rPr>
              <a:t>0</a:t>
            </a:r>
            <a:r>
              <a:rPr lang="he-IL" sz="2400" smtClean="0">
                <a:sym typeface="Symbol" pitchFamily="18" charset="2"/>
              </a:rPr>
              <a:t>.</a:t>
            </a:r>
            <a:r>
              <a:rPr lang="he-IL" sz="2400" smtClean="0"/>
              <a:t> </a:t>
            </a:r>
          </a:p>
          <a:p>
            <a:pPr eaLnBrk="1" hangingPunct="1">
              <a:lnSpc>
                <a:spcPct val="80000"/>
              </a:lnSpc>
            </a:pPr>
            <a:r>
              <a:rPr lang="he-IL" sz="2800" smtClean="0"/>
              <a:t>שלב ה' טעות אפשרית: ההסתברות לטעות מסוג </a:t>
            </a:r>
            <a:r>
              <a:rPr lang="en-US" sz="2800" smtClean="0"/>
              <a:t>I</a:t>
            </a:r>
            <a:r>
              <a:rPr lang="he-IL" sz="2800" smtClean="0"/>
              <a:t> (קיבלנו את השערת החוקר למרות שהיא אינה נכונה). </a:t>
            </a:r>
            <a:r>
              <a:rPr lang="he-IL" sz="1600" smtClean="0"/>
              <a:t>[</a:t>
            </a:r>
            <a:r>
              <a:rPr lang="en-US" sz="1600" smtClean="0">
                <a:sym typeface="Symbol" pitchFamily="18" charset="2"/>
              </a:rPr>
              <a:t> = 0.05, 0.013</a:t>
            </a:r>
            <a:r>
              <a:rPr lang="he-IL" sz="1600" smtClean="0">
                <a:sym typeface="Symbol" pitchFamily="18" charset="2"/>
              </a:rPr>
              <a:t>]</a:t>
            </a:r>
            <a:r>
              <a:rPr lang="he-IL" sz="2800" b="1" smtClean="0">
                <a:sym typeface="Symbol" pitchFamily="18" charset="2"/>
              </a:rPr>
              <a:t>.</a:t>
            </a:r>
          </a:p>
        </p:txBody>
      </p:sp>
      <p:grpSp>
        <p:nvGrpSpPr>
          <p:cNvPr id="89093" name="Group 5"/>
          <p:cNvGrpSpPr>
            <a:grpSpLocks/>
          </p:cNvGrpSpPr>
          <p:nvPr/>
        </p:nvGrpSpPr>
        <p:grpSpPr bwMode="auto">
          <a:xfrm>
            <a:off x="250825" y="3644900"/>
            <a:ext cx="6721475" cy="2033588"/>
            <a:chOff x="3360" y="3072"/>
            <a:chExt cx="1872" cy="720"/>
          </a:xfrm>
        </p:grpSpPr>
        <p:sp>
          <p:nvSpPr>
            <p:cNvPr id="89116"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89117"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89094" name="Line 8"/>
          <p:cNvSpPr>
            <a:spLocks noChangeShapeType="1"/>
          </p:cNvSpPr>
          <p:nvPr/>
        </p:nvSpPr>
        <p:spPr bwMode="auto">
          <a:xfrm>
            <a:off x="323850" y="5805488"/>
            <a:ext cx="8351838" cy="0"/>
          </a:xfrm>
          <a:prstGeom prst="line">
            <a:avLst/>
          </a:prstGeom>
          <a:noFill/>
          <a:ln w="9525">
            <a:solidFill>
              <a:schemeClr val="tx1"/>
            </a:solidFill>
            <a:miter lim="800000"/>
            <a:headEnd/>
            <a:tailEnd/>
          </a:ln>
        </p:spPr>
        <p:txBody>
          <a:bodyPr wrap="none"/>
          <a:lstStyle/>
          <a:p>
            <a:endParaRPr lang="he-IL"/>
          </a:p>
        </p:txBody>
      </p:sp>
      <p:sp>
        <p:nvSpPr>
          <p:cNvPr id="89095" name="Line 9"/>
          <p:cNvSpPr>
            <a:spLocks noChangeShapeType="1"/>
          </p:cNvSpPr>
          <p:nvPr/>
        </p:nvSpPr>
        <p:spPr bwMode="auto">
          <a:xfrm>
            <a:off x="3635375" y="3644900"/>
            <a:ext cx="0" cy="2160588"/>
          </a:xfrm>
          <a:prstGeom prst="line">
            <a:avLst/>
          </a:prstGeom>
          <a:noFill/>
          <a:ln w="9525">
            <a:solidFill>
              <a:schemeClr val="tx1"/>
            </a:solidFill>
            <a:miter lim="800000"/>
            <a:headEnd/>
            <a:tailEnd/>
          </a:ln>
        </p:spPr>
        <p:txBody>
          <a:bodyPr wrap="none"/>
          <a:lstStyle/>
          <a:p>
            <a:endParaRPr lang="he-IL"/>
          </a:p>
        </p:txBody>
      </p:sp>
      <p:sp>
        <p:nvSpPr>
          <p:cNvPr id="89096" name="Rectangle 10"/>
          <p:cNvSpPr>
            <a:spLocks noChangeArrowheads="1"/>
          </p:cNvSpPr>
          <p:nvPr/>
        </p:nvSpPr>
        <p:spPr bwMode="auto">
          <a:xfrm>
            <a:off x="3419475" y="5876925"/>
            <a:ext cx="360363" cy="215900"/>
          </a:xfrm>
          <a:prstGeom prst="rect">
            <a:avLst/>
          </a:prstGeom>
          <a:noFill/>
          <a:ln w="9525">
            <a:noFill/>
            <a:miter lim="800000"/>
            <a:headEnd/>
            <a:tailEnd/>
          </a:ln>
        </p:spPr>
        <p:txBody>
          <a:bodyPr wrap="none" anchor="ctr"/>
          <a:lstStyle/>
          <a:p>
            <a:pPr algn="ctr"/>
            <a:r>
              <a:rPr lang="he-IL" sz="1400" b="1"/>
              <a:t>76</a:t>
            </a:r>
            <a:endParaRPr lang="en-US" sz="1400" b="1"/>
          </a:p>
        </p:txBody>
      </p:sp>
      <p:sp>
        <p:nvSpPr>
          <p:cNvPr id="89097" name="Line 14"/>
          <p:cNvSpPr>
            <a:spLocks noChangeShapeType="1"/>
          </p:cNvSpPr>
          <p:nvPr/>
        </p:nvSpPr>
        <p:spPr bwMode="auto">
          <a:xfrm flipH="1">
            <a:off x="5291138" y="5013325"/>
            <a:ext cx="1587" cy="792163"/>
          </a:xfrm>
          <a:prstGeom prst="line">
            <a:avLst/>
          </a:prstGeom>
          <a:noFill/>
          <a:ln w="9525">
            <a:solidFill>
              <a:schemeClr val="tx1"/>
            </a:solidFill>
            <a:miter lim="800000"/>
            <a:headEnd/>
            <a:tailEnd/>
          </a:ln>
        </p:spPr>
        <p:txBody>
          <a:bodyPr wrap="none"/>
          <a:lstStyle/>
          <a:p>
            <a:endParaRPr lang="he-IL"/>
          </a:p>
        </p:txBody>
      </p:sp>
      <p:sp>
        <p:nvSpPr>
          <p:cNvPr id="89098" name="Rectangle 15"/>
          <p:cNvSpPr>
            <a:spLocks noChangeArrowheads="1"/>
          </p:cNvSpPr>
          <p:nvPr/>
        </p:nvSpPr>
        <p:spPr bwMode="auto">
          <a:xfrm>
            <a:off x="4932363" y="5876925"/>
            <a:ext cx="719137" cy="215900"/>
          </a:xfrm>
          <a:prstGeom prst="rect">
            <a:avLst/>
          </a:prstGeom>
          <a:noFill/>
          <a:ln w="9525">
            <a:noFill/>
            <a:miter lim="800000"/>
            <a:headEnd/>
            <a:tailEnd/>
          </a:ln>
        </p:spPr>
        <p:txBody>
          <a:bodyPr wrap="none" anchor="ctr"/>
          <a:lstStyle/>
          <a:p>
            <a:pPr algn="ctr"/>
            <a:r>
              <a:rPr lang="en-US" sz="1400" b="1">
                <a:sym typeface="Symbol" pitchFamily="18" charset="2"/>
              </a:rPr>
              <a:t>=0.05</a:t>
            </a:r>
          </a:p>
        </p:txBody>
      </p:sp>
      <p:sp>
        <p:nvSpPr>
          <p:cNvPr id="89099" name="Rectangle 16"/>
          <p:cNvSpPr>
            <a:spLocks noChangeArrowheads="1"/>
          </p:cNvSpPr>
          <p:nvPr/>
        </p:nvSpPr>
        <p:spPr bwMode="auto">
          <a:xfrm>
            <a:off x="5435600" y="5516563"/>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89100" name="Rectangle 17"/>
          <p:cNvSpPr>
            <a:spLocks noChangeArrowheads="1"/>
          </p:cNvSpPr>
          <p:nvPr/>
        </p:nvSpPr>
        <p:spPr bwMode="auto">
          <a:xfrm>
            <a:off x="4714875" y="5516563"/>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89101" name="Rectangle 18"/>
          <p:cNvSpPr>
            <a:spLocks noChangeArrowheads="1"/>
          </p:cNvSpPr>
          <p:nvPr/>
        </p:nvSpPr>
        <p:spPr bwMode="auto">
          <a:xfrm>
            <a:off x="4932363" y="6092825"/>
            <a:ext cx="719137" cy="215900"/>
          </a:xfrm>
          <a:prstGeom prst="rect">
            <a:avLst/>
          </a:prstGeom>
          <a:noFill/>
          <a:ln w="9525">
            <a:noFill/>
            <a:miter lim="800000"/>
            <a:headEnd/>
            <a:tailEnd/>
          </a:ln>
        </p:spPr>
        <p:txBody>
          <a:bodyPr wrap="none" anchor="ctr"/>
          <a:lstStyle/>
          <a:p>
            <a:pPr algn="ctr"/>
            <a:r>
              <a:rPr lang="en-US" sz="1400" b="1">
                <a:sym typeface="Symbol" pitchFamily="18" charset="2"/>
              </a:rPr>
              <a:t>Z=1.65</a:t>
            </a:r>
          </a:p>
        </p:txBody>
      </p:sp>
      <p:sp>
        <p:nvSpPr>
          <p:cNvPr id="279571" name="Line 19"/>
          <p:cNvSpPr>
            <a:spLocks noChangeShapeType="1"/>
          </p:cNvSpPr>
          <p:nvPr/>
        </p:nvSpPr>
        <p:spPr bwMode="auto">
          <a:xfrm flipH="1">
            <a:off x="6084888" y="5013325"/>
            <a:ext cx="1587" cy="792163"/>
          </a:xfrm>
          <a:prstGeom prst="line">
            <a:avLst/>
          </a:prstGeom>
          <a:noFill/>
          <a:ln w="9525">
            <a:solidFill>
              <a:schemeClr val="tx1"/>
            </a:solidFill>
            <a:miter lim="800000"/>
            <a:headEnd/>
            <a:tailEnd/>
          </a:ln>
        </p:spPr>
        <p:txBody>
          <a:bodyPr wrap="none"/>
          <a:lstStyle/>
          <a:p>
            <a:endParaRPr lang="he-IL"/>
          </a:p>
        </p:txBody>
      </p:sp>
      <p:sp>
        <p:nvSpPr>
          <p:cNvPr id="89103" name="Rectangle 20"/>
          <p:cNvSpPr>
            <a:spLocks noChangeArrowheads="1"/>
          </p:cNvSpPr>
          <p:nvPr/>
        </p:nvSpPr>
        <p:spPr bwMode="auto">
          <a:xfrm>
            <a:off x="5795963" y="6092825"/>
            <a:ext cx="719137" cy="215900"/>
          </a:xfrm>
          <a:prstGeom prst="rect">
            <a:avLst/>
          </a:prstGeom>
          <a:noFill/>
          <a:ln w="9525">
            <a:noFill/>
            <a:miter lim="800000"/>
            <a:headEnd/>
            <a:tailEnd/>
          </a:ln>
        </p:spPr>
        <p:txBody>
          <a:bodyPr wrap="none" anchor="ctr"/>
          <a:lstStyle/>
          <a:p>
            <a:pPr algn="ctr"/>
            <a:r>
              <a:rPr lang="en-US" sz="1400" b="1">
                <a:sym typeface="Symbol" pitchFamily="18" charset="2"/>
              </a:rPr>
              <a:t>Z=2.20</a:t>
            </a:r>
          </a:p>
        </p:txBody>
      </p:sp>
      <p:sp>
        <p:nvSpPr>
          <p:cNvPr id="89104" name="Rectangle 21"/>
          <p:cNvSpPr>
            <a:spLocks noChangeArrowheads="1"/>
          </p:cNvSpPr>
          <p:nvPr/>
        </p:nvSpPr>
        <p:spPr bwMode="auto">
          <a:xfrm>
            <a:off x="5795963" y="5876925"/>
            <a:ext cx="719137" cy="215900"/>
          </a:xfrm>
          <a:prstGeom prst="rect">
            <a:avLst/>
          </a:prstGeom>
          <a:noFill/>
          <a:ln w="9525">
            <a:noFill/>
            <a:miter lim="800000"/>
            <a:headEnd/>
            <a:tailEnd/>
          </a:ln>
        </p:spPr>
        <p:txBody>
          <a:bodyPr wrap="none" anchor="ctr"/>
          <a:lstStyle/>
          <a:p>
            <a:pPr algn="ctr"/>
            <a:r>
              <a:rPr lang="en-US" sz="1400" b="1">
                <a:sym typeface="Symbol" pitchFamily="18" charset="2"/>
              </a:rPr>
              <a:t>=0.013</a:t>
            </a:r>
          </a:p>
        </p:txBody>
      </p:sp>
      <p:grpSp>
        <p:nvGrpSpPr>
          <p:cNvPr id="89105" name="Group 22"/>
          <p:cNvGrpSpPr>
            <a:grpSpLocks/>
          </p:cNvGrpSpPr>
          <p:nvPr/>
        </p:nvGrpSpPr>
        <p:grpSpPr bwMode="auto">
          <a:xfrm>
            <a:off x="4211638" y="4508500"/>
            <a:ext cx="3744912" cy="1169988"/>
            <a:chOff x="3360" y="3072"/>
            <a:chExt cx="1872" cy="720"/>
          </a:xfrm>
        </p:grpSpPr>
        <p:sp>
          <p:nvSpPr>
            <p:cNvPr id="89114" name="Freeform 23"/>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89115" name="Freeform 24"/>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89106" name="Rectangle 25"/>
          <p:cNvSpPr>
            <a:spLocks noChangeArrowheads="1"/>
          </p:cNvSpPr>
          <p:nvPr/>
        </p:nvSpPr>
        <p:spPr bwMode="auto">
          <a:xfrm>
            <a:off x="6877050" y="4941888"/>
            <a:ext cx="792163" cy="360362"/>
          </a:xfrm>
          <a:prstGeom prst="rect">
            <a:avLst/>
          </a:prstGeom>
          <a:noFill/>
          <a:ln w="9525">
            <a:noFill/>
            <a:miter lim="800000"/>
            <a:headEnd/>
            <a:tailEnd/>
          </a:ln>
        </p:spPr>
        <p:txBody>
          <a:bodyPr wrap="none" anchor="ctr"/>
          <a:lstStyle/>
          <a:p>
            <a:pPr algn="ctr"/>
            <a:r>
              <a:rPr lang="he-IL" sz="1600" b="1">
                <a:solidFill>
                  <a:schemeClr val="hlink"/>
                </a:solidFill>
                <a:latin typeface="Times New Roman" pitchFamily="18" charset="0"/>
              </a:rPr>
              <a:t>מדגם</a:t>
            </a:r>
            <a:endParaRPr lang="en-US" sz="1600" b="1">
              <a:solidFill>
                <a:schemeClr val="hlink"/>
              </a:solidFill>
              <a:latin typeface="Times New Roman" pitchFamily="18" charset="0"/>
            </a:endParaRPr>
          </a:p>
        </p:txBody>
      </p:sp>
      <p:sp>
        <p:nvSpPr>
          <p:cNvPr id="89107" name="Rectangle 26"/>
          <p:cNvSpPr>
            <a:spLocks noChangeArrowheads="1"/>
          </p:cNvSpPr>
          <p:nvPr/>
        </p:nvSpPr>
        <p:spPr bwMode="auto">
          <a:xfrm>
            <a:off x="1258888" y="4797425"/>
            <a:ext cx="792162" cy="360363"/>
          </a:xfrm>
          <a:prstGeom prst="rect">
            <a:avLst/>
          </a:prstGeom>
          <a:noFill/>
          <a:ln w="9525">
            <a:noFill/>
            <a:miter lim="800000"/>
            <a:headEnd/>
            <a:tailEnd/>
          </a:ln>
        </p:spPr>
        <p:txBody>
          <a:bodyPr wrap="none" anchor="ctr"/>
          <a:lstStyle/>
          <a:p>
            <a:pPr algn="ctr"/>
            <a:r>
              <a:rPr lang="he-IL" sz="1600" b="1">
                <a:latin typeface="Times New Roman" pitchFamily="18" charset="0"/>
              </a:rPr>
              <a:t>אוכלוסייה</a:t>
            </a:r>
            <a:endParaRPr lang="en-US" sz="1600" b="1">
              <a:latin typeface="Times New Roman" pitchFamily="18" charset="0"/>
            </a:endParaRPr>
          </a:p>
        </p:txBody>
      </p:sp>
      <p:grpSp>
        <p:nvGrpSpPr>
          <p:cNvPr id="89108" name="Group 29"/>
          <p:cNvGrpSpPr>
            <a:grpSpLocks/>
          </p:cNvGrpSpPr>
          <p:nvPr/>
        </p:nvGrpSpPr>
        <p:grpSpPr bwMode="auto">
          <a:xfrm>
            <a:off x="5795963" y="6381750"/>
            <a:ext cx="719137" cy="215900"/>
            <a:chOff x="3651" y="3974"/>
            <a:chExt cx="453" cy="136"/>
          </a:xfrm>
        </p:grpSpPr>
        <p:sp>
          <p:nvSpPr>
            <p:cNvPr id="89112" name="Rectangle 27"/>
            <p:cNvSpPr>
              <a:spLocks noChangeArrowheads="1"/>
            </p:cNvSpPr>
            <p:nvPr/>
          </p:nvSpPr>
          <p:spPr bwMode="auto">
            <a:xfrm>
              <a:off x="3651" y="3974"/>
              <a:ext cx="453" cy="136"/>
            </a:xfrm>
            <a:prstGeom prst="rect">
              <a:avLst/>
            </a:prstGeom>
            <a:noFill/>
            <a:ln w="9525">
              <a:noFill/>
              <a:miter lim="800000"/>
              <a:headEnd/>
              <a:tailEnd/>
            </a:ln>
          </p:spPr>
          <p:txBody>
            <a:bodyPr wrap="none" anchor="ctr"/>
            <a:lstStyle/>
            <a:p>
              <a:pPr algn="ctr"/>
              <a:r>
                <a:rPr lang="en-US" sz="1400" b="1">
                  <a:sym typeface="Symbol" pitchFamily="18" charset="2"/>
                </a:rPr>
                <a:t>X=79.3</a:t>
              </a:r>
            </a:p>
          </p:txBody>
        </p:sp>
        <p:sp>
          <p:nvSpPr>
            <p:cNvPr id="89113" name="Line 28"/>
            <p:cNvSpPr>
              <a:spLocks noChangeShapeType="1"/>
            </p:cNvSpPr>
            <p:nvPr/>
          </p:nvSpPr>
          <p:spPr bwMode="auto">
            <a:xfrm flipH="1" flipV="1">
              <a:off x="3651" y="3974"/>
              <a:ext cx="137" cy="0"/>
            </a:xfrm>
            <a:prstGeom prst="line">
              <a:avLst/>
            </a:prstGeom>
            <a:noFill/>
            <a:ln w="19050">
              <a:solidFill>
                <a:schemeClr val="tx1"/>
              </a:solidFill>
              <a:miter lim="800000"/>
              <a:headEnd/>
              <a:tailEnd/>
            </a:ln>
          </p:spPr>
          <p:txBody>
            <a:bodyPr wrap="none"/>
            <a:lstStyle/>
            <a:p>
              <a:endParaRPr lang="he-IL"/>
            </a:p>
          </p:txBody>
        </p:sp>
      </p:grpSp>
      <p:sp>
        <p:nvSpPr>
          <p:cNvPr id="89109" name="Rectangle 30"/>
          <p:cNvSpPr>
            <a:spLocks noChangeArrowheads="1"/>
          </p:cNvSpPr>
          <p:nvPr/>
        </p:nvSpPr>
        <p:spPr bwMode="auto">
          <a:xfrm flipH="1">
            <a:off x="4932363" y="4724400"/>
            <a:ext cx="719137"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
        <p:nvSpPr>
          <p:cNvPr id="89110" name="Rectangle 31"/>
          <p:cNvSpPr>
            <a:spLocks noChangeArrowheads="1"/>
          </p:cNvSpPr>
          <p:nvPr/>
        </p:nvSpPr>
        <p:spPr bwMode="auto">
          <a:xfrm flipH="1">
            <a:off x="5724525" y="4724400"/>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מבחן</a:t>
            </a:r>
            <a:endParaRPr lang="en-US" sz="1000" b="1">
              <a:sym typeface="Symbol" pitchFamily="18" charset="2"/>
            </a:endParaRPr>
          </a:p>
        </p:txBody>
      </p:sp>
      <p:sp>
        <p:nvSpPr>
          <p:cNvPr id="279585" name="AutoShape 33">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79556">
                                            <p:txEl>
                                              <p:pRg st="0" end="0"/>
                                            </p:txEl>
                                          </p:spTgt>
                                        </p:tgtEl>
                                        <p:attrNameLst>
                                          <p:attrName>style.visibility</p:attrName>
                                        </p:attrNameLst>
                                      </p:cBhvr>
                                      <p:to>
                                        <p:strVal val="visible"/>
                                      </p:to>
                                    </p:set>
                                    <p:anim calcmode="lin" valueType="num">
                                      <p:cBhvr>
                                        <p:cTn id="7" dur="1000" fill="hold"/>
                                        <p:tgtEl>
                                          <p:spTgt spid="27955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955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955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79571"/>
                                        </p:tgtEl>
                                        <p:attrNameLst>
                                          <p:attrName>style.visibility</p:attrName>
                                        </p:attrNameLst>
                                      </p:cBhvr>
                                      <p:to>
                                        <p:strVal val="visible"/>
                                      </p:to>
                                    </p:set>
                                    <p:animEffect transition="in" filter="dissolve">
                                      <p:cBhvr>
                                        <p:cTn id="14" dur="500"/>
                                        <p:tgtEl>
                                          <p:spTgt spid="279571"/>
                                        </p:tgtEl>
                                      </p:cBhvr>
                                    </p:animEffect>
                                  </p:childTnLst>
                                </p:cTn>
                              </p:par>
                            </p:childTnLst>
                          </p:cTn>
                        </p:par>
                        <p:par>
                          <p:cTn id="15" fill="hold">
                            <p:stCondLst>
                              <p:cond delay="500"/>
                            </p:stCondLst>
                            <p:childTnLst>
                              <p:par>
                                <p:cTn id="16" presetID="0" presetClass="path" presetSubtype="0" accel="50000" decel="50000" fill="hold" grpId="1" nodeType="afterEffect">
                                  <p:stCondLst>
                                    <p:cond delay="0"/>
                                  </p:stCondLst>
                                  <p:childTnLst>
                                    <p:animMotion origin="layout" path="M -1.38889E-6 -0.37801 L -1.38889E-6 3.7037E-6 " pathEditMode="relative" rAng="0" ptsTypes="AA">
                                      <p:cBhvr>
                                        <p:cTn id="17" dur="2000" fill="hold"/>
                                        <p:tgtEl>
                                          <p:spTgt spid="279571"/>
                                        </p:tgtEl>
                                        <p:attrNameLst>
                                          <p:attrName>ppt_x</p:attrName>
                                          <p:attrName>ppt_y</p:attrName>
                                        </p:attrNameLst>
                                      </p:cBhvr>
                                      <p:rCtr x="0" y="189"/>
                                    </p:animMotion>
                                  </p:childTnLst>
                                </p:cTn>
                              </p:par>
                            </p:childTnLst>
                          </p:cTn>
                        </p:par>
                        <p:par>
                          <p:cTn id="18" fill="hold">
                            <p:stCondLst>
                              <p:cond delay="2500"/>
                            </p:stCondLst>
                            <p:childTnLst>
                              <p:par>
                                <p:cTn id="19" presetID="6" presetClass="emph" presetSubtype="0" repeatCount="3000" accel="50000" decel="50000" autoRev="1" fill="hold" grpId="2" nodeType="afterEffect">
                                  <p:stCondLst>
                                    <p:cond delay="0"/>
                                  </p:stCondLst>
                                  <p:childTnLst>
                                    <p:animScale>
                                      <p:cBhvr>
                                        <p:cTn id="20" dur="2000" fill="hold"/>
                                        <p:tgtEl>
                                          <p:spTgt spid="279571"/>
                                        </p:tgtEl>
                                      </p:cBhvr>
                                      <p:by x="150000" y="150000"/>
                                    </p:animScale>
                                  </p:childTnLst>
                                </p:cTn>
                              </p:par>
                            </p:childTnLst>
                          </p:cTn>
                        </p:par>
                        <p:par>
                          <p:cTn id="21" fill="hold">
                            <p:stCondLst>
                              <p:cond delay="14500"/>
                            </p:stCondLst>
                            <p:childTnLst>
                              <p:par>
                                <p:cTn id="22" presetID="55" presetClass="entr" presetSubtype="0" fill="hold" grpId="0" nodeType="afterEffect">
                                  <p:stCondLst>
                                    <p:cond delay="0"/>
                                  </p:stCondLst>
                                  <p:childTnLst>
                                    <p:set>
                                      <p:cBhvr>
                                        <p:cTn id="23" dur="1" fill="hold">
                                          <p:stCondLst>
                                            <p:cond delay="0"/>
                                          </p:stCondLst>
                                        </p:cTn>
                                        <p:tgtEl>
                                          <p:spTgt spid="279556">
                                            <p:txEl>
                                              <p:pRg st="1" end="1"/>
                                            </p:txEl>
                                          </p:spTgt>
                                        </p:tgtEl>
                                        <p:attrNameLst>
                                          <p:attrName>style.visibility</p:attrName>
                                        </p:attrNameLst>
                                      </p:cBhvr>
                                      <p:to>
                                        <p:strVal val="visible"/>
                                      </p:to>
                                    </p:set>
                                    <p:anim calcmode="lin" valueType="num">
                                      <p:cBhvr>
                                        <p:cTn id="24" dur="1000" fill="hold"/>
                                        <p:tgtEl>
                                          <p:spTgt spid="279556">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279556">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279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build="p"/>
      <p:bldP spid="279571" grpId="0" animBg="1"/>
      <p:bldP spid="279571" grpId="1" animBg="1"/>
      <p:bldP spid="279571"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r" eaLnBrk="1" hangingPunct="1"/>
            <a:r>
              <a:rPr lang="he-IL" sz="3600" smtClean="0"/>
              <a:t>דוגמא: השערה חד כיוונית שלילית</a:t>
            </a:r>
            <a:endParaRPr lang="en-US" sz="3600" smtClean="0"/>
          </a:p>
        </p:txBody>
      </p:sp>
      <p:sp>
        <p:nvSpPr>
          <p:cNvPr id="280579" name="Rectangle 3"/>
          <p:cNvSpPr>
            <a:spLocks noChangeArrowheads="1"/>
          </p:cNvSpPr>
          <p:nvPr/>
        </p:nvSpPr>
        <p:spPr bwMode="auto">
          <a:xfrm>
            <a:off x="323850" y="1916113"/>
            <a:ext cx="8712200" cy="4033837"/>
          </a:xfrm>
          <a:prstGeom prst="rect">
            <a:avLst/>
          </a:prstGeom>
          <a:noFill/>
          <a:ln w="9525">
            <a:noFill/>
            <a:miter lim="800000"/>
            <a:headEnd/>
            <a:tailEnd/>
          </a:ln>
        </p:spPr>
        <p:txBody>
          <a:bodyPr/>
          <a:lstStyle/>
          <a:p>
            <a:pPr marL="266700" indent="-266700" algn="just"/>
            <a:r>
              <a:rPr lang="he-IL" sz="3200">
                <a:latin typeface="Times New Roman" pitchFamily="18" charset="0"/>
              </a:rPr>
              <a:t>הזמן הדרוש לבצע ניתוח מסוים הוא בממוצע  8 שעות עם סטיית תקן 4. רופא מציע שיטת ניתוח חדשה לקיצור התהליך. השיטה נבדקה על מדגם מקרי </a:t>
            </a:r>
            <a:r>
              <a:rPr lang="en-US" sz="3200">
                <a:latin typeface="Times New Roman" pitchFamily="18" charset="0"/>
              </a:rPr>
              <a:t>n=36</a:t>
            </a:r>
            <a:r>
              <a:rPr lang="he-IL" sz="3200">
                <a:latin typeface="Times New Roman" pitchFamily="18" charset="0"/>
              </a:rPr>
              <a:t> מנותחים ובמדגם נמצא ממוצע 6.8, האם שיטת הניתוח החדשה אומנם מקצרת? בדוק לרמת מובהקות של </a:t>
            </a:r>
            <a:r>
              <a:rPr lang="en-US" sz="3200">
                <a:latin typeface="Times New Roman" pitchFamily="18" charset="0"/>
                <a:sym typeface="Symbol" pitchFamily="18" charset="2"/>
              </a:rPr>
              <a:t>=0.01</a:t>
            </a:r>
            <a:r>
              <a:rPr lang="he-IL" sz="3200">
                <a:latin typeface="Times New Roman" pitchFamily="18" charset="0"/>
                <a:sym typeface="Symbol" pitchFamily="18" charset="2"/>
              </a:rPr>
              <a:t>.</a:t>
            </a:r>
            <a:endParaRPr lang="en-US" sz="3200">
              <a:latin typeface="Times New Roman" pitchFamily="18" charset="0"/>
              <a:sym typeface="Symbol" pitchFamily="18" charset="2"/>
            </a:endParaRPr>
          </a:p>
        </p:txBody>
      </p:sp>
      <p:sp>
        <p:nvSpPr>
          <p:cNvPr id="280581" name="AutoShape 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0579"/>
                                        </p:tgtEl>
                                        <p:attrNameLst>
                                          <p:attrName>style.visibility</p:attrName>
                                        </p:attrNameLst>
                                      </p:cBhvr>
                                      <p:to>
                                        <p:strVal val="visible"/>
                                      </p:to>
                                    </p:set>
                                    <p:anim calcmode="lin" valueType="num">
                                      <p:cBhvr>
                                        <p:cTn id="7" dur="1000" fill="hold"/>
                                        <p:tgtEl>
                                          <p:spTgt spid="280579"/>
                                        </p:tgtEl>
                                        <p:attrNameLst>
                                          <p:attrName>ppt_w</p:attrName>
                                        </p:attrNameLst>
                                      </p:cBhvr>
                                      <p:tavLst>
                                        <p:tav tm="0">
                                          <p:val>
                                            <p:strVal val="#ppt_w*0.70"/>
                                          </p:val>
                                        </p:tav>
                                        <p:tav tm="100000">
                                          <p:val>
                                            <p:strVal val="#ppt_w"/>
                                          </p:val>
                                        </p:tav>
                                      </p:tavLst>
                                    </p:anim>
                                    <p:anim calcmode="lin" valueType="num">
                                      <p:cBhvr>
                                        <p:cTn id="8" dur="1000" fill="hold"/>
                                        <p:tgtEl>
                                          <p:spTgt spid="280579"/>
                                        </p:tgtEl>
                                        <p:attrNameLst>
                                          <p:attrName>ppt_h</p:attrName>
                                        </p:attrNameLst>
                                      </p:cBhvr>
                                      <p:tavLst>
                                        <p:tav tm="0">
                                          <p:val>
                                            <p:strVal val="#ppt_h"/>
                                          </p:val>
                                        </p:tav>
                                        <p:tav tm="100000">
                                          <p:val>
                                            <p:strVal val="#ppt_h"/>
                                          </p:val>
                                        </p:tav>
                                      </p:tavLst>
                                    </p:anim>
                                    <p:animEffect transition="in" filter="fade">
                                      <p:cBhvr>
                                        <p:cTn id="9" dur="1000"/>
                                        <p:tgtEl>
                                          <p:spTgt spid="280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11188" y="549275"/>
            <a:ext cx="7793037" cy="1143000"/>
          </a:xfrm>
        </p:spPr>
        <p:txBody>
          <a:bodyPr/>
          <a:lstStyle/>
          <a:p>
            <a:pPr algn="r" eaLnBrk="1" hangingPunct="1"/>
            <a:r>
              <a:rPr lang="he-IL" sz="3200" smtClean="0"/>
              <a:t>בדיקת השערות: שלב א' ניסוח השערות</a:t>
            </a:r>
            <a:endParaRPr lang="en-US" sz="3200" smtClean="0"/>
          </a:p>
        </p:txBody>
      </p:sp>
      <p:sp>
        <p:nvSpPr>
          <p:cNvPr id="281603" name="Rectangle 3"/>
          <p:cNvSpPr>
            <a:spLocks noGrp="1" noChangeArrowheads="1"/>
          </p:cNvSpPr>
          <p:nvPr>
            <p:ph type="body" idx="1"/>
          </p:nvPr>
        </p:nvSpPr>
        <p:spPr>
          <a:noFill/>
        </p:spPr>
        <p:txBody>
          <a:bodyPr/>
          <a:lstStyle/>
          <a:p>
            <a:pPr algn="just" eaLnBrk="1" hangingPunct="1">
              <a:lnSpc>
                <a:spcPct val="90000"/>
              </a:lnSpc>
            </a:pPr>
            <a:r>
              <a:rPr lang="he-IL" sz="2800" smtClean="0"/>
              <a:t>השערת האפס </a:t>
            </a:r>
            <a:r>
              <a:rPr lang="en-US" sz="2800" smtClean="0"/>
              <a:t>(H</a:t>
            </a:r>
            <a:r>
              <a:rPr lang="en-US" sz="1800" smtClean="0"/>
              <a:t>0</a:t>
            </a:r>
            <a:r>
              <a:rPr lang="en-US" sz="2800" smtClean="0"/>
              <a:t>)</a:t>
            </a:r>
            <a:r>
              <a:rPr lang="he-IL" sz="2800" smtClean="0"/>
              <a:t>: שיטת הניתוח החדשה </a:t>
            </a:r>
            <a:r>
              <a:rPr lang="he-IL" sz="2800" b="1" u="sng" smtClean="0"/>
              <a:t>אינה מקצרת</a:t>
            </a:r>
            <a:r>
              <a:rPr lang="he-IL" sz="2800" smtClean="0"/>
              <a:t> את משך הניתוח.</a:t>
            </a:r>
          </a:p>
          <a:p>
            <a:pPr algn="just" eaLnBrk="1" hangingPunct="1">
              <a:lnSpc>
                <a:spcPct val="90000"/>
              </a:lnSpc>
            </a:pPr>
            <a:r>
              <a:rPr lang="he-IL" sz="2800" smtClean="0"/>
              <a:t>השערה אלטרנטיבית </a:t>
            </a:r>
            <a:r>
              <a:rPr lang="en-US" sz="2800" smtClean="0"/>
              <a:t>(H</a:t>
            </a:r>
            <a:r>
              <a:rPr lang="en-US" sz="1800" smtClean="0"/>
              <a:t>1</a:t>
            </a:r>
            <a:r>
              <a:rPr lang="en-US" sz="2800" smtClean="0"/>
              <a:t>)</a:t>
            </a:r>
            <a:r>
              <a:rPr lang="he-IL" sz="2800" smtClean="0"/>
              <a:t>: שיטת הניתוח החדשה </a:t>
            </a:r>
            <a:r>
              <a:rPr lang="he-IL" sz="2800" b="1" u="sng" smtClean="0"/>
              <a:t>מקצרת</a:t>
            </a:r>
            <a:r>
              <a:rPr lang="he-IL" sz="2800" smtClean="0"/>
              <a:t> את משך הניתוח. (השערת החוקר).</a:t>
            </a:r>
          </a:p>
          <a:p>
            <a:pPr algn="just" eaLnBrk="1" hangingPunct="1">
              <a:lnSpc>
                <a:spcPct val="90000"/>
              </a:lnSpc>
            </a:pPr>
            <a:endParaRPr lang="he-IL" sz="2800" smtClean="0"/>
          </a:p>
          <a:p>
            <a:pPr algn="just" eaLnBrk="1" hangingPunct="1">
              <a:lnSpc>
                <a:spcPct val="90000"/>
              </a:lnSpc>
            </a:pPr>
            <a:r>
              <a:rPr lang="en-US" sz="2800" smtClean="0"/>
              <a:t>H</a:t>
            </a:r>
            <a:r>
              <a:rPr lang="en-US" sz="1800" smtClean="0"/>
              <a:t>0</a:t>
            </a:r>
            <a:r>
              <a:rPr lang="en-US" sz="2800" smtClean="0"/>
              <a:t>: </a:t>
            </a:r>
            <a:r>
              <a:rPr lang="el-GR" sz="2800" smtClean="0"/>
              <a:t>μ</a:t>
            </a:r>
            <a:r>
              <a:rPr lang="en-US" sz="2800" baseline="-25000" smtClean="0"/>
              <a:t>1</a:t>
            </a:r>
            <a:r>
              <a:rPr lang="en-US" sz="2800" smtClean="0"/>
              <a:t> ≥ 8.0</a:t>
            </a:r>
          </a:p>
          <a:p>
            <a:pPr algn="just" eaLnBrk="1" hangingPunct="1">
              <a:lnSpc>
                <a:spcPct val="90000"/>
              </a:lnSpc>
            </a:pPr>
            <a:r>
              <a:rPr lang="en-US" sz="2800" smtClean="0"/>
              <a:t>H</a:t>
            </a:r>
            <a:r>
              <a:rPr lang="en-US" sz="1800" smtClean="0"/>
              <a:t>1</a:t>
            </a:r>
            <a:r>
              <a:rPr lang="en-US" sz="2800" smtClean="0"/>
              <a:t>: </a:t>
            </a:r>
            <a:r>
              <a:rPr lang="el-GR" sz="2800" smtClean="0"/>
              <a:t>μ</a:t>
            </a:r>
            <a:r>
              <a:rPr lang="en-US" sz="2800" baseline="-25000" smtClean="0"/>
              <a:t>1</a:t>
            </a:r>
            <a:r>
              <a:rPr lang="en-US" sz="2800" smtClean="0"/>
              <a:t> &lt; 8.0</a:t>
            </a:r>
          </a:p>
        </p:txBody>
      </p:sp>
      <p:sp>
        <p:nvSpPr>
          <p:cNvPr id="281605" name="AutoShape 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p:cTn id="7" dur="1000" fill="hold"/>
                                        <p:tgtEl>
                                          <p:spTgt spid="2816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16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160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p:cTn id="13" dur="1000" fill="hold"/>
                                        <p:tgtEl>
                                          <p:spTgt spid="28160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8160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816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281603">
                                            <p:txEl>
                                              <p:pRg st="3" end="3"/>
                                            </p:txEl>
                                          </p:spTgt>
                                        </p:tgtEl>
                                        <p:attrNameLst>
                                          <p:attrName>style.visibility</p:attrName>
                                        </p:attrNameLst>
                                      </p:cBhvr>
                                      <p:to>
                                        <p:strVal val="visible"/>
                                      </p:to>
                                    </p:set>
                                    <p:anim calcmode="lin" valueType="num">
                                      <p:cBhvr>
                                        <p:cTn id="20" dur="1000" fill="hold"/>
                                        <p:tgtEl>
                                          <p:spTgt spid="281603">
                                            <p:txEl>
                                              <p:pRg st="3" end="3"/>
                                            </p:txEl>
                                          </p:spTgt>
                                        </p:tgtEl>
                                        <p:attrNameLst>
                                          <p:attrName>ppt_w</p:attrName>
                                        </p:attrNameLst>
                                      </p:cBhvr>
                                      <p:tavLst>
                                        <p:tav tm="0">
                                          <p:val>
                                            <p:strVal val="#ppt_w*0.70"/>
                                          </p:val>
                                        </p:tav>
                                        <p:tav tm="100000">
                                          <p:val>
                                            <p:strVal val="#ppt_w"/>
                                          </p:val>
                                        </p:tav>
                                      </p:tavLst>
                                    </p:anim>
                                    <p:anim calcmode="lin" valueType="num">
                                      <p:cBhvr>
                                        <p:cTn id="21" dur="1000" fill="hold"/>
                                        <p:tgtEl>
                                          <p:spTgt spid="281603">
                                            <p:txEl>
                                              <p:pRg st="3" end="3"/>
                                            </p:txEl>
                                          </p:spTgt>
                                        </p:tgtEl>
                                        <p:attrNameLst>
                                          <p:attrName>ppt_h</p:attrName>
                                        </p:attrNameLst>
                                      </p:cBhvr>
                                      <p:tavLst>
                                        <p:tav tm="0">
                                          <p:val>
                                            <p:strVal val="#ppt_h"/>
                                          </p:val>
                                        </p:tav>
                                        <p:tav tm="100000">
                                          <p:val>
                                            <p:strVal val="#ppt_h"/>
                                          </p:val>
                                        </p:tav>
                                      </p:tavLst>
                                    </p:anim>
                                    <p:animEffect transition="in" filter="fade">
                                      <p:cBhvr>
                                        <p:cTn id="22" dur="1000"/>
                                        <p:tgtEl>
                                          <p:spTgt spid="281603">
                                            <p:txEl>
                                              <p:pRg st="3" end="3"/>
                                            </p:txEl>
                                          </p:spTgt>
                                        </p:tgtEl>
                                      </p:cBhvr>
                                    </p:animEffec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281603">
                                            <p:txEl>
                                              <p:pRg st="4" end="4"/>
                                            </p:txEl>
                                          </p:spTgt>
                                        </p:tgtEl>
                                        <p:attrNameLst>
                                          <p:attrName>style.visibility</p:attrName>
                                        </p:attrNameLst>
                                      </p:cBhvr>
                                      <p:to>
                                        <p:strVal val="visible"/>
                                      </p:to>
                                    </p:set>
                                    <p:anim calcmode="lin" valueType="num">
                                      <p:cBhvr>
                                        <p:cTn id="26" dur="1000" fill="hold"/>
                                        <p:tgtEl>
                                          <p:spTgt spid="281603">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281603">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281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00113" y="549275"/>
            <a:ext cx="7993062" cy="1143000"/>
          </a:xfrm>
        </p:spPr>
        <p:txBody>
          <a:bodyPr/>
          <a:lstStyle/>
          <a:p>
            <a:pPr algn="r" eaLnBrk="1" hangingPunct="1"/>
            <a:r>
              <a:rPr lang="he-IL" sz="2800" smtClean="0"/>
              <a:t>בדיקת השערות: שלב ב' קביעת רמת מובהקות </a:t>
            </a:r>
            <a:r>
              <a:rPr lang="en-US" sz="2800" smtClean="0">
                <a:sym typeface="Symbol" pitchFamily="18" charset="2"/>
              </a:rPr>
              <a:t></a:t>
            </a:r>
          </a:p>
        </p:txBody>
      </p:sp>
      <p:sp>
        <p:nvSpPr>
          <p:cNvPr id="282627" name="Rectangle 3"/>
          <p:cNvSpPr>
            <a:spLocks noGrp="1" noChangeArrowheads="1"/>
          </p:cNvSpPr>
          <p:nvPr>
            <p:ph type="body" idx="1"/>
          </p:nvPr>
        </p:nvSpPr>
        <p:spPr>
          <a:xfrm>
            <a:off x="323850" y="2017713"/>
            <a:ext cx="8631238" cy="4114800"/>
          </a:xfrm>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&lt;0.01</a:t>
            </a:r>
            <a:r>
              <a:rPr lang="he-IL" sz="2000" smtClean="0">
                <a:sym typeface="Symbol" pitchFamily="18" charset="2"/>
              </a:rPr>
              <a:t>. כלומר 1% בכיוון השלילי {ה 1% שבין 0% - 1%}.</a:t>
            </a:r>
          </a:p>
          <a:p>
            <a:pPr algn="just" eaLnBrk="1" hangingPunct="1">
              <a:lnSpc>
                <a:spcPct val="90000"/>
              </a:lnSpc>
            </a:pPr>
            <a:r>
              <a:rPr lang="en-US" sz="2000" smtClean="0">
                <a:sym typeface="Symbol" pitchFamily="18" charset="2"/>
              </a:rPr>
              <a:t>=0.01</a:t>
            </a:r>
            <a:r>
              <a:rPr lang="he-IL" sz="2000" smtClean="0">
                <a:sym typeface="Symbol" pitchFamily="18" charset="2"/>
              </a:rPr>
              <a:t> / </a:t>
            </a:r>
            <a:r>
              <a:rPr lang="en-US" sz="2000" smtClean="0">
                <a:sym typeface="Symbol" pitchFamily="18" charset="2"/>
              </a:rPr>
              <a:t>Z=-2.33</a:t>
            </a:r>
            <a:endParaRPr lang="he-IL" sz="2000" smtClean="0"/>
          </a:p>
          <a:p>
            <a:pPr algn="just" eaLnBrk="1" hangingPunct="1">
              <a:lnSpc>
                <a:spcPct val="90000"/>
              </a:lnSpc>
              <a:buFont typeface="Wingdings" pitchFamily="2" charset="2"/>
              <a:buNone/>
            </a:pPr>
            <a:endParaRPr lang="en-US" sz="2000" smtClean="0"/>
          </a:p>
        </p:txBody>
      </p:sp>
      <p:sp>
        <p:nvSpPr>
          <p:cNvPr id="92164" name="Freeform 4"/>
          <p:cNvSpPr>
            <a:spLocks/>
          </p:cNvSpPr>
          <p:nvPr/>
        </p:nvSpPr>
        <p:spPr bwMode="auto">
          <a:xfrm flipH="1">
            <a:off x="2147888" y="5589588"/>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92165" name="Group 5"/>
          <p:cNvGrpSpPr>
            <a:grpSpLocks/>
          </p:cNvGrpSpPr>
          <p:nvPr/>
        </p:nvGrpSpPr>
        <p:grpSpPr bwMode="auto">
          <a:xfrm flipH="1">
            <a:off x="2195513" y="3789363"/>
            <a:ext cx="6721475" cy="2033587"/>
            <a:chOff x="3360" y="3072"/>
            <a:chExt cx="1872" cy="720"/>
          </a:xfrm>
        </p:grpSpPr>
        <p:sp>
          <p:nvSpPr>
            <p:cNvPr id="92183"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92184"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92166" name="Line 8"/>
          <p:cNvSpPr>
            <a:spLocks noChangeShapeType="1"/>
          </p:cNvSpPr>
          <p:nvPr/>
        </p:nvSpPr>
        <p:spPr bwMode="auto">
          <a:xfrm flipH="1">
            <a:off x="492125" y="5949950"/>
            <a:ext cx="8351838" cy="0"/>
          </a:xfrm>
          <a:prstGeom prst="line">
            <a:avLst/>
          </a:prstGeom>
          <a:noFill/>
          <a:ln w="9525">
            <a:solidFill>
              <a:schemeClr val="tx1"/>
            </a:solidFill>
            <a:miter lim="800000"/>
            <a:headEnd/>
            <a:tailEnd/>
          </a:ln>
        </p:spPr>
        <p:txBody>
          <a:bodyPr wrap="none"/>
          <a:lstStyle/>
          <a:p>
            <a:endParaRPr lang="he-IL"/>
          </a:p>
        </p:txBody>
      </p:sp>
      <p:sp>
        <p:nvSpPr>
          <p:cNvPr id="92167" name="Line 9"/>
          <p:cNvSpPr>
            <a:spLocks noChangeShapeType="1"/>
          </p:cNvSpPr>
          <p:nvPr/>
        </p:nvSpPr>
        <p:spPr bwMode="auto">
          <a:xfrm flipH="1">
            <a:off x="5532438" y="3789363"/>
            <a:ext cx="0" cy="2160587"/>
          </a:xfrm>
          <a:prstGeom prst="line">
            <a:avLst/>
          </a:prstGeom>
          <a:noFill/>
          <a:ln w="9525">
            <a:solidFill>
              <a:schemeClr val="tx1"/>
            </a:solidFill>
            <a:miter lim="800000"/>
            <a:headEnd/>
            <a:tailEnd/>
          </a:ln>
        </p:spPr>
        <p:txBody>
          <a:bodyPr wrap="none"/>
          <a:lstStyle/>
          <a:p>
            <a:endParaRPr lang="he-IL"/>
          </a:p>
        </p:txBody>
      </p:sp>
      <p:sp>
        <p:nvSpPr>
          <p:cNvPr id="92168" name="Rectangle 10"/>
          <p:cNvSpPr>
            <a:spLocks noChangeArrowheads="1"/>
          </p:cNvSpPr>
          <p:nvPr/>
        </p:nvSpPr>
        <p:spPr bwMode="auto">
          <a:xfrm flipH="1">
            <a:off x="5387975" y="6021388"/>
            <a:ext cx="360363" cy="215900"/>
          </a:xfrm>
          <a:prstGeom prst="rect">
            <a:avLst/>
          </a:prstGeom>
          <a:noFill/>
          <a:ln w="9525">
            <a:noFill/>
            <a:miter lim="800000"/>
            <a:headEnd/>
            <a:tailEnd/>
          </a:ln>
        </p:spPr>
        <p:txBody>
          <a:bodyPr wrap="none" anchor="ctr"/>
          <a:lstStyle/>
          <a:p>
            <a:pPr algn="ctr"/>
            <a:r>
              <a:rPr lang="he-IL" sz="1400" b="1"/>
              <a:t>8</a:t>
            </a:r>
            <a:endParaRPr lang="en-US" sz="1400" b="1"/>
          </a:p>
        </p:txBody>
      </p:sp>
      <p:grpSp>
        <p:nvGrpSpPr>
          <p:cNvPr id="92169" name="Group 11"/>
          <p:cNvGrpSpPr>
            <a:grpSpLocks/>
          </p:cNvGrpSpPr>
          <p:nvPr/>
        </p:nvGrpSpPr>
        <p:grpSpPr bwMode="auto">
          <a:xfrm flipH="1">
            <a:off x="1619250" y="4725988"/>
            <a:ext cx="3600450" cy="1169987"/>
            <a:chOff x="3360" y="3072"/>
            <a:chExt cx="1872" cy="720"/>
          </a:xfrm>
        </p:grpSpPr>
        <p:sp>
          <p:nvSpPr>
            <p:cNvPr id="92181" name="Freeform 1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92182" name="Freeform 1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92170" name="Line 14"/>
          <p:cNvSpPr>
            <a:spLocks noChangeShapeType="1"/>
          </p:cNvSpPr>
          <p:nvPr/>
        </p:nvSpPr>
        <p:spPr bwMode="auto">
          <a:xfrm flipH="1">
            <a:off x="3348038" y="5229225"/>
            <a:ext cx="0" cy="720725"/>
          </a:xfrm>
          <a:prstGeom prst="line">
            <a:avLst/>
          </a:prstGeom>
          <a:noFill/>
          <a:ln w="9525">
            <a:solidFill>
              <a:schemeClr val="tx1"/>
            </a:solidFill>
            <a:miter lim="800000"/>
            <a:headEnd/>
            <a:tailEnd/>
          </a:ln>
        </p:spPr>
        <p:txBody>
          <a:bodyPr wrap="none"/>
          <a:lstStyle/>
          <a:p>
            <a:endParaRPr lang="he-IL"/>
          </a:p>
        </p:txBody>
      </p:sp>
      <p:sp>
        <p:nvSpPr>
          <p:cNvPr id="92171" name="Rectangle 15"/>
          <p:cNvSpPr>
            <a:spLocks noChangeArrowheads="1"/>
          </p:cNvSpPr>
          <p:nvPr/>
        </p:nvSpPr>
        <p:spPr bwMode="auto">
          <a:xfrm flipH="1">
            <a:off x="2987675" y="6021388"/>
            <a:ext cx="719138" cy="215900"/>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92172" name="Rectangle 16"/>
          <p:cNvSpPr>
            <a:spLocks noChangeArrowheads="1"/>
          </p:cNvSpPr>
          <p:nvPr/>
        </p:nvSpPr>
        <p:spPr bwMode="auto">
          <a:xfrm flipH="1">
            <a:off x="2843213" y="57340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92173" name="Rectangle 17"/>
          <p:cNvSpPr>
            <a:spLocks noChangeArrowheads="1"/>
          </p:cNvSpPr>
          <p:nvPr/>
        </p:nvSpPr>
        <p:spPr bwMode="auto">
          <a:xfrm flipH="1">
            <a:off x="3563938" y="57340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92174" name="AutoShape 18"/>
          <p:cNvSpPr>
            <a:spLocks noChangeArrowheads="1"/>
          </p:cNvSpPr>
          <p:nvPr/>
        </p:nvSpPr>
        <p:spPr bwMode="auto">
          <a:xfrm>
            <a:off x="250825" y="2781300"/>
            <a:ext cx="2736850" cy="1873250"/>
          </a:xfrm>
          <a:prstGeom prst="wedgeRectCallout">
            <a:avLst>
              <a:gd name="adj1" fmla="val 38227"/>
              <a:gd name="adj2" fmla="val 65426"/>
            </a:avLst>
          </a:prstGeom>
          <a:noFill/>
          <a:ln w="9525">
            <a:solidFill>
              <a:schemeClr val="tx1"/>
            </a:solidFill>
            <a:miter lim="800000"/>
            <a:headEnd/>
            <a:tailEnd/>
          </a:ln>
        </p:spPr>
        <p:txBody>
          <a:bodyPr/>
          <a:lstStyle/>
          <a:p>
            <a:pPr algn="just"/>
            <a:r>
              <a:rPr lang="he-IL" sz="1800">
                <a:latin typeface="Times New Roman" pitchFamily="18" charset="0"/>
              </a:rPr>
              <a:t>האם מדובר בהתפלגות חדשה (של משך זמן ניתוח בשיטה החדשה) או בחלק מההתפלגות הידועה של משך זמן ניתוח ובמקרה התקבל ממוצע נמוך בדגימה?</a:t>
            </a:r>
            <a:endParaRPr lang="en-US" sz="1800">
              <a:latin typeface="Times New Roman" pitchFamily="18" charset="0"/>
            </a:endParaRPr>
          </a:p>
        </p:txBody>
      </p:sp>
      <p:sp>
        <p:nvSpPr>
          <p:cNvPr id="92175" name="Rectangle 19"/>
          <p:cNvSpPr>
            <a:spLocks noChangeArrowheads="1"/>
          </p:cNvSpPr>
          <p:nvPr/>
        </p:nvSpPr>
        <p:spPr bwMode="auto">
          <a:xfrm flipH="1">
            <a:off x="2987675" y="6210300"/>
            <a:ext cx="719138" cy="215900"/>
          </a:xfrm>
          <a:prstGeom prst="rect">
            <a:avLst/>
          </a:prstGeom>
          <a:noFill/>
          <a:ln w="9525">
            <a:noFill/>
            <a:miter lim="800000"/>
            <a:headEnd/>
            <a:tailEnd/>
          </a:ln>
        </p:spPr>
        <p:txBody>
          <a:bodyPr wrap="none" anchor="ctr"/>
          <a:lstStyle/>
          <a:p>
            <a:pPr algn="ctr"/>
            <a:r>
              <a:rPr lang="en-US" sz="1400" b="1">
                <a:sym typeface="Symbol" pitchFamily="18" charset="2"/>
              </a:rPr>
              <a:t>Z=-2.33</a:t>
            </a:r>
          </a:p>
        </p:txBody>
      </p:sp>
      <p:grpSp>
        <p:nvGrpSpPr>
          <p:cNvPr id="92176" name="Group 20"/>
          <p:cNvGrpSpPr>
            <a:grpSpLocks/>
          </p:cNvGrpSpPr>
          <p:nvPr/>
        </p:nvGrpSpPr>
        <p:grpSpPr bwMode="auto">
          <a:xfrm>
            <a:off x="2339975" y="6524625"/>
            <a:ext cx="719138" cy="215900"/>
            <a:chOff x="3651" y="3974"/>
            <a:chExt cx="453" cy="136"/>
          </a:xfrm>
        </p:grpSpPr>
        <p:sp>
          <p:nvSpPr>
            <p:cNvPr id="92179" name="Rectangle 21"/>
            <p:cNvSpPr>
              <a:spLocks noChangeArrowheads="1"/>
            </p:cNvSpPr>
            <p:nvPr/>
          </p:nvSpPr>
          <p:spPr bwMode="auto">
            <a:xfrm>
              <a:off x="3651" y="3974"/>
              <a:ext cx="453" cy="136"/>
            </a:xfrm>
            <a:prstGeom prst="rect">
              <a:avLst/>
            </a:prstGeom>
            <a:noFill/>
            <a:ln w="9525">
              <a:noFill/>
              <a:miter lim="800000"/>
              <a:headEnd/>
              <a:tailEnd/>
            </a:ln>
          </p:spPr>
          <p:txBody>
            <a:bodyPr wrap="none" anchor="ctr"/>
            <a:lstStyle/>
            <a:p>
              <a:pPr algn="ctr"/>
              <a:r>
                <a:rPr lang="en-US" sz="1400" b="1">
                  <a:sym typeface="Symbol" pitchFamily="18" charset="2"/>
                </a:rPr>
                <a:t>X=6.80</a:t>
              </a:r>
            </a:p>
          </p:txBody>
        </p:sp>
        <p:sp>
          <p:nvSpPr>
            <p:cNvPr id="92180" name="Line 22"/>
            <p:cNvSpPr>
              <a:spLocks noChangeShapeType="1"/>
            </p:cNvSpPr>
            <p:nvPr/>
          </p:nvSpPr>
          <p:spPr bwMode="auto">
            <a:xfrm flipH="1" flipV="1">
              <a:off x="3651" y="3974"/>
              <a:ext cx="137" cy="0"/>
            </a:xfrm>
            <a:prstGeom prst="line">
              <a:avLst/>
            </a:prstGeom>
            <a:noFill/>
            <a:ln w="19050">
              <a:solidFill>
                <a:schemeClr val="tx1"/>
              </a:solidFill>
              <a:miter lim="800000"/>
              <a:headEnd/>
              <a:tailEnd/>
            </a:ln>
          </p:spPr>
          <p:txBody>
            <a:bodyPr wrap="none"/>
            <a:lstStyle/>
            <a:p>
              <a:endParaRPr lang="he-IL"/>
            </a:p>
          </p:txBody>
        </p:sp>
      </p:grpSp>
      <p:sp>
        <p:nvSpPr>
          <p:cNvPr id="92177" name="Rectangle 23"/>
          <p:cNvSpPr>
            <a:spLocks noChangeArrowheads="1"/>
          </p:cNvSpPr>
          <p:nvPr/>
        </p:nvSpPr>
        <p:spPr bwMode="auto">
          <a:xfrm flipH="1">
            <a:off x="2987675" y="4941888"/>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
        <p:nvSpPr>
          <p:cNvPr id="282650" name="AutoShape 26">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fade">
                                      <p:cBhvr>
                                        <p:cTn id="7" dur="2000"/>
                                        <p:tgtEl>
                                          <p:spTgt spid="282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2627">
                                            <p:txEl>
                                              <p:pRg st="1" end="1"/>
                                            </p:txEl>
                                          </p:spTgt>
                                        </p:tgtEl>
                                        <p:attrNameLst>
                                          <p:attrName>style.visibility</p:attrName>
                                        </p:attrNameLst>
                                      </p:cBhvr>
                                      <p:to>
                                        <p:strVal val="visible"/>
                                      </p:to>
                                    </p:set>
                                    <p:animEffect transition="in" filter="fade">
                                      <p:cBhvr>
                                        <p:cTn id="12" dur="2000"/>
                                        <p:tgtEl>
                                          <p:spTgt spid="282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r" eaLnBrk="1" hangingPunct="1"/>
            <a:r>
              <a:rPr lang="he-IL" sz="2800" smtClean="0"/>
              <a:t>בדיקת השערות: שלב ג' חישוב (קבלה או דחייה)</a:t>
            </a:r>
            <a:endParaRPr lang="en-US" sz="2800" smtClean="0">
              <a:sym typeface="Symbol" pitchFamily="18" charset="2"/>
            </a:endParaRPr>
          </a:p>
        </p:txBody>
      </p:sp>
      <p:sp>
        <p:nvSpPr>
          <p:cNvPr id="283651" name="Rectangle 3"/>
          <p:cNvSpPr>
            <a:spLocks noGrp="1" noChangeArrowheads="1"/>
          </p:cNvSpPr>
          <p:nvPr>
            <p:ph type="body" idx="1"/>
          </p:nvPr>
        </p:nvSpPr>
        <p:spPr/>
        <p:txBody>
          <a:bodyPr/>
          <a:lstStyle/>
          <a:p>
            <a:pPr algn="just" eaLnBrk="1" hangingPunct="1"/>
            <a:r>
              <a:rPr lang="he-IL" smtClean="0"/>
              <a:t>מציאת ה </a:t>
            </a:r>
            <a:r>
              <a:rPr lang="en-US" smtClean="0"/>
              <a:t>Z</a:t>
            </a:r>
            <a:r>
              <a:rPr lang="he-IL" smtClean="0"/>
              <a:t> הגבולי של ה </a:t>
            </a:r>
            <a:r>
              <a:rPr lang="en-US" sz="3600" smtClean="0">
                <a:sym typeface="Symbol" pitchFamily="18" charset="2"/>
              </a:rPr>
              <a:t></a:t>
            </a:r>
            <a:r>
              <a:rPr lang="he-IL" smtClean="0"/>
              <a:t> שנקבעה.</a:t>
            </a:r>
          </a:p>
          <a:p>
            <a:pPr lvl="1" algn="just" eaLnBrk="1" hangingPunct="1"/>
            <a:r>
              <a:rPr lang="he-IL" smtClean="0"/>
              <a:t>ע"פ הטבלה </a:t>
            </a:r>
            <a:r>
              <a:rPr lang="en-US" smtClean="0"/>
              <a:t>Z</a:t>
            </a:r>
            <a:r>
              <a:rPr lang="en-US" sz="1600" smtClean="0"/>
              <a:t>0.99 </a:t>
            </a:r>
            <a:r>
              <a:rPr lang="en-US" sz="3200" smtClean="0"/>
              <a:t>= -2.33</a:t>
            </a:r>
            <a:endParaRPr lang="he-IL" sz="1600" smtClean="0"/>
          </a:p>
          <a:p>
            <a:pPr algn="just" eaLnBrk="1" hangingPunct="1"/>
            <a:r>
              <a:rPr lang="he-IL" smtClean="0"/>
              <a:t>מציאת </a:t>
            </a:r>
            <a:r>
              <a:rPr lang="en-US" smtClean="0"/>
              <a:t>Z</a:t>
            </a:r>
            <a:r>
              <a:rPr lang="he-IL" smtClean="0"/>
              <a:t> המבחן.</a:t>
            </a:r>
            <a:endParaRPr lang="en-US" smtClean="0"/>
          </a:p>
        </p:txBody>
      </p:sp>
      <p:grpSp>
        <p:nvGrpSpPr>
          <p:cNvPr id="2" name="Group 4"/>
          <p:cNvGrpSpPr>
            <a:grpSpLocks/>
          </p:cNvGrpSpPr>
          <p:nvPr/>
        </p:nvGrpSpPr>
        <p:grpSpPr bwMode="auto">
          <a:xfrm>
            <a:off x="1331913" y="3284538"/>
            <a:ext cx="2895600" cy="3440112"/>
            <a:chOff x="839" y="2069"/>
            <a:chExt cx="1824" cy="2167"/>
          </a:xfrm>
        </p:grpSpPr>
        <p:grpSp>
          <p:nvGrpSpPr>
            <p:cNvPr id="93191" name="Group 5"/>
            <p:cNvGrpSpPr>
              <a:grpSpLocks/>
            </p:cNvGrpSpPr>
            <p:nvPr/>
          </p:nvGrpSpPr>
          <p:grpSpPr bwMode="auto">
            <a:xfrm>
              <a:off x="839" y="2069"/>
              <a:ext cx="1824" cy="672"/>
              <a:chOff x="385" y="2659"/>
              <a:chExt cx="1824" cy="672"/>
            </a:xfrm>
          </p:grpSpPr>
          <p:grpSp>
            <p:nvGrpSpPr>
              <p:cNvPr id="93198" name="Group 6"/>
              <p:cNvGrpSpPr>
                <a:grpSpLocks/>
              </p:cNvGrpSpPr>
              <p:nvPr/>
            </p:nvGrpSpPr>
            <p:grpSpPr bwMode="auto">
              <a:xfrm>
                <a:off x="385" y="2659"/>
                <a:ext cx="1824" cy="672"/>
                <a:chOff x="864" y="3072"/>
                <a:chExt cx="1824" cy="672"/>
              </a:xfrm>
            </p:grpSpPr>
            <p:sp>
              <p:nvSpPr>
                <p:cNvPr id="93204" name="Rectangle 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93205" name="Group 8"/>
                <p:cNvGrpSpPr>
                  <a:grpSpLocks/>
                </p:cNvGrpSpPr>
                <p:nvPr/>
              </p:nvGrpSpPr>
              <p:grpSpPr bwMode="auto">
                <a:xfrm>
                  <a:off x="1488" y="3120"/>
                  <a:ext cx="1200" cy="624"/>
                  <a:chOff x="2688" y="3264"/>
                  <a:chExt cx="1200" cy="624"/>
                </a:xfrm>
              </p:grpSpPr>
              <p:sp>
                <p:nvSpPr>
                  <p:cNvPr id="93206" name="Rectangle 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 </a:t>
                    </a:r>
                    <a:r>
                      <a:rPr lang="en-US" sz="2400">
                        <a:latin typeface="Times New Roman" pitchFamily="18" charset="0"/>
                      </a:rPr>
                      <a:t>–</a:t>
                    </a:r>
                    <a:r>
                      <a:rPr lang="en-US" sz="2400"/>
                      <a:t> </a:t>
                    </a:r>
                    <a:r>
                      <a:rPr lang="el-GR" sz="2400"/>
                      <a:t>μ</a:t>
                    </a:r>
                    <a:r>
                      <a:rPr lang="en-US"/>
                      <a:t>0</a:t>
                    </a:r>
                    <a:r>
                      <a:rPr lang="en-US" sz="2400"/>
                      <a:t> </a:t>
                    </a:r>
                  </a:p>
                  <a:p>
                    <a:pPr algn="ctr"/>
                    <a:r>
                      <a:rPr lang="en-US" sz="3600">
                        <a:sym typeface="Symbol" pitchFamily="18" charset="2"/>
                      </a:rPr>
                      <a:t>/ </a:t>
                    </a:r>
                    <a:r>
                      <a:rPr lang="en-US" sz="2800">
                        <a:sym typeface="Symbol" pitchFamily="18" charset="2"/>
                      </a:rPr>
                      <a:t>n</a:t>
                    </a:r>
                  </a:p>
                </p:txBody>
              </p:sp>
              <p:sp>
                <p:nvSpPr>
                  <p:cNvPr id="93207" name="Line 1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93199" name="Line 11"/>
              <p:cNvSpPr>
                <a:spLocks noChangeShapeType="1"/>
              </p:cNvSpPr>
              <p:nvPr/>
            </p:nvSpPr>
            <p:spPr bwMode="auto">
              <a:xfrm>
                <a:off x="1338" y="2704"/>
                <a:ext cx="144" cy="0"/>
              </a:xfrm>
              <a:prstGeom prst="line">
                <a:avLst/>
              </a:prstGeom>
              <a:noFill/>
              <a:ln w="25400">
                <a:solidFill>
                  <a:schemeClr val="tx1"/>
                </a:solidFill>
                <a:miter lim="800000"/>
                <a:headEnd/>
                <a:tailEnd/>
              </a:ln>
            </p:spPr>
            <p:txBody>
              <a:bodyPr wrap="none"/>
              <a:lstStyle/>
              <a:p>
                <a:endParaRPr lang="he-IL"/>
              </a:p>
            </p:txBody>
          </p:sp>
          <p:grpSp>
            <p:nvGrpSpPr>
              <p:cNvPr id="93200" name="Group 12"/>
              <p:cNvGrpSpPr>
                <a:grpSpLocks/>
              </p:cNvGrpSpPr>
              <p:nvPr/>
            </p:nvGrpSpPr>
            <p:grpSpPr bwMode="auto">
              <a:xfrm>
                <a:off x="1655" y="3067"/>
                <a:ext cx="272" cy="227"/>
                <a:chOff x="204" y="3838"/>
                <a:chExt cx="272" cy="91"/>
              </a:xfrm>
            </p:grpSpPr>
            <p:sp>
              <p:nvSpPr>
                <p:cNvPr id="93201" name="Line 13"/>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93202" name="Line 14"/>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93203" name="Line 15"/>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93192" name="Group 16"/>
            <p:cNvGrpSpPr>
              <a:grpSpLocks/>
            </p:cNvGrpSpPr>
            <p:nvPr/>
          </p:nvGrpSpPr>
          <p:grpSpPr bwMode="auto">
            <a:xfrm>
              <a:off x="839" y="2886"/>
              <a:ext cx="1824" cy="672"/>
              <a:chOff x="864" y="3072"/>
              <a:chExt cx="1824" cy="672"/>
            </a:xfrm>
          </p:grpSpPr>
          <p:sp>
            <p:nvSpPr>
              <p:cNvPr id="93194" name="Rectangle 1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93195" name="Group 18"/>
              <p:cNvGrpSpPr>
                <a:grpSpLocks/>
              </p:cNvGrpSpPr>
              <p:nvPr/>
            </p:nvGrpSpPr>
            <p:grpSpPr bwMode="auto">
              <a:xfrm>
                <a:off x="1488" y="3120"/>
                <a:ext cx="1200" cy="624"/>
                <a:chOff x="2688" y="3264"/>
                <a:chExt cx="1200" cy="624"/>
              </a:xfrm>
            </p:grpSpPr>
            <p:sp>
              <p:nvSpPr>
                <p:cNvPr id="93196" name="Rectangle 1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6.8 - 8 </a:t>
                  </a:r>
                </a:p>
                <a:p>
                  <a:pPr algn="ctr"/>
                  <a:r>
                    <a:rPr lang="en-US" sz="2800">
                      <a:sym typeface="Symbol" pitchFamily="18" charset="2"/>
                    </a:rPr>
                    <a:t>4</a:t>
                  </a:r>
                  <a:r>
                    <a:rPr lang="en-US" sz="3600">
                      <a:sym typeface="Symbol" pitchFamily="18" charset="2"/>
                    </a:rPr>
                    <a:t>/</a:t>
                  </a:r>
                  <a:r>
                    <a:rPr lang="en-US" sz="2800">
                      <a:sym typeface="Symbol" pitchFamily="18" charset="2"/>
                    </a:rPr>
                    <a:t>6</a:t>
                  </a:r>
                </a:p>
              </p:txBody>
            </p:sp>
            <p:sp>
              <p:nvSpPr>
                <p:cNvPr id="93197" name="Line 2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93193" name="Rectangle 21"/>
            <p:cNvSpPr>
              <a:spLocks noChangeArrowheads="1"/>
            </p:cNvSpPr>
            <p:nvPr/>
          </p:nvSpPr>
          <p:spPr bwMode="auto">
            <a:xfrm>
              <a:off x="1066" y="3612"/>
              <a:ext cx="1406" cy="624"/>
            </a:xfrm>
            <a:prstGeom prst="rect">
              <a:avLst/>
            </a:prstGeom>
            <a:noFill/>
            <a:ln w="9525">
              <a:noFill/>
              <a:miter lim="800000"/>
              <a:headEnd/>
              <a:tailEnd/>
            </a:ln>
          </p:spPr>
          <p:txBody>
            <a:bodyPr wrap="none" anchor="ctr"/>
            <a:lstStyle/>
            <a:p>
              <a:pPr algn="ctr"/>
              <a:r>
                <a:rPr lang="en-US" sz="6000"/>
                <a:t>Z</a:t>
              </a:r>
              <a:r>
                <a:rPr lang="en-US" sz="4800"/>
                <a:t> = -1.79 </a:t>
              </a:r>
            </a:p>
          </p:txBody>
        </p:sp>
      </p:grpSp>
      <p:sp>
        <p:nvSpPr>
          <p:cNvPr id="93189" name="Rectangle 22"/>
          <p:cNvSpPr>
            <a:spLocks noChangeArrowheads="1"/>
          </p:cNvSpPr>
          <p:nvPr/>
        </p:nvSpPr>
        <p:spPr bwMode="auto">
          <a:xfrm>
            <a:off x="5634038" y="5089525"/>
            <a:ext cx="1905000" cy="990600"/>
          </a:xfrm>
          <a:prstGeom prst="rect">
            <a:avLst/>
          </a:prstGeom>
          <a:noFill/>
          <a:ln w="9525">
            <a:noFill/>
            <a:miter lim="800000"/>
            <a:headEnd/>
            <a:tailEnd/>
          </a:ln>
        </p:spPr>
        <p:txBody>
          <a:bodyPr wrap="none" anchor="ctr"/>
          <a:lstStyle/>
          <a:p>
            <a:pPr algn="ctr"/>
            <a:r>
              <a:rPr lang="en-US" sz="2400"/>
              <a:t>  </a:t>
            </a:r>
            <a:endParaRPr lang="en-US" sz="2800">
              <a:sym typeface="Symbol" pitchFamily="18" charset="2"/>
            </a:endParaRPr>
          </a:p>
        </p:txBody>
      </p:sp>
      <p:sp>
        <p:nvSpPr>
          <p:cNvPr id="283672" name="AutoShape 2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p:cTn id="7" dur="1000" fill="hold"/>
                                        <p:tgtEl>
                                          <p:spTgt spid="2836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36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3651">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83651">
                                            <p:txEl>
                                              <p:pRg st="1" end="1"/>
                                            </p:txEl>
                                          </p:spTgt>
                                        </p:tgtEl>
                                        <p:attrNameLst>
                                          <p:attrName>style.visibility</p:attrName>
                                        </p:attrNameLst>
                                      </p:cBhvr>
                                      <p:to>
                                        <p:strVal val="visible"/>
                                      </p:to>
                                    </p:set>
                                    <p:anim calcmode="lin" valueType="num">
                                      <p:cBhvr>
                                        <p:cTn id="12" dur="1000" fill="hold"/>
                                        <p:tgtEl>
                                          <p:spTgt spid="28365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8365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8365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83651">
                                            <p:txEl>
                                              <p:pRg st="2" end="2"/>
                                            </p:txEl>
                                          </p:spTgt>
                                        </p:tgtEl>
                                        <p:attrNameLst>
                                          <p:attrName>style.visibility</p:attrName>
                                        </p:attrNameLst>
                                      </p:cBhvr>
                                      <p:to>
                                        <p:strVal val="visible"/>
                                      </p:to>
                                    </p:set>
                                    <p:anim calcmode="lin" valueType="num">
                                      <p:cBhvr>
                                        <p:cTn id="19" dur="1000" fill="hold"/>
                                        <p:tgtEl>
                                          <p:spTgt spid="28365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8365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8365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ppt_x</p:attrName>
                                        </p:attrNameLst>
                                      </p:cBhvr>
                                      <p:tavLst>
                                        <p:tav tm="0">
                                          <p:val>
                                            <p:strVal val="#ppt_x-.2"/>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900113" y="549275"/>
            <a:ext cx="7993062" cy="1143000"/>
          </a:xfrm>
        </p:spPr>
        <p:txBody>
          <a:bodyPr/>
          <a:lstStyle/>
          <a:p>
            <a:pPr algn="r" eaLnBrk="1" hangingPunct="1"/>
            <a:r>
              <a:rPr lang="he-IL" sz="3600" smtClean="0"/>
              <a:t>בדיקת השערות: שלב ד' החלטה</a:t>
            </a:r>
            <a:endParaRPr lang="en-US" sz="3600" smtClean="0"/>
          </a:p>
        </p:txBody>
      </p:sp>
      <p:sp>
        <p:nvSpPr>
          <p:cNvPr id="284675" name="Rectangle 3"/>
          <p:cNvSpPr>
            <a:spLocks noGrp="1" noChangeArrowheads="1"/>
          </p:cNvSpPr>
          <p:nvPr>
            <p:ph type="body" idx="1"/>
          </p:nvPr>
        </p:nvSpPr>
        <p:spPr>
          <a:noFill/>
        </p:spPr>
        <p:txBody>
          <a:bodyPr/>
          <a:lstStyle/>
          <a:p>
            <a:pPr algn="just" eaLnBrk="1" hangingPunct="1"/>
            <a:r>
              <a:rPr lang="en-US" sz="2400" smtClean="0"/>
              <a:t>Z</a:t>
            </a:r>
            <a:r>
              <a:rPr lang="he-IL" sz="2400" smtClean="0"/>
              <a:t> המבחן יצא גדול מה </a:t>
            </a:r>
            <a:r>
              <a:rPr lang="en-US" sz="2400" smtClean="0"/>
              <a:t>Z</a:t>
            </a:r>
            <a:r>
              <a:rPr lang="he-IL" sz="2400" smtClean="0"/>
              <a:t> הגבולי כלומר לא בתחום ה </a:t>
            </a:r>
            <a:r>
              <a:rPr lang="en-US" sz="2400" smtClean="0">
                <a:sym typeface="Symbol" pitchFamily="18" charset="2"/>
              </a:rPr>
              <a:t></a:t>
            </a:r>
            <a:r>
              <a:rPr lang="he-IL" sz="2400" smtClean="0">
                <a:sym typeface="Symbol" pitchFamily="18" charset="2"/>
              </a:rPr>
              <a:t> </a:t>
            </a:r>
            <a:r>
              <a:rPr lang="he-IL" sz="1800" smtClean="0">
                <a:sym typeface="Symbol" pitchFamily="18" charset="2"/>
              </a:rPr>
              <a:t>(חיפשנו כאן </a:t>
            </a:r>
            <a:r>
              <a:rPr lang="en-US" sz="1800" smtClean="0">
                <a:sym typeface="Symbol" pitchFamily="18" charset="2"/>
              </a:rPr>
              <a:t>Z</a:t>
            </a:r>
            <a:r>
              <a:rPr lang="he-IL" sz="1800" smtClean="0">
                <a:sym typeface="Symbol" pitchFamily="18" charset="2"/>
              </a:rPr>
              <a:t> קטן מ 2.33-)</a:t>
            </a:r>
            <a:r>
              <a:rPr lang="he-IL" sz="2400" smtClean="0">
                <a:sym typeface="Symbol" pitchFamily="18" charset="2"/>
              </a:rPr>
              <a:t> ולכן נקבל את השערת ה </a:t>
            </a:r>
            <a:r>
              <a:rPr lang="en-US" sz="2400" smtClean="0">
                <a:sym typeface="Symbol" pitchFamily="18" charset="2"/>
              </a:rPr>
              <a:t>H</a:t>
            </a:r>
            <a:r>
              <a:rPr lang="en-US" sz="1400" smtClean="0">
                <a:sym typeface="Symbol" pitchFamily="18" charset="2"/>
              </a:rPr>
              <a:t>0</a:t>
            </a:r>
            <a:r>
              <a:rPr lang="he-IL" sz="1400" smtClean="0">
                <a:sym typeface="Symbol" pitchFamily="18" charset="2"/>
              </a:rPr>
              <a:t> </a:t>
            </a:r>
            <a:r>
              <a:rPr lang="he-IL" sz="2400" smtClean="0">
                <a:sym typeface="Symbol" pitchFamily="18" charset="2"/>
              </a:rPr>
              <a:t>(נדחה את השערת החוקר)</a:t>
            </a:r>
            <a:r>
              <a:rPr lang="he-IL" sz="2000" smtClean="0">
                <a:sym typeface="Symbol" pitchFamily="18" charset="2"/>
              </a:rPr>
              <a:t>.</a:t>
            </a:r>
            <a:r>
              <a:rPr lang="he-IL" sz="2000" smtClean="0"/>
              <a:t> </a:t>
            </a:r>
          </a:p>
          <a:p>
            <a:pPr algn="just" eaLnBrk="1" hangingPunct="1"/>
            <a:r>
              <a:rPr lang="he-IL" sz="2400" smtClean="0"/>
              <a:t>שלב ה' טעות אפשרית: טעות מסוג </a:t>
            </a:r>
            <a:r>
              <a:rPr lang="en-US" sz="2400" smtClean="0"/>
              <a:t>II</a:t>
            </a:r>
            <a:r>
              <a:rPr lang="he-IL" sz="2400" smtClean="0"/>
              <a:t> (האפשרות שדחינו את השערת החוקר למרות שהיא נכונה).</a:t>
            </a:r>
          </a:p>
          <a:p>
            <a:pPr algn="just" eaLnBrk="1" hangingPunct="1">
              <a:buFont typeface="Wingdings" pitchFamily="2" charset="2"/>
              <a:buNone/>
            </a:pPr>
            <a:endParaRPr lang="en-US" sz="2400" smtClean="0"/>
          </a:p>
        </p:txBody>
      </p:sp>
      <p:sp>
        <p:nvSpPr>
          <p:cNvPr id="94212" name="Freeform 4"/>
          <p:cNvSpPr>
            <a:spLocks/>
          </p:cNvSpPr>
          <p:nvPr/>
        </p:nvSpPr>
        <p:spPr bwMode="auto">
          <a:xfrm flipH="1">
            <a:off x="2147888" y="6021388"/>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94213" name="Group 5"/>
          <p:cNvGrpSpPr>
            <a:grpSpLocks/>
          </p:cNvGrpSpPr>
          <p:nvPr/>
        </p:nvGrpSpPr>
        <p:grpSpPr bwMode="auto">
          <a:xfrm flipH="1">
            <a:off x="2195513" y="4221163"/>
            <a:ext cx="6721475" cy="2033587"/>
            <a:chOff x="3360" y="3072"/>
            <a:chExt cx="1872" cy="720"/>
          </a:xfrm>
        </p:grpSpPr>
        <p:sp>
          <p:nvSpPr>
            <p:cNvPr id="94230"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94231"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94214" name="Line 8"/>
          <p:cNvSpPr>
            <a:spLocks noChangeShapeType="1"/>
          </p:cNvSpPr>
          <p:nvPr/>
        </p:nvSpPr>
        <p:spPr bwMode="auto">
          <a:xfrm flipH="1">
            <a:off x="492125" y="6381750"/>
            <a:ext cx="8351838" cy="0"/>
          </a:xfrm>
          <a:prstGeom prst="line">
            <a:avLst/>
          </a:prstGeom>
          <a:noFill/>
          <a:ln w="9525">
            <a:solidFill>
              <a:schemeClr val="tx1"/>
            </a:solidFill>
            <a:miter lim="800000"/>
            <a:headEnd/>
            <a:tailEnd/>
          </a:ln>
        </p:spPr>
        <p:txBody>
          <a:bodyPr wrap="none"/>
          <a:lstStyle/>
          <a:p>
            <a:endParaRPr lang="he-IL"/>
          </a:p>
        </p:txBody>
      </p:sp>
      <p:sp>
        <p:nvSpPr>
          <p:cNvPr id="94215" name="Line 9"/>
          <p:cNvSpPr>
            <a:spLocks noChangeShapeType="1"/>
          </p:cNvSpPr>
          <p:nvPr/>
        </p:nvSpPr>
        <p:spPr bwMode="auto">
          <a:xfrm flipH="1">
            <a:off x="5532438" y="4221163"/>
            <a:ext cx="0" cy="2160587"/>
          </a:xfrm>
          <a:prstGeom prst="line">
            <a:avLst/>
          </a:prstGeom>
          <a:noFill/>
          <a:ln w="9525">
            <a:solidFill>
              <a:schemeClr val="tx1"/>
            </a:solidFill>
            <a:miter lim="800000"/>
            <a:headEnd/>
            <a:tailEnd/>
          </a:ln>
        </p:spPr>
        <p:txBody>
          <a:bodyPr wrap="none"/>
          <a:lstStyle/>
          <a:p>
            <a:endParaRPr lang="he-IL"/>
          </a:p>
        </p:txBody>
      </p:sp>
      <p:sp>
        <p:nvSpPr>
          <p:cNvPr id="94216" name="Rectangle 10"/>
          <p:cNvSpPr>
            <a:spLocks noChangeArrowheads="1"/>
          </p:cNvSpPr>
          <p:nvPr/>
        </p:nvSpPr>
        <p:spPr bwMode="auto">
          <a:xfrm flipH="1">
            <a:off x="5387975" y="6453188"/>
            <a:ext cx="360363" cy="215900"/>
          </a:xfrm>
          <a:prstGeom prst="rect">
            <a:avLst/>
          </a:prstGeom>
          <a:noFill/>
          <a:ln w="9525">
            <a:noFill/>
            <a:miter lim="800000"/>
            <a:headEnd/>
            <a:tailEnd/>
          </a:ln>
        </p:spPr>
        <p:txBody>
          <a:bodyPr wrap="none" anchor="ctr"/>
          <a:lstStyle/>
          <a:p>
            <a:pPr algn="ctr"/>
            <a:r>
              <a:rPr lang="he-IL" sz="1400" b="1"/>
              <a:t>8</a:t>
            </a:r>
            <a:endParaRPr lang="en-US" sz="1400" b="1"/>
          </a:p>
        </p:txBody>
      </p:sp>
      <p:sp>
        <p:nvSpPr>
          <p:cNvPr id="94217" name="Line 14"/>
          <p:cNvSpPr>
            <a:spLocks noChangeShapeType="1"/>
          </p:cNvSpPr>
          <p:nvPr/>
        </p:nvSpPr>
        <p:spPr bwMode="auto">
          <a:xfrm flipH="1">
            <a:off x="3348038" y="5661025"/>
            <a:ext cx="0" cy="720725"/>
          </a:xfrm>
          <a:prstGeom prst="line">
            <a:avLst/>
          </a:prstGeom>
          <a:noFill/>
          <a:ln w="9525">
            <a:solidFill>
              <a:schemeClr val="tx1"/>
            </a:solidFill>
            <a:miter lim="800000"/>
            <a:headEnd/>
            <a:tailEnd/>
          </a:ln>
        </p:spPr>
        <p:txBody>
          <a:bodyPr wrap="none"/>
          <a:lstStyle/>
          <a:p>
            <a:endParaRPr lang="he-IL"/>
          </a:p>
        </p:txBody>
      </p:sp>
      <p:sp>
        <p:nvSpPr>
          <p:cNvPr id="94218" name="Rectangle 15"/>
          <p:cNvSpPr>
            <a:spLocks noChangeArrowheads="1"/>
          </p:cNvSpPr>
          <p:nvPr/>
        </p:nvSpPr>
        <p:spPr bwMode="auto">
          <a:xfrm flipH="1">
            <a:off x="2987675" y="6453188"/>
            <a:ext cx="719138" cy="215900"/>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94219" name="Rectangle 16"/>
          <p:cNvSpPr>
            <a:spLocks noChangeArrowheads="1"/>
          </p:cNvSpPr>
          <p:nvPr/>
        </p:nvSpPr>
        <p:spPr bwMode="auto">
          <a:xfrm flipH="1">
            <a:off x="2843213" y="61658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94220" name="Rectangle 17"/>
          <p:cNvSpPr>
            <a:spLocks noChangeArrowheads="1"/>
          </p:cNvSpPr>
          <p:nvPr/>
        </p:nvSpPr>
        <p:spPr bwMode="auto">
          <a:xfrm flipH="1">
            <a:off x="3563938" y="61658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94221" name="Rectangle 18"/>
          <p:cNvSpPr>
            <a:spLocks noChangeArrowheads="1"/>
          </p:cNvSpPr>
          <p:nvPr/>
        </p:nvSpPr>
        <p:spPr bwMode="auto">
          <a:xfrm flipH="1">
            <a:off x="2987675" y="6642100"/>
            <a:ext cx="719138" cy="215900"/>
          </a:xfrm>
          <a:prstGeom prst="rect">
            <a:avLst/>
          </a:prstGeom>
          <a:noFill/>
          <a:ln w="9525">
            <a:noFill/>
            <a:miter lim="800000"/>
            <a:headEnd/>
            <a:tailEnd/>
          </a:ln>
        </p:spPr>
        <p:txBody>
          <a:bodyPr wrap="none" anchor="ctr"/>
          <a:lstStyle/>
          <a:p>
            <a:pPr algn="ctr"/>
            <a:r>
              <a:rPr lang="en-US" sz="1400" b="1">
                <a:sym typeface="Symbol" pitchFamily="18" charset="2"/>
              </a:rPr>
              <a:t>Z=-2.33</a:t>
            </a:r>
          </a:p>
        </p:txBody>
      </p:sp>
      <p:sp>
        <p:nvSpPr>
          <p:cNvPr id="94222" name="Line 19"/>
          <p:cNvSpPr>
            <a:spLocks noChangeShapeType="1"/>
          </p:cNvSpPr>
          <p:nvPr/>
        </p:nvSpPr>
        <p:spPr bwMode="auto">
          <a:xfrm flipH="1">
            <a:off x="3995738" y="5661025"/>
            <a:ext cx="0" cy="720725"/>
          </a:xfrm>
          <a:prstGeom prst="line">
            <a:avLst/>
          </a:prstGeom>
          <a:noFill/>
          <a:ln w="9525">
            <a:solidFill>
              <a:schemeClr val="tx1"/>
            </a:solidFill>
            <a:miter lim="800000"/>
            <a:headEnd/>
            <a:tailEnd/>
          </a:ln>
        </p:spPr>
        <p:txBody>
          <a:bodyPr wrap="none"/>
          <a:lstStyle/>
          <a:p>
            <a:endParaRPr lang="he-IL"/>
          </a:p>
        </p:txBody>
      </p:sp>
      <p:sp>
        <p:nvSpPr>
          <p:cNvPr id="94223" name="Rectangle 20"/>
          <p:cNvSpPr>
            <a:spLocks noChangeArrowheads="1"/>
          </p:cNvSpPr>
          <p:nvPr/>
        </p:nvSpPr>
        <p:spPr bwMode="auto">
          <a:xfrm flipH="1">
            <a:off x="3851275" y="6642100"/>
            <a:ext cx="719138" cy="215900"/>
          </a:xfrm>
          <a:prstGeom prst="rect">
            <a:avLst/>
          </a:prstGeom>
          <a:noFill/>
          <a:ln w="9525">
            <a:noFill/>
            <a:miter lim="800000"/>
            <a:headEnd/>
            <a:tailEnd/>
          </a:ln>
        </p:spPr>
        <p:txBody>
          <a:bodyPr wrap="none" anchor="ctr"/>
          <a:lstStyle/>
          <a:p>
            <a:pPr algn="ctr"/>
            <a:r>
              <a:rPr lang="en-US" sz="1400" b="1">
                <a:sym typeface="Symbol" pitchFamily="18" charset="2"/>
              </a:rPr>
              <a:t>Z=-1.79</a:t>
            </a:r>
          </a:p>
        </p:txBody>
      </p:sp>
      <p:sp>
        <p:nvSpPr>
          <p:cNvPr id="94224" name="Rectangle 21"/>
          <p:cNvSpPr>
            <a:spLocks noChangeArrowheads="1"/>
          </p:cNvSpPr>
          <p:nvPr/>
        </p:nvSpPr>
        <p:spPr bwMode="auto">
          <a:xfrm flipH="1">
            <a:off x="2916238" y="5373688"/>
            <a:ext cx="719137"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
        <p:nvSpPr>
          <p:cNvPr id="94225" name="Rectangle 22"/>
          <p:cNvSpPr>
            <a:spLocks noChangeArrowheads="1"/>
          </p:cNvSpPr>
          <p:nvPr/>
        </p:nvSpPr>
        <p:spPr bwMode="auto">
          <a:xfrm flipH="1">
            <a:off x="3635375" y="5373688"/>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מבחן</a:t>
            </a:r>
            <a:endParaRPr lang="en-US" sz="1000" b="1">
              <a:sym typeface="Symbol" pitchFamily="18" charset="2"/>
            </a:endParaRPr>
          </a:p>
        </p:txBody>
      </p:sp>
      <p:grpSp>
        <p:nvGrpSpPr>
          <p:cNvPr id="94226" name="Group 23"/>
          <p:cNvGrpSpPr>
            <a:grpSpLocks/>
          </p:cNvGrpSpPr>
          <p:nvPr/>
        </p:nvGrpSpPr>
        <p:grpSpPr bwMode="auto">
          <a:xfrm flipH="1">
            <a:off x="2195513" y="5157788"/>
            <a:ext cx="3600450" cy="1169987"/>
            <a:chOff x="3360" y="3072"/>
            <a:chExt cx="1872" cy="720"/>
          </a:xfrm>
        </p:grpSpPr>
        <p:sp>
          <p:nvSpPr>
            <p:cNvPr id="94228" name="Freeform 24"/>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94229" name="Freeform 25"/>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284699" name="AutoShape 27">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animEffect transition="in" filter="fade">
                                      <p:cBhvr>
                                        <p:cTn id="7" dur="2000"/>
                                        <p:tgtEl>
                                          <p:spTgt spid="284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4675">
                                            <p:txEl>
                                              <p:pRg st="1" end="1"/>
                                            </p:txEl>
                                          </p:spTgt>
                                        </p:tgtEl>
                                        <p:attrNameLst>
                                          <p:attrName>style.visibility</p:attrName>
                                        </p:attrNameLst>
                                      </p:cBhvr>
                                      <p:to>
                                        <p:strVal val="visible"/>
                                      </p:to>
                                    </p:set>
                                    <p:animEffect transition="in" filter="fade">
                                      <p:cBhvr>
                                        <p:cTn id="12" dur="2000"/>
                                        <p:tgtEl>
                                          <p:spTgt spid="284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r" eaLnBrk="1" hangingPunct="1"/>
            <a:r>
              <a:rPr lang="he-IL" sz="3600" smtClean="0"/>
              <a:t>דוגמא: השערה דו כיוונית</a:t>
            </a:r>
            <a:endParaRPr lang="en-US" sz="3600" smtClean="0"/>
          </a:p>
        </p:txBody>
      </p:sp>
      <p:sp>
        <p:nvSpPr>
          <p:cNvPr id="285699" name="Rectangle 3"/>
          <p:cNvSpPr>
            <a:spLocks noChangeArrowheads="1"/>
          </p:cNvSpPr>
          <p:nvPr/>
        </p:nvSpPr>
        <p:spPr bwMode="auto">
          <a:xfrm>
            <a:off x="539750" y="1916113"/>
            <a:ext cx="8496300" cy="4033837"/>
          </a:xfrm>
          <a:prstGeom prst="rect">
            <a:avLst/>
          </a:prstGeom>
          <a:noFill/>
          <a:ln w="9525">
            <a:noFill/>
            <a:miter lim="800000"/>
            <a:headEnd/>
            <a:tailEnd/>
          </a:ln>
        </p:spPr>
        <p:txBody>
          <a:bodyPr/>
          <a:lstStyle/>
          <a:p>
            <a:pPr marL="266700" indent="-266700" algn="just"/>
            <a:r>
              <a:rPr lang="he-IL" sz="3200">
                <a:latin typeface="Times New Roman" pitchFamily="18" charset="0"/>
              </a:rPr>
              <a:t>מכונה למילוי בקבוקים בתרופה מסוימת מכוונת למלא בממוצע 200 מ"ג לבקבוק עם סטיית תקן של 10 מ"ג. הועלה חשד כי המכונה </a:t>
            </a:r>
            <a:r>
              <a:rPr lang="he-IL" sz="3200" u="sng">
                <a:latin typeface="Times New Roman" pitchFamily="18" charset="0"/>
              </a:rPr>
              <a:t>אינה עוד עקבית</a:t>
            </a:r>
            <a:r>
              <a:rPr lang="he-IL" sz="3200">
                <a:latin typeface="Times New Roman" pitchFamily="18" charset="0"/>
              </a:rPr>
              <a:t> במילוי תקין של כמות התרופה. נבדק מדגם מקרי של 25 בקבוקים, במדגם התקבל ממוצע של 205 מ"ג. האם החשד מוצדק ברמה של </a:t>
            </a:r>
            <a:r>
              <a:rPr lang="en-US" sz="3200">
                <a:latin typeface="Times New Roman" pitchFamily="18" charset="0"/>
                <a:sym typeface="Symbol" pitchFamily="18" charset="2"/>
              </a:rPr>
              <a:t>=0.05</a:t>
            </a:r>
            <a:r>
              <a:rPr lang="he-IL" sz="3200">
                <a:latin typeface="Times New Roman" pitchFamily="18" charset="0"/>
                <a:sym typeface="Symbol" pitchFamily="18" charset="2"/>
              </a:rPr>
              <a:t>?</a:t>
            </a:r>
            <a:endParaRPr lang="en-US" sz="3200">
              <a:latin typeface="Times New Roman" pitchFamily="18" charset="0"/>
              <a:sym typeface="Symbol" pitchFamily="18" charset="2"/>
            </a:endParaRPr>
          </a:p>
        </p:txBody>
      </p:sp>
      <p:sp>
        <p:nvSpPr>
          <p:cNvPr id="285701" name="AutoShape 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5699"/>
                                        </p:tgtEl>
                                        <p:attrNameLst>
                                          <p:attrName>style.visibility</p:attrName>
                                        </p:attrNameLst>
                                      </p:cBhvr>
                                      <p:to>
                                        <p:strVal val="visible"/>
                                      </p:to>
                                    </p:set>
                                    <p:anim calcmode="lin" valueType="num">
                                      <p:cBhvr>
                                        <p:cTn id="7" dur="1000" fill="hold"/>
                                        <p:tgtEl>
                                          <p:spTgt spid="285699"/>
                                        </p:tgtEl>
                                        <p:attrNameLst>
                                          <p:attrName>ppt_w</p:attrName>
                                        </p:attrNameLst>
                                      </p:cBhvr>
                                      <p:tavLst>
                                        <p:tav tm="0">
                                          <p:val>
                                            <p:strVal val="#ppt_w*0.70"/>
                                          </p:val>
                                        </p:tav>
                                        <p:tav tm="100000">
                                          <p:val>
                                            <p:strVal val="#ppt_w"/>
                                          </p:val>
                                        </p:tav>
                                      </p:tavLst>
                                    </p:anim>
                                    <p:anim calcmode="lin" valueType="num">
                                      <p:cBhvr>
                                        <p:cTn id="8" dur="1000" fill="hold"/>
                                        <p:tgtEl>
                                          <p:spTgt spid="285699"/>
                                        </p:tgtEl>
                                        <p:attrNameLst>
                                          <p:attrName>ppt_h</p:attrName>
                                        </p:attrNameLst>
                                      </p:cBhvr>
                                      <p:tavLst>
                                        <p:tav tm="0">
                                          <p:val>
                                            <p:strVal val="#ppt_h"/>
                                          </p:val>
                                        </p:tav>
                                        <p:tav tm="100000">
                                          <p:val>
                                            <p:strVal val="#ppt_h"/>
                                          </p:val>
                                        </p:tav>
                                      </p:tavLst>
                                    </p:anim>
                                    <p:animEffect transition="in" filter="fade">
                                      <p:cBhvr>
                                        <p:cTn id="9" dur="1000"/>
                                        <p:tgtEl>
                                          <p:spTgt spid="285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11188" y="549275"/>
            <a:ext cx="7793037" cy="1143000"/>
          </a:xfrm>
        </p:spPr>
        <p:txBody>
          <a:bodyPr/>
          <a:lstStyle/>
          <a:p>
            <a:pPr algn="r" eaLnBrk="1" hangingPunct="1"/>
            <a:r>
              <a:rPr lang="he-IL" sz="3200" smtClean="0"/>
              <a:t>בדיקת השערות: שלב א' ניסוח השערות</a:t>
            </a:r>
            <a:endParaRPr lang="en-US" sz="3200" smtClean="0"/>
          </a:p>
        </p:txBody>
      </p:sp>
      <p:sp>
        <p:nvSpPr>
          <p:cNvPr id="286723" name="Rectangle 3"/>
          <p:cNvSpPr>
            <a:spLocks noGrp="1" noChangeArrowheads="1"/>
          </p:cNvSpPr>
          <p:nvPr>
            <p:ph type="body" idx="1"/>
          </p:nvPr>
        </p:nvSpPr>
        <p:spPr>
          <a:noFill/>
        </p:spPr>
        <p:txBody>
          <a:bodyPr/>
          <a:lstStyle/>
          <a:p>
            <a:pPr algn="just" eaLnBrk="1" hangingPunct="1">
              <a:lnSpc>
                <a:spcPct val="90000"/>
              </a:lnSpc>
            </a:pPr>
            <a:r>
              <a:rPr lang="he-IL" sz="2800" smtClean="0"/>
              <a:t>השערת האפס </a:t>
            </a:r>
            <a:r>
              <a:rPr lang="en-US" sz="2800" smtClean="0"/>
              <a:t>(H</a:t>
            </a:r>
            <a:r>
              <a:rPr lang="en-US" sz="1800" smtClean="0"/>
              <a:t>0</a:t>
            </a:r>
            <a:r>
              <a:rPr lang="en-US" sz="2800" smtClean="0"/>
              <a:t>)</a:t>
            </a:r>
            <a:r>
              <a:rPr lang="he-IL" sz="2800" smtClean="0"/>
              <a:t>: </a:t>
            </a:r>
            <a:r>
              <a:rPr lang="he-IL" sz="2800" b="1" smtClean="0"/>
              <a:t>המכונה ממלאת את הבקבוקים בצורה מדויקת.</a:t>
            </a:r>
          </a:p>
          <a:p>
            <a:pPr algn="just" eaLnBrk="1" hangingPunct="1">
              <a:lnSpc>
                <a:spcPct val="90000"/>
              </a:lnSpc>
            </a:pPr>
            <a:r>
              <a:rPr lang="he-IL" sz="2800" smtClean="0"/>
              <a:t>השערה אלטרנטיבית </a:t>
            </a:r>
            <a:r>
              <a:rPr lang="en-US" sz="2800" smtClean="0"/>
              <a:t>(H</a:t>
            </a:r>
            <a:r>
              <a:rPr lang="en-US" sz="1800" smtClean="0"/>
              <a:t>1</a:t>
            </a:r>
            <a:r>
              <a:rPr lang="en-US" sz="2800" smtClean="0"/>
              <a:t>)</a:t>
            </a:r>
            <a:r>
              <a:rPr lang="he-IL" sz="2800" smtClean="0"/>
              <a:t>: </a:t>
            </a:r>
            <a:r>
              <a:rPr lang="he-IL" sz="2800" b="1" smtClean="0"/>
              <a:t>המכונה ממלאת את הבקבוקים בצורה לא מדויקת.</a:t>
            </a:r>
          </a:p>
          <a:p>
            <a:pPr algn="just" eaLnBrk="1" hangingPunct="1">
              <a:lnSpc>
                <a:spcPct val="90000"/>
              </a:lnSpc>
            </a:pPr>
            <a:endParaRPr lang="he-IL" sz="2800" smtClean="0"/>
          </a:p>
          <a:p>
            <a:pPr algn="just" eaLnBrk="1" hangingPunct="1">
              <a:lnSpc>
                <a:spcPct val="90000"/>
              </a:lnSpc>
            </a:pPr>
            <a:r>
              <a:rPr lang="en-US" sz="2800" smtClean="0"/>
              <a:t>H</a:t>
            </a:r>
            <a:r>
              <a:rPr lang="en-US" sz="1800" smtClean="0"/>
              <a:t>0</a:t>
            </a:r>
            <a:r>
              <a:rPr lang="en-US" sz="2800" smtClean="0"/>
              <a:t>: </a:t>
            </a:r>
            <a:r>
              <a:rPr lang="el-GR" sz="2800" smtClean="0"/>
              <a:t>μ</a:t>
            </a:r>
            <a:r>
              <a:rPr lang="en-US" sz="2800" smtClean="0"/>
              <a:t> = 200</a:t>
            </a:r>
          </a:p>
          <a:p>
            <a:pPr algn="just" eaLnBrk="1" hangingPunct="1">
              <a:lnSpc>
                <a:spcPct val="90000"/>
              </a:lnSpc>
            </a:pPr>
            <a:r>
              <a:rPr lang="en-US" sz="2800" smtClean="0"/>
              <a:t>H</a:t>
            </a:r>
            <a:r>
              <a:rPr lang="en-US" sz="1800" smtClean="0"/>
              <a:t>1</a:t>
            </a:r>
            <a:r>
              <a:rPr lang="en-US" sz="2800" smtClean="0"/>
              <a:t>: </a:t>
            </a:r>
            <a:r>
              <a:rPr lang="el-GR" sz="2800" smtClean="0"/>
              <a:t>μ</a:t>
            </a:r>
            <a:r>
              <a:rPr lang="en-US" sz="2800" smtClean="0"/>
              <a:t> </a:t>
            </a:r>
            <a:r>
              <a:rPr lang="en-US" sz="2800" smtClean="0">
                <a:latin typeface="Palatino Linotype" pitchFamily="18" charset="0"/>
              </a:rPr>
              <a:t>≠</a:t>
            </a:r>
            <a:r>
              <a:rPr lang="en-US" sz="2800" smtClean="0"/>
              <a:t> 200</a:t>
            </a:r>
          </a:p>
        </p:txBody>
      </p:sp>
      <p:sp>
        <p:nvSpPr>
          <p:cNvPr id="286725" name="AutoShape 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 calcmode="lin" valueType="num">
                                      <p:cBhvr>
                                        <p:cTn id="7" dur="1000" fill="hold"/>
                                        <p:tgtEl>
                                          <p:spTgt spid="2867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67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672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86723">
                                            <p:txEl>
                                              <p:pRg st="1" end="1"/>
                                            </p:txEl>
                                          </p:spTgt>
                                        </p:tgtEl>
                                        <p:attrNameLst>
                                          <p:attrName>style.visibility</p:attrName>
                                        </p:attrNameLst>
                                      </p:cBhvr>
                                      <p:to>
                                        <p:strVal val="visible"/>
                                      </p:to>
                                    </p:set>
                                    <p:anim calcmode="lin" valueType="num">
                                      <p:cBhvr>
                                        <p:cTn id="13" dur="1000" fill="hold"/>
                                        <p:tgtEl>
                                          <p:spTgt spid="28672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8672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8672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86723">
                                            <p:txEl>
                                              <p:pRg st="3" end="3"/>
                                            </p:txEl>
                                          </p:spTgt>
                                        </p:tgtEl>
                                        <p:attrNameLst>
                                          <p:attrName>style.visibility</p:attrName>
                                        </p:attrNameLst>
                                      </p:cBhvr>
                                      <p:to>
                                        <p:strVal val="visible"/>
                                      </p:to>
                                    </p:set>
                                    <p:anim calcmode="lin" valueType="num">
                                      <p:cBhvr>
                                        <p:cTn id="19" dur="1000" fill="hold"/>
                                        <p:tgtEl>
                                          <p:spTgt spid="28672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28672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286723">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286723">
                                            <p:txEl>
                                              <p:pRg st="4" end="4"/>
                                            </p:txEl>
                                          </p:spTgt>
                                        </p:tgtEl>
                                        <p:attrNameLst>
                                          <p:attrName>style.visibility</p:attrName>
                                        </p:attrNameLst>
                                      </p:cBhvr>
                                      <p:to>
                                        <p:strVal val="visible"/>
                                      </p:to>
                                    </p:set>
                                    <p:anim calcmode="lin" valueType="num">
                                      <p:cBhvr>
                                        <p:cTn id="25" dur="1000" fill="hold"/>
                                        <p:tgtEl>
                                          <p:spTgt spid="28672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28672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286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r" eaLnBrk="1" hangingPunct="1"/>
            <a:r>
              <a:rPr lang="he-IL" smtClean="0"/>
              <a:t>מבוא: מושגים</a:t>
            </a:r>
            <a:endParaRPr lang="en-US" smtClean="0"/>
          </a:p>
        </p:txBody>
      </p:sp>
      <p:sp>
        <p:nvSpPr>
          <p:cNvPr id="80899" name="Rectangle 3"/>
          <p:cNvSpPr>
            <a:spLocks noGrp="1" noChangeArrowheads="1"/>
          </p:cNvSpPr>
          <p:nvPr>
            <p:ph type="body" idx="1"/>
          </p:nvPr>
        </p:nvSpPr>
        <p:spPr/>
        <p:txBody>
          <a:bodyPr/>
          <a:lstStyle/>
          <a:p>
            <a:pPr eaLnBrk="1" hangingPunct="1">
              <a:lnSpc>
                <a:spcPct val="80000"/>
              </a:lnSpc>
            </a:pPr>
            <a:r>
              <a:rPr lang="he-IL" sz="2800" smtClean="0"/>
              <a:t>פרמטר – ערך המשתנה הנחקר המתאר את האוכלוסייה:</a:t>
            </a:r>
          </a:p>
          <a:p>
            <a:pPr lvl="1" eaLnBrk="1" hangingPunct="1">
              <a:lnSpc>
                <a:spcPct val="80000"/>
              </a:lnSpc>
            </a:pPr>
            <a:r>
              <a:rPr lang="he-IL" sz="2400" smtClean="0"/>
              <a:t>ממוצע </a:t>
            </a:r>
            <a:r>
              <a:rPr lang="el-GR" smtClean="0"/>
              <a:t>μ</a:t>
            </a:r>
            <a:endParaRPr lang="he-IL" smtClean="0"/>
          </a:p>
          <a:p>
            <a:pPr lvl="1" eaLnBrk="1" hangingPunct="1">
              <a:lnSpc>
                <a:spcPct val="80000"/>
              </a:lnSpc>
            </a:pPr>
            <a:r>
              <a:rPr lang="he-IL" sz="2400" smtClean="0"/>
              <a:t>סטיית תקן </a:t>
            </a:r>
            <a:r>
              <a:rPr lang="en-US" smtClean="0">
                <a:sym typeface="Symbol" pitchFamily="18" charset="2"/>
              </a:rPr>
              <a:t></a:t>
            </a:r>
            <a:endParaRPr lang="he-IL" smtClean="0">
              <a:sym typeface="Symbol" pitchFamily="18" charset="2"/>
            </a:endParaRPr>
          </a:p>
          <a:p>
            <a:pPr eaLnBrk="1" hangingPunct="1">
              <a:lnSpc>
                <a:spcPct val="80000"/>
              </a:lnSpc>
            </a:pPr>
            <a:r>
              <a:rPr lang="he-IL" sz="2800" smtClean="0">
                <a:sym typeface="Symbol" pitchFamily="18" charset="2"/>
              </a:rPr>
              <a:t>סטטיסטי – ערך המשתנה הנחקר המתאר את המדגם:</a:t>
            </a:r>
          </a:p>
          <a:p>
            <a:pPr lvl="1" eaLnBrk="1" hangingPunct="1">
              <a:lnSpc>
                <a:spcPct val="80000"/>
              </a:lnSpc>
            </a:pPr>
            <a:r>
              <a:rPr lang="he-IL" sz="2400" smtClean="0">
                <a:sym typeface="Symbol" pitchFamily="18" charset="2"/>
              </a:rPr>
              <a:t>ממוצע </a:t>
            </a:r>
            <a:r>
              <a:rPr lang="en-US" sz="2400" smtClean="0">
                <a:sym typeface="Symbol" pitchFamily="18" charset="2"/>
              </a:rPr>
              <a:t>X</a:t>
            </a:r>
          </a:p>
          <a:p>
            <a:pPr lvl="1" eaLnBrk="1" hangingPunct="1">
              <a:lnSpc>
                <a:spcPct val="80000"/>
              </a:lnSpc>
            </a:pPr>
            <a:r>
              <a:rPr lang="he-IL" sz="2400" smtClean="0">
                <a:sym typeface="Symbol" pitchFamily="18" charset="2"/>
              </a:rPr>
              <a:t>סטיית תקן </a:t>
            </a:r>
            <a:r>
              <a:rPr lang="en-US" sz="2400" smtClean="0">
                <a:sym typeface="Symbol" pitchFamily="18" charset="2"/>
              </a:rPr>
              <a:t>S</a:t>
            </a:r>
            <a:endParaRPr lang="he-IL" sz="2400" smtClean="0">
              <a:sym typeface="Symbol" pitchFamily="18" charset="2"/>
            </a:endParaRPr>
          </a:p>
          <a:p>
            <a:pPr lvl="1" eaLnBrk="1" hangingPunct="1">
              <a:lnSpc>
                <a:spcPct val="80000"/>
              </a:lnSpc>
            </a:pPr>
            <a:endParaRPr lang="he-IL" sz="2400" smtClean="0">
              <a:sym typeface="Symbol" pitchFamily="18" charset="2"/>
            </a:endParaRPr>
          </a:p>
          <a:p>
            <a:pPr eaLnBrk="1" hangingPunct="1">
              <a:lnSpc>
                <a:spcPct val="80000"/>
              </a:lnSpc>
            </a:pPr>
            <a:r>
              <a:rPr lang="he-IL" sz="2800" smtClean="0">
                <a:sym typeface="Symbol" pitchFamily="18" charset="2"/>
              </a:rPr>
              <a:t>הסקה מהסטטיסטי על הפרמטר:</a:t>
            </a:r>
          </a:p>
          <a:p>
            <a:pPr lvl="1" eaLnBrk="1" hangingPunct="1">
              <a:lnSpc>
                <a:spcPct val="80000"/>
              </a:lnSpc>
            </a:pPr>
            <a:r>
              <a:rPr lang="he-IL" sz="2400" smtClean="0">
                <a:sym typeface="Symbol" pitchFamily="18" charset="2"/>
              </a:rPr>
              <a:t>אמידת הפרמטר (נקודתית ובאמצעות רווח בר סמך).</a:t>
            </a:r>
          </a:p>
          <a:p>
            <a:pPr lvl="1" eaLnBrk="1" hangingPunct="1">
              <a:lnSpc>
                <a:spcPct val="80000"/>
              </a:lnSpc>
            </a:pPr>
            <a:r>
              <a:rPr lang="he-IL" sz="2400" smtClean="0">
                <a:sym typeface="Symbol" pitchFamily="18" charset="2"/>
              </a:rPr>
              <a:t>בדיקת השערות.</a:t>
            </a:r>
            <a:endParaRPr lang="en-US" sz="2400" smtClean="0">
              <a:sym typeface="Symbol" pitchFamily="18" charset="2"/>
            </a:endParaRPr>
          </a:p>
        </p:txBody>
      </p:sp>
      <p:sp>
        <p:nvSpPr>
          <p:cNvPr id="80900" name="Line 4"/>
          <p:cNvSpPr>
            <a:spLocks noChangeShapeType="1"/>
          </p:cNvSpPr>
          <p:nvPr/>
        </p:nvSpPr>
        <p:spPr bwMode="auto">
          <a:xfrm>
            <a:off x="7164388" y="3716338"/>
            <a:ext cx="287337" cy="0"/>
          </a:xfrm>
          <a:prstGeom prst="line">
            <a:avLst/>
          </a:prstGeom>
          <a:noFill/>
          <a:ln w="19050">
            <a:solidFill>
              <a:schemeClr val="tx1"/>
            </a:solidFill>
            <a:miter lim="800000"/>
            <a:headEnd/>
            <a:tailEnd/>
          </a:ln>
        </p:spPr>
        <p:txBody>
          <a:bodyPr wrap="none"/>
          <a:lstStyle/>
          <a:p>
            <a:endParaRPr lang="he-IL"/>
          </a:p>
        </p:txBody>
      </p:sp>
      <p:sp>
        <p:nvSpPr>
          <p:cNvPr id="303109" name="AutoShape 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00113" y="549275"/>
            <a:ext cx="7993062" cy="1143000"/>
          </a:xfrm>
        </p:spPr>
        <p:txBody>
          <a:bodyPr/>
          <a:lstStyle/>
          <a:p>
            <a:pPr algn="r" eaLnBrk="1" hangingPunct="1"/>
            <a:r>
              <a:rPr lang="he-IL" sz="2800" smtClean="0"/>
              <a:t>בדיקת השערות: שלב ב' קביעת רמת מובהקות </a:t>
            </a:r>
            <a:r>
              <a:rPr lang="en-US" sz="2800" smtClean="0">
                <a:sym typeface="Symbol" pitchFamily="18" charset="2"/>
              </a:rPr>
              <a:t></a:t>
            </a:r>
          </a:p>
        </p:txBody>
      </p:sp>
      <p:sp>
        <p:nvSpPr>
          <p:cNvPr id="287747" name="Rectangle 3"/>
          <p:cNvSpPr>
            <a:spLocks noGrp="1" noChangeArrowheads="1"/>
          </p:cNvSpPr>
          <p:nvPr>
            <p:ph type="body" idx="1"/>
          </p:nvPr>
        </p:nvSpPr>
        <p:spPr>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&lt;0.05</a:t>
            </a:r>
            <a:r>
              <a:rPr lang="he-IL" sz="2000" smtClean="0">
                <a:sym typeface="Symbol" pitchFamily="18" charset="2"/>
              </a:rPr>
              <a:t>. כלומר 5%, 2.5% בכיוון החיובי {ה 2.5% שבין 97.5% - 100%} ו – 2.5% בכיוון השלילי {ה 2.5% שבין 0% - 2.5%}.</a:t>
            </a:r>
          </a:p>
          <a:p>
            <a:pPr algn="just" eaLnBrk="1" hangingPunct="1">
              <a:lnSpc>
                <a:spcPct val="90000"/>
              </a:lnSpc>
            </a:pPr>
            <a:r>
              <a:rPr lang="en-US" sz="2000" smtClean="0">
                <a:sym typeface="Symbol" pitchFamily="18" charset="2"/>
              </a:rPr>
              <a:t>=0.05</a:t>
            </a:r>
            <a:r>
              <a:rPr lang="he-IL" sz="2000" smtClean="0">
                <a:sym typeface="Symbol" pitchFamily="18" charset="2"/>
              </a:rPr>
              <a:t> דו כיווני / </a:t>
            </a:r>
            <a:r>
              <a:rPr lang="en-US" sz="2000" smtClean="0">
                <a:sym typeface="Symbol" pitchFamily="18" charset="2"/>
              </a:rPr>
              <a:t>Z&gt;1.96</a:t>
            </a:r>
            <a:r>
              <a:rPr lang="he-IL" sz="2000" smtClean="0">
                <a:sym typeface="Symbol" pitchFamily="18" charset="2"/>
              </a:rPr>
              <a:t> או </a:t>
            </a:r>
            <a:r>
              <a:rPr lang="en-US" sz="2000" smtClean="0">
                <a:sym typeface="Symbol" pitchFamily="18" charset="2"/>
              </a:rPr>
              <a:t>Z&lt;-1.96</a:t>
            </a:r>
            <a:endParaRPr lang="he-IL" sz="2000" smtClean="0"/>
          </a:p>
          <a:p>
            <a:pPr algn="just" eaLnBrk="1" hangingPunct="1">
              <a:lnSpc>
                <a:spcPct val="90000"/>
              </a:lnSpc>
              <a:buFont typeface="Wingdings" pitchFamily="2" charset="2"/>
              <a:buNone/>
            </a:pPr>
            <a:endParaRPr lang="en-US" sz="2000" smtClean="0"/>
          </a:p>
        </p:txBody>
      </p:sp>
      <p:sp>
        <p:nvSpPr>
          <p:cNvPr id="97284" name="Freeform 4"/>
          <p:cNvSpPr>
            <a:spLocks/>
          </p:cNvSpPr>
          <p:nvPr/>
        </p:nvSpPr>
        <p:spPr bwMode="auto">
          <a:xfrm>
            <a:off x="1692275" y="5981700"/>
            <a:ext cx="1235075" cy="400050"/>
          </a:xfrm>
          <a:custGeom>
            <a:avLst/>
            <a:gdLst>
              <a:gd name="T0" fmla="*/ 2147483647 w 778"/>
              <a:gd name="T1" fmla="*/ 0 h 252"/>
              <a:gd name="T2" fmla="*/ 2147483647 w 778"/>
              <a:gd name="T3" fmla="*/ 2147483647 h 252"/>
              <a:gd name="T4" fmla="*/ 0 w 778"/>
              <a:gd name="T5" fmla="*/ 2147483647 h 252"/>
              <a:gd name="T6" fmla="*/ 2147483647 w 778"/>
              <a:gd name="T7" fmla="*/ 2147483647 h 252"/>
              <a:gd name="T8" fmla="*/ 2147483647 w 778"/>
              <a:gd name="T9" fmla="*/ 2147483647 h 252"/>
              <a:gd name="T10" fmla="*/ 2147483647 w 778"/>
              <a:gd name="T11" fmla="*/ 2147483647 h 252"/>
              <a:gd name="T12" fmla="*/ 2147483647 w 778"/>
              <a:gd name="T13" fmla="*/ 0 h 252"/>
              <a:gd name="T14" fmla="*/ 0 60000 65536"/>
              <a:gd name="T15" fmla="*/ 0 60000 65536"/>
              <a:gd name="T16" fmla="*/ 0 60000 65536"/>
              <a:gd name="T17" fmla="*/ 0 60000 65536"/>
              <a:gd name="T18" fmla="*/ 0 60000 65536"/>
              <a:gd name="T19" fmla="*/ 0 60000 65536"/>
              <a:gd name="T20" fmla="*/ 0 60000 65536"/>
              <a:gd name="T21" fmla="*/ 0 w 778"/>
              <a:gd name="T22" fmla="*/ 0 h 252"/>
              <a:gd name="T23" fmla="*/ 778 w 778"/>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8" h="252">
                <a:moveTo>
                  <a:pt x="766" y="0"/>
                </a:moveTo>
                <a:lnTo>
                  <a:pt x="778" y="248"/>
                </a:lnTo>
                <a:lnTo>
                  <a:pt x="0" y="252"/>
                </a:lnTo>
                <a:lnTo>
                  <a:pt x="63" y="187"/>
                </a:lnTo>
                <a:lnTo>
                  <a:pt x="410" y="122"/>
                </a:lnTo>
                <a:lnTo>
                  <a:pt x="693" y="25"/>
                </a:lnTo>
                <a:lnTo>
                  <a:pt x="766"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97285" name="Group 5"/>
          <p:cNvGrpSpPr>
            <a:grpSpLocks/>
          </p:cNvGrpSpPr>
          <p:nvPr/>
        </p:nvGrpSpPr>
        <p:grpSpPr bwMode="auto">
          <a:xfrm flipH="1">
            <a:off x="1908175" y="4221163"/>
            <a:ext cx="5137150" cy="2033587"/>
            <a:chOff x="3360" y="3072"/>
            <a:chExt cx="1872" cy="720"/>
          </a:xfrm>
        </p:grpSpPr>
        <p:sp>
          <p:nvSpPr>
            <p:cNvPr id="97307"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97308"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97286" name="Line 8"/>
          <p:cNvSpPr>
            <a:spLocks noChangeShapeType="1"/>
          </p:cNvSpPr>
          <p:nvPr/>
        </p:nvSpPr>
        <p:spPr bwMode="auto">
          <a:xfrm flipH="1">
            <a:off x="492125" y="6381750"/>
            <a:ext cx="8351838" cy="0"/>
          </a:xfrm>
          <a:prstGeom prst="line">
            <a:avLst/>
          </a:prstGeom>
          <a:noFill/>
          <a:ln w="9525">
            <a:solidFill>
              <a:schemeClr val="tx1"/>
            </a:solidFill>
            <a:miter lim="800000"/>
            <a:headEnd/>
            <a:tailEnd/>
          </a:ln>
        </p:spPr>
        <p:txBody>
          <a:bodyPr wrap="none"/>
          <a:lstStyle/>
          <a:p>
            <a:endParaRPr lang="he-IL"/>
          </a:p>
        </p:txBody>
      </p:sp>
      <p:sp>
        <p:nvSpPr>
          <p:cNvPr id="97287" name="Line 9"/>
          <p:cNvSpPr>
            <a:spLocks noChangeShapeType="1"/>
          </p:cNvSpPr>
          <p:nvPr/>
        </p:nvSpPr>
        <p:spPr bwMode="auto">
          <a:xfrm flipH="1">
            <a:off x="4500563" y="4221163"/>
            <a:ext cx="0" cy="2160587"/>
          </a:xfrm>
          <a:prstGeom prst="line">
            <a:avLst/>
          </a:prstGeom>
          <a:noFill/>
          <a:ln w="9525">
            <a:solidFill>
              <a:schemeClr val="tx1"/>
            </a:solidFill>
            <a:miter lim="800000"/>
            <a:headEnd/>
            <a:tailEnd/>
          </a:ln>
        </p:spPr>
        <p:txBody>
          <a:bodyPr wrap="none"/>
          <a:lstStyle/>
          <a:p>
            <a:endParaRPr lang="he-IL"/>
          </a:p>
        </p:txBody>
      </p:sp>
      <p:sp>
        <p:nvSpPr>
          <p:cNvPr id="97288" name="Rectangle 10"/>
          <p:cNvSpPr>
            <a:spLocks noChangeArrowheads="1"/>
          </p:cNvSpPr>
          <p:nvPr/>
        </p:nvSpPr>
        <p:spPr bwMode="auto">
          <a:xfrm flipH="1">
            <a:off x="4284663" y="6453188"/>
            <a:ext cx="360362" cy="215900"/>
          </a:xfrm>
          <a:prstGeom prst="rect">
            <a:avLst/>
          </a:prstGeom>
          <a:noFill/>
          <a:ln w="9525">
            <a:noFill/>
            <a:miter lim="800000"/>
            <a:headEnd/>
            <a:tailEnd/>
          </a:ln>
        </p:spPr>
        <p:txBody>
          <a:bodyPr wrap="none" anchor="ctr"/>
          <a:lstStyle/>
          <a:p>
            <a:pPr algn="ctr"/>
            <a:r>
              <a:rPr lang="he-IL" sz="1400" b="1"/>
              <a:t>200</a:t>
            </a:r>
            <a:endParaRPr lang="en-US" sz="1400" b="1"/>
          </a:p>
        </p:txBody>
      </p:sp>
      <p:sp>
        <p:nvSpPr>
          <p:cNvPr id="97289" name="Line 14"/>
          <p:cNvSpPr>
            <a:spLocks noChangeShapeType="1"/>
          </p:cNvSpPr>
          <p:nvPr/>
        </p:nvSpPr>
        <p:spPr bwMode="auto">
          <a:xfrm flipH="1">
            <a:off x="2916238" y="5661025"/>
            <a:ext cx="0" cy="720725"/>
          </a:xfrm>
          <a:prstGeom prst="line">
            <a:avLst/>
          </a:prstGeom>
          <a:noFill/>
          <a:ln w="9525">
            <a:solidFill>
              <a:schemeClr val="tx1"/>
            </a:solidFill>
            <a:miter lim="800000"/>
            <a:headEnd/>
            <a:tailEnd/>
          </a:ln>
        </p:spPr>
        <p:txBody>
          <a:bodyPr wrap="none"/>
          <a:lstStyle/>
          <a:p>
            <a:endParaRPr lang="he-IL"/>
          </a:p>
        </p:txBody>
      </p:sp>
      <p:sp>
        <p:nvSpPr>
          <p:cNvPr id="97290" name="Rectangle 15"/>
          <p:cNvSpPr>
            <a:spLocks noChangeArrowheads="1"/>
          </p:cNvSpPr>
          <p:nvPr/>
        </p:nvSpPr>
        <p:spPr bwMode="auto">
          <a:xfrm flipH="1">
            <a:off x="2411413" y="6381750"/>
            <a:ext cx="719137" cy="215900"/>
          </a:xfrm>
          <a:prstGeom prst="rect">
            <a:avLst/>
          </a:prstGeom>
          <a:noFill/>
          <a:ln w="9525">
            <a:noFill/>
            <a:miter lim="800000"/>
            <a:headEnd/>
            <a:tailEnd/>
          </a:ln>
        </p:spPr>
        <p:txBody>
          <a:bodyPr wrap="none" anchor="ctr"/>
          <a:lstStyle/>
          <a:p>
            <a:pPr algn="ctr"/>
            <a:r>
              <a:rPr lang="en-US" sz="1400" b="1">
                <a:sym typeface="Symbol" pitchFamily="18" charset="2"/>
              </a:rPr>
              <a:t>=0.025</a:t>
            </a:r>
          </a:p>
        </p:txBody>
      </p:sp>
      <p:sp>
        <p:nvSpPr>
          <p:cNvPr id="97291" name="Rectangle 16"/>
          <p:cNvSpPr>
            <a:spLocks noChangeArrowheads="1"/>
          </p:cNvSpPr>
          <p:nvPr/>
        </p:nvSpPr>
        <p:spPr bwMode="auto">
          <a:xfrm flipH="1">
            <a:off x="2339975" y="6165850"/>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97292" name="Rectangle 17"/>
          <p:cNvSpPr>
            <a:spLocks noChangeArrowheads="1"/>
          </p:cNvSpPr>
          <p:nvPr/>
        </p:nvSpPr>
        <p:spPr bwMode="auto">
          <a:xfrm flipH="1">
            <a:off x="2987675" y="6165850"/>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97293" name="Rectangle 18"/>
          <p:cNvSpPr>
            <a:spLocks noChangeArrowheads="1"/>
          </p:cNvSpPr>
          <p:nvPr/>
        </p:nvSpPr>
        <p:spPr bwMode="auto">
          <a:xfrm flipH="1">
            <a:off x="2411413" y="6642100"/>
            <a:ext cx="719137" cy="215900"/>
          </a:xfrm>
          <a:prstGeom prst="rect">
            <a:avLst/>
          </a:prstGeom>
          <a:noFill/>
          <a:ln w="9525">
            <a:noFill/>
            <a:miter lim="800000"/>
            <a:headEnd/>
            <a:tailEnd/>
          </a:ln>
        </p:spPr>
        <p:txBody>
          <a:bodyPr wrap="none" anchor="ctr"/>
          <a:lstStyle/>
          <a:p>
            <a:pPr algn="ctr"/>
            <a:r>
              <a:rPr lang="en-US" sz="1400" b="1">
                <a:sym typeface="Symbol" pitchFamily="18" charset="2"/>
              </a:rPr>
              <a:t>Z=-1.96</a:t>
            </a:r>
          </a:p>
        </p:txBody>
      </p:sp>
      <p:grpSp>
        <p:nvGrpSpPr>
          <p:cNvPr id="3" name="Group 19"/>
          <p:cNvGrpSpPr>
            <a:grpSpLocks/>
          </p:cNvGrpSpPr>
          <p:nvPr/>
        </p:nvGrpSpPr>
        <p:grpSpPr bwMode="auto">
          <a:xfrm flipH="1">
            <a:off x="3995738" y="5229225"/>
            <a:ext cx="4897437" cy="1096963"/>
            <a:chOff x="3360" y="3072"/>
            <a:chExt cx="1872" cy="720"/>
          </a:xfrm>
        </p:grpSpPr>
        <p:sp>
          <p:nvSpPr>
            <p:cNvPr id="97305" name="Freeform 20"/>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97306" name="Freeform 21"/>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97295" name="Rectangle 22"/>
          <p:cNvSpPr>
            <a:spLocks noChangeArrowheads="1"/>
          </p:cNvSpPr>
          <p:nvPr/>
        </p:nvSpPr>
        <p:spPr bwMode="auto">
          <a:xfrm flipH="1">
            <a:off x="5795963" y="6381750"/>
            <a:ext cx="719137" cy="215900"/>
          </a:xfrm>
          <a:prstGeom prst="rect">
            <a:avLst/>
          </a:prstGeom>
          <a:noFill/>
          <a:ln w="9525">
            <a:noFill/>
            <a:miter lim="800000"/>
            <a:headEnd/>
            <a:tailEnd/>
          </a:ln>
        </p:spPr>
        <p:txBody>
          <a:bodyPr wrap="none" anchor="ctr"/>
          <a:lstStyle/>
          <a:p>
            <a:pPr algn="ctr"/>
            <a:r>
              <a:rPr lang="en-US" sz="1400" b="1">
                <a:sym typeface="Symbol" pitchFamily="18" charset="2"/>
              </a:rPr>
              <a:t>=0.025</a:t>
            </a:r>
          </a:p>
        </p:txBody>
      </p:sp>
      <p:sp>
        <p:nvSpPr>
          <p:cNvPr id="97296" name="Rectangle 23"/>
          <p:cNvSpPr>
            <a:spLocks noChangeArrowheads="1"/>
          </p:cNvSpPr>
          <p:nvPr/>
        </p:nvSpPr>
        <p:spPr bwMode="auto">
          <a:xfrm flipH="1">
            <a:off x="5795963" y="6642100"/>
            <a:ext cx="719137" cy="215900"/>
          </a:xfrm>
          <a:prstGeom prst="rect">
            <a:avLst/>
          </a:prstGeom>
          <a:noFill/>
          <a:ln w="9525">
            <a:noFill/>
            <a:miter lim="800000"/>
            <a:headEnd/>
            <a:tailEnd/>
          </a:ln>
        </p:spPr>
        <p:txBody>
          <a:bodyPr wrap="none" anchor="ctr"/>
          <a:lstStyle/>
          <a:p>
            <a:pPr algn="ctr"/>
            <a:r>
              <a:rPr lang="en-US" sz="1400" b="1">
                <a:sym typeface="Symbol" pitchFamily="18" charset="2"/>
              </a:rPr>
              <a:t>Z=1.96</a:t>
            </a:r>
          </a:p>
        </p:txBody>
      </p:sp>
      <p:sp>
        <p:nvSpPr>
          <p:cNvPr id="97297" name="Freeform 24"/>
          <p:cNvSpPr>
            <a:spLocks/>
          </p:cNvSpPr>
          <p:nvPr/>
        </p:nvSpPr>
        <p:spPr bwMode="auto">
          <a:xfrm>
            <a:off x="6011863" y="5969000"/>
            <a:ext cx="1200150" cy="412750"/>
          </a:xfrm>
          <a:custGeom>
            <a:avLst/>
            <a:gdLst>
              <a:gd name="T0" fmla="*/ 2147483647 w 756"/>
              <a:gd name="T1" fmla="*/ 0 h 260"/>
              <a:gd name="T2" fmla="*/ 0 w 756"/>
              <a:gd name="T3" fmla="*/ 2147483647 h 260"/>
              <a:gd name="T4" fmla="*/ 2147483647 w 756"/>
              <a:gd name="T5" fmla="*/ 2147483647 h 260"/>
              <a:gd name="T6" fmla="*/ 2147483647 w 756"/>
              <a:gd name="T7" fmla="*/ 2147483647 h 260"/>
              <a:gd name="T8" fmla="*/ 2147483647 w 756"/>
              <a:gd name="T9" fmla="*/ 2147483647 h 260"/>
              <a:gd name="T10" fmla="*/ 2147483647 w 756"/>
              <a:gd name="T11" fmla="*/ 2147483647 h 260"/>
              <a:gd name="T12" fmla="*/ 2147483647 w 756"/>
              <a:gd name="T13" fmla="*/ 0 h 260"/>
              <a:gd name="T14" fmla="*/ 0 60000 65536"/>
              <a:gd name="T15" fmla="*/ 0 60000 65536"/>
              <a:gd name="T16" fmla="*/ 0 60000 65536"/>
              <a:gd name="T17" fmla="*/ 0 60000 65536"/>
              <a:gd name="T18" fmla="*/ 0 60000 65536"/>
              <a:gd name="T19" fmla="*/ 0 60000 65536"/>
              <a:gd name="T20" fmla="*/ 0 60000 65536"/>
              <a:gd name="T21" fmla="*/ 0 w 756"/>
              <a:gd name="T22" fmla="*/ 0 h 260"/>
              <a:gd name="T23" fmla="*/ 756 w 756"/>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6" h="260">
                <a:moveTo>
                  <a:pt x="1" y="0"/>
                </a:moveTo>
                <a:lnTo>
                  <a:pt x="0" y="260"/>
                </a:lnTo>
                <a:lnTo>
                  <a:pt x="756" y="260"/>
                </a:lnTo>
                <a:lnTo>
                  <a:pt x="693" y="195"/>
                </a:lnTo>
                <a:lnTo>
                  <a:pt x="337" y="116"/>
                </a:lnTo>
                <a:lnTo>
                  <a:pt x="63" y="33"/>
                </a:lnTo>
                <a:lnTo>
                  <a:pt x="1" y="0"/>
                </a:lnTo>
                <a:close/>
              </a:path>
            </a:pathLst>
          </a:custGeom>
          <a:solidFill>
            <a:srgbClr val="C0C0C0">
              <a:alpha val="50195"/>
            </a:srgbClr>
          </a:solidFill>
          <a:ln w="9525">
            <a:solidFill>
              <a:schemeClr val="tx1"/>
            </a:solidFill>
            <a:miter lim="800000"/>
            <a:headEnd/>
            <a:tailEnd/>
          </a:ln>
        </p:spPr>
        <p:txBody>
          <a:bodyPr wrap="none"/>
          <a:lstStyle/>
          <a:p>
            <a:endParaRPr lang="he-IL"/>
          </a:p>
        </p:txBody>
      </p:sp>
      <p:sp>
        <p:nvSpPr>
          <p:cNvPr id="97298" name="Line 25"/>
          <p:cNvSpPr>
            <a:spLocks noChangeShapeType="1"/>
          </p:cNvSpPr>
          <p:nvPr/>
        </p:nvSpPr>
        <p:spPr bwMode="auto">
          <a:xfrm>
            <a:off x="6011863" y="5661025"/>
            <a:ext cx="0" cy="720725"/>
          </a:xfrm>
          <a:prstGeom prst="line">
            <a:avLst/>
          </a:prstGeom>
          <a:noFill/>
          <a:ln w="9525">
            <a:solidFill>
              <a:schemeClr val="tx1"/>
            </a:solidFill>
            <a:miter lim="800000"/>
            <a:headEnd/>
            <a:tailEnd/>
          </a:ln>
        </p:spPr>
        <p:txBody>
          <a:bodyPr wrap="none"/>
          <a:lstStyle/>
          <a:p>
            <a:endParaRPr lang="he-IL"/>
          </a:p>
        </p:txBody>
      </p:sp>
      <p:sp>
        <p:nvSpPr>
          <p:cNvPr id="97299" name="Rectangle 26"/>
          <p:cNvSpPr>
            <a:spLocks noChangeArrowheads="1"/>
          </p:cNvSpPr>
          <p:nvPr/>
        </p:nvSpPr>
        <p:spPr bwMode="auto">
          <a:xfrm>
            <a:off x="6011863" y="61658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97300" name="Rectangle 27"/>
          <p:cNvSpPr>
            <a:spLocks noChangeArrowheads="1"/>
          </p:cNvSpPr>
          <p:nvPr/>
        </p:nvSpPr>
        <p:spPr bwMode="auto">
          <a:xfrm flipH="1">
            <a:off x="5580063" y="61658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grpSp>
        <p:nvGrpSpPr>
          <p:cNvPr id="4" name="Group 28"/>
          <p:cNvGrpSpPr>
            <a:grpSpLocks/>
          </p:cNvGrpSpPr>
          <p:nvPr/>
        </p:nvGrpSpPr>
        <p:grpSpPr bwMode="auto">
          <a:xfrm flipH="1">
            <a:off x="323850" y="5229225"/>
            <a:ext cx="4897438" cy="1096963"/>
            <a:chOff x="3360" y="3072"/>
            <a:chExt cx="1872" cy="720"/>
          </a:xfrm>
        </p:grpSpPr>
        <p:sp>
          <p:nvSpPr>
            <p:cNvPr id="97303" name="Freeform 29"/>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97304" name="Freeform 30"/>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287776" name="AutoShape 32">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 calcmode="lin" valueType="num">
                                      <p:cBhvr>
                                        <p:cTn id="7" dur="1000" fill="hold"/>
                                        <p:tgtEl>
                                          <p:spTgt spid="2877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7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7747">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87747">
                                            <p:txEl>
                                              <p:pRg st="1" end="1"/>
                                            </p:txEl>
                                          </p:spTgt>
                                        </p:tgtEl>
                                        <p:attrNameLst>
                                          <p:attrName>style.visibility</p:attrName>
                                        </p:attrNameLst>
                                      </p:cBhvr>
                                      <p:to>
                                        <p:strVal val="visible"/>
                                      </p:to>
                                    </p:set>
                                    <p:anim calcmode="lin" valueType="num">
                                      <p:cBhvr>
                                        <p:cTn id="13" dur="1000" fill="hold"/>
                                        <p:tgtEl>
                                          <p:spTgt spid="28774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8774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87747">
                                            <p:txEl>
                                              <p:pRg st="1" end="1"/>
                                            </p:txEl>
                                          </p:spTgt>
                                        </p:tgtEl>
                                      </p:cBhvr>
                                    </p:animEffect>
                                  </p:childTnLst>
                                </p:cTn>
                              </p:par>
                              <p:par>
                                <p:cTn id="16" presetID="31" presetClass="entr" presetSubtype="0" fill="hold" nodeType="withEffect">
                                  <p:stCondLst>
                                    <p:cond delay="1000"/>
                                  </p:stCondLst>
                                  <p:iterate type="lt">
                                    <p:tmPct val="5000"/>
                                  </p:iterate>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nodeType="withEffect">
                                  <p:stCondLst>
                                    <p:cond delay="1000"/>
                                  </p:stCondLst>
                                  <p:iterate type="lt">
                                    <p:tmPct val="5000"/>
                                  </p:iterate>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r" eaLnBrk="1" hangingPunct="1"/>
            <a:r>
              <a:rPr lang="he-IL" sz="2800" smtClean="0"/>
              <a:t>בדיקת השערות: שלב ג' חישוב (קבלה או דחייה)</a:t>
            </a:r>
            <a:endParaRPr lang="en-US" sz="2800" smtClean="0">
              <a:sym typeface="Symbol" pitchFamily="18" charset="2"/>
            </a:endParaRPr>
          </a:p>
        </p:txBody>
      </p:sp>
      <p:sp>
        <p:nvSpPr>
          <p:cNvPr id="288771" name="Rectangle 3"/>
          <p:cNvSpPr>
            <a:spLocks noGrp="1" noChangeArrowheads="1"/>
          </p:cNvSpPr>
          <p:nvPr>
            <p:ph type="body" idx="1"/>
          </p:nvPr>
        </p:nvSpPr>
        <p:spPr/>
        <p:txBody>
          <a:bodyPr/>
          <a:lstStyle/>
          <a:p>
            <a:pPr algn="just" eaLnBrk="1" hangingPunct="1"/>
            <a:r>
              <a:rPr lang="he-IL" smtClean="0"/>
              <a:t>מציאת ה </a:t>
            </a:r>
            <a:r>
              <a:rPr lang="en-US" smtClean="0"/>
              <a:t>Z</a:t>
            </a:r>
            <a:r>
              <a:rPr lang="he-IL" smtClean="0"/>
              <a:t> הגבולי של ה </a:t>
            </a:r>
            <a:r>
              <a:rPr lang="en-US" sz="3600" smtClean="0">
                <a:sym typeface="Symbol" pitchFamily="18" charset="2"/>
              </a:rPr>
              <a:t></a:t>
            </a:r>
            <a:r>
              <a:rPr lang="he-IL" smtClean="0"/>
              <a:t> שנקבעה.</a:t>
            </a:r>
          </a:p>
          <a:p>
            <a:pPr lvl="1" algn="just" eaLnBrk="1" hangingPunct="1"/>
            <a:r>
              <a:rPr lang="he-IL" smtClean="0"/>
              <a:t>ע"פ הטבלה </a:t>
            </a:r>
            <a:r>
              <a:rPr lang="en-US" smtClean="0"/>
              <a:t>Z</a:t>
            </a:r>
            <a:r>
              <a:rPr lang="en-US" sz="1600" smtClean="0"/>
              <a:t> </a:t>
            </a:r>
            <a:r>
              <a:rPr lang="en-US" sz="3200" smtClean="0"/>
              <a:t>= -1.96 / 1.96</a:t>
            </a:r>
            <a:endParaRPr lang="he-IL" sz="1600" smtClean="0"/>
          </a:p>
          <a:p>
            <a:pPr algn="just" eaLnBrk="1" hangingPunct="1"/>
            <a:r>
              <a:rPr lang="he-IL" smtClean="0"/>
              <a:t>מציאת </a:t>
            </a:r>
            <a:r>
              <a:rPr lang="en-US" smtClean="0"/>
              <a:t>Z</a:t>
            </a:r>
            <a:r>
              <a:rPr lang="he-IL" smtClean="0"/>
              <a:t> המבחן.</a:t>
            </a:r>
            <a:endParaRPr lang="en-US" smtClean="0"/>
          </a:p>
        </p:txBody>
      </p:sp>
      <p:grpSp>
        <p:nvGrpSpPr>
          <p:cNvPr id="2" name="Group 4"/>
          <p:cNvGrpSpPr>
            <a:grpSpLocks/>
          </p:cNvGrpSpPr>
          <p:nvPr/>
        </p:nvGrpSpPr>
        <p:grpSpPr bwMode="auto">
          <a:xfrm>
            <a:off x="1331913" y="3284538"/>
            <a:ext cx="2895600" cy="3440112"/>
            <a:chOff x="839" y="2069"/>
            <a:chExt cx="1824" cy="2167"/>
          </a:xfrm>
        </p:grpSpPr>
        <p:grpSp>
          <p:nvGrpSpPr>
            <p:cNvPr id="98311" name="Group 5"/>
            <p:cNvGrpSpPr>
              <a:grpSpLocks/>
            </p:cNvGrpSpPr>
            <p:nvPr/>
          </p:nvGrpSpPr>
          <p:grpSpPr bwMode="auto">
            <a:xfrm>
              <a:off x="839" y="2069"/>
              <a:ext cx="1824" cy="672"/>
              <a:chOff x="385" y="2659"/>
              <a:chExt cx="1824" cy="672"/>
            </a:xfrm>
          </p:grpSpPr>
          <p:grpSp>
            <p:nvGrpSpPr>
              <p:cNvPr id="98318" name="Group 6"/>
              <p:cNvGrpSpPr>
                <a:grpSpLocks/>
              </p:cNvGrpSpPr>
              <p:nvPr/>
            </p:nvGrpSpPr>
            <p:grpSpPr bwMode="auto">
              <a:xfrm>
                <a:off x="385" y="2659"/>
                <a:ext cx="1824" cy="672"/>
                <a:chOff x="864" y="3072"/>
                <a:chExt cx="1824" cy="672"/>
              </a:xfrm>
            </p:grpSpPr>
            <p:sp>
              <p:nvSpPr>
                <p:cNvPr id="98324" name="Rectangle 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98325" name="Group 8"/>
                <p:cNvGrpSpPr>
                  <a:grpSpLocks/>
                </p:cNvGrpSpPr>
                <p:nvPr/>
              </p:nvGrpSpPr>
              <p:grpSpPr bwMode="auto">
                <a:xfrm>
                  <a:off x="1488" y="3120"/>
                  <a:ext cx="1200" cy="624"/>
                  <a:chOff x="2688" y="3264"/>
                  <a:chExt cx="1200" cy="624"/>
                </a:xfrm>
              </p:grpSpPr>
              <p:sp>
                <p:nvSpPr>
                  <p:cNvPr id="98326" name="Rectangle 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 - </a:t>
                    </a:r>
                    <a:r>
                      <a:rPr lang="el-GR" sz="2400"/>
                      <a:t>μ</a:t>
                    </a:r>
                    <a:r>
                      <a:rPr lang="en-US" sz="2400"/>
                      <a:t> </a:t>
                    </a:r>
                  </a:p>
                  <a:p>
                    <a:pPr algn="ctr"/>
                    <a:r>
                      <a:rPr lang="en-US" sz="3600">
                        <a:sym typeface="Symbol" pitchFamily="18" charset="2"/>
                      </a:rPr>
                      <a:t>/ </a:t>
                    </a:r>
                    <a:r>
                      <a:rPr lang="en-US" sz="2800">
                        <a:sym typeface="Symbol" pitchFamily="18" charset="2"/>
                      </a:rPr>
                      <a:t>n</a:t>
                    </a:r>
                  </a:p>
                </p:txBody>
              </p:sp>
              <p:sp>
                <p:nvSpPr>
                  <p:cNvPr id="98327" name="Line 1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98319" name="Line 11"/>
              <p:cNvSpPr>
                <a:spLocks noChangeShapeType="1"/>
              </p:cNvSpPr>
              <p:nvPr/>
            </p:nvSpPr>
            <p:spPr bwMode="auto">
              <a:xfrm>
                <a:off x="1338" y="2704"/>
                <a:ext cx="144" cy="0"/>
              </a:xfrm>
              <a:prstGeom prst="line">
                <a:avLst/>
              </a:prstGeom>
              <a:noFill/>
              <a:ln w="25400">
                <a:solidFill>
                  <a:schemeClr val="tx1"/>
                </a:solidFill>
                <a:miter lim="800000"/>
                <a:headEnd/>
                <a:tailEnd/>
              </a:ln>
            </p:spPr>
            <p:txBody>
              <a:bodyPr wrap="none"/>
              <a:lstStyle/>
              <a:p>
                <a:endParaRPr lang="he-IL"/>
              </a:p>
            </p:txBody>
          </p:sp>
          <p:grpSp>
            <p:nvGrpSpPr>
              <p:cNvPr id="98320" name="Group 12"/>
              <p:cNvGrpSpPr>
                <a:grpSpLocks/>
              </p:cNvGrpSpPr>
              <p:nvPr/>
            </p:nvGrpSpPr>
            <p:grpSpPr bwMode="auto">
              <a:xfrm>
                <a:off x="1655" y="3067"/>
                <a:ext cx="272" cy="227"/>
                <a:chOff x="204" y="3838"/>
                <a:chExt cx="272" cy="91"/>
              </a:xfrm>
            </p:grpSpPr>
            <p:sp>
              <p:nvSpPr>
                <p:cNvPr id="98321" name="Line 13"/>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98322" name="Line 14"/>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98323" name="Line 15"/>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98312" name="Group 16"/>
            <p:cNvGrpSpPr>
              <a:grpSpLocks/>
            </p:cNvGrpSpPr>
            <p:nvPr/>
          </p:nvGrpSpPr>
          <p:grpSpPr bwMode="auto">
            <a:xfrm>
              <a:off x="839" y="2886"/>
              <a:ext cx="1824" cy="672"/>
              <a:chOff x="864" y="3072"/>
              <a:chExt cx="1824" cy="672"/>
            </a:xfrm>
          </p:grpSpPr>
          <p:sp>
            <p:nvSpPr>
              <p:cNvPr id="98314" name="Rectangle 1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98315" name="Group 18"/>
              <p:cNvGrpSpPr>
                <a:grpSpLocks/>
              </p:cNvGrpSpPr>
              <p:nvPr/>
            </p:nvGrpSpPr>
            <p:grpSpPr bwMode="auto">
              <a:xfrm>
                <a:off x="1488" y="3120"/>
                <a:ext cx="1200" cy="624"/>
                <a:chOff x="2688" y="3264"/>
                <a:chExt cx="1200" cy="624"/>
              </a:xfrm>
            </p:grpSpPr>
            <p:sp>
              <p:nvSpPr>
                <p:cNvPr id="98316" name="Rectangle 1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205 - 200</a:t>
                  </a:r>
                </a:p>
                <a:p>
                  <a:pPr algn="ctr"/>
                  <a:r>
                    <a:rPr lang="en-US" sz="2800">
                      <a:sym typeface="Symbol" pitchFamily="18" charset="2"/>
                    </a:rPr>
                    <a:t>10</a:t>
                  </a:r>
                  <a:r>
                    <a:rPr lang="en-US" sz="3600">
                      <a:sym typeface="Symbol" pitchFamily="18" charset="2"/>
                    </a:rPr>
                    <a:t>/</a:t>
                  </a:r>
                  <a:r>
                    <a:rPr lang="en-US" sz="2800">
                      <a:sym typeface="Symbol" pitchFamily="18" charset="2"/>
                    </a:rPr>
                    <a:t>5</a:t>
                  </a:r>
                </a:p>
              </p:txBody>
            </p:sp>
            <p:sp>
              <p:nvSpPr>
                <p:cNvPr id="98317" name="Line 2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98313" name="Rectangle 21"/>
            <p:cNvSpPr>
              <a:spLocks noChangeArrowheads="1"/>
            </p:cNvSpPr>
            <p:nvPr/>
          </p:nvSpPr>
          <p:spPr bwMode="auto">
            <a:xfrm>
              <a:off x="1066" y="3612"/>
              <a:ext cx="1406" cy="624"/>
            </a:xfrm>
            <a:prstGeom prst="rect">
              <a:avLst/>
            </a:prstGeom>
            <a:noFill/>
            <a:ln w="9525">
              <a:noFill/>
              <a:miter lim="800000"/>
              <a:headEnd/>
              <a:tailEnd/>
            </a:ln>
          </p:spPr>
          <p:txBody>
            <a:bodyPr wrap="none" anchor="ctr"/>
            <a:lstStyle/>
            <a:p>
              <a:pPr algn="ctr"/>
              <a:r>
                <a:rPr lang="en-US" sz="6000"/>
                <a:t>Z</a:t>
              </a:r>
              <a:r>
                <a:rPr lang="en-US" sz="4800"/>
                <a:t> = 2.5 </a:t>
              </a:r>
            </a:p>
          </p:txBody>
        </p:sp>
      </p:grpSp>
      <p:sp>
        <p:nvSpPr>
          <p:cNvPr id="98309" name="Rectangle 22"/>
          <p:cNvSpPr>
            <a:spLocks noChangeArrowheads="1"/>
          </p:cNvSpPr>
          <p:nvPr/>
        </p:nvSpPr>
        <p:spPr bwMode="auto">
          <a:xfrm>
            <a:off x="5634038" y="5089525"/>
            <a:ext cx="1905000" cy="990600"/>
          </a:xfrm>
          <a:prstGeom prst="rect">
            <a:avLst/>
          </a:prstGeom>
          <a:noFill/>
          <a:ln w="9525">
            <a:noFill/>
            <a:miter lim="800000"/>
            <a:headEnd/>
            <a:tailEnd/>
          </a:ln>
        </p:spPr>
        <p:txBody>
          <a:bodyPr wrap="none" anchor="ctr"/>
          <a:lstStyle/>
          <a:p>
            <a:pPr algn="ctr"/>
            <a:r>
              <a:rPr lang="en-US" sz="2400"/>
              <a:t>  </a:t>
            </a:r>
            <a:endParaRPr lang="en-US" sz="2800">
              <a:sym typeface="Symbol" pitchFamily="18" charset="2"/>
            </a:endParaRPr>
          </a:p>
        </p:txBody>
      </p:sp>
      <p:sp>
        <p:nvSpPr>
          <p:cNvPr id="288792" name="AutoShape 2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 calcmode="lin" valueType="num">
                                      <p:cBhvr>
                                        <p:cTn id="7" dur="1000" fill="hold"/>
                                        <p:tgtEl>
                                          <p:spTgt spid="2887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87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8771">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88771">
                                            <p:txEl>
                                              <p:pRg st="1" end="1"/>
                                            </p:txEl>
                                          </p:spTgt>
                                        </p:tgtEl>
                                        <p:attrNameLst>
                                          <p:attrName>style.visibility</p:attrName>
                                        </p:attrNameLst>
                                      </p:cBhvr>
                                      <p:to>
                                        <p:strVal val="visible"/>
                                      </p:to>
                                    </p:set>
                                    <p:anim calcmode="lin" valueType="num">
                                      <p:cBhvr>
                                        <p:cTn id="13" dur="1000" fill="hold"/>
                                        <p:tgtEl>
                                          <p:spTgt spid="28877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8877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88771">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88771">
                                            <p:txEl>
                                              <p:pRg st="2" end="2"/>
                                            </p:txEl>
                                          </p:spTgt>
                                        </p:tgtEl>
                                        <p:attrNameLst>
                                          <p:attrName>style.visibility</p:attrName>
                                        </p:attrNameLst>
                                      </p:cBhvr>
                                      <p:to>
                                        <p:strVal val="visible"/>
                                      </p:to>
                                    </p:set>
                                    <p:anim calcmode="lin" valueType="num">
                                      <p:cBhvr>
                                        <p:cTn id="19" dur="1000" fill="hold"/>
                                        <p:tgtEl>
                                          <p:spTgt spid="28877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8877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8877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ppt_x</p:attrName>
                                        </p:attrNameLst>
                                      </p:cBhvr>
                                      <p:tavLst>
                                        <p:tav tm="0">
                                          <p:val>
                                            <p:strVal val="#ppt_x-.2"/>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900113" y="549275"/>
            <a:ext cx="7993062" cy="1143000"/>
          </a:xfrm>
        </p:spPr>
        <p:txBody>
          <a:bodyPr/>
          <a:lstStyle/>
          <a:p>
            <a:pPr algn="r" eaLnBrk="1" hangingPunct="1"/>
            <a:r>
              <a:rPr lang="he-IL" sz="3600" smtClean="0"/>
              <a:t>בדיקת השערות: שלב ד' החלטה</a:t>
            </a:r>
            <a:endParaRPr lang="en-US" sz="3600" smtClean="0"/>
          </a:p>
        </p:txBody>
      </p:sp>
      <p:sp>
        <p:nvSpPr>
          <p:cNvPr id="289795" name="Rectangle 3"/>
          <p:cNvSpPr>
            <a:spLocks noGrp="1" noChangeArrowheads="1"/>
          </p:cNvSpPr>
          <p:nvPr>
            <p:ph type="body" idx="1"/>
          </p:nvPr>
        </p:nvSpPr>
        <p:spPr>
          <a:noFill/>
        </p:spPr>
        <p:txBody>
          <a:bodyPr/>
          <a:lstStyle/>
          <a:p>
            <a:pPr algn="just" eaLnBrk="1" hangingPunct="1"/>
            <a:r>
              <a:rPr lang="en-US" sz="2400" smtClean="0"/>
              <a:t>Z</a:t>
            </a:r>
            <a:r>
              <a:rPr lang="he-IL" sz="2400" smtClean="0"/>
              <a:t> יצא גדול מה </a:t>
            </a:r>
            <a:r>
              <a:rPr lang="en-US" sz="2400" smtClean="0"/>
              <a:t>Z</a:t>
            </a:r>
            <a:r>
              <a:rPr lang="he-IL" sz="2400" smtClean="0"/>
              <a:t> הגבולי (1.96) כלומר בתחום ה </a:t>
            </a:r>
            <a:r>
              <a:rPr lang="en-US" sz="2400" smtClean="0">
                <a:sym typeface="Symbol" pitchFamily="18" charset="2"/>
              </a:rPr>
              <a:t></a:t>
            </a:r>
            <a:r>
              <a:rPr lang="he-IL" sz="2400" smtClean="0">
                <a:sym typeface="Symbol" pitchFamily="18" charset="2"/>
              </a:rPr>
              <a:t> </a:t>
            </a:r>
            <a:r>
              <a:rPr lang="he-IL" sz="1800" smtClean="0">
                <a:sym typeface="Symbol" pitchFamily="18" charset="2"/>
              </a:rPr>
              <a:t>(חיפשנו כאן </a:t>
            </a:r>
            <a:r>
              <a:rPr lang="en-US" sz="1800" smtClean="0">
                <a:sym typeface="Symbol" pitchFamily="18" charset="2"/>
              </a:rPr>
              <a:t>Z</a:t>
            </a:r>
            <a:r>
              <a:rPr lang="he-IL" sz="1800" smtClean="0">
                <a:sym typeface="Symbol" pitchFamily="18" charset="2"/>
              </a:rPr>
              <a:t> גדול מ 1.96, או קטן מ 1.96-)</a:t>
            </a:r>
            <a:r>
              <a:rPr lang="he-IL" sz="2400" smtClean="0">
                <a:sym typeface="Symbol" pitchFamily="18" charset="2"/>
              </a:rPr>
              <a:t> ולכן נדחה את השערת ה </a:t>
            </a:r>
            <a:r>
              <a:rPr lang="en-US" sz="2400" smtClean="0">
                <a:sym typeface="Symbol" pitchFamily="18" charset="2"/>
              </a:rPr>
              <a:t>H</a:t>
            </a:r>
            <a:r>
              <a:rPr lang="en-US" sz="1400" smtClean="0">
                <a:sym typeface="Symbol" pitchFamily="18" charset="2"/>
              </a:rPr>
              <a:t>0</a:t>
            </a:r>
            <a:r>
              <a:rPr lang="he-IL" sz="1400" smtClean="0">
                <a:sym typeface="Symbol" pitchFamily="18" charset="2"/>
              </a:rPr>
              <a:t> </a:t>
            </a:r>
            <a:r>
              <a:rPr lang="he-IL" sz="2400" smtClean="0">
                <a:sym typeface="Symbol" pitchFamily="18" charset="2"/>
              </a:rPr>
              <a:t>(נקבל את השערת החוקר)</a:t>
            </a:r>
            <a:r>
              <a:rPr lang="he-IL" sz="2000" smtClean="0">
                <a:sym typeface="Symbol" pitchFamily="18" charset="2"/>
              </a:rPr>
              <a:t>.</a:t>
            </a:r>
            <a:r>
              <a:rPr lang="he-IL" sz="2000" smtClean="0"/>
              <a:t> </a:t>
            </a:r>
          </a:p>
          <a:p>
            <a:pPr algn="just" eaLnBrk="1" hangingPunct="1"/>
            <a:r>
              <a:rPr lang="he-IL" sz="2400" smtClean="0"/>
              <a:t>שלב ה' טעות אפשרית: טעות </a:t>
            </a:r>
            <a:r>
              <a:rPr lang="en-US" sz="2400" smtClean="0">
                <a:sym typeface="Symbol" pitchFamily="18" charset="2"/>
              </a:rPr>
              <a:t></a:t>
            </a:r>
            <a:r>
              <a:rPr lang="he-IL" sz="2400" smtClean="0"/>
              <a:t> (טעות מסוג </a:t>
            </a:r>
            <a:r>
              <a:rPr lang="en-US" sz="2400" smtClean="0"/>
              <a:t>I</a:t>
            </a:r>
            <a:r>
              <a:rPr lang="he-IL" sz="2400" smtClean="0"/>
              <a:t>).</a:t>
            </a:r>
          </a:p>
          <a:p>
            <a:pPr algn="just" eaLnBrk="1" hangingPunct="1">
              <a:buFont typeface="Wingdings" pitchFamily="2" charset="2"/>
              <a:buNone/>
            </a:pPr>
            <a:endParaRPr lang="en-US" sz="2400" smtClean="0"/>
          </a:p>
        </p:txBody>
      </p:sp>
      <p:sp>
        <p:nvSpPr>
          <p:cNvPr id="99332" name="Freeform 4"/>
          <p:cNvSpPr>
            <a:spLocks/>
          </p:cNvSpPr>
          <p:nvPr/>
        </p:nvSpPr>
        <p:spPr bwMode="auto">
          <a:xfrm>
            <a:off x="1692275" y="5988050"/>
            <a:ext cx="1228725" cy="393700"/>
          </a:xfrm>
          <a:custGeom>
            <a:avLst/>
            <a:gdLst>
              <a:gd name="T0" fmla="*/ 2147483647 w 774"/>
              <a:gd name="T1" fmla="*/ 0 h 248"/>
              <a:gd name="T2" fmla="*/ 2147483647 w 774"/>
              <a:gd name="T3" fmla="*/ 2147483647 h 248"/>
              <a:gd name="T4" fmla="*/ 0 w 774"/>
              <a:gd name="T5" fmla="*/ 2147483647 h 248"/>
              <a:gd name="T6" fmla="*/ 2147483647 w 774"/>
              <a:gd name="T7" fmla="*/ 2147483647 h 248"/>
              <a:gd name="T8" fmla="*/ 2147483647 w 774"/>
              <a:gd name="T9" fmla="*/ 2147483647 h 248"/>
              <a:gd name="T10" fmla="*/ 2147483647 w 774"/>
              <a:gd name="T11" fmla="*/ 2147483647 h 248"/>
              <a:gd name="T12" fmla="*/ 2147483647 w 774"/>
              <a:gd name="T13" fmla="*/ 0 h 248"/>
              <a:gd name="T14" fmla="*/ 0 60000 65536"/>
              <a:gd name="T15" fmla="*/ 0 60000 65536"/>
              <a:gd name="T16" fmla="*/ 0 60000 65536"/>
              <a:gd name="T17" fmla="*/ 0 60000 65536"/>
              <a:gd name="T18" fmla="*/ 0 60000 65536"/>
              <a:gd name="T19" fmla="*/ 0 60000 65536"/>
              <a:gd name="T20" fmla="*/ 0 60000 65536"/>
              <a:gd name="T21" fmla="*/ 0 w 774"/>
              <a:gd name="T22" fmla="*/ 0 h 248"/>
              <a:gd name="T23" fmla="*/ 774 w 774"/>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4" h="248">
                <a:moveTo>
                  <a:pt x="770" y="0"/>
                </a:moveTo>
                <a:lnTo>
                  <a:pt x="774" y="248"/>
                </a:lnTo>
                <a:lnTo>
                  <a:pt x="0" y="248"/>
                </a:lnTo>
                <a:lnTo>
                  <a:pt x="63" y="183"/>
                </a:lnTo>
                <a:lnTo>
                  <a:pt x="410" y="118"/>
                </a:lnTo>
                <a:lnTo>
                  <a:pt x="693" y="21"/>
                </a:lnTo>
                <a:lnTo>
                  <a:pt x="77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99333" name="Group 5"/>
          <p:cNvGrpSpPr>
            <a:grpSpLocks/>
          </p:cNvGrpSpPr>
          <p:nvPr/>
        </p:nvGrpSpPr>
        <p:grpSpPr bwMode="auto">
          <a:xfrm flipH="1">
            <a:off x="1908175" y="4221163"/>
            <a:ext cx="5137150" cy="2033587"/>
            <a:chOff x="3360" y="3072"/>
            <a:chExt cx="1872" cy="720"/>
          </a:xfrm>
        </p:grpSpPr>
        <p:sp>
          <p:nvSpPr>
            <p:cNvPr id="99355"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99356"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99334" name="Line 8"/>
          <p:cNvSpPr>
            <a:spLocks noChangeShapeType="1"/>
          </p:cNvSpPr>
          <p:nvPr/>
        </p:nvSpPr>
        <p:spPr bwMode="auto">
          <a:xfrm flipH="1">
            <a:off x="492125" y="6381750"/>
            <a:ext cx="8351838" cy="0"/>
          </a:xfrm>
          <a:prstGeom prst="line">
            <a:avLst/>
          </a:prstGeom>
          <a:noFill/>
          <a:ln w="9525">
            <a:solidFill>
              <a:schemeClr val="tx1"/>
            </a:solidFill>
            <a:miter lim="800000"/>
            <a:headEnd/>
            <a:tailEnd/>
          </a:ln>
        </p:spPr>
        <p:txBody>
          <a:bodyPr wrap="none"/>
          <a:lstStyle/>
          <a:p>
            <a:endParaRPr lang="he-IL"/>
          </a:p>
        </p:txBody>
      </p:sp>
      <p:sp>
        <p:nvSpPr>
          <p:cNvPr id="99335" name="Line 9"/>
          <p:cNvSpPr>
            <a:spLocks noChangeShapeType="1"/>
          </p:cNvSpPr>
          <p:nvPr/>
        </p:nvSpPr>
        <p:spPr bwMode="auto">
          <a:xfrm flipH="1">
            <a:off x="4500563" y="4221163"/>
            <a:ext cx="0" cy="2160587"/>
          </a:xfrm>
          <a:prstGeom prst="line">
            <a:avLst/>
          </a:prstGeom>
          <a:noFill/>
          <a:ln w="9525">
            <a:solidFill>
              <a:schemeClr val="tx1"/>
            </a:solidFill>
            <a:miter lim="800000"/>
            <a:headEnd/>
            <a:tailEnd/>
          </a:ln>
        </p:spPr>
        <p:txBody>
          <a:bodyPr wrap="none"/>
          <a:lstStyle/>
          <a:p>
            <a:endParaRPr lang="he-IL"/>
          </a:p>
        </p:txBody>
      </p:sp>
      <p:sp>
        <p:nvSpPr>
          <p:cNvPr id="99336" name="Rectangle 10"/>
          <p:cNvSpPr>
            <a:spLocks noChangeArrowheads="1"/>
          </p:cNvSpPr>
          <p:nvPr/>
        </p:nvSpPr>
        <p:spPr bwMode="auto">
          <a:xfrm flipH="1">
            <a:off x="4284663" y="6453188"/>
            <a:ext cx="360362" cy="215900"/>
          </a:xfrm>
          <a:prstGeom prst="rect">
            <a:avLst/>
          </a:prstGeom>
          <a:noFill/>
          <a:ln w="9525">
            <a:noFill/>
            <a:miter lim="800000"/>
            <a:headEnd/>
            <a:tailEnd/>
          </a:ln>
        </p:spPr>
        <p:txBody>
          <a:bodyPr wrap="none" anchor="ctr"/>
          <a:lstStyle/>
          <a:p>
            <a:pPr algn="ctr"/>
            <a:r>
              <a:rPr lang="he-IL" sz="1400" b="1"/>
              <a:t>200</a:t>
            </a:r>
            <a:endParaRPr lang="en-US" sz="1400" b="1"/>
          </a:p>
        </p:txBody>
      </p:sp>
      <p:sp>
        <p:nvSpPr>
          <p:cNvPr id="99337" name="Line 14"/>
          <p:cNvSpPr>
            <a:spLocks noChangeShapeType="1"/>
          </p:cNvSpPr>
          <p:nvPr/>
        </p:nvSpPr>
        <p:spPr bwMode="auto">
          <a:xfrm flipH="1">
            <a:off x="2916238" y="5661025"/>
            <a:ext cx="0" cy="720725"/>
          </a:xfrm>
          <a:prstGeom prst="line">
            <a:avLst/>
          </a:prstGeom>
          <a:noFill/>
          <a:ln w="9525">
            <a:solidFill>
              <a:schemeClr val="tx1"/>
            </a:solidFill>
            <a:miter lim="800000"/>
            <a:headEnd/>
            <a:tailEnd/>
          </a:ln>
        </p:spPr>
        <p:txBody>
          <a:bodyPr wrap="none"/>
          <a:lstStyle/>
          <a:p>
            <a:endParaRPr lang="he-IL"/>
          </a:p>
        </p:txBody>
      </p:sp>
      <p:sp>
        <p:nvSpPr>
          <p:cNvPr id="99338" name="Rectangle 15"/>
          <p:cNvSpPr>
            <a:spLocks noChangeArrowheads="1"/>
          </p:cNvSpPr>
          <p:nvPr/>
        </p:nvSpPr>
        <p:spPr bwMode="auto">
          <a:xfrm flipH="1">
            <a:off x="2051050" y="6381750"/>
            <a:ext cx="719138" cy="215900"/>
          </a:xfrm>
          <a:prstGeom prst="rect">
            <a:avLst/>
          </a:prstGeom>
          <a:noFill/>
          <a:ln w="9525">
            <a:noFill/>
            <a:miter lim="800000"/>
            <a:headEnd/>
            <a:tailEnd/>
          </a:ln>
        </p:spPr>
        <p:txBody>
          <a:bodyPr wrap="none" anchor="ctr"/>
          <a:lstStyle/>
          <a:p>
            <a:pPr algn="ctr"/>
            <a:r>
              <a:rPr lang="en-US" sz="1400" b="1">
                <a:sym typeface="Symbol" pitchFamily="18" charset="2"/>
              </a:rPr>
              <a:t>=0.025</a:t>
            </a:r>
          </a:p>
        </p:txBody>
      </p:sp>
      <p:sp>
        <p:nvSpPr>
          <p:cNvPr id="99339" name="Rectangle 16"/>
          <p:cNvSpPr>
            <a:spLocks noChangeArrowheads="1"/>
          </p:cNvSpPr>
          <p:nvPr/>
        </p:nvSpPr>
        <p:spPr bwMode="auto">
          <a:xfrm flipH="1">
            <a:off x="2339975" y="6165850"/>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99340" name="Rectangle 17"/>
          <p:cNvSpPr>
            <a:spLocks noChangeArrowheads="1"/>
          </p:cNvSpPr>
          <p:nvPr/>
        </p:nvSpPr>
        <p:spPr bwMode="auto">
          <a:xfrm flipH="1">
            <a:off x="2987675" y="6165850"/>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99341" name="Rectangle 18"/>
          <p:cNvSpPr>
            <a:spLocks noChangeArrowheads="1"/>
          </p:cNvSpPr>
          <p:nvPr/>
        </p:nvSpPr>
        <p:spPr bwMode="auto">
          <a:xfrm flipH="1">
            <a:off x="2051050" y="6642100"/>
            <a:ext cx="719138" cy="215900"/>
          </a:xfrm>
          <a:prstGeom prst="rect">
            <a:avLst/>
          </a:prstGeom>
          <a:noFill/>
          <a:ln w="9525">
            <a:noFill/>
            <a:miter lim="800000"/>
            <a:headEnd/>
            <a:tailEnd/>
          </a:ln>
        </p:spPr>
        <p:txBody>
          <a:bodyPr wrap="none" anchor="ctr"/>
          <a:lstStyle/>
          <a:p>
            <a:pPr algn="ctr"/>
            <a:r>
              <a:rPr lang="en-US" sz="1400" b="1">
                <a:sym typeface="Symbol" pitchFamily="18" charset="2"/>
              </a:rPr>
              <a:t>Z=-1.96</a:t>
            </a:r>
          </a:p>
        </p:txBody>
      </p:sp>
      <p:sp>
        <p:nvSpPr>
          <p:cNvPr id="99342" name="Rectangle 22"/>
          <p:cNvSpPr>
            <a:spLocks noChangeArrowheads="1"/>
          </p:cNvSpPr>
          <p:nvPr/>
        </p:nvSpPr>
        <p:spPr bwMode="auto">
          <a:xfrm flipH="1">
            <a:off x="5724525" y="6381750"/>
            <a:ext cx="719138" cy="215900"/>
          </a:xfrm>
          <a:prstGeom prst="rect">
            <a:avLst/>
          </a:prstGeom>
          <a:noFill/>
          <a:ln w="9525">
            <a:noFill/>
            <a:miter lim="800000"/>
            <a:headEnd/>
            <a:tailEnd/>
          </a:ln>
        </p:spPr>
        <p:txBody>
          <a:bodyPr wrap="none" anchor="ctr"/>
          <a:lstStyle/>
          <a:p>
            <a:pPr algn="ctr"/>
            <a:r>
              <a:rPr lang="en-US" sz="1400" b="1">
                <a:sym typeface="Symbol" pitchFamily="18" charset="2"/>
              </a:rPr>
              <a:t>=0.025</a:t>
            </a:r>
          </a:p>
        </p:txBody>
      </p:sp>
      <p:sp>
        <p:nvSpPr>
          <p:cNvPr id="99343" name="Rectangle 23"/>
          <p:cNvSpPr>
            <a:spLocks noChangeArrowheads="1"/>
          </p:cNvSpPr>
          <p:nvPr/>
        </p:nvSpPr>
        <p:spPr bwMode="auto">
          <a:xfrm flipH="1">
            <a:off x="5724525" y="6642100"/>
            <a:ext cx="719138" cy="215900"/>
          </a:xfrm>
          <a:prstGeom prst="rect">
            <a:avLst/>
          </a:prstGeom>
          <a:noFill/>
          <a:ln w="9525">
            <a:noFill/>
            <a:miter lim="800000"/>
            <a:headEnd/>
            <a:tailEnd/>
          </a:ln>
        </p:spPr>
        <p:txBody>
          <a:bodyPr wrap="none" anchor="ctr"/>
          <a:lstStyle/>
          <a:p>
            <a:pPr algn="ctr"/>
            <a:r>
              <a:rPr lang="en-US" sz="1400" b="1">
                <a:sym typeface="Symbol" pitchFamily="18" charset="2"/>
              </a:rPr>
              <a:t>Z=1.96</a:t>
            </a:r>
          </a:p>
        </p:txBody>
      </p:sp>
      <p:sp>
        <p:nvSpPr>
          <p:cNvPr id="99344" name="Freeform 24"/>
          <p:cNvSpPr>
            <a:spLocks/>
          </p:cNvSpPr>
          <p:nvPr/>
        </p:nvSpPr>
        <p:spPr bwMode="auto">
          <a:xfrm>
            <a:off x="6011863" y="5975350"/>
            <a:ext cx="1200150" cy="406400"/>
          </a:xfrm>
          <a:custGeom>
            <a:avLst/>
            <a:gdLst>
              <a:gd name="T0" fmla="*/ 2147483647 w 756"/>
              <a:gd name="T1" fmla="*/ 0 h 256"/>
              <a:gd name="T2" fmla="*/ 0 w 756"/>
              <a:gd name="T3" fmla="*/ 2147483647 h 256"/>
              <a:gd name="T4" fmla="*/ 2147483647 w 756"/>
              <a:gd name="T5" fmla="*/ 2147483647 h 256"/>
              <a:gd name="T6" fmla="*/ 2147483647 w 756"/>
              <a:gd name="T7" fmla="*/ 2147483647 h 256"/>
              <a:gd name="T8" fmla="*/ 2147483647 w 756"/>
              <a:gd name="T9" fmla="*/ 2147483647 h 256"/>
              <a:gd name="T10" fmla="*/ 2147483647 w 756"/>
              <a:gd name="T11" fmla="*/ 2147483647 h 256"/>
              <a:gd name="T12" fmla="*/ 2147483647 w 756"/>
              <a:gd name="T13" fmla="*/ 0 h 256"/>
              <a:gd name="T14" fmla="*/ 0 60000 65536"/>
              <a:gd name="T15" fmla="*/ 0 60000 65536"/>
              <a:gd name="T16" fmla="*/ 0 60000 65536"/>
              <a:gd name="T17" fmla="*/ 0 60000 65536"/>
              <a:gd name="T18" fmla="*/ 0 60000 65536"/>
              <a:gd name="T19" fmla="*/ 0 60000 65536"/>
              <a:gd name="T20" fmla="*/ 0 60000 65536"/>
              <a:gd name="T21" fmla="*/ 0 w 756"/>
              <a:gd name="T22" fmla="*/ 0 h 256"/>
              <a:gd name="T23" fmla="*/ 756 w 756"/>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6" h="256">
                <a:moveTo>
                  <a:pt x="5" y="0"/>
                </a:moveTo>
                <a:lnTo>
                  <a:pt x="0" y="256"/>
                </a:lnTo>
                <a:lnTo>
                  <a:pt x="756" y="256"/>
                </a:lnTo>
                <a:lnTo>
                  <a:pt x="693" y="191"/>
                </a:lnTo>
                <a:lnTo>
                  <a:pt x="353" y="112"/>
                </a:lnTo>
                <a:lnTo>
                  <a:pt x="63" y="29"/>
                </a:lnTo>
                <a:lnTo>
                  <a:pt x="5" y="0"/>
                </a:lnTo>
                <a:close/>
              </a:path>
            </a:pathLst>
          </a:custGeom>
          <a:solidFill>
            <a:srgbClr val="C0C0C0">
              <a:alpha val="50195"/>
            </a:srgbClr>
          </a:solidFill>
          <a:ln w="9525">
            <a:solidFill>
              <a:schemeClr val="tx1"/>
            </a:solidFill>
            <a:miter lim="800000"/>
            <a:headEnd/>
            <a:tailEnd/>
          </a:ln>
        </p:spPr>
        <p:txBody>
          <a:bodyPr wrap="none"/>
          <a:lstStyle/>
          <a:p>
            <a:endParaRPr lang="he-IL"/>
          </a:p>
        </p:txBody>
      </p:sp>
      <p:sp>
        <p:nvSpPr>
          <p:cNvPr id="99345" name="Line 25"/>
          <p:cNvSpPr>
            <a:spLocks noChangeShapeType="1"/>
          </p:cNvSpPr>
          <p:nvPr/>
        </p:nvSpPr>
        <p:spPr bwMode="auto">
          <a:xfrm>
            <a:off x="6011863" y="5661025"/>
            <a:ext cx="0" cy="720725"/>
          </a:xfrm>
          <a:prstGeom prst="line">
            <a:avLst/>
          </a:prstGeom>
          <a:noFill/>
          <a:ln w="9525">
            <a:solidFill>
              <a:schemeClr val="tx1"/>
            </a:solidFill>
            <a:miter lim="800000"/>
            <a:headEnd/>
            <a:tailEnd/>
          </a:ln>
        </p:spPr>
        <p:txBody>
          <a:bodyPr wrap="none"/>
          <a:lstStyle/>
          <a:p>
            <a:endParaRPr lang="he-IL"/>
          </a:p>
        </p:txBody>
      </p:sp>
      <p:sp>
        <p:nvSpPr>
          <p:cNvPr id="99346" name="Rectangle 26"/>
          <p:cNvSpPr>
            <a:spLocks noChangeArrowheads="1"/>
          </p:cNvSpPr>
          <p:nvPr/>
        </p:nvSpPr>
        <p:spPr bwMode="auto">
          <a:xfrm>
            <a:off x="6011863" y="61658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99347" name="Rectangle 27"/>
          <p:cNvSpPr>
            <a:spLocks noChangeArrowheads="1"/>
          </p:cNvSpPr>
          <p:nvPr/>
        </p:nvSpPr>
        <p:spPr bwMode="auto">
          <a:xfrm flipH="1">
            <a:off x="5580063" y="61658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99348" name="Rectangle 28"/>
          <p:cNvSpPr>
            <a:spLocks noChangeArrowheads="1"/>
          </p:cNvSpPr>
          <p:nvPr/>
        </p:nvSpPr>
        <p:spPr bwMode="auto">
          <a:xfrm flipH="1">
            <a:off x="5508625" y="5373688"/>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
        <p:nvSpPr>
          <p:cNvPr id="99349" name="Rectangle 29"/>
          <p:cNvSpPr>
            <a:spLocks noChangeArrowheads="1"/>
          </p:cNvSpPr>
          <p:nvPr/>
        </p:nvSpPr>
        <p:spPr bwMode="auto">
          <a:xfrm flipH="1">
            <a:off x="6372225" y="5373688"/>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מבחן</a:t>
            </a:r>
            <a:endParaRPr lang="en-US" sz="1000" b="1">
              <a:sym typeface="Symbol" pitchFamily="18" charset="2"/>
            </a:endParaRPr>
          </a:p>
        </p:txBody>
      </p:sp>
      <p:sp>
        <p:nvSpPr>
          <p:cNvPr id="99350" name="Line 30"/>
          <p:cNvSpPr>
            <a:spLocks noChangeShapeType="1"/>
          </p:cNvSpPr>
          <p:nvPr/>
        </p:nvSpPr>
        <p:spPr bwMode="auto">
          <a:xfrm>
            <a:off x="6732588" y="5661025"/>
            <a:ext cx="0" cy="720725"/>
          </a:xfrm>
          <a:prstGeom prst="line">
            <a:avLst/>
          </a:prstGeom>
          <a:noFill/>
          <a:ln w="9525">
            <a:solidFill>
              <a:schemeClr val="tx1"/>
            </a:solidFill>
            <a:miter lim="800000"/>
            <a:headEnd/>
            <a:tailEnd/>
          </a:ln>
        </p:spPr>
        <p:txBody>
          <a:bodyPr wrap="none"/>
          <a:lstStyle/>
          <a:p>
            <a:endParaRPr lang="he-IL"/>
          </a:p>
        </p:txBody>
      </p:sp>
      <p:grpSp>
        <p:nvGrpSpPr>
          <p:cNvPr id="3" name="Group 31"/>
          <p:cNvGrpSpPr>
            <a:grpSpLocks/>
          </p:cNvGrpSpPr>
          <p:nvPr/>
        </p:nvGrpSpPr>
        <p:grpSpPr bwMode="auto">
          <a:xfrm flipH="1">
            <a:off x="4572000" y="5229225"/>
            <a:ext cx="4286250" cy="1096963"/>
            <a:chOff x="3360" y="3072"/>
            <a:chExt cx="1872" cy="720"/>
          </a:xfrm>
        </p:grpSpPr>
        <p:sp>
          <p:nvSpPr>
            <p:cNvPr id="99353" name="Freeform 3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99354" name="Freeform 3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289827" name="AutoShape 3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anim calcmode="lin" valueType="num">
                                      <p:cBhvr>
                                        <p:cTn id="7" dur="1000" fill="hold"/>
                                        <p:tgtEl>
                                          <p:spTgt spid="2897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97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979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89795">
                                            <p:txEl>
                                              <p:pRg st="1" end="1"/>
                                            </p:txEl>
                                          </p:spTgt>
                                        </p:tgtEl>
                                        <p:attrNameLst>
                                          <p:attrName>style.visibility</p:attrName>
                                        </p:attrNameLst>
                                      </p:cBhvr>
                                      <p:to>
                                        <p:strVal val="visible"/>
                                      </p:to>
                                    </p:set>
                                    <p:anim calcmode="lin" valueType="num">
                                      <p:cBhvr>
                                        <p:cTn id="13" dur="1000" fill="hold"/>
                                        <p:tgtEl>
                                          <p:spTgt spid="28979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8979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89795">
                                            <p:txEl>
                                              <p:pRg st="1" end="1"/>
                                            </p:txEl>
                                          </p:spTgt>
                                        </p:tgtEl>
                                      </p:cBhvr>
                                    </p:animEffect>
                                  </p:childTnLst>
                                </p:cTn>
                              </p:par>
                              <p:par>
                                <p:cTn id="16" presetID="31" presetClass="entr" presetSubtype="0" fill="hold" nodeType="withEffect">
                                  <p:stCondLst>
                                    <p:cond delay="1000"/>
                                  </p:stCondLst>
                                  <p:iterate type="lt">
                                    <p:tmPct val="5000"/>
                                  </p:iterate>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00113" y="549275"/>
            <a:ext cx="7993062" cy="1143000"/>
          </a:xfrm>
        </p:spPr>
        <p:txBody>
          <a:bodyPr/>
          <a:lstStyle/>
          <a:p>
            <a:pPr algn="r" eaLnBrk="1" hangingPunct="1"/>
            <a:r>
              <a:rPr lang="he-IL" sz="2800" smtClean="0"/>
              <a:t>מה משפיע על הסיכוי לקבל את השערת החוקר?</a:t>
            </a:r>
            <a:endParaRPr lang="en-US" sz="2800" smtClean="0"/>
          </a:p>
        </p:txBody>
      </p:sp>
      <p:sp>
        <p:nvSpPr>
          <p:cNvPr id="290819" name="Rectangle 3"/>
          <p:cNvSpPr>
            <a:spLocks noGrp="1" noChangeArrowheads="1"/>
          </p:cNvSpPr>
          <p:nvPr>
            <p:ph type="body" idx="1"/>
          </p:nvPr>
        </p:nvSpPr>
        <p:spPr>
          <a:xfrm>
            <a:off x="1187450" y="1844675"/>
            <a:ext cx="7772400" cy="4114800"/>
          </a:xfrm>
          <a:noFill/>
        </p:spPr>
        <p:txBody>
          <a:bodyPr/>
          <a:lstStyle/>
          <a:p>
            <a:pPr algn="just" eaLnBrk="1" hangingPunct="1"/>
            <a:r>
              <a:rPr lang="he-IL" sz="2000" smtClean="0"/>
              <a:t>המרחק בין ממוצעי ההתפלגויות - ככל שגדול יותר, יותר סיכוי לקבל את השערת החוקר.</a:t>
            </a:r>
            <a:endParaRPr lang="he-IL" sz="1800" smtClean="0"/>
          </a:p>
          <a:p>
            <a:pPr algn="just" eaLnBrk="1" hangingPunct="1"/>
            <a:r>
              <a:rPr lang="he-IL" sz="2000" smtClean="0"/>
              <a:t>גודל סטיית התקן - ככל שהפיזור קטן יותר, הסיכוי לקבל את השערת החוקר גדול יותר.</a:t>
            </a:r>
          </a:p>
          <a:p>
            <a:pPr algn="just" eaLnBrk="1" hangingPunct="1"/>
            <a:r>
              <a:rPr lang="he-IL" sz="2000" smtClean="0"/>
              <a:t>ככל שה </a:t>
            </a:r>
            <a:r>
              <a:rPr lang="en-US" sz="2000" smtClean="0">
                <a:sym typeface="Symbol" pitchFamily="18" charset="2"/>
              </a:rPr>
              <a:t></a:t>
            </a:r>
            <a:r>
              <a:rPr lang="he-IL" sz="2000" smtClean="0">
                <a:sym typeface="Symbol" pitchFamily="18" charset="2"/>
              </a:rPr>
              <a:t> גדולה יותר </a:t>
            </a:r>
            <a:r>
              <a:rPr lang="he-IL" sz="2000" smtClean="0"/>
              <a:t>הסיכוי לקבל את השערת החוקר גדול יותר (מלאכותי).</a:t>
            </a:r>
          </a:p>
          <a:p>
            <a:pPr algn="just" eaLnBrk="1" hangingPunct="1"/>
            <a:r>
              <a:rPr lang="he-IL" sz="2000" smtClean="0"/>
              <a:t>גודל המדגם – ככל שהמדגם גדול יותר הסיכוי לקבל את השערת החוקר גדול יותר.</a:t>
            </a:r>
          </a:p>
          <a:p>
            <a:pPr algn="just" eaLnBrk="1" hangingPunct="1">
              <a:buFont typeface="Wingdings" pitchFamily="2" charset="2"/>
              <a:buNone/>
            </a:pPr>
            <a:endParaRPr lang="en-US" sz="2000" smtClean="0"/>
          </a:p>
        </p:txBody>
      </p:sp>
      <p:grpSp>
        <p:nvGrpSpPr>
          <p:cNvPr id="100356" name="Group 4"/>
          <p:cNvGrpSpPr>
            <a:grpSpLocks/>
          </p:cNvGrpSpPr>
          <p:nvPr/>
        </p:nvGrpSpPr>
        <p:grpSpPr bwMode="auto">
          <a:xfrm flipH="1">
            <a:off x="971550" y="4941888"/>
            <a:ext cx="3889375" cy="1312862"/>
            <a:chOff x="3360" y="3072"/>
            <a:chExt cx="1872" cy="720"/>
          </a:xfrm>
        </p:grpSpPr>
        <p:sp>
          <p:nvSpPr>
            <p:cNvPr id="100379" name="Freeform 5"/>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00380" name="Freeform 6"/>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00357" name="Line 7"/>
          <p:cNvSpPr>
            <a:spLocks noChangeShapeType="1"/>
          </p:cNvSpPr>
          <p:nvPr/>
        </p:nvSpPr>
        <p:spPr bwMode="auto">
          <a:xfrm flipH="1">
            <a:off x="492125" y="6381750"/>
            <a:ext cx="8351838" cy="0"/>
          </a:xfrm>
          <a:prstGeom prst="line">
            <a:avLst/>
          </a:prstGeom>
          <a:noFill/>
          <a:ln w="9525">
            <a:solidFill>
              <a:schemeClr val="tx1"/>
            </a:solidFill>
            <a:miter lim="800000"/>
            <a:headEnd/>
            <a:tailEnd/>
          </a:ln>
        </p:spPr>
        <p:txBody>
          <a:bodyPr wrap="none"/>
          <a:lstStyle/>
          <a:p>
            <a:endParaRPr lang="he-IL"/>
          </a:p>
        </p:txBody>
      </p:sp>
      <p:grpSp>
        <p:nvGrpSpPr>
          <p:cNvPr id="3" name="Group 8"/>
          <p:cNvGrpSpPr>
            <a:grpSpLocks/>
          </p:cNvGrpSpPr>
          <p:nvPr/>
        </p:nvGrpSpPr>
        <p:grpSpPr bwMode="auto">
          <a:xfrm flipH="1">
            <a:off x="2916238" y="4941888"/>
            <a:ext cx="3743325" cy="1312862"/>
            <a:chOff x="3360" y="3072"/>
            <a:chExt cx="1872" cy="720"/>
          </a:xfrm>
        </p:grpSpPr>
        <p:sp>
          <p:nvSpPr>
            <p:cNvPr id="100377" name="Freeform 9"/>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tx1"/>
              </a:solidFill>
              <a:prstDash val="sysDot"/>
              <a:miter lim="800000"/>
              <a:headEnd/>
              <a:tailEnd/>
            </a:ln>
          </p:spPr>
          <p:txBody>
            <a:bodyPr wrap="none"/>
            <a:lstStyle/>
            <a:p>
              <a:endParaRPr lang="he-IL"/>
            </a:p>
          </p:txBody>
        </p:sp>
        <p:sp>
          <p:nvSpPr>
            <p:cNvPr id="100378" name="Freeform 10"/>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tx1"/>
              </a:solidFill>
              <a:prstDash val="sysDot"/>
              <a:miter lim="800000"/>
              <a:headEnd/>
              <a:tailEnd/>
            </a:ln>
          </p:spPr>
          <p:txBody>
            <a:bodyPr wrap="none"/>
            <a:lstStyle/>
            <a:p>
              <a:endParaRPr lang="he-IL"/>
            </a:p>
          </p:txBody>
        </p:sp>
      </p:grpSp>
      <p:grpSp>
        <p:nvGrpSpPr>
          <p:cNvPr id="4" name="Group 11"/>
          <p:cNvGrpSpPr>
            <a:grpSpLocks/>
          </p:cNvGrpSpPr>
          <p:nvPr/>
        </p:nvGrpSpPr>
        <p:grpSpPr bwMode="auto">
          <a:xfrm flipH="1">
            <a:off x="3781425" y="4941888"/>
            <a:ext cx="2087563" cy="1312862"/>
            <a:chOff x="3360" y="3072"/>
            <a:chExt cx="1872" cy="720"/>
          </a:xfrm>
        </p:grpSpPr>
        <p:sp>
          <p:nvSpPr>
            <p:cNvPr id="100375" name="Freeform 1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tx1"/>
              </a:solidFill>
              <a:prstDash val="sysDot"/>
              <a:miter lim="800000"/>
              <a:headEnd/>
              <a:tailEnd/>
            </a:ln>
          </p:spPr>
          <p:txBody>
            <a:bodyPr wrap="none"/>
            <a:lstStyle/>
            <a:p>
              <a:endParaRPr lang="he-IL"/>
            </a:p>
          </p:txBody>
        </p:sp>
        <p:sp>
          <p:nvSpPr>
            <p:cNvPr id="100376" name="Freeform 1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tx1"/>
              </a:solidFill>
              <a:prstDash val="sysDot"/>
              <a:miter lim="800000"/>
              <a:headEnd/>
              <a:tailEnd/>
            </a:ln>
          </p:spPr>
          <p:txBody>
            <a:bodyPr wrap="none"/>
            <a:lstStyle/>
            <a:p>
              <a:endParaRPr lang="he-IL"/>
            </a:p>
          </p:txBody>
        </p:sp>
      </p:grpSp>
      <p:grpSp>
        <p:nvGrpSpPr>
          <p:cNvPr id="5" name="Group 14"/>
          <p:cNvGrpSpPr>
            <a:grpSpLocks/>
          </p:cNvGrpSpPr>
          <p:nvPr/>
        </p:nvGrpSpPr>
        <p:grpSpPr bwMode="auto">
          <a:xfrm>
            <a:off x="-180975" y="4221163"/>
            <a:ext cx="2895600" cy="1066800"/>
            <a:chOff x="385" y="2659"/>
            <a:chExt cx="1824" cy="672"/>
          </a:xfrm>
        </p:grpSpPr>
        <p:grpSp>
          <p:nvGrpSpPr>
            <p:cNvPr id="100365" name="Group 15"/>
            <p:cNvGrpSpPr>
              <a:grpSpLocks/>
            </p:cNvGrpSpPr>
            <p:nvPr/>
          </p:nvGrpSpPr>
          <p:grpSpPr bwMode="auto">
            <a:xfrm>
              <a:off x="385" y="2659"/>
              <a:ext cx="1824" cy="672"/>
              <a:chOff x="864" y="3072"/>
              <a:chExt cx="1824" cy="672"/>
            </a:xfrm>
          </p:grpSpPr>
          <p:sp>
            <p:nvSpPr>
              <p:cNvPr id="100371" name="Rectangle 16"/>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00372" name="Group 17"/>
              <p:cNvGrpSpPr>
                <a:grpSpLocks/>
              </p:cNvGrpSpPr>
              <p:nvPr/>
            </p:nvGrpSpPr>
            <p:grpSpPr bwMode="auto">
              <a:xfrm>
                <a:off x="1488" y="3120"/>
                <a:ext cx="1200" cy="624"/>
                <a:chOff x="2688" y="3264"/>
                <a:chExt cx="1200" cy="624"/>
              </a:xfrm>
            </p:grpSpPr>
            <p:sp>
              <p:nvSpPr>
                <p:cNvPr id="100373" name="Rectangle 18"/>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 - </a:t>
                  </a:r>
                  <a:r>
                    <a:rPr lang="el-GR" sz="2400"/>
                    <a:t>μ</a:t>
                  </a:r>
                  <a:r>
                    <a:rPr lang="en-US" sz="2400"/>
                    <a:t> </a:t>
                  </a:r>
                </a:p>
                <a:p>
                  <a:pPr algn="ctr"/>
                  <a:r>
                    <a:rPr lang="en-US" sz="3600">
                      <a:sym typeface="Symbol" pitchFamily="18" charset="2"/>
                    </a:rPr>
                    <a:t>/ </a:t>
                  </a:r>
                  <a:r>
                    <a:rPr lang="en-US" sz="2800">
                      <a:sym typeface="Symbol" pitchFamily="18" charset="2"/>
                    </a:rPr>
                    <a:t>n</a:t>
                  </a:r>
                </a:p>
              </p:txBody>
            </p:sp>
            <p:sp>
              <p:nvSpPr>
                <p:cNvPr id="100374" name="Line 19"/>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00366" name="Line 20"/>
            <p:cNvSpPr>
              <a:spLocks noChangeShapeType="1"/>
            </p:cNvSpPr>
            <p:nvPr/>
          </p:nvSpPr>
          <p:spPr bwMode="auto">
            <a:xfrm>
              <a:off x="1338" y="2704"/>
              <a:ext cx="144" cy="0"/>
            </a:xfrm>
            <a:prstGeom prst="line">
              <a:avLst/>
            </a:prstGeom>
            <a:noFill/>
            <a:ln w="25400">
              <a:solidFill>
                <a:schemeClr val="tx1"/>
              </a:solidFill>
              <a:miter lim="800000"/>
              <a:headEnd/>
              <a:tailEnd/>
            </a:ln>
          </p:spPr>
          <p:txBody>
            <a:bodyPr wrap="none"/>
            <a:lstStyle/>
            <a:p>
              <a:endParaRPr lang="he-IL"/>
            </a:p>
          </p:txBody>
        </p:sp>
        <p:grpSp>
          <p:nvGrpSpPr>
            <p:cNvPr id="100367" name="Group 21"/>
            <p:cNvGrpSpPr>
              <a:grpSpLocks/>
            </p:cNvGrpSpPr>
            <p:nvPr/>
          </p:nvGrpSpPr>
          <p:grpSpPr bwMode="auto">
            <a:xfrm>
              <a:off x="1655" y="3067"/>
              <a:ext cx="272" cy="227"/>
              <a:chOff x="204" y="3838"/>
              <a:chExt cx="272" cy="91"/>
            </a:xfrm>
          </p:grpSpPr>
          <p:sp>
            <p:nvSpPr>
              <p:cNvPr id="100368" name="Line 22"/>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100369" name="Line 23"/>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100370" name="Line 24"/>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9" name="Group 25"/>
          <p:cNvGrpSpPr>
            <a:grpSpLocks/>
          </p:cNvGrpSpPr>
          <p:nvPr/>
        </p:nvGrpSpPr>
        <p:grpSpPr bwMode="auto">
          <a:xfrm>
            <a:off x="3563938" y="5661025"/>
            <a:ext cx="719137" cy="1008063"/>
            <a:chOff x="2426" y="3566"/>
            <a:chExt cx="453" cy="635"/>
          </a:xfrm>
        </p:grpSpPr>
        <p:sp>
          <p:nvSpPr>
            <p:cNvPr id="100363" name="Line 26"/>
            <p:cNvSpPr>
              <a:spLocks noChangeShapeType="1"/>
            </p:cNvSpPr>
            <p:nvPr/>
          </p:nvSpPr>
          <p:spPr bwMode="auto">
            <a:xfrm flipH="1">
              <a:off x="2653" y="3566"/>
              <a:ext cx="0" cy="454"/>
            </a:xfrm>
            <a:prstGeom prst="line">
              <a:avLst/>
            </a:prstGeom>
            <a:noFill/>
            <a:ln w="9525">
              <a:solidFill>
                <a:schemeClr val="tx1"/>
              </a:solidFill>
              <a:miter lim="800000"/>
              <a:headEnd/>
              <a:tailEnd/>
            </a:ln>
          </p:spPr>
          <p:txBody>
            <a:bodyPr wrap="none"/>
            <a:lstStyle/>
            <a:p>
              <a:endParaRPr lang="he-IL"/>
            </a:p>
          </p:txBody>
        </p:sp>
        <p:sp>
          <p:nvSpPr>
            <p:cNvPr id="100364" name="Rectangle 27"/>
            <p:cNvSpPr>
              <a:spLocks noChangeArrowheads="1"/>
            </p:cNvSpPr>
            <p:nvPr/>
          </p:nvSpPr>
          <p:spPr bwMode="auto">
            <a:xfrm flipH="1">
              <a:off x="2426" y="4065"/>
              <a:ext cx="453" cy="136"/>
            </a:xfrm>
            <a:prstGeom prst="rect">
              <a:avLst/>
            </a:prstGeom>
            <a:noFill/>
            <a:ln w="9525">
              <a:noFill/>
              <a:miter lim="800000"/>
              <a:headEnd/>
              <a:tailEnd/>
            </a:ln>
          </p:spPr>
          <p:txBody>
            <a:bodyPr wrap="none" anchor="ctr"/>
            <a:lstStyle/>
            <a:p>
              <a:pPr algn="ctr"/>
              <a:r>
                <a:rPr lang="en-US" sz="1400" b="1">
                  <a:sym typeface="Symbol" pitchFamily="18" charset="2"/>
                </a:rPr>
                <a:t></a:t>
              </a:r>
            </a:p>
          </p:txBody>
        </p:sp>
      </p:grpSp>
      <p:sp>
        <p:nvSpPr>
          <p:cNvPr id="290845" name="AutoShape 29">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fade">
                                      <p:cBhvr>
                                        <p:cTn id="7" dur="2000"/>
                                        <p:tgtEl>
                                          <p:spTgt spid="290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repeatCount="5000" accel="50000" decel="50000" fill="remove" nodeType="clickEffect">
                                  <p:stCondLst>
                                    <p:cond delay="0"/>
                                  </p:stCondLst>
                                  <p:childTnLst>
                                    <p:animMotion origin="layout" path="M -1.11111E-6 3.7037E-6 L 0.06302 3.7037E-6 " pathEditMode="relative" rAng="0" ptsTypes="AA">
                                      <p:cBhvr>
                                        <p:cTn id="11" dur="5000" fill="hold"/>
                                        <p:tgtEl>
                                          <p:spTgt spid="3"/>
                                        </p:tgtEl>
                                        <p:attrNameLst>
                                          <p:attrName>ppt_x</p:attrName>
                                          <p:attrName>ppt_y</p:attrName>
                                        </p:attrNameLst>
                                      </p:cBhvr>
                                      <p:rCtr x="31" y="0"/>
                                    </p:animMotion>
                                  </p:childTnLst>
                                  <p:subTnLst>
                                    <p:animClr clrSpc="rgb" dir="cw">
                                      <p:cBhvr override="childStyle">
                                        <p:cTn dur="1" fill="hold" display="0" masterRel="nextClick" afterEffect="1"/>
                                        <p:tgtEl>
                                          <p:spTgt spid="3"/>
                                        </p:tgtEl>
                                        <p:attrNameLst>
                                          <p:attrName>ppt_c</p:attrName>
                                        </p:attrNameLst>
                                      </p:cBhvr>
                                      <p:to>
                                        <a:schemeClr val="hlink"/>
                                      </p:to>
                                    </p:animClr>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0819">
                                            <p:txEl>
                                              <p:pRg st="1" end="1"/>
                                            </p:txEl>
                                          </p:spTgt>
                                        </p:tgtEl>
                                        <p:attrNameLst>
                                          <p:attrName>style.visibility</p:attrName>
                                        </p:attrNameLst>
                                      </p:cBhvr>
                                      <p:to>
                                        <p:strVal val="visible"/>
                                      </p:to>
                                    </p:set>
                                    <p:animEffect transition="in" filter="fade">
                                      <p:cBhvr>
                                        <p:cTn id="16" dur="2000"/>
                                        <p:tgtEl>
                                          <p:spTgt spid="2908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repeatCount="5000" de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3000" fill="hold"/>
                                        <p:tgtEl>
                                          <p:spTgt spid="4"/>
                                        </p:tgtEl>
                                        <p:attrNameLst>
                                          <p:attrName>ppt_w</p:attrName>
                                        </p:attrNameLst>
                                      </p:cBhvr>
                                      <p:tavLst>
                                        <p:tav tm="0">
                                          <p:val>
                                            <p:strVal val="#ppt_w+.3"/>
                                          </p:val>
                                        </p:tav>
                                        <p:tav tm="100000">
                                          <p:val>
                                            <p:strVal val="#ppt_w"/>
                                          </p:val>
                                        </p:tav>
                                      </p:tavLst>
                                    </p:anim>
                                    <p:anim calcmode="lin" valueType="num">
                                      <p:cBhvr>
                                        <p:cTn id="22" dur="3000" fill="hold"/>
                                        <p:tgtEl>
                                          <p:spTgt spid="4"/>
                                        </p:tgtEl>
                                        <p:attrNameLst>
                                          <p:attrName>ppt_h</p:attrName>
                                        </p:attrNameLst>
                                      </p:cBhvr>
                                      <p:tavLst>
                                        <p:tav tm="0">
                                          <p:val>
                                            <p:strVal val="#ppt_h"/>
                                          </p:val>
                                        </p:tav>
                                        <p:tav tm="100000">
                                          <p:val>
                                            <p:strVal val="#ppt_h"/>
                                          </p:val>
                                        </p:tav>
                                      </p:tavLst>
                                    </p:anim>
                                    <p:animEffect transition="in" filter="fade">
                                      <p:cBhvr>
                                        <p:cTn id="23" dur="30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folHlink"/>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0819">
                                            <p:txEl>
                                              <p:pRg st="2" end="2"/>
                                            </p:txEl>
                                          </p:spTgt>
                                        </p:tgtEl>
                                        <p:attrNameLst>
                                          <p:attrName>style.visibility</p:attrName>
                                        </p:attrNameLst>
                                      </p:cBhvr>
                                      <p:to>
                                        <p:strVal val="visible"/>
                                      </p:to>
                                    </p:set>
                                    <p:animEffect transition="in" filter="fade">
                                      <p:cBhvr>
                                        <p:cTn id="28" dur="2000"/>
                                        <p:tgtEl>
                                          <p:spTgt spid="2908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3" presetClass="path" presetSubtype="0" repeatCount="5000" accel="50000" decel="50000" fill="remove" nodeType="clickEffect">
                                  <p:stCondLst>
                                    <p:cond delay="0"/>
                                  </p:stCondLst>
                                  <p:childTnLst>
                                    <p:animMotion origin="layout" path="M -3.05556E-6 -2.59259E-6 L -0.03923 0.00023 " pathEditMode="relative" rAng="0" ptsTypes="AA">
                                      <p:cBhvr>
                                        <p:cTn id="32" dur="3000" fill="hold"/>
                                        <p:tgtEl>
                                          <p:spTgt spid="9"/>
                                        </p:tgtEl>
                                        <p:attrNameLst>
                                          <p:attrName>ppt_x</p:attrName>
                                          <p:attrName>ppt_y</p:attrName>
                                        </p:attrNameLst>
                                      </p:cBhvr>
                                      <p:rCtr x="-20" y="0"/>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0819">
                                            <p:txEl>
                                              <p:pRg st="3" end="3"/>
                                            </p:txEl>
                                          </p:spTgt>
                                        </p:tgtEl>
                                        <p:attrNameLst>
                                          <p:attrName>style.visibility</p:attrName>
                                        </p:attrNameLst>
                                      </p:cBhvr>
                                      <p:to>
                                        <p:strVal val="visible"/>
                                      </p:to>
                                    </p:set>
                                    <p:animEffect transition="in" filter="fade">
                                      <p:cBhvr>
                                        <p:cTn id="37" dur="2000"/>
                                        <p:tgtEl>
                                          <p:spTgt spid="29081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ppt_x</p:attrName>
                                        </p:attrNameLst>
                                      </p:cBhvr>
                                      <p:tavLst>
                                        <p:tav tm="0">
                                          <p:val>
                                            <p:strVal val="#ppt_x-.2"/>
                                          </p:val>
                                        </p:tav>
                                        <p:tav tm="100000">
                                          <p:val>
                                            <p:strVal val="#ppt_x"/>
                                          </p:val>
                                        </p:tav>
                                      </p:tavLst>
                                    </p:anim>
                                    <p:anim calcmode="lin" valueType="num">
                                      <p:cBhvr>
                                        <p:cTn id="4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algn="r" eaLnBrk="1" hangingPunct="1"/>
            <a:r>
              <a:rPr lang="he-IL" sz="4000" smtClean="0"/>
              <a:t>קביעת </a:t>
            </a:r>
            <a:r>
              <a:rPr lang="en-US" sz="4000" smtClean="0"/>
              <a:t>Z</a:t>
            </a:r>
            <a:r>
              <a:rPr lang="he-IL" sz="4000" smtClean="0"/>
              <a:t> הגבולי באמצעות מספר גולמי (</a:t>
            </a:r>
            <a:r>
              <a:rPr lang="en-US" sz="4000" smtClean="0"/>
              <a:t>C</a:t>
            </a:r>
            <a:r>
              <a:rPr lang="he-IL" sz="4000" smtClean="0"/>
              <a:t>) </a:t>
            </a:r>
            <a:endParaRPr lang="en-US" sz="4000" smtClean="0"/>
          </a:p>
        </p:txBody>
      </p:sp>
      <p:sp>
        <p:nvSpPr>
          <p:cNvPr id="15364" name="Rectangle 3"/>
          <p:cNvSpPr>
            <a:spLocks noGrp="1" noChangeArrowheads="1"/>
          </p:cNvSpPr>
          <p:nvPr>
            <p:ph type="body" idx="1"/>
          </p:nvPr>
        </p:nvSpPr>
        <p:spPr>
          <a:xfrm>
            <a:off x="2771775" y="1844675"/>
            <a:ext cx="6192838" cy="2089150"/>
          </a:xfrm>
        </p:spPr>
        <p:txBody>
          <a:bodyPr/>
          <a:lstStyle/>
          <a:p>
            <a:pPr eaLnBrk="1" hangingPunct="1">
              <a:buFont typeface="Wingdings" pitchFamily="2" charset="2"/>
              <a:buNone/>
            </a:pPr>
            <a:r>
              <a:rPr lang="he-IL" sz="2400" smtClean="0"/>
              <a:t>חוקר שיער כי מנהלים סובלים מלחץ דם גבוה יותר בהשוואה לכלל המועסקים. נבדק מדגם מקרי של </a:t>
            </a:r>
            <a:r>
              <a:rPr lang="en-US" sz="2400" smtClean="0"/>
              <a:t>n=64</a:t>
            </a:r>
            <a:r>
              <a:rPr lang="he-IL" sz="2400" smtClean="0"/>
              <a:t> מנהלים. נתון </a:t>
            </a:r>
            <a:r>
              <a:rPr lang="el-GR" sz="2400" smtClean="0"/>
              <a:t>μ</a:t>
            </a:r>
            <a:r>
              <a:rPr lang="en-US" sz="2400" smtClean="0"/>
              <a:t>=133</a:t>
            </a:r>
            <a:r>
              <a:rPr lang="he-IL" sz="2400" smtClean="0"/>
              <a:t> </a:t>
            </a:r>
            <a:r>
              <a:rPr lang="en-US" sz="2400" smtClean="0">
                <a:sym typeface="Symbol" pitchFamily="18" charset="2"/>
              </a:rPr>
              <a:t>=16</a:t>
            </a:r>
            <a:r>
              <a:rPr lang="he-IL" sz="2400" smtClean="0">
                <a:sym typeface="Symbol" pitchFamily="18" charset="2"/>
              </a:rPr>
              <a:t>. החוקר החליט לקבל את השערתו אם ממוצע המדגם יהיה מעל </a:t>
            </a:r>
            <a:r>
              <a:rPr lang="en-US" sz="2400" smtClean="0">
                <a:sym typeface="Symbol" pitchFamily="18" charset="2"/>
              </a:rPr>
              <a:t>C=136</a:t>
            </a:r>
            <a:r>
              <a:rPr lang="he-IL" sz="2400" smtClean="0">
                <a:sym typeface="Symbol" pitchFamily="18" charset="2"/>
              </a:rPr>
              <a:t>. מהי ההסתברות לטעות </a:t>
            </a:r>
            <a:r>
              <a:rPr lang="en-US" sz="2400" smtClean="0">
                <a:sym typeface="Symbol" pitchFamily="18" charset="2"/>
              </a:rPr>
              <a:t></a:t>
            </a:r>
            <a:r>
              <a:rPr lang="he-IL" sz="2400" smtClean="0">
                <a:sym typeface="Symbol" pitchFamily="18" charset="2"/>
              </a:rPr>
              <a:t> (מהו ה </a:t>
            </a:r>
            <a:r>
              <a:rPr lang="en-US" sz="2400" smtClean="0">
                <a:sym typeface="Symbol" pitchFamily="18" charset="2"/>
              </a:rPr>
              <a:t>Z</a:t>
            </a:r>
            <a:r>
              <a:rPr lang="he-IL" sz="2400" smtClean="0">
                <a:sym typeface="Symbol" pitchFamily="18" charset="2"/>
              </a:rPr>
              <a:t> הגבולי).</a:t>
            </a:r>
            <a:endParaRPr lang="en-US" sz="2400" smtClean="0">
              <a:sym typeface="Symbol" pitchFamily="18" charset="2"/>
            </a:endParaRPr>
          </a:p>
        </p:txBody>
      </p:sp>
      <p:grpSp>
        <p:nvGrpSpPr>
          <p:cNvPr id="15365" name="Group 36"/>
          <p:cNvGrpSpPr>
            <a:grpSpLocks/>
          </p:cNvGrpSpPr>
          <p:nvPr/>
        </p:nvGrpSpPr>
        <p:grpSpPr bwMode="auto">
          <a:xfrm>
            <a:off x="179388" y="1916113"/>
            <a:ext cx="2232025" cy="1066800"/>
            <a:chOff x="113" y="1207"/>
            <a:chExt cx="1406" cy="672"/>
          </a:xfrm>
        </p:grpSpPr>
        <p:grpSp>
          <p:nvGrpSpPr>
            <p:cNvPr id="15388" name="Group 4"/>
            <p:cNvGrpSpPr>
              <a:grpSpLocks/>
            </p:cNvGrpSpPr>
            <p:nvPr/>
          </p:nvGrpSpPr>
          <p:grpSpPr bwMode="auto">
            <a:xfrm>
              <a:off x="113" y="1207"/>
              <a:ext cx="1406" cy="672"/>
              <a:chOff x="864" y="3072"/>
              <a:chExt cx="1824" cy="672"/>
            </a:xfrm>
          </p:grpSpPr>
          <p:sp>
            <p:nvSpPr>
              <p:cNvPr id="15393" name="Rectangle 5"/>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5394" name="Group 6"/>
              <p:cNvGrpSpPr>
                <a:grpSpLocks/>
              </p:cNvGrpSpPr>
              <p:nvPr/>
            </p:nvGrpSpPr>
            <p:grpSpPr bwMode="auto">
              <a:xfrm>
                <a:off x="1488" y="3120"/>
                <a:ext cx="1200" cy="624"/>
                <a:chOff x="2688" y="3264"/>
                <a:chExt cx="1200" cy="624"/>
              </a:xfrm>
            </p:grpSpPr>
            <p:sp>
              <p:nvSpPr>
                <p:cNvPr id="15395" name="Rectangle 7"/>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C - </a:t>
                  </a:r>
                  <a:r>
                    <a:rPr lang="el-GR" sz="2400"/>
                    <a:t>μ</a:t>
                  </a:r>
                  <a:r>
                    <a:rPr lang="en-US" sz="2400"/>
                    <a:t> </a:t>
                  </a:r>
                </a:p>
                <a:p>
                  <a:pPr algn="ctr"/>
                  <a:r>
                    <a:rPr lang="en-US" sz="3600">
                      <a:sym typeface="Symbol" pitchFamily="18" charset="2"/>
                    </a:rPr>
                    <a:t>/ </a:t>
                  </a:r>
                  <a:r>
                    <a:rPr lang="en-US" sz="2800">
                      <a:sym typeface="Symbol" pitchFamily="18" charset="2"/>
                    </a:rPr>
                    <a:t>n</a:t>
                  </a:r>
                </a:p>
              </p:txBody>
            </p:sp>
            <p:sp>
              <p:nvSpPr>
                <p:cNvPr id="15396" name="Line 8"/>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grpSp>
          <p:nvGrpSpPr>
            <p:cNvPr id="15389" name="Group 9"/>
            <p:cNvGrpSpPr>
              <a:grpSpLocks/>
            </p:cNvGrpSpPr>
            <p:nvPr/>
          </p:nvGrpSpPr>
          <p:grpSpPr bwMode="auto">
            <a:xfrm>
              <a:off x="1111" y="1616"/>
              <a:ext cx="210" cy="227"/>
              <a:chOff x="204" y="3838"/>
              <a:chExt cx="272" cy="91"/>
            </a:xfrm>
          </p:grpSpPr>
          <p:sp>
            <p:nvSpPr>
              <p:cNvPr id="15390" name="Line 10"/>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15391" name="Line 11"/>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15392" name="Line 12"/>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15366" name="Group 13"/>
          <p:cNvGrpSpPr>
            <a:grpSpLocks/>
          </p:cNvGrpSpPr>
          <p:nvPr/>
        </p:nvGrpSpPr>
        <p:grpSpPr bwMode="auto">
          <a:xfrm>
            <a:off x="179388" y="2852738"/>
            <a:ext cx="2232025" cy="1066800"/>
            <a:chOff x="864" y="3072"/>
            <a:chExt cx="1824" cy="672"/>
          </a:xfrm>
        </p:grpSpPr>
        <p:sp>
          <p:nvSpPr>
            <p:cNvPr id="15384" name="Rectangle 14"/>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5385" name="Group 15"/>
            <p:cNvGrpSpPr>
              <a:grpSpLocks/>
            </p:cNvGrpSpPr>
            <p:nvPr/>
          </p:nvGrpSpPr>
          <p:grpSpPr bwMode="auto">
            <a:xfrm>
              <a:off x="1488" y="3120"/>
              <a:ext cx="1200" cy="624"/>
              <a:chOff x="2688" y="3264"/>
              <a:chExt cx="1200" cy="624"/>
            </a:xfrm>
          </p:grpSpPr>
          <p:sp>
            <p:nvSpPr>
              <p:cNvPr id="15386" name="Rectangle 16"/>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136 - 133</a:t>
                </a:r>
              </a:p>
              <a:p>
                <a:pPr algn="ctr"/>
                <a:r>
                  <a:rPr lang="en-US" sz="2800">
                    <a:sym typeface="Symbol" pitchFamily="18" charset="2"/>
                  </a:rPr>
                  <a:t>16</a:t>
                </a:r>
                <a:r>
                  <a:rPr lang="en-US" sz="3600">
                    <a:sym typeface="Symbol" pitchFamily="18" charset="2"/>
                  </a:rPr>
                  <a:t>/</a:t>
                </a:r>
                <a:r>
                  <a:rPr lang="en-US" sz="2800">
                    <a:sym typeface="Symbol" pitchFamily="18" charset="2"/>
                  </a:rPr>
                  <a:t>8</a:t>
                </a:r>
              </a:p>
            </p:txBody>
          </p:sp>
          <p:sp>
            <p:nvSpPr>
              <p:cNvPr id="15387" name="Line 17"/>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5367" name="Rectangle 18"/>
          <p:cNvSpPr>
            <a:spLocks noChangeArrowheads="1"/>
          </p:cNvSpPr>
          <p:nvPr/>
        </p:nvSpPr>
        <p:spPr bwMode="auto">
          <a:xfrm>
            <a:off x="468313" y="3644900"/>
            <a:ext cx="1720850" cy="990600"/>
          </a:xfrm>
          <a:prstGeom prst="rect">
            <a:avLst/>
          </a:prstGeom>
          <a:noFill/>
          <a:ln w="9525">
            <a:noFill/>
            <a:miter lim="800000"/>
            <a:headEnd/>
            <a:tailEnd/>
          </a:ln>
        </p:spPr>
        <p:txBody>
          <a:bodyPr wrap="none" anchor="ctr"/>
          <a:lstStyle/>
          <a:p>
            <a:pPr algn="ctr"/>
            <a:r>
              <a:rPr lang="en-US" sz="6000"/>
              <a:t>Z</a:t>
            </a:r>
            <a:r>
              <a:rPr lang="en-US" sz="4800"/>
              <a:t> = 1.5 </a:t>
            </a:r>
          </a:p>
        </p:txBody>
      </p:sp>
      <p:sp>
        <p:nvSpPr>
          <p:cNvPr id="15368" name="Rectangle 20"/>
          <p:cNvSpPr>
            <a:spLocks noChangeArrowheads="1"/>
          </p:cNvSpPr>
          <p:nvPr/>
        </p:nvSpPr>
        <p:spPr bwMode="auto">
          <a:xfrm>
            <a:off x="5076825" y="6092825"/>
            <a:ext cx="360363" cy="215900"/>
          </a:xfrm>
          <a:prstGeom prst="rect">
            <a:avLst/>
          </a:prstGeom>
          <a:noFill/>
          <a:ln w="9525">
            <a:noFill/>
            <a:miter lim="800000"/>
            <a:headEnd/>
            <a:tailEnd/>
          </a:ln>
        </p:spPr>
        <p:txBody>
          <a:bodyPr wrap="none" anchor="ctr"/>
          <a:lstStyle/>
          <a:p>
            <a:pPr algn="ctr"/>
            <a:r>
              <a:rPr lang="he-IL" sz="1400" b="1"/>
              <a:t>133</a:t>
            </a:r>
            <a:endParaRPr lang="en-US" sz="1400" b="1"/>
          </a:p>
        </p:txBody>
      </p:sp>
      <p:sp>
        <p:nvSpPr>
          <p:cNvPr id="15369" name="Rectangle 21"/>
          <p:cNvSpPr>
            <a:spLocks noChangeArrowheads="1"/>
          </p:cNvSpPr>
          <p:nvPr/>
        </p:nvSpPr>
        <p:spPr bwMode="auto">
          <a:xfrm>
            <a:off x="7380288" y="6092825"/>
            <a:ext cx="719137" cy="215900"/>
          </a:xfrm>
          <a:prstGeom prst="rect">
            <a:avLst/>
          </a:prstGeom>
          <a:noFill/>
          <a:ln w="9525">
            <a:noFill/>
            <a:miter lim="800000"/>
            <a:headEnd/>
            <a:tailEnd/>
          </a:ln>
        </p:spPr>
        <p:txBody>
          <a:bodyPr wrap="none" anchor="ctr"/>
          <a:lstStyle/>
          <a:p>
            <a:pPr algn="ctr"/>
            <a:r>
              <a:rPr lang="en-US" sz="1400" b="1">
                <a:sym typeface="Symbol" pitchFamily="18" charset="2"/>
              </a:rPr>
              <a:t>=?</a:t>
            </a:r>
          </a:p>
        </p:txBody>
      </p:sp>
      <p:sp>
        <p:nvSpPr>
          <p:cNvPr id="15370" name="Rectangle 22"/>
          <p:cNvSpPr>
            <a:spLocks noChangeArrowheads="1"/>
          </p:cNvSpPr>
          <p:nvPr/>
        </p:nvSpPr>
        <p:spPr bwMode="auto">
          <a:xfrm>
            <a:off x="6516688" y="6308725"/>
            <a:ext cx="719137" cy="215900"/>
          </a:xfrm>
          <a:prstGeom prst="rect">
            <a:avLst/>
          </a:prstGeom>
          <a:noFill/>
          <a:ln w="9525">
            <a:noFill/>
            <a:miter lim="800000"/>
            <a:headEnd/>
            <a:tailEnd/>
          </a:ln>
        </p:spPr>
        <p:txBody>
          <a:bodyPr wrap="none" anchor="ctr"/>
          <a:lstStyle/>
          <a:p>
            <a:pPr algn="ctr"/>
            <a:r>
              <a:rPr lang="en-US" sz="1400" b="1">
                <a:sym typeface="Symbol" pitchFamily="18" charset="2"/>
              </a:rPr>
              <a:t>Z=?</a:t>
            </a:r>
          </a:p>
        </p:txBody>
      </p:sp>
      <p:sp>
        <p:nvSpPr>
          <p:cNvPr id="15371" name="Rectangle 23"/>
          <p:cNvSpPr>
            <a:spLocks noChangeArrowheads="1"/>
          </p:cNvSpPr>
          <p:nvPr/>
        </p:nvSpPr>
        <p:spPr bwMode="auto">
          <a:xfrm>
            <a:off x="6516688" y="6092825"/>
            <a:ext cx="719137" cy="215900"/>
          </a:xfrm>
          <a:prstGeom prst="rect">
            <a:avLst/>
          </a:prstGeom>
          <a:noFill/>
          <a:ln w="9525">
            <a:noFill/>
            <a:miter lim="800000"/>
            <a:headEnd/>
            <a:tailEnd/>
          </a:ln>
        </p:spPr>
        <p:txBody>
          <a:bodyPr wrap="none" anchor="ctr"/>
          <a:lstStyle/>
          <a:p>
            <a:pPr algn="ctr"/>
            <a:r>
              <a:rPr lang="en-US" sz="1400" b="1">
                <a:sym typeface="Symbol" pitchFamily="18" charset="2"/>
              </a:rPr>
              <a:t>136</a:t>
            </a:r>
          </a:p>
        </p:txBody>
      </p:sp>
      <p:sp>
        <p:nvSpPr>
          <p:cNvPr id="15372" name="Freeform 25"/>
          <p:cNvSpPr>
            <a:spLocks/>
          </p:cNvSpPr>
          <p:nvPr/>
        </p:nvSpPr>
        <p:spPr bwMode="auto">
          <a:xfrm>
            <a:off x="6877050" y="5461000"/>
            <a:ext cx="1728788" cy="560388"/>
          </a:xfrm>
          <a:custGeom>
            <a:avLst/>
            <a:gdLst>
              <a:gd name="T0" fmla="*/ 2147483647 w 1089"/>
              <a:gd name="T1" fmla="*/ 0 h 353"/>
              <a:gd name="T2" fmla="*/ 0 w 1089"/>
              <a:gd name="T3" fmla="*/ 2147483647 h 353"/>
              <a:gd name="T4" fmla="*/ 2147483647 w 1089"/>
              <a:gd name="T5" fmla="*/ 2147483647 h 353"/>
              <a:gd name="T6" fmla="*/ 2147483647 w 1089"/>
              <a:gd name="T7" fmla="*/ 2147483647 h 353"/>
              <a:gd name="T8" fmla="*/ 2147483647 w 1089"/>
              <a:gd name="T9" fmla="*/ 2147483647 h 353"/>
              <a:gd name="T10" fmla="*/ 2147483647 w 1089"/>
              <a:gd name="T11" fmla="*/ 2147483647 h 353"/>
              <a:gd name="T12" fmla="*/ 2147483647 w 1089"/>
              <a:gd name="T13" fmla="*/ 0 h 353"/>
              <a:gd name="T14" fmla="*/ 0 60000 65536"/>
              <a:gd name="T15" fmla="*/ 0 60000 65536"/>
              <a:gd name="T16" fmla="*/ 0 60000 65536"/>
              <a:gd name="T17" fmla="*/ 0 60000 65536"/>
              <a:gd name="T18" fmla="*/ 0 60000 65536"/>
              <a:gd name="T19" fmla="*/ 0 60000 65536"/>
              <a:gd name="T20" fmla="*/ 0 60000 65536"/>
              <a:gd name="T21" fmla="*/ 0 w 1089"/>
              <a:gd name="T22" fmla="*/ 0 h 353"/>
              <a:gd name="T23" fmla="*/ 1089 w 1089"/>
              <a:gd name="T24" fmla="*/ 353 h 3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53">
                <a:moveTo>
                  <a:pt x="4" y="0"/>
                </a:moveTo>
                <a:lnTo>
                  <a:pt x="0" y="353"/>
                </a:lnTo>
                <a:lnTo>
                  <a:pt x="1089" y="353"/>
                </a:lnTo>
                <a:lnTo>
                  <a:pt x="998" y="262"/>
                </a:lnTo>
                <a:lnTo>
                  <a:pt x="499" y="171"/>
                </a:lnTo>
                <a:lnTo>
                  <a:pt x="91" y="35"/>
                </a:lnTo>
                <a:lnTo>
                  <a:pt x="4"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5373" name="Group 26"/>
          <p:cNvGrpSpPr>
            <a:grpSpLocks/>
          </p:cNvGrpSpPr>
          <p:nvPr/>
        </p:nvGrpSpPr>
        <p:grpSpPr bwMode="auto">
          <a:xfrm>
            <a:off x="1835150" y="3860800"/>
            <a:ext cx="6721475" cy="2033588"/>
            <a:chOff x="3360" y="3072"/>
            <a:chExt cx="1872" cy="720"/>
          </a:xfrm>
        </p:grpSpPr>
        <p:sp>
          <p:nvSpPr>
            <p:cNvPr id="15382" name="Freeform 27"/>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5383" name="Freeform 28"/>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5374" name="Line 29"/>
          <p:cNvSpPr>
            <a:spLocks noChangeShapeType="1"/>
          </p:cNvSpPr>
          <p:nvPr/>
        </p:nvSpPr>
        <p:spPr bwMode="auto">
          <a:xfrm>
            <a:off x="1908175" y="6021388"/>
            <a:ext cx="6840538" cy="0"/>
          </a:xfrm>
          <a:prstGeom prst="line">
            <a:avLst/>
          </a:prstGeom>
          <a:noFill/>
          <a:ln w="9525">
            <a:solidFill>
              <a:schemeClr val="tx1"/>
            </a:solidFill>
            <a:miter lim="800000"/>
            <a:headEnd/>
            <a:tailEnd/>
          </a:ln>
        </p:spPr>
        <p:txBody>
          <a:bodyPr wrap="none"/>
          <a:lstStyle/>
          <a:p>
            <a:endParaRPr lang="he-IL"/>
          </a:p>
        </p:txBody>
      </p:sp>
      <p:sp>
        <p:nvSpPr>
          <p:cNvPr id="15375" name="Line 30"/>
          <p:cNvSpPr>
            <a:spLocks noChangeShapeType="1"/>
          </p:cNvSpPr>
          <p:nvPr/>
        </p:nvSpPr>
        <p:spPr bwMode="auto">
          <a:xfrm>
            <a:off x="5219700" y="3860800"/>
            <a:ext cx="0" cy="2160588"/>
          </a:xfrm>
          <a:prstGeom prst="line">
            <a:avLst/>
          </a:prstGeom>
          <a:noFill/>
          <a:ln w="9525">
            <a:solidFill>
              <a:schemeClr val="tx1"/>
            </a:solidFill>
            <a:miter lim="800000"/>
            <a:headEnd/>
            <a:tailEnd/>
          </a:ln>
        </p:spPr>
        <p:txBody>
          <a:bodyPr wrap="none"/>
          <a:lstStyle/>
          <a:p>
            <a:endParaRPr lang="he-IL"/>
          </a:p>
        </p:txBody>
      </p:sp>
      <p:sp>
        <p:nvSpPr>
          <p:cNvPr id="15376" name="Line 31"/>
          <p:cNvSpPr>
            <a:spLocks noChangeShapeType="1"/>
          </p:cNvSpPr>
          <p:nvPr/>
        </p:nvSpPr>
        <p:spPr bwMode="auto">
          <a:xfrm flipH="1">
            <a:off x="6875463" y="5229225"/>
            <a:ext cx="1587" cy="792163"/>
          </a:xfrm>
          <a:prstGeom prst="line">
            <a:avLst/>
          </a:prstGeom>
          <a:noFill/>
          <a:ln w="9525">
            <a:solidFill>
              <a:schemeClr val="tx1"/>
            </a:solidFill>
            <a:miter lim="800000"/>
            <a:headEnd/>
            <a:tailEnd/>
          </a:ln>
        </p:spPr>
        <p:txBody>
          <a:bodyPr wrap="none"/>
          <a:lstStyle/>
          <a:p>
            <a:endParaRPr lang="he-IL"/>
          </a:p>
        </p:txBody>
      </p:sp>
      <p:sp>
        <p:nvSpPr>
          <p:cNvPr id="15377" name="Rectangle 32"/>
          <p:cNvSpPr>
            <a:spLocks noChangeArrowheads="1"/>
          </p:cNvSpPr>
          <p:nvPr/>
        </p:nvSpPr>
        <p:spPr bwMode="auto">
          <a:xfrm>
            <a:off x="7019925" y="5732463"/>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5378" name="Rectangle 33"/>
          <p:cNvSpPr>
            <a:spLocks noChangeArrowheads="1"/>
          </p:cNvSpPr>
          <p:nvPr/>
        </p:nvSpPr>
        <p:spPr bwMode="auto">
          <a:xfrm>
            <a:off x="6299200" y="5732463"/>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5379" name="Rectangle 34"/>
          <p:cNvSpPr>
            <a:spLocks noChangeArrowheads="1"/>
          </p:cNvSpPr>
          <p:nvPr/>
        </p:nvSpPr>
        <p:spPr bwMode="auto">
          <a:xfrm flipH="1">
            <a:off x="6516688" y="4940300"/>
            <a:ext cx="719137"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
        <p:nvSpPr>
          <p:cNvPr id="15380" name="Rectangle 35"/>
          <p:cNvSpPr>
            <a:spLocks noChangeArrowheads="1"/>
          </p:cNvSpPr>
          <p:nvPr/>
        </p:nvSpPr>
        <p:spPr bwMode="auto">
          <a:xfrm>
            <a:off x="179388" y="4581525"/>
            <a:ext cx="2663825" cy="360363"/>
          </a:xfrm>
          <a:prstGeom prst="rect">
            <a:avLst/>
          </a:prstGeom>
          <a:noFill/>
          <a:ln w="9525">
            <a:noFill/>
            <a:miter lim="800000"/>
            <a:headEnd/>
            <a:tailEnd/>
          </a:ln>
        </p:spPr>
        <p:txBody>
          <a:bodyPr wrap="none" anchor="ctr"/>
          <a:lstStyle/>
          <a:p>
            <a:pPr algn="ctr"/>
            <a:r>
              <a:rPr lang="en-US" sz="2400" b="1">
                <a:latin typeface="Times New Roman" pitchFamily="18" charset="0"/>
                <a:sym typeface="Symbol" pitchFamily="18" charset="2"/>
              </a:rPr>
              <a:t>=1-93.32%=6.68%</a:t>
            </a:r>
          </a:p>
        </p:txBody>
      </p:sp>
      <p:sp>
        <p:nvSpPr>
          <p:cNvPr id="331813" name="AutoShape 37">
            <a:hlinkClick r:id="rId3"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15362" name="Object 38"/>
          <p:cNvGraphicFramePr>
            <a:graphicFrameLocks noChangeAspect="1"/>
          </p:cNvGraphicFramePr>
          <p:nvPr/>
        </p:nvGraphicFramePr>
        <p:xfrm>
          <a:off x="179388" y="5157788"/>
          <a:ext cx="1943100" cy="431800"/>
        </p:xfrm>
        <a:graphic>
          <a:graphicData uri="http://schemas.openxmlformats.org/presentationml/2006/ole">
            <p:oleObj spid="_x0000_s15362" name="משוואה" r:id="rId4" imgW="1028520" imgH="22860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r" eaLnBrk="1" hangingPunct="1"/>
            <a:r>
              <a:rPr lang="he-IL" sz="4000" smtClean="0"/>
              <a:t>קביעת </a:t>
            </a:r>
            <a:r>
              <a:rPr lang="en-US" sz="4000" smtClean="0"/>
              <a:t>Z</a:t>
            </a:r>
            <a:r>
              <a:rPr lang="he-IL" sz="4000" smtClean="0"/>
              <a:t> הגבולי באמצעות מספר גולמי (</a:t>
            </a:r>
            <a:r>
              <a:rPr lang="en-US" sz="4000" smtClean="0"/>
              <a:t>C</a:t>
            </a:r>
            <a:r>
              <a:rPr lang="he-IL" sz="4000" smtClean="0"/>
              <a:t>) </a:t>
            </a:r>
            <a:endParaRPr lang="en-US" sz="4000" smtClean="0"/>
          </a:p>
        </p:txBody>
      </p:sp>
      <p:sp>
        <p:nvSpPr>
          <p:cNvPr id="101379" name="Rectangle 3"/>
          <p:cNvSpPr>
            <a:spLocks noGrp="1" noChangeArrowheads="1"/>
          </p:cNvSpPr>
          <p:nvPr>
            <p:ph type="body" idx="1"/>
          </p:nvPr>
        </p:nvSpPr>
        <p:spPr>
          <a:xfrm>
            <a:off x="2771775" y="1844675"/>
            <a:ext cx="6183313" cy="1987550"/>
          </a:xfrm>
        </p:spPr>
        <p:txBody>
          <a:bodyPr/>
          <a:lstStyle/>
          <a:p>
            <a:pPr marL="0" indent="0" algn="justLow" eaLnBrk="1" hangingPunct="1">
              <a:buFont typeface="Wingdings" pitchFamily="2" charset="2"/>
              <a:buNone/>
            </a:pPr>
            <a:r>
              <a:rPr lang="he-IL" sz="2000" smtClean="0"/>
              <a:t>חוקר בדק את הטענה כי יש הבדל בהיקף העסקאות הבורסאיות של סטודנטים למנהל עסקים לבין היקף העסקאות של שאר האוכלוסייה. נבדק מדגם מקרי של </a:t>
            </a:r>
            <a:r>
              <a:rPr lang="en-US" sz="2000" smtClean="0"/>
              <a:t>n=100</a:t>
            </a:r>
            <a:r>
              <a:rPr lang="he-IL" sz="2000" smtClean="0"/>
              <a:t> סטודנטים למנהל עסקים במשך חודש. נתון </a:t>
            </a:r>
            <a:r>
              <a:rPr lang="el-GR" sz="2000" smtClean="0"/>
              <a:t>μ</a:t>
            </a:r>
            <a:r>
              <a:rPr lang="en-US" sz="2000" smtClean="0"/>
              <a:t>=1000</a:t>
            </a:r>
            <a:r>
              <a:rPr lang="he-IL" sz="2000" smtClean="0"/>
              <a:t> </a:t>
            </a:r>
            <a:r>
              <a:rPr lang="en-US" sz="2000" smtClean="0">
                <a:sym typeface="Symbol" pitchFamily="18" charset="2"/>
              </a:rPr>
              <a:t>=225</a:t>
            </a:r>
            <a:r>
              <a:rPr lang="he-IL" sz="2000" smtClean="0">
                <a:sym typeface="Symbol" pitchFamily="18" charset="2"/>
              </a:rPr>
              <a:t>. החוקר החליט לקבל את השערתו אם ממוצע המדגם יהיה שונה ממוצע האוכלוסייה ביותר מ 50. מהי ההסתברות לטעות </a:t>
            </a:r>
            <a:r>
              <a:rPr lang="en-US" sz="2000" smtClean="0">
                <a:sym typeface="Symbol" pitchFamily="18" charset="2"/>
              </a:rPr>
              <a:t></a:t>
            </a:r>
            <a:r>
              <a:rPr lang="he-IL" sz="2000" smtClean="0">
                <a:sym typeface="Symbol" pitchFamily="18" charset="2"/>
              </a:rPr>
              <a:t> (מהם ה </a:t>
            </a:r>
            <a:r>
              <a:rPr lang="en-US" sz="2000" smtClean="0">
                <a:sym typeface="Symbol" pitchFamily="18" charset="2"/>
              </a:rPr>
              <a:t>Z</a:t>
            </a:r>
            <a:r>
              <a:rPr lang="he-IL" sz="2000" smtClean="0">
                <a:sym typeface="Symbol" pitchFamily="18" charset="2"/>
              </a:rPr>
              <a:t> הגבוליים).</a:t>
            </a:r>
            <a:endParaRPr lang="en-US" sz="2000" smtClean="0">
              <a:sym typeface="Symbol" pitchFamily="18" charset="2"/>
            </a:endParaRPr>
          </a:p>
        </p:txBody>
      </p:sp>
      <p:grpSp>
        <p:nvGrpSpPr>
          <p:cNvPr id="2" name="Group 46"/>
          <p:cNvGrpSpPr>
            <a:grpSpLocks/>
          </p:cNvGrpSpPr>
          <p:nvPr/>
        </p:nvGrpSpPr>
        <p:grpSpPr bwMode="auto">
          <a:xfrm>
            <a:off x="-180975" y="2060575"/>
            <a:ext cx="3529013" cy="3529013"/>
            <a:chOff x="-114" y="1298"/>
            <a:chExt cx="2223" cy="2223"/>
          </a:xfrm>
        </p:grpSpPr>
        <p:grpSp>
          <p:nvGrpSpPr>
            <p:cNvPr id="101405" name="Group 9"/>
            <p:cNvGrpSpPr>
              <a:grpSpLocks/>
            </p:cNvGrpSpPr>
            <p:nvPr/>
          </p:nvGrpSpPr>
          <p:grpSpPr bwMode="auto">
            <a:xfrm>
              <a:off x="1111" y="1706"/>
              <a:ext cx="210" cy="227"/>
              <a:chOff x="204" y="3838"/>
              <a:chExt cx="272" cy="91"/>
            </a:xfrm>
          </p:grpSpPr>
          <p:sp>
            <p:nvSpPr>
              <p:cNvPr id="101419" name="Line 10"/>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101420" name="Line 11"/>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101421" name="Line 12"/>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nvGrpSpPr>
            <p:cNvPr id="101406" name="Group 45"/>
            <p:cNvGrpSpPr>
              <a:grpSpLocks/>
            </p:cNvGrpSpPr>
            <p:nvPr/>
          </p:nvGrpSpPr>
          <p:grpSpPr bwMode="auto">
            <a:xfrm>
              <a:off x="-114" y="1298"/>
              <a:ext cx="2223" cy="2223"/>
              <a:chOff x="-114" y="1298"/>
              <a:chExt cx="2223" cy="2223"/>
            </a:xfrm>
          </p:grpSpPr>
          <p:grpSp>
            <p:nvGrpSpPr>
              <p:cNvPr id="101407" name="Group 4"/>
              <p:cNvGrpSpPr>
                <a:grpSpLocks/>
              </p:cNvGrpSpPr>
              <p:nvPr/>
            </p:nvGrpSpPr>
            <p:grpSpPr bwMode="auto">
              <a:xfrm>
                <a:off x="113" y="1298"/>
                <a:ext cx="1406" cy="672"/>
                <a:chOff x="864" y="3072"/>
                <a:chExt cx="1824" cy="672"/>
              </a:xfrm>
            </p:grpSpPr>
            <p:sp>
              <p:nvSpPr>
                <p:cNvPr id="101415" name="Rectangle 5"/>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01416" name="Group 6"/>
                <p:cNvGrpSpPr>
                  <a:grpSpLocks/>
                </p:cNvGrpSpPr>
                <p:nvPr/>
              </p:nvGrpSpPr>
              <p:grpSpPr bwMode="auto">
                <a:xfrm>
                  <a:off x="1488" y="3120"/>
                  <a:ext cx="1200" cy="624"/>
                  <a:chOff x="2688" y="3264"/>
                  <a:chExt cx="1200" cy="624"/>
                </a:xfrm>
              </p:grpSpPr>
              <p:sp>
                <p:nvSpPr>
                  <p:cNvPr id="101417" name="Rectangle 7"/>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C - </a:t>
                    </a:r>
                    <a:r>
                      <a:rPr lang="el-GR" sz="2400"/>
                      <a:t>μ</a:t>
                    </a:r>
                    <a:r>
                      <a:rPr lang="en-US" sz="2400"/>
                      <a:t> </a:t>
                    </a:r>
                  </a:p>
                  <a:p>
                    <a:pPr algn="ctr"/>
                    <a:r>
                      <a:rPr lang="en-US" sz="3600">
                        <a:sym typeface="Symbol" pitchFamily="18" charset="2"/>
                      </a:rPr>
                      <a:t>/ </a:t>
                    </a:r>
                    <a:r>
                      <a:rPr lang="en-US" sz="2800">
                        <a:sym typeface="Symbol" pitchFamily="18" charset="2"/>
                      </a:rPr>
                      <a:t>n</a:t>
                    </a:r>
                  </a:p>
                </p:txBody>
              </p:sp>
              <p:sp>
                <p:nvSpPr>
                  <p:cNvPr id="101418" name="Line 8"/>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grpSp>
            <p:nvGrpSpPr>
              <p:cNvPr id="101408" name="Group 13"/>
              <p:cNvGrpSpPr>
                <a:grpSpLocks/>
              </p:cNvGrpSpPr>
              <p:nvPr/>
            </p:nvGrpSpPr>
            <p:grpSpPr bwMode="auto">
              <a:xfrm>
                <a:off x="-114" y="1979"/>
                <a:ext cx="1860" cy="634"/>
                <a:chOff x="864" y="3072"/>
                <a:chExt cx="1824" cy="672"/>
              </a:xfrm>
            </p:grpSpPr>
            <p:sp>
              <p:nvSpPr>
                <p:cNvPr id="101411" name="Rectangle 14"/>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01412" name="Group 15"/>
                <p:cNvGrpSpPr>
                  <a:grpSpLocks/>
                </p:cNvGrpSpPr>
                <p:nvPr/>
              </p:nvGrpSpPr>
              <p:grpSpPr bwMode="auto">
                <a:xfrm>
                  <a:off x="1488" y="3120"/>
                  <a:ext cx="1200" cy="624"/>
                  <a:chOff x="2688" y="3264"/>
                  <a:chExt cx="1200" cy="624"/>
                </a:xfrm>
              </p:grpSpPr>
              <p:sp>
                <p:nvSpPr>
                  <p:cNvPr id="101413" name="Rectangle 16"/>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1050 - 1000</a:t>
                    </a:r>
                  </a:p>
                  <a:p>
                    <a:pPr algn="ctr"/>
                    <a:r>
                      <a:rPr lang="en-US" sz="2800">
                        <a:sym typeface="Symbol" pitchFamily="18" charset="2"/>
                      </a:rPr>
                      <a:t>225</a:t>
                    </a:r>
                    <a:r>
                      <a:rPr lang="en-US" sz="3600">
                        <a:sym typeface="Symbol" pitchFamily="18" charset="2"/>
                      </a:rPr>
                      <a:t>/</a:t>
                    </a:r>
                    <a:r>
                      <a:rPr lang="en-US" sz="2800">
                        <a:sym typeface="Symbol" pitchFamily="18" charset="2"/>
                      </a:rPr>
                      <a:t>10</a:t>
                    </a:r>
                  </a:p>
                </p:txBody>
              </p:sp>
              <p:sp>
                <p:nvSpPr>
                  <p:cNvPr id="101414" name="Line 17"/>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01409" name="Rectangle 18"/>
              <p:cNvSpPr>
                <a:spLocks noChangeArrowheads="1"/>
              </p:cNvSpPr>
              <p:nvPr/>
            </p:nvSpPr>
            <p:spPr bwMode="auto">
              <a:xfrm>
                <a:off x="295" y="2523"/>
                <a:ext cx="1367" cy="634"/>
              </a:xfrm>
              <a:prstGeom prst="rect">
                <a:avLst/>
              </a:prstGeom>
              <a:noFill/>
              <a:ln w="9525">
                <a:noFill/>
                <a:miter lim="800000"/>
                <a:headEnd/>
                <a:tailEnd/>
              </a:ln>
            </p:spPr>
            <p:txBody>
              <a:bodyPr wrap="none" anchor="ctr"/>
              <a:lstStyle/>
              <a:p>
                <a:pPr algn="ctr"/>
                <a:r>
                  <a:rPr lang="en-US" sz="6000"/>
                  <a:t>Z</a:t>
                </a:r>
                <a:r>
                  <a:rPr lang="en-US" sz="4800"/>
                  <a:t> = 2.22 </a:t>
                </a:r>
              </a:p>
            </p:txBody>
          </p:sp>
          <p:sp>
            <p:nvSpPr>
              <p:cNvPr id="101410" name="Rectangle 35"/>
              <p:cNvSpPr>
                <a:spLocks noChangeArrowheads="1"/>
              </p:cNvSpPr>
              <p:nvPr/>
            </p:nvSpPr>
            <p:spPr bwMode="auto">
              <a:xfrm>
                <a:off x="113" y="3158"/>
                <a:ext cx="1996" cy="363"/>
              </a:xfrm>
              <a:prstGeom prst="rect">
                <a:avLst/>
              </a:prstGeom>
              <a:noFill/>
              <a:ln w="9525">
                <a:noFill/>
                <a:miter lim="800000"/>
                <a:headEnd/>
                <a:tailEnd/>
              </a:ln>
            </p:spPr>
            <p:txBody>
              <a:bodyPr wrap="none" anchor="ctr"/>
              <a:lstStyle/>
              <a:p>
                <a:pPr algn="l"/>
                <a:r>
                  <a:rPr lang="en-US" sz="2000" b="1">
                    <a:latin typeface="Times New Roman" pitchFamily="18" charset="0"/>
                    <a:sym typeface="Symbol" pitchFamily="18" charset="2"/>
                  </a:rPr>
                  <a:t>/2=100%-98.68%=1.32%</a:t>
                </a:r>
              </a:p>
              <a:p>
                <a:pPr algn="l"/>
                <a:r>
                  <a:rPr lang="en-US" sz="2000" b="1">
                    <a:latin typeface="Times New Roman" pitchFamily="18" charset="0"/>
                    <a:sym typeface="Symbol" pitchFamily="18" charset="2"/>
                  </a:rPr>
                  <a:t>=2.64%</a:t>
                </a:r>
              </a:p>
            </p:txBody>
          </p:sp>
        </p:grpSp>
      </p:grpSp>
      <p:sp>
        <p:nvSpPr>
          <p:cNvPr id="333868" name="AutoShape 4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dirty="0">
                <a:solidFill>
                  <a:srgbClr val="4D4D4D"/>
                </a:solidFill>
                <a:cs typeface="+mn-cs"/>
              </a:rPr>
              <a:t>תרגול</a:t>
            </a:r>
            <a:endParaRPr lang="en-US" sz="1000" b="1" dirty="0">
              <a:solidFill>
                <a:srgbClr val="4D4D4D"/>
              </a:solidFill>
              <a:cs typeface="+mn-cs"/>
            </a:endParaRPr>
          </a:p>
        </p:txBody>
      </p:sp>
      <p:grpSp>
        <p:nvGrpSpPr>
          <p:cNvPr id="101382" name="Group 49"/>
          <p:cNvGrpSpPr>
            <a:grpSpLocks/>
          </p:cNvGrpSpPr>
          <p:nvPr/>
        </p:nvGrpSpPr>
        <p:grpSpPr bwMode="auto">
          <a:xfrm>
            <a:off x="1763713" y="4005263"/>
            <a:ext cx="6986587" cy="2663825"/>
            <a:chOff x="1111" y="2523"/>
            <a:chExt cx="4401" cy="1678"/>
          </a:xfrm>
        </p:grpSpPr>
        <p:sp>
          <p:nvSpPr>
            <p:cNvPr id="101383" name="Rectangle 20"/>
            <p:cNvSpPr>
              <a:spLocks noChangeArrowheads="1"/>
            </p:cNvSpPr>
            <p:nvPr/>
          </p:nvSpPr>
          <p:spPr bwMode="auto">
            <a:xfrm>
              <a:off x="3198" y="3929"/>
              <a:ext cx="227" cy="136"/>
            </a:xfrm>
            <a:prstGeom prst="rect">
              <a:avLst/>
            </a:prstGeom>
            <a:noFill/>
            <a:ln w="9525">
              <a:noFill/>
              <a:miter lim="800000"/>
              <a:headEnd/>
              <a:tailEnd/>
            </a:ln>
          </p:spPr>
          <p:txBody>
            <a:bodyPr wrap="none" anchor="ctr"/>
            <a:lstStyle/>
            <a:p>
              <a:pPr algn="ctr"/>
              <a:r>
                <a:rPr lang="he-IL" sz="1400" b="1"/>
                <a:t>1000</a:t>
              </a:r>
              <a:endParaRPr lang="en-US" sz="1400" b="1"/>
            </a:p>
          </p:txBody>
        </p:sp>
        <p:sp>
          <p:nvSpPr>
            <p:cNvPr id="101384" name="Rectangle 21"/>
            <p:cNvSpPr>
              <a:spLocks noChangeArrowheads="1"/>
            </p:cNvSpPr>
            <p:nvPr/>
          </p:nvSpPr>
          <p:spPr bwMode="auto">
            <a:xfrm>
              <a:off x="4649" y="3929"/>
              <a:ext cx="453" cy="136"/>
            </a:xfrm>
            <a:prstGeom prst="rect">
              <a:avLst/>
            </a:prstGeom>
            <a:noFill/>
            <a:ln w="9525">
              <a:noFill/>
              <a:miter lim="800000"/>
              <a:headEnd/>
              <a:tailEnd/>
            </a:ln>
          </p:spPr>
          <p:txBody>
            <a:bodyPr wrap="none" anchor="ctr"/>
            <a:lstStyle/>
            <a:p>
              <a:pPr algn="ctr"/>
              <a:r>
                <a:rPr lang="en-US" sz="1400" b="1">
                  <a:sym typeface="Symbol" pitchFamily="18" charset="2"/>
                </a:rPr>
                <a:t>/2=?</a:t>
              </a:r>
            </a:p>
          </p:txBody>
        </p:sp>
        <p:sp>
          <p:nvSpPr>
            <p:cNvPr id="101385" name="Rectangle 22"/>
            <p:cNvSpPr>
              <a:spLocks noChangeArrowheads="1"/>
            </p:cNvSpPr>
            <p:nvPr/>
          </p:nvSpPr>
          <p:spPr bwMode="auto">
            <a:xfrm>
              <a:off x="4105" y="4065"/>
              <a:ext cx="453" cy="136"/>
            </a:xfrm>
            <a:prstGeom prst="rect">
              <a:avLst/>
            </a:prstGeom>
            <a:noFill/>
            <a:ln w="9525">
              <a:noFill/>
              <a:miter lim="800000"/>
              <a:headEnd/>
              <a:tailEnd/>
            </a:ln>
          </p:spPr>
          <p:txBody>
            <a:bodyPr wrap="none" anchor="ctr"/>
            <a:lstStyle/>
            <a:p>
              <a:pPr algn="ctr"/>
              <a:r>
                <a:rPr lang="en-US" sz="1400" b="1">
                  <a:sym typeface="Symbol" pitchFamily="18" charset="2"/>
                </a:rPr>
                <a:t>Z=?</a:t>
              </a:r>
            </a:p>
          </p:txBody>
        </p:sp>
        <p:sp>
          <p:nvSpPr>
            <p:cNvPr id="101386" name="Rectangle 23"/>
            <p:cNvSpPr>
              <a:spLocks noChangeArrowheads="1"/>
            </p:cNvSpPr>
            <p:nvPr/>
          </p:nvSpPr>
          <p:spPr bwMode="auto">
            <a:xfrm>
              <a:off x="4105" y="3929"/>
              <a:ext cx="453" cy="136"/>
            </a:xfrm>
            <a:prstGeom prst="rect">
              <a:avLst/>
            </a:prstGeom>
            <a:noFill/>
            <a:ln w="9525">
              <a:noFill/>
              <a:miter lim="800000"/>
              <a:headEnd/>
              <a:tailEnd/>
            </a:ln>
          </p:spPr>
          <p:txBody>
            <a:bodyPr wrap="none" anchor="ctr"/>
            <a:lstStyle/>
            <a:p>
              <a:pPr algn="ctr"/>
              <a:r>
                <a:rPr lang="en-US" sz="1400" b="1">
                  <a:sym typeface="Symbol" pitchFamily="18" charset="2"/>
                </a:rPr>
                <a:t>1050</a:t>
              </a:r>
            </a:p>
          </p:txBody>
        </p:sp>
        <p:sp>
          <p:nvSpPr>
            <p:cNvPr id="101387" name="Freeform 25"/>
            <p:cNvSpPr>
              <a:spLocks/>
            </p:cNvSpPr>
            <p:nvPr/>
          </p:nvSpPr>
          <p:spPr bwMode="auto">
            <a:xfrm>
              <a:off x="4333" y="3566"/>
              <a:ext cx="1089" cy="318"/>
            </a:xfrm>
            <a:custGeom>
              <a:avLst/>
              <a:gdLst>
                <a:gd name="T0" fmla="*/ 0 w 1089"/>
                <a:gd name="T1" fmla="*/ 0 h 318"/>
                <a:gd name="T2" fmla="*/ 0 w 1089"/>
                <a:gd name="T3" fmla="*/ 318 h 318"/>
                <a:gd name="T4" fmla="*/ 1089 w 1089"/>
                <a:gd name="T5" fmla="*/ 318 h 318"/>
                <a:gd name="T6" fmla="*/ 998 w 1089"/>
                <a:gd name="T7" fmla="*/ 227 h 318"/>
                <a:gd name="T8" fmla="*/ 499 w 1089"/>
                <a:gd name="T9" fmla="*/ 136 h 318"/>
                <a:gd name="T10" fmla="*/ 91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01388" name="Group 26"/>
            <p:cNvGrpSpPr>
              <a:grpSpLocks/>
            </p:cNvGrpSpPr>
            <p:nvPr/>
          </p:nvGrpSpPr>
          <p:grpSpPr bwMode="auto">
            <a:xfrm>
              <a:off x="1157" y="2523"/>
              <a:ext cx="4234" cy="1281"/>
              <a:chOff x="3360" y="3072"/>
              <a:chExt cx="1872" cy="720"/>
            </a:xfrm>
          </p:grpSpPr>
          <p:sp>
            <p:nvSpPr>
              <p:cNvPr id="101403" name="Freeform 27"/>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01404" name="Freeform 28"/>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01389" name="Line 29"/>
            <p:cNvSpPr>
              <a:spLocks noChangeShapeType="1"/>
            </p:cNvSpPr>
            <p:nvPr/>
          </p:nvSpPr>
          <p:spPr bwMode="auto">
            <a:xfrm>
              <a:off x="1203" y="3884"/>
              <a:ext cx="4309" cy="0"/>
            </a:xfrm>
            <a:prstGeom prst="line">
              <a:avLst/>
            </a:prstGeom>
            <a:noFill/>
            <a:ln w="9525">
              <a:solidFill>
                <a:schemeClr val="tx1"/>
              </a:solidFill>
              <a:miter lim="800000"/>
              <a:headEnd/>
              <a:tailEnd/>
            </a:ln>
          </p:spPr>
          <p:txBody>
            <a:bodyPr wrap="none"/>
            <a:lstStyle/>
            <a:p>
              <a:endParaRPr lang="he-IL"/>
            </a:p>
          </p:txBody>
        </p:sp>
        <p:sp>
          <p:nvSpPr>
            <p:cNvPr id="101390" name="Line 30"/>
            <p:cNvSpPr>
              <a:spLocks noChangeShapeType="1"/>
            </p:cNvSpPr>
            <p:nvPr/>
          </p:nvSpPr>
          <p:spPr bwMode="auto">
            <a:xfrm>
              <a:off x="3289" y="2523"/>
              <a:ext cx="0" cy="1361"/>
            </a:xfrm>
            <a:prstGeom prst="line">
              <a:avLst/>
            </a:prstGeom>
            <a:noFill/>
            <a:ln w="9525">
              <a:solidFill>
                <a:schemeClr val="tx1"/>
              </a:solidFill>
              <a:miter lim="800000"/>
              <a:headEnd/>
              <a:tailEnd/>
            </a:ln>
          </p:spPr>
          <p:txBody>
            <a:bodyPr wrap="none"/>
            <a:lstStyle/>
            <a:p>
              <a:endParaRPr lang="he-IL"/>
            </a:p>
          </p:txBody>
        </p:sp>
        <p:sp>
          <p:nvSpPr>
            <p:cNvPr id="101391" name="Line 31"/>
            <p:cNvSpPr>
              <a:spLocks noChangeShapeType="1"/>
            </p:cNvSpPr>
            <p:nvPr/>
          </p:nvSpPr>
          <p:spPr bwMode="auto">
            <a:xfrm flipH="1">
              <a:off x="4332" y="3385"/>
              <a:ext cx="1" cy="499"/>
            </a:xfrm>
            <a:prstGeom prst="line">
              <a:avLst/>
            </a:prstGeom>
            <a:noFill/>
            <a:ln w="9525">
              <a:solidFill>
                <a:schemeClr val="tx1"/>
              </a:solidFill>
              <a:miter lim="800000"/>
              <a:headEnd/>
              <a:tailEnd/>
            </a:ln>
          </p:spPr>
          <p:txBody>
            <a:bodyPr wrap="none"/>
            <a:lstStyle/>
            <a:p>
              <a:endParaRPr lang="he-IL"/>
            </a:p>
          </p:txBody>
        </p:sp>
        <p:sp>
          <p:nvSpPr>
            <p:cNvPr id="101392" name="Rectangle 32"/>
            <p:cNvSpPr>
              <a:spLocks noChangeArrowheads="1"/>
            </p:cNvSpPr>
            <p:nvPr/>
          </p:nvSpPr>
          <p:spPr bwMode="auto">
            <a:xfrm>
              <a:off x="4423" y="370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01393" name="Rectangle 33"/>
            <p:cNvSpPr>
              <a:spLocks noChangeArrowheads="1"/>
            </p:cNvSpPr>
            <p:nvPr/>
          </p:nvSpPr>
          <p:spPr bwMode="auto">
            <a:xfrm>
              <a:off x="3969" y="370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01394" name="Rectangle 34"/>
            <p:cNvSpPr>
              <a:spLocks noChangeArrowheads="1"/>
            </p:cNvSpPr>
            <p:nvPr/>
          </p:nvSpPr>
          <p:spPr bwMode="auto">
            <a:xfrm flipH="1">
              <a:off x="4106" y="3203"/>
              <a:ext cx="453" cy="136"/>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
          <p:nvSpPr>
            <p:cNvPr id="101395" name="Freeform 36"/>
            <p:cNvSpPr>
              <a:spLocks/>
            </p:cNvSpPr>
            <p:nvPr/>
          </p:nvSpPr>
          <p:spPr bwMode="auto">
            <a:xfrm flipH="1">
              <a:off x="1111" y="3566"/>
              <a:ext cx="1089" cy="318"/>
            </a:xfrm>
            <a:custGeom>
              <a:avLst/>
              <a:gdLst>
                <a:gd name="T0" fmla="*/ 0 w 1089"/>
                <a:gd name="T1" fmla="*/ 0 h 318"/>
                <a:gd name="T2" fmla="*/ 0 w 1089"/>
                <a:gd name="T3" fmla="*/ 318 h 318"/>
                <a:gd name="T4" fmla="*/ 1089 w 1089"/>
                <a:gd name="T5" fmla="*/ 318 h 318"/>
                <a:gd name="T6" fmla="*/ 998 w 1089"/>
                <a:gd name="T7" fmla="*/ 227 h 318"/>
                <a:gd name="T8" fmla="*/ 499 w 1089"/>
                <a:gd name="T9" fmla="*/ 136 h 318"/>
                <a:gd name="T10" fmla="*/ 91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sp>
          <p:nvSpPr>
            <p:cNvPr id="101396" name="Rectangle 37"/>
            <p:cNvSpPr>
              <a:spLocks noChangeArrowheads="1"/>
            </p:cNvSpPr>
            <p:nvPr/>
          </p:nvSpPr>
          <p:spPr bwMode="auto">
            <a:xfrm>
              <a:off x="1882" y="3703"/>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01397" name="Rectangle 38"/>
            <p:cNvSpPr>
              <a:spLocks noChangeArrowheads="1"/>
            </p:cNvSpPr>
            <p:nvPr/>
          </p:nvSpPr>
          <p:spPr bwMode="auto">
            <a:xfrm>
              <a:off x="2290" y="3703"/>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01398" name="Rectangle 39"/>
            <p:cNvSpPr>
              <a:spLocks noChangeArrowheads="1"/>
            </p:cNvSpPr>
            <p:nvPr/>
          </p:nvSpPr>
          <p:spPr bwMode="auto">
            <a:xfrm>
              <a:off x="1973" y="3929"/>
              <a:ext cx="453" cy="136"/>
            </a:xfrm>
            <a:prstGeom prst="rect">
              <a:avLst/>
            </a:prstGeom>
            <a:noFill/>
            <a:ln w="9525">
              <a:noFill/>
              <a:miter lim="800000"/>
              <a:headEnd/>
              <a:tailEnd/>
            </a:ln>
          </p:spPr>
          <p:txBody>
            <a:bodyPr wrap="none" anchor="ctr"/>
            <a:lstStyle/>
            <a:p>
              <a:pPr algn="ctr"/>
              <a:r>
                <a:rPr lang="en-US" sz="1400" b="1">
                  <a:sym typeface="Symbol" pitchFamily="18" charset="2"/>
                </a:rPr>
                <a:t>950</a:t>
              </a:r>
            </a:p>
          </p:txBody>
        </p:sp>
        <p:sp>
          <p:nvSpPr>
            <p:cNvPr id="101399" name="Rectangle 40"/>
            <p:cNvSpPr>
              <a:spLocks noChangeArrowheads="1"/>
            </p:cNvSpPr>
            <p:nvPr/>
          </p:nvSpPr>
          <p:spPr bwMode="auto">
            <a:xfrm>
              <a:off x="1973" y="4065"/>
              <a:ext cx="453" cy="136"/>
            </a:xfrm>
            <a:prstGeom prst="rect">
              <a:avLst/>
            </a:prstGeom>
            <a:noFill/>
            <a:ln w="9525">
              <a:noFill/>
              <a:miter lim="800000"/>
              <a:headEnd/>
              <a:tailEnd/>
            </a:ln>
          </p:spPr>
          <p:txBody>
            <a:bodyPr wrap="none" anchor="ctr"/>
            <a:lstStyle/>
            <a:p>
              <a:pPr algn="ctr"/>
              <a:r>
                <a:rPr lang="en-US" sz="1400" b="1">
                  <a:sym typeface="Symbol" pitchFamily="18" charset="2"/>
                </a:rPr>
                <a:t>Z=?</a:t>
              </a:r>
            </a:p>
          </p:txBody>
        </p:sp>
        <p:sp>
          <p:nvSpPr>
            <p:cNvPr id="101400" name="Rectangle 41"/>
            <p:cNvSpPr>
              <a:spLocks noChangeArrowheads="1"/>
            </p:cNvSpPr>
            <p:nvPr/>
          </p:nvSpPr>
          <p:spPr bwMode="auto">
            <a:xfrm>
              <a:off x="1429" y="3929"/>
              <a:ext cx="453" cy="136"/>
            </a:xfrm>
            <a:prstGeom prst="rect">
              <a:avLst/>
            </a:prstGeom>
            <a:noFill/>
            <a:ln w="9525">
              <a:noFill/>
              <a:miter lim="800000"/>
              <a:headEnd/>
              <a:tailEnd/>
            </a:ln>
          </p:spPr>
          <p:txBody>
            <a:bodyPr wrap="none" anchor="ctr"/>
            <a:lstStyle/>
            <a:p>
              <a:pPr algn="ctr"/>
              <a:r>
                <a:rPr lang="en-US" sz="1400" b="1">
                  <a:sym typeface="Symbol" pitchFamily="18" charset="2"/>
                </a:rPr>
                <a:t>/2=?</a:t>
              </a:r>
            </a:p>
          </p:txBody>
        </p:sp>
        <p:sp>
          <p:nvSpPr>
            <p:cNvPr id="101401" name="Rectangle 47"/>
            <p:cNvSpPr>
              <a:spLocks noChangeArrowheads="1"/>
            </p:cNvSpPr>
            <p:nvPr/>
          </p:nvSpPr>
          <p:spPr bwMode="auto">
            <a:xfrm flipH="1">
              <a:off x="1973" y="3158"/>
              <a:ext cx="453" cy="136"/>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
          <p:nvSpPr>
            <p:cNvPr id="101402" name="Line 48"/>
            <p:cNvSpPr>
              <a:spLocks noChangeShapeType="1"/>
            </p:cNvSpPr>
            <p:nvPr/>
          </p:nvSpPr>
          <p:spPr bwMode="auto">
            <a:xfrm flipH="1">
              <a:off x="2200" y="3339"/>
              <a:ext cx="1" cy="499"/>
            </a:xfrm>
            <a:prstGeom prst="line">
              <a:avLst/>
            </a:prstGeom>
            <a:noFill/>
            <a:ln w="9525">
              <a:solidFill>
                <a:schemeClr val="tx1"/>
              </a:solidFill>
              <a:miter lim="800000"/>
              <a:headEnd/>
              <a:tailEnd/>
            </a:ln>
          </p:spPr>
          <p:txBody>
            <a:bodyPr wrap="none"/>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r" eaLnBrk="1" hangingPunct="1"/>
            <a:r>
              <a:rPr lang="he-IL" sz="3600" smtClean="0">
                <a:solidFill>
                  <a:schemeClr val="hlink"/>
                </a:solidFill>
              </a:rPr>
              <a:t>תרגיל 1</a:t>
            </a:r>
            <a:endParaRPr lang="en-US" sz="3600" smtClean="0">
              <a:solidFill>
                <a:schemeClr val="hlink"/>
              </a:solidFill>
            </a:endParaRPr>
          </a:p>
        </p:txBody>
      </p:sp>
      <p:sp>
        <p:nvSpPr>
          <p:cNvPr id="293891" name="Rectangle 3"/>
          <p:cNvSpPr>
            <a:spLocks noChangeArrowheads="1"/>
          </p:cNvSpPr>
          <p:nvPr/>
        </p:nvSpPr>
        <p:spPr bwMode="auto">
          <a:xfrm>
            <a:off x="431800" y="2133600"/>
            <a:ext cx="8532813" cy="4033838"/>
          </a:xfrm>
          <a:prstGeom prst="rect">
            <a:avLst/>
          </a:prstGeom>
          <a:noFill/>
          <a:ln w="9525">
            <a:noFill/>
            <a:miter lim="800000"/>
            <a:headEnd/>
            <a:tailEnd/>
          </a:ln>
        </p:spPr>
        <p:txBody>
          <a:bodyPr/>
          <a:lstStyle/>
          <a:p>
            <a:pPr marL="609600" indent="-609600" algn="just">
              <a:buClr>
                <a:schemeClr val="tx2"/>
              </a:buClr>
              <a:buFontTx/>
              <a:buAutoNum type="arabicPeriod"/>
            </a:pPr>
            <a:r>
              <a:rPr lang="he-IL" sz="2800">
                <a:latin typeface="Times New Roman" pitchFamily="18" charset="0"/>
              </a:rPr>
              <a:t>לחץ הדם בקרב חולים בסוכרת הוא בממוצע 145 עם סטיית תקן 50. חוקר מציע תרופה חדשה להורדת לחץ דם אצל חולי סוכרת. התרופה נבדקה על מדגם מקרי </a:t>
            </a:r>
            <a:r>
              <a:rPr lang="en-US" sz="2800">
                <a:latin typeface="Times New Roman" pitchFamily="18" charset="0"/>
              </a:rPr>
              <a:t>n=225</a:t>
            </a:r>
            <a:r>
              <a:rPr lang="he-IL" sz="2800">
                <a:latin typeface="Times New Roman" pitchFamily="18" charset="0"/>
              </a:rPr>
              <a:t> חולי סוכרת ובמדגם נמצא ממוצע לחץ דם של 138, האם התרופה החדשה אומנם מורידה את לחץ הדם? </a:t>
            </a:r>
          </a:p>
          <a:p>
            <a:pPr marL="1066800" lvl="1" indent="-609600" algn="just">
              <a:buClr>
                <a:srgbClr val="003399"/>
              </a:buClr>
              <a:buFont typeface="Wingdings" pitchFamily="2" charset="2"/>
              <a:buAutoNum type="romanUcPeriod"/>
            </a:pPr>
            <a:r>
              <a:rPr lang="he-IL" sz="2000">
                <a:latin typeface="Times New Roman" pitchFamily="18" charset="0"/>
              </a:rPr>
              <a:t>בדוק לרמת מובהקות של 0.01, לאור התוצאה שהתקבל איזה סוג שגיאה אפשרי?</a:t>
            </a:r>
          </a:p>
          <a:p>
            <a:pPr marL="1066800" lvl="1" indent="-609600" algn="just">
              <a:buClr>
                <a:srgbClr val="003399"/>
              </a:buClr>
              <a:buFont typeface="Wingdings" pitchFamily="2" charset="2"/>
              <a:buAutoNum type="romanUcPeriod"/>
            </a:pPr>
            <a:r>
              <a:rPr lang="he-IL" sz="2000">
                <a:latin typeface="Times New Roman" pitchFamily="18" charset="0"/>
              </a:rPr>
              <a:t>בדוק לרמת מובהקות של 0.05, לאור התוצאה שהתקבל איזה סוג שגיאה אפשרי?</a:t>
            </a:r>
          </a:p>
          <a:p>
            <a:pPr marL="1066800" lvl="1" indent="-609600" algn="just">
              <a:buClr>
                <a:srgbClr val="003399"/>
              </a:buClr>
              <a:buFont typeface="Wingdings" pitchFamily="2" charset="2"/>
              <a:buChar char="§"/>
            </a:pPr>
            <a:endParaRPr lang="en-US" sz="20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93891"/>
                                        </p:tgtEl>
                                        <p:attrNameLst>
                                          <p:attrName>style.visibility</p:attrName>
                                        </p:attrNameLst>
                                      </p:cBhvr>
                                      <p:to>
                                        <p:strVal val="visible"/>
                                      </p:to>
                                    </p:set>
                                    <p:anim calcmode="lin" valueType="num">
                                      <p:cBhvr>
                                        <p:cTn id="7" dur="1000" fill="hold"/>
                                        <p:tgtEl>
                                          <p:spTgt spid="293891"/>
                                        </p:tgtEl>
                                        <p:attrNameLst>
                                          <p:attrName>ppt_w</p:attrName>
                                        </p:attrNameLst>
                                      </p:cBhvr>
                                      <p:tavLst>
                                        <p:tav tm="0">
                                          <p:val>
                                            <p:strVal val="#ppt_w*0.70"/>
                                          </p:val>
                                        </p:tav>
                                        <p:tav tm="100000">
                                          <p:val>
                                            <p:strVal val="#ppt_w"/>
                                          </p:val>
                                        </p:tav>
                                      </p:tavLst>
                                    </p:anim>
                                    <p:anim calcmode="lin" valueType="num">
                                      <p:cBhvr>
                                        <p:cTn id="8" dur="1000" fill="hold"/>
                                        <p:tgtEl>
                                          <p:spTgt spid="293891"/>
                                        </p:tgtEl>
                                        <p:attrNameLst>
                                          <p:attrName>ppt_h</p:attrName>
                                        </p:attrNameLst>
                                      </p:cBhvr>
                                      <p:tavLst>
                                        <p:tav tm="0">
                                          <p:val>
                                            <p:strVal val="#ppt_h"/>
                                          </p:val>
                                        </p:tav>
                                        <p:tav tm="100000">
                                          <p:val>
                                            <p:strVal val="#ppt_h"/>
                                          </p:val>
                                        </p:tav>
                                      </p:tavLst>
                                    </p:anim>
                                    <p:animEffect transition="in" filter="fade">
                                      <p:cBhvr>
                                        <p:cTn id="9" dur="1000"/>
                                        <p:tgtEl>
                                          <p:spTgt spid="293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11188" y="549275"/>
            <a:ext cx="7793037" cy="1143000"/>
          </a:xfrm>
        </p:spPr>
        <p:txBody>
          <a:bodyPr/>
          <a:lstStyle/>
          <a:p>
            <a:pPr algn="r" eaLnBrk="1" hangingPunct="1"/>
            <a:r>
              <a:rPr lang="he-IL" sz="3200" smtClean="0">
                <a:solidFill>
                  <a:schemeClr val="hlink"/>
                </a:solidFill>
              </a:rPr>
              <a:t>תרגיל 1</a:t>
            </a:r>
            <a:r>
              <a:rPr lang="en-US" sz="2000" smtClean="0">
                <a:solidFill>
                  <a:schemeClr val="hlink"/>
                </a:solidFill>
              </a:rPr>
              <a:t>I</a:t>
            </a:r>
            <a:r>
              <a:rPr lang="he-IL" sz="3200" smtClean="0">
                <a:solidFill>
                  <a:schemeClr val="hlink"/>
                </a:solidFill>
              </a:rPr>
              <a:t>: שלב א' ניסוח השערות</a:t>
            </a:r>
            <a:endParaRPr lang="en-US" sz="3200" smtClean="0">
              <a:solidFill>
                <a:schemeClr val="hlink"/>
              </a:solidFill>
            </a:endParaRPr>
          </a:p>
        </p:txBody>
      </p:sp>
      <p:sp>
        <p:nvSpPr>
          <p:cNvPr id="294915" name="Rectangle 3"/>
          <p:cNvSpPr>
            <a:spLocks noGrp="1" noChangeArrowheads="1"/>
          </p:cNvSpPr>
          <p:nvPr>
            <p:ph type="body" idx="1"/>
          </p:nvPr>
        </p:nvSpPr>
        <p:spPr>
          <a:noFill/>
        </p:spPr>
        <p:txBody>
          <a:bodyPr/>
          <a:lstStyle/>
          <a:p>
            <a:pPr algn="just" eaLnBrk="1" hangingPunct="1">
              <a:lnSpc>
                <a:spcPct val="90000"/>
              </a:lnSpc>
            </a:pPr>
            <a:r>
              <a:rPr lang="he-IL" sz="2800" smtClean="0"/>
              <a:t>השערת האפס </a:t>
            </a:r>
            <a:r>
              <a:rPr lang="en-US" sz="2800" smtClean="0"/>
              <a:t>(H</a:t>
            </a:r>
            <a:r>
              <a:rPr lang="en-US" sz="1800" smtClean="0"/>
              <a:t>0</a:t>
            </a:r>
            <a:r>
              <a:rPr lang="en-US" sz="2800" smtClean="0"/>
              <a:t>)</a:t>
            </a:r>
            <a:r>
              <a:rPr lang="he-IL" sz="2800" smtClean="0"/>
              <a:t>: התרופה </a:t>
            </a:r>
            <a:r>
              <a:rPr lang="he-IL" sz="2800" b="1" u="sng" smtClean="0"/>
              <a:t>אינה מורידה</a:t>
            </a:r>
            <a:r>
              <a:rPr lang="he-IL" sz="2800" smtClean="0"/>
              <a:t> את לחץ הדם.</a:t>
            </a:r>
          </a:p>
          <a:p>
            <a:pPr algn="just" eaLnBrk="1" hangingPunct="1">
              <a:lnSpc>
                <a:spcPct val="90000"/>
              </a:lnSpc>
            </a:pPr>
            <a:r>
              <a:rPr lang="he-IL" sz="2800" smtClean="0"/>
              <a:t>השערה אלטרנטיבית </a:t>
            </a:r>
            <a:r>
              <a:rPr lang="en-US" sz="2800" smtClean="0"/>
              <a:t>(H</a:t>
            </a:r>
            <a:r>
              <a:rPr lang="en-US" sz="1800" smtClean="0"/>
              <a:t>1</a:t>
            </a:r>
            <a:r>
              <a:rPr lang="en-US" sz="2800" smtClean="0"/>
              <a:t>)</a:t>
            </a:r>
            <a:r>
              <a:rPr lang="he-IL" sz="2800" smtClean="0"/>
              <a:t>: התרופה </a:t>
            </a:r>
            <a:r>
              <a:rPr lang="he-IL" sz="2800" b="1" u="sng" smtClean="0"/>
              <a:t>מורידה</a:t>
            </a:r>
            <a:r>
              <a:rPr lang="he-IL" sz="2800" smtClean="0"/>
              <a:t> את לחץ הדם. (השערת החוקר).</a:t>
            </a:r>
          </a:p>
          <a:p>
            <a:pPr algn="just" eaLnBrk="1" hangingPunct="1">
              <a:lnSpc>
                <a:spcPct val="90000"/>
              </a:lnSpc>
            </a:pPr>
            <a:endParaRPr lang="he-IL" sz="2800" smtClean="0"/>
          </a:p>
          <a:p>
            <a:pPr algn="just" eaLnBrk="1" hangingPunct="1">
              <a:lnSpc>
                <a:spcPct val="90000"/>
              </a:lnSpc>
            </a:pPr>
            <a:r>
              <a:rPr lang="en-US" sz="2800" smtClean="0"/>
              <a:t>H</a:t>
            </a:r>
            <a:r>
              <a:rPr lang="en-US" sz="1800" smtClean="0"/>
              <a:t>0</a:t>
            </a:r>
            <a:r>
              <a:rPr lang="en-US" sz="2800" smtClean="0"/>
              <a:t>: </a:t>
            </a:r>
            <a:r>
              <a:rPr lang="el-GR" sz="2800" smtClean="0"/>
              <a:t>μ</a:t>
            </a:r>
            <a:r>
              <a:rPr lang="en-US" sz="2800" smtClean="0"/>
              <a:t> ≥ 145</a:t>
            </a:r>
          </a:p>
          <a:p>
            <a:pPr algn="just" eaLnBrk="1" hangingPunct="1">
              <a:lnSpc>
                <a:spcPct val="90000"/>
              </a:lnSpc>
            </a:pPr>
            <a:r>
              <a:rPr lang="en-US" sz="2800" smtClean="0"/>
              <a:t>H</a:t>
            </a:r>
            <a:r>
              <a:rPr lang="en-US" sz="1800" smtClean="0"/>
              <a:t>1</a:t>
            </a:r>
            <a:r>
              <a:rPr lang="en-US" sz="2800" smtClean="0"/>
              <a:t>: </a:t>
            </a:r>
            <a:r>
              <a:rPr lang="el-GR" sz="2800" smtClean="0"/>
              <a:t>μ</a:t>
            </a:r>
            <a:r>
              <a:rPr lang="en-US" sz="2800" smtClean="0"/>
              <a:t> &lt; 145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 calcmode="lin" valueType="num">
                                      <p:cBhvr>
                                        <p:cTn id="7" dur="1000" fill="hold"/>
                                        <p:tgtEl>
                                          <p:spTgt spid="2949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94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4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94915">
                                            <p:txEl>
                                              <p:pRg st="1" end="1"/>
                                            </p:txEl>
                                          </p:spTgt>
                                        </p:tgtEl>
                                        <p:attrNameLst>
                                          <p:attrName>style.visibility</p:attrName>
                                        </p:attrNameLst>
                                      </p:cBhvr>
                                      <p:to>
                                        <p:strVal val="visible"/>
                                      </p:to>
                                    </p:set>
                                    <p:anim calcmode="lin" valueType="num">
                                      <p:cBhvr>
                                        <p:cTn id="14" dur="1000" fill="hold"/>
                                        <p:tgtEl>
                                          <p:spTgt spid="29491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949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949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94915">
                                            <p:txEl>
                                              <p:pRg st="3" end="3"/>
                                            </p:txEl>
                                          </p:spTgt>
                                        </p:tgtEl>
                                        <p:attrNameLst>
                                          <p:attrName>style.visibility</p:attrName>
                                        </p:attrNameLst>
                                      </p:cBhvr>
                                      <p:to>
                                        <p:strVal val="visible"/>
                                      </p:to>
                                    </p:set>
                                    <p:anim calcmode="lin" valueType="num">
                                      <p:cBhvr>
                                        <p:cTn id="21" dur="1000" fill="hold"/>
                                        <p:tgtEl>
                                          <p:spTgt spid="294915">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94915">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949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94915">
                                            <p:txEl>
                                              <p:pRg st="4" end="4"/>
                                            </p:txEl>
                                          </p:spTgt>
                                        </p:tgtEl>
                                        <p:attrNameLst>
                                          <p:attrName>style.visibility</p:attrName>
                                        </p:attrNameLst>
                                      </p:cBhvr>
                                      <p:to>
                                        <p:strVal val="visible"/>
                                      </p:to>
                                    </p:set>
                                    <p:anim calcmode="lin" valueType="num">
                                      <p:cBhvr>
                                        <p:cTn id="28" dur="1000" fill="hold"/>
                                        <p:tgtEl>
                                          <p:spTgt spid="294915">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94915">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94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a:t>
            </a:r>
            <a:r>
              <a:rPr lang="en-US" sz="2000" smtClean="0">
                <a:solidFill>
                  <a:schemeClr val="hlink"/>
                </a:solidFill>
              </a:rPr>
              <a:t>I</a:t>
            </a:r>
            <a:r>
              <a:rPr lang="he-IL" sz="3600" smtClean="0">
                <a:solidFill>
                  <a:schemeClr val="hlink"/>
                </a:solidFill>
              </a:rPr>
              <a:t>: שלב ב' קביעת רמת מובהקות </a:t>
            </a:r>
            <a:r>
              <a:rPr lang="en-US" sz="3600" smtClean="0">
                <a:solidFill>
                  <a:schemeClr val="hlink"/>
                </a:solidFill>
                <a:sym typeface="Symbol" pitchFamily="18" charset="2"/>
              </a:rPr>
              <a:t></a:t>
            </a:r>
          </a:p>
        </p:txBody>
      </p:sp>
      <p:sp>
        <p:nvSpPr>
          <p:cNvPr id="295939" name="Rectangle 3"/>
          <p:cNvSpPr>
            <a:spLocks noGrp="1" noChangeArrowheads="1"/>
          </p:cNvSpPr>
          <p:nvPr>
            <p:ph type="body" idx="1"/>
          </p:nvPr>
        </p:nvSpPr>
        <p:spPr>
          <a:xfrm>
            <a:off x="323850" y="2017713"/>
            <a:ext cx="8631238" cy="4114800"/>
          </a:xfrm>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&lt;0.01</a:t>
            </a:r>
            <a:r>
              <a:rPr lang="he-IL" sz="2000" smtClean="0">
                <a:sym typeface="Symbol" pitchFamily="18" charset="2"/>
              </a:rPr>
              <a:t>. כלומר 1% בכיוון השלילי {ה 1% שבין 0% - 1%}.</a:t>
            </a:r>
          </a:p>
          <a:p>
            <a:pPr algn="just" eaLnBrk="1" hangingPunct="1">
              <a:lnSpc>
                <a:spcPct val="90000"/>
              </a:lnSpc>
            </a:pPr>
            <a:r>
              <a:rPr lang="en-US" sz="2000" smtClean="0">
                <a:sym typeface="Symbol" pitchFamily="18" charset="2"/>
              </a:rPr>
              <a:t>=0.01</a:t>
            </a:r>
            <a:r>
              <a:rPr lang="he-IL" sz="2000" smtClean="0">
                <a:sym typeface="Symbol" pitchFamily="18" charset="2"/>
              </a:rPr>
              <a:t> / </a:t>
            </a:r>
            <a:r>
              <a:rPr lang="en-US" sz="2000" smtClean="0">
                <a:sym typeface="Symbol" pitchFamily="18" charset="2"/>
              </a:rPr>
              <a:t>Z=-2.33</a:t>
            </a:r>
            <a:endParaRPr lang="he-IL" sz="2000" smtClean="0"/>
          </a:p>
          <a:p>
            <a:pPr algn="just" eaLnBrk="1" hangingPunct="1">
              <a:lnSpc>
                <a:spcPct val="90000"/>
              </a:lnSpc>
              <a:buFont typeface="Wingdings" pitchFamily="2" charset="2"/>
              <a:buNone/>
            </a:pPr>
            <a:endParaRPr lang="en-US" sz="2000" smtClean="0"/>
          </a:p>
        </p:txBody>
      </p:sp>
      <p:sp>
        <p:nvSpPr>
          <p:cNvPr id="104452" name="Freeform 4"/>
          <p:cNvSpPr>
            <a:spLocks/>
          </p:cNvSpPr>
          <p:nvPr/>
        </p:nvSpPr>
        <p:spPr bwMode="auto">
          <a:xfrm flipH="1">
            <a:off x="2147888" y="5589588"/>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04453" name="Group 5"/>
          <p:cNvGrpSpPr>
            <a:grpSpLocks/>
          </p:cNvGrpSpPr>
          <p:nvPr/>
        </p:nvGrpSpPr>
        <p:grpSpPr bwMode="auto">
          <a:xfrm flipH="1">
            <a:off x="2195513" y="3789363"/>
            <a:ext cx="6721475" cy="2033587"/>
            <a:chOff x="3360" y="3072"/>
            <a:chExt cx="1872" cy="720"/>
          </a:xfrm>
        </p:grpSpPr>
        <p:sp>
          <p:nvSpPr>
            <p:cNvPr id="104469"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04470"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04454" name="Line 8"/>
          <p:cNvSpPr>
            <a:spLocks noChangeShapeType="1"/>
          </p:cNvSpPr>
          <p:nvPr/>
        </p:nvSpPr>
        <p:spPr bwMode="auto">
          <a:xfrm flipH="1">
            <a:off x="492125" y="5949950"/>
            <a:ext cx="8351838" cy="0"/>
          </a:xfrm>
          <a:prstGeom prst="line">
            <a:avLst/>
          </a:prstGeom>
          <a:noFill/>
          <a:ln w="9525">
            <a:solidFill>
              <a:schemeClr val="tx1"/>
            </a:solidFill>
            <a:miter lim="800000"/>
            <a:headEnd/>
            <a:tailEnd/>
          </a:ln>
        </p:spPr>
        <p:txBody>
          <a:bodyPr wrap="none"/>
          <a:lstStyle/>
          <a:p>
            <a:endParaRPr lang="he-IL"/>
          </a:p>
        </p:txBody>
      </p:sp>
      <p:sp>
        <p:nvSpPr>
          <p:cNvPr id="104455" name="Line 9"/>
          <p:cNvSpPr>
            <a:spLocks noChangeShapeType="1"/>
          </p:cNvSpPr>
          <p:nvPr/>
        </p:nvSpPr>
        <p:spPr bwMode="auto">
          <a:xfrm flipH="1">
            <a:off x="5532438" y="3789363"/>
            <a:ext cx="0" cy="2160587"/>
          </a:xfrm>
          <a:prstGeom prst="line">
            <a:avLst/>
          </a:prstGeom>
          <a:noFill/>
          <a:ln w="9525">
            <a:solidFill>
              <a:schemeClr val="tx1"/>
            </a:solidFill>
            <a:miter lim="800000"/>
            <a:headEnd/>
            <a:tailEnd/>
          </a:ln>
        </p:spPr>
        <p:txBody>
          <a:bodyPr wrap="none"/>
          <a:lstStyle/>
          <a:p>
            <a:endParaRPr lang="he-IL"/>
          </a:p>
        </p:txBody>
      </p:sp>
      <p:sp>
        <p:nvSpPr>
          <p:cNvPr id="104456" name="Rectangle 10"/>
          <p:cNvSpPr>
            <a:spLocks noChangeArrowheads="1"/>
          </p:cNvSpPr>
          <p:nvPr/>
        </p:nvSpPr>
        <p:spPr bwMode="auto">
          <a:xfrm flipH="1">
            <a:off x="5387975" y="6021388"/>
            <a:ext cx="360363" cy="215900"/>
          </a:xfrm>
          <a:prstGeom prst="rect">
            <a:avLst/>
          </a:prstGeom>
          <a:noFill/>
          <a:ln w="9525">
            <a:noFill/>
            <a:miter lim="800000"/>
            <a:headEnd/>
            <a:tailEnd/>
          </a:ln>
        </p:spPr>
        <p:txBody>
          <a:bodyPr wrap="none" anchor="ctr"/>
          <a:lstStyle/>
          <a:p>
            <a:pPr algn="ctr"/>
            <a:r>
              <a:rPr lang="he-IL" sz="1400" b="1"/>
              <a:t>145</a:t>
            </a:r>
            <a:endParaRPr lang="en-US" sz="1400" b="1"/>
          </a:p>
        </p:txBody>
      </p:sp>
      <p:grpSp>
        <p:nvGrpSpPr>
          <p:cNvPr id="104457" name="Group 11"/>
          <p:cNvGrpSpPr>
            <a:grpSpLocks/>
          </p:cNvGrpSpPr>
          <p:nvPr/>
        </p:nvGrpSpPr>
        <p:grpSpPr bwMode="auto">
          <a:xfrm flipH="1">
            <a:off x="1763713" y="4724400"/>
            <a:ext cx="3600450" cy="1169988"/>
            <a:chOff x="3360" y="3072"/>
            <a:chExt cx="1872" cy="720"/>
          </a:xfrm>
        </p:grpSpPr>
        <p:sp>
          <p:nvSpPr>
            <p:cNvPr id="104467" name="Freeform 1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04468" name="Freeform 1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04458" name="Line 14"/>
          <p:cNvSpPr>
            <a:spLocks noChangeShapeType="1"/>
          </p:cNvSpPr>
          <p:nvPr/>
        </p:nvSpPr>
        <p:spPr bwMode="auto">
          <a:xfrm flipH="1">
            <a:off x="3348038" y="5229225"/>
            <a:ext cx="0" cy="720725"/>
          </a:xfrm>
          <a:prstGeom prst="line">
            <a:avLst/>
          </a:prstGeom>
          <a:noFill/>
          <a:ln w="9525">
            <a:solidFill>
              <a:schemeClr val="tx1"/>
            </a:solidFill>
            <a:miter lim="800000"/>
            <a:headEnd/>
            <a:tailEnd/>
          </a:ln>
        </p:spPr>
        <p:txBody>
          <a:bodyPr wrap="none"/>
          <a:lstStyle/>
          <a:p>
            <a:endParaRPr lang="he-IL"/>
          </a:p>
        </p:txBody>
      </p:sp>
      <p:sp>
        <p:nvSpPr>
          <p:cNvPr id="104459" name="Rectangle 15"/>
          <p:cNvSpPr>
            <a:spLocks noChangeArrowheads="1"/>
          </p:cNvSpPr>
          <p:nvPr/>
        </p:nvSpPr>
        <p:spPr bwMode="auto">
          <a:xfrm flipH="1">
            <a:off x="2987675" y="6021388"/>
            <a:ext cx="719138" cy="215900"/>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04460" name="Rectangle 16"/>
          <p:cNvSpPr>
            <a:spLocks noChangeArrowheads="1"/>
          </p:cNvSpPr>
          <p:nvPr/>
        </p:nvSpPr>
        <p:spPr bwMode="auto">
          <a:xfrm flipH="1">
            <a:off x="2843213" y="57340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04461" name="Rectangle 17"/>
          <p:cNvSpPr>
            <a:spLocks noChangeArrowheads="1"/>
          </p:cNvSpPr>
          <p:nvPr/>
        </p:nvSpPr>
        <p:spPr bwMode="auto">
          <a:xfrm flipH="1">
            <a:off x="3563938" y="57340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04462" name="Rectangle 19"/>
          <p:cNvSpPr>
            <a:spLocks noChangeArrowheads="1"/>
          </p:cNvSpPr>
          <p:nvPr/>
        </p:nvSpPr>
        <p:spPr bwMode="auto">
          <a:xfrm flipH="1">
            <a:off x="2987675" y="6210300"/>
            <a:ext cx="719138" cy="215900"/>
          </a:xfrm>
          <a:prstGeom prst="rect">
            <a:avLst/>
          </a:prstGeom>
          <a:noFill/>
          <a:ln w="9525">
            <a:noFill/>
            <a:miter lim="800000"/>
            <a:headEnd/>
            <a:tailEnd/>
          </a:ln>
        </p:spPr>
        <p:txBody>
          <a:bodyPr wrap="none" anchor="ctr"/>
          <a:lstStyle/>
          <a:p>
            <a:pPr algn="ctr"/>
            <a:r>
              <a:rPr lang="en-US" sz="1400" b="1">
                <a:sym typeface="Symbol" pitchFamily="18" charset="2"/>
              </a:rPr>
              <a:t>Z=-2.33</a:t>
            </a:r>
          </a:p>
        </p:txBody>
      </p:sp>
      <p:grpSp>
        <p:nvGrpSpPr>
          <p:cNvPr id="104463" name="Group 20"/>
          <p:cNvGrpSpPr>
            <a:grpSpLocks/>
          </p:cNvGrpSpPr>
          <p:nvPr/>
        </p:nvGrpSpPr>
        <p:grpSpPr bwMode="auto">
          <a:xfrm>
            <a:off x="2987675" y="6453188"/>
            <a:ext cx="719138" cy="215900"/>
            <a:chOff x="3651" y="3974"/>
            <a:chExt cx="453" cy="136"/>
          </a:xfrm>
        </p:grpSpPr>
        <p:sp>
          <p:nvSpPr>
            <p:cNvPr id="104465" name="Rectangle 21"/>
            <p:cNvSpPr>
              <a:spLocks noChangeArrowheads="1"/>
            </p:cNvSpPr>
            <p:nvPr/>
          </p:nvSpPr>
          <p:spPr bwMode="auto">
            <a:xfrm>
              <a:off x="3651" y="3974"/>
              <a:ext cx="453" cy="136"/>
            </a:xfrm>
            <a:prstGeom prst="rect">
              <a:avLst/>
            </a:prstGeom>
            <a:noFill/>
            <a:ln w="9525">
              <a:noFill/>
              <a:miter lim="800000"/>
              <a:headEnd/>
              <a:tailEnd/>
            </a:ln>
          </p:spPr>
          <p:txBody>
            <a:bodyPr wrap="none" anchor="ctr"/>
            <a:lstStyle/>
            <a:p>
              <a:pPr algn="ctr"/>
              <a:r>
                <a:rPr lang="en-US" sz="1400" b="1">
                  <a:sym typeface="Symbol" pitchFamily="18" charset="2"/>
                </a:rPr>
                <a:t>X=138</a:t>
              </a:r>
            </a:p>
          </p:txBody>
        </p:sp>
        <p:sp>
          <p:nvSpPr>
            <p:cNvPr id="104466" name="Line 22"/>
            <p:cNvSpPr>
              <a:spLocks noChangeShapeType="1"/>
            </p:cNvSpPr>
            <p:nvPr/>
          </p:nvSpPr>
          <p:spPr bwMode="auto">
            <a:xfrm flipH="1" flipV="1">
              <a:off x="3651" y="3974"/>
              <a:ext cx="137" cy="0"/>
            </a:xfrm>
            <a:prstGeom prst="line">
              <a:avLst/>
            </a:prstGeom>
            <a:noFill/>
            <a:ln w="19050">
              <a:solidFill>
                <a:schemeClr val="tx1"/>
              </a:solidFill>
              <a:miter lim="800000"/>
              <a:headEnd/>
              <a:tailEnd/>
            </a:ln>
          </p:spPr>
          <p:txBody>
            <a:bodyPr wrap="none"/>
            <a:lstStyle/>
            <a:p>
              <a:endParaRPr lang="he-IL"/>
            </a:p>
          </p:txBody>
        </p:sp>
      </p:grpSp>
      <p:sp>
        <p:nvSpPr>
          <p:cNvPr id="104464" name="Rectangle 23"/>
          <p:cNvSpPr>
            <a:spLocks noChangeArrowheads="1"/>
          </p:cNvSpPr>
          <p:nvPr/>
        </p:nvSpPr>
        <p:spPr bwMode="auto">
          <a:xfrm flipH="1">
            <a:off x="2987675" y="4941888"/>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fade">
                                      <p:cBhvr>
                                        <p:cTn id="7" dur="2000"/>
                                        <p:tgtEl>
                                          <p:spTgt spid="295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5939">
                                            <p:txEl>
                                              <p:pRg st="1" end="1"/>
                                            </p:txEl>
                                          </p:spTgt>
                                        </p:tgtEl>
                                        <p:attrNameLst>
                                          <p:attrName>style.visibility</p:attrName>
                                        </p:attrNameLst>
                                      </p:cBhvr>
                                      <p:to>
                                        <p:strVal val="visible"/>
                                      </p:to>
                                    </p:set>
                                    <p:animEffect transition="in" filter="fade">
                                      <p:cBhvr>
                                        <p:cTn id="12" dur="2000"/>
                                        <p:tgtEl>
                                          <p:spTgt spid="295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gn="r" eaLnBrk="1" hangingPunct="1"/>
            <a:r>
              <a:rPr lang="he-IL" sz="3600" smtClean="0">
                <a:solidFill>
                  <a:schemeClr val="hlink"/>
                </a:solidFill>
              </a:rPr>
              <a:t>תרגיל 1</a:t>
            </a:r>
            <a:r>
              <a:rPr lang="en-US" sz="2000" smtClean="0">
                <a:solidFill>
                  <a:schemeClr val="hlink"/>
                </a:solidFill>
              </a:rPr>
              <a:t>I</a:t>
            </a:r>
            <a:r>
              <a:rPr lang="he-IL" sz="3600" smtClean="0">
                <a:solidFill>
                  <a:schemeClr val="hlink"/>
                </a:solidFill>
              </a:rPr>
              <a:t>: שלב ג' חישוב (קבלה או דחייה)</a:t>
            </a:r>
            <a:endParaRPr lang="en-US" sz="3600" smtClean="0">
              <a:solidFill>
                <a:schemeClr val="hlink"/>
              </a:solidFill>
            </a:endParaRPr>
          </a:p>
        </p:txBody>
      </p:sp>
      <p:sp>
        <p:nvSpPr>
          <p:cNvPr id="296963" name="Rectangle 3"/>
          <p:cNvSpPr>
            <a:spLocks noGrp="1" noChangeArrowheads="1"/>
          </p:cNvSpPr>
          <p:nvPr>
            <p:ph type="body" idx="1"/>
          </p:nvPr>
        </p:nvSpPr>
        <p:spPr/>
        <p:txBody>
          <a:bodyPr/>
          <a:lstStyle/>
          <a:p>
            <a:pPr algn="just" eaLnBrk="1" hangingPunct="1"/>
            <a:r>
              <a:rPr lang="he-IL" smtClean="0"/>
              <a:t>מציאת ה </a:t>
            </a:r>
            <a:r>
              <a:rPr lang="en-US" smtClean="0"/>
              <a:t>Z</a:t>
            </a:r>
            <a:r>
              <a:rPr lang="he-IL" smtClean="0"/>
              <a:t> הגבולי של ה </a:t>
            </a:r>
            <a:r>
              <a:rPr lang="en-US" sz="3600" smtClean="0">
                <a:sym typeface="Symbol" pitchFamily="18" charset="2"/>
              </a:rPr>
              <a:t></a:t>
            </a:r>
            <a:r>
              <a:rPr lang="he-IL" smtClean="0"/>
              <a:t> שנקבעה.</a:t>
            </a:r>
          </a:p>
          <a:p>
            <a:pPr lvl="1" algn="just" eaLnBrk="1" hangingPunct="1"/>
            <a:r>
              <a:rPr lang="he-IL" smtClean="0"/>
              <a:t>ע"פ הטבלה </a:t>
            </a:r>
            <a:r>
              <a:rPr lang="en-US" smtClean="0"/>
              <a:t>Z</a:t>
            </a:r>
            <a:r>
              <a:rPr lang="en-US" sz="1600" smtClean="0"/>
              <a:t>0.99 </a:t>
            </a:r>
            <a:r>
              <a:rPr lang="en-US" sz="3200" smtClean="0"/>
              <a:t>= -2.33</a:t>
            </a:r>
            <a:endParaRPr lang="he-IL" sz="1600" smtClean="0"/>
          </a:p>
          <a:p>
            <a:pPr algn="just" eaLnBrk="1" hangingPunct="1"/>
            <a:r>
              <a:rPr lang="he-IL" smtClean="0"/>
              <a:t>מציאת </a:t>
            </a:r>
            <a:r>
              <a:rPr lang="en-US" smtClean="0"/>
              <a:t>Z</a:t>
            </a:r>
            <a:r>
              <a:rPr lang="he-IL" smtClean="0"/>
              <a:t> המבחן.</a:t>
            </a:r>
            <a:endParaRPr lang="en-US" smtClean="0"/>
          </a:p>
        </p:txBody>
      </p:sp>
      <p:grpSp>
        <p:nvGrpSpPr>
          <p:cNvPr id="2" name="Group 4"/>
          <p:cNvGrpSpPr>
            <a:grpSpLocks/>
          </p:cNvGrpSpPr>
          <p:nvPr/>
        </p:nvGrpSpPr>
        <p:grpSpPr bwMode="auto">
          <a:xfrm>
            <a:off x="1331913" y="3284538"/>
            <a:ext cx="3024187" cy="3313112"/>
            <a:chOff x="839" y="2069"/>
            <a:chExt cx="1824" cy="2167"/>
          </a:xfrm>
        </p:grpSpPr>
        <p:grpSp>
          <p:nvGrpSpPr>
            <p:cNvPr id="105478" name="Group 5"/>
            <p:cNvGrpSpPr>
              <a:grpSpLocks/>
            </p:cNvGrpSpPr>
            <p:nvPr/>
          </p:nvGrpSpPr>
          <p:grpSpPr bwMode="auto">
            <a:xfrm>
              <a:off x="839" y="2069"/>
              <a:ext cx="1824" cy="672"/>
              <a:chOff x="385" y="2659"/>
              <a:chExt cx="1824" cy="672"/>
            </a:xfrm>
          </p:grpSpPr>
          <p:grpSp>
            <p:nvGrpSpPr>
              <p:cNvPr id="105485" name="Group 6"/>
              <p:cNvGrpSpPr>
                <a:grpSpLocks/>
              </p:cNvGrpSpPr>
              <p:nvPr/>
            </p:nvGrpSpPr>
            <p:grpSpPr bwMode="auto">
              <a:xfrm>
                <a:off x="385" y="2659"/>
                <a:ext cx="1824" cy="672"/>
                <a:chOff x="864" y="3072"/>
                <a:chExt cx="1824" cy="672"/>
              </a:xfrm>
            </p:grpSpPr>
            <p:sp>
              <p:nvSpPr>
                <p:cNvPr id="105491" name="Rectangle 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05492" name="Group 8"/>
                <p:cNvGrpSpPr>
                  <a:grpSpLocks/>
                </p:cNvGrpSpPr>
                <p:nvPr/>
              </p:nvGrpSpPr>
              <p:grpSpPr bwMode="auto">
                <a:xfrm>
                  <a:off x="1488" y="3120"/>
                  <a:ext cx="1200" cy="624"/>
                  <a:chOff x="2688" y="3264"/>
                  <a:chExt cx="1200" cy="624"/>
                </a:xfrm>
              </p:grpSpPr>
              <p:sp>
                <p:nvSpPr>
                  <p:cNvPr id="105493" name="Rectangle 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 - </a:t>
                    </a:r>
                    <a:r>
                      <a:rPr lang="el-GR" sz="2400"/>
                      <a:t>μ</a:t>
                    </a:r>
                    <a:r>
                      <a:rPr lang="en-US" sz="2400"/>
                      <a:t> </a:t>
                    </a:r>
                  </a:p>
                  <a:p>
                    <a:pPr algn="ctr"/>
                    <a:r>
                      <a:rPr lang="en-US" sz="3600">
                        <a:sym typeface="Symbol" pitchFamily="18" charset="2"/>
                      </a:rPr>
                      <a:t>/ </a:t>
                    </a:r>
                    <a:r>
                      <a:rPr lang="en-US" sz="2800">
                        <a:sym typeface="Symbol" pitchFamily="18" charset="2"/>
                      </a:rPr>
                      <a:t>n</a:t>
                    </a:r>
                  </a:p>
                </p:txBody>
              </p:sp>
              <p:sp>
                <p:nvSpPr>
                  <p:cNvPr id="105494" name="Line 1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05486" name="Line 11"/>
              <p:cNvSpPr>
                <a:spLocks noChangeShapeType="1"/>
              </p:cNvSpPr>
              <p:nvPr/>
            </p:nvSpPr>
            <p:spPr bwMode="auto">
              <a:xfrm>
                <a:off x="1338" y="2704"/>
                <a:ext cx="144" cy="0"/>
              </a:xfrm>
              <a:prstGeom prst="line">
                <a:avLst/>
              </a:prstGeom>
              <a:noFill/>
              <a:ln w="25400">
                <a:solidFill>
                  <a:schemeClr val="tx1"/>
                </a:solidFill>
                <a:miter lim="800000"/>
                <a:headEnd/>
                <a:tailEnd/>
              </a:ln>
            </p:spPr>
            <p:txBody>
              <a:bodyPr wrap="none"/>
              <a:lstStyle/>
              <a:p>
                <a:endParaRPr lang="he-IL"/>
              </a:p>
            </p:txBody>
          </p:sp>
          <p:grpSp>
            <p:nvGrpSpPr>
              <p:cNvPr id="105487" name="Group 12"/>
              <p:cNvGrpSpPr>
                <a:grpSpLocks/>
              </p:cNvGrpSpPr>
              <p:nvPr/>
            </p:nvGrpSpPr>
            <p:grpSpPr bwMode="auto">
              <a:xfrm>
                <a:off x="1655" y="3067"/>
                <a:ext cx="272" cy="227"/>
                <a:chOff x="204" y="3838"/>
                <a:chExt cx="272" cy="91"/>
              </a:xfrm>
            </p:grpSpPr>
            <p:sp>
              <p:nvSpPr>
                <p:cNvPr id="105488" name="Line 13"/>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105489" name="Line 14"/>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105490" name="Line 15"/>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105479" name="Group 16"/>
            <p:cNvGrpSpPr>
              <a:grpSpLocks/>
            </p:cNvGrpSpPr>
            <p:nvPr/>
          </p:nvGrpSpPr>
          <p:grpSpPr bwMode="auto">
            <a:xfrm>
              <a:off x="839" y="2886"/>
              <a:ext cx="1824" cy="672"/>
              <a:chOff x="864" y="3072"/>
              <a:chExt cx="1824" cy="672"/>
            </a:xfrm>
          </p:grpSpPr>
          <p:sp>
            <p:nvSpPr>
              <p:cNvPr id="105481" name="Rectangle 1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05482" name="Group 18"/>
              <p:cNvGrpSpPr>
                <a:grpSpLocks/>
              </p:cNvGrpSpPr>
              <p:nvPr/>
            </p:nvGrpSpPr>
            <p:grpSpPr bwMode="auto">
              <a:xfrm>
                <a:off x="1488" y="3120"/>
                <a:ext cx="1200" cy="624"/>
                <a:chOff x="2688" y="3264"/>
                <a:chExt cx="1200" cy="624"/>
              </a:xfrm>
            </p:grpSpPr>
            <p:sp>
              <p:nvSpPr>
                <p:cNvPr id="105483" name="Rectangle 1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138 - 145 </a:t>
                  </a:r>
                </a:p>
                <a:p>
                  <a:pPr algn="ctr"/>
                  <a:r>
                    <a:rPr lang="en-US" sz="2800">
                      <a:sym typeface="Symbol" pitchFamily="18" charset="2"/>
                    </a:rPr>
                    <a:t>50</a:t>
                  </a:r>
                  <a:r>
                    <a:rPr lang="en-US" sz="3600">
                      <a:sym typeface="Symbol" pitchFamily="18" charset="2"/>
                    </a:rPr>
                    <a:t>/</a:t>
                  </a:r>
                  <a:r>
                    <a:rPr lang="en-US" sz="2800">
                      <a:sym typeface="Symbol" pitchFamily="18" charset="2"/>
                    </a:rPr>
                    <a:t>15</a:t>
                  </a:r>
                </a:p>
              </p:txBody>
            </p:sp>
            <p:sp>
              <p:nvSpPr>
                <p:cNvPr id="105484" name="Line 2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05480" name="Rectangle 21"/>
            <p:cNvSpPr>
              <a:spLocks noChangeArrowheads="1"/>
            </p:cNvSpPr>
            <p:nvPr/>
          </p:nvSpPr>
          <p:spPr bwMode="auto">
            <a:xfrm>
              <a:off x="1066" y="3612"/>
              <a:ext cx="1406" cy="624"/>
            </a:xfrm>
            <a:prstGeom prst="rect">
              <a:avLst/>
            </a:prstGeom>
            <a:noFill/>
            <a:ln w="9525">
              <a:noFill/>
              <a:miter lim="800000"/>
              <a:headEnd/>
              <a:tailEnd/>
            </a:ln>
          </p:spPr>
          <p:txBody>
            <a:bodyPr wrap="none" anchor="ctr"/>
            <a:lstStyle/>
            <a:p>
              <a:pPr algn="ctr"/>
              <a:r>
                <a:rPr lang="en-US" sz="6000"/>
                <a:t>Z</a:t>
              </a:r>
              <a:r>
                <a:rPr lang="en-US" sz="4800"/>
                <a:t> = -2.1 </a:t>
              </a:r>
            </a:p>
          </p:txBody>
        </p:sp>
      </p:grpSp>
      <p:sp>
        <p:nvSpPr>
          <p:cNvPr id="105477" name="Rectangle 22"/>
          <p:cNvSpPr>
            <a:spLocks noChangeArrowheads="1"/>
          </p:cNvSpPr>
          <p:nvPr/>
        </p:nvSpPr>
        <p:spPr bwMode="auto">
          <a:xfrm>
            <a:off x="5634038" y="5089525"/>
            <a:ext cx="1905000" cy="990600"/>
          </a:xfrm>
          <a:prstGeom prst="rect">
            <a:avLst/>
          </a:prstGeom>
          <a:noFill/>
          <a:ln w="9525">
            <a:noFill/>
            <a:miter lim="800000"/>
            <a:headEnd/>
            <a:tailEnd/>
          </a:ln>
        </p:spPr>
        <p:txBody>
          <a:bodyPr wrap="none" anchor="ctr"/>
          <a:lstStyle/>
          <a:p>
            <a:pPr algn="ctr"/>
            <a:r>
              <a:rPr lang="en-US" sz="2400"/>
              <a:t>  </a:t>
            </a:r>
            <a:endParaRPr lang="en-US" sz="280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 calcmode="lin" valueType="num">
                                      <p:cBhvr>
                                        <p:cTn id="7" dur="1000" fill="hold"/>
                                        <p:tgtEl>
                                          <p:spTgt spid="2969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969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696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 calcmode="lin" valueType="num">
                                      <p:cBhvr>
                                        <p:cTn id="12" dur="1000" fill="hold"/>
                                        <p:tgtEl>
                                          <p:spTgt spid="29696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9696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9696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96963">
                                            <p:txEl>
                                              <p:pRg st="2" end="2"/>
                                            </p:txEl>
                                          </p:spTgt>
                                        </p:tgtEl>
                                        <p:attrNameLst>
                                          <p:attrName>style.visibility</p:attrName>
                                        </p:attrNameLst>
                                      </p:cBhvr>
                                      <p:to>
                                        <p:strVal val="visible"/>
                                      </p:to>
                                    </p:set>
                                    <p:anim calcmode="lin" valueType="num">
                                      <p:cBhvr>
                                        <p:cTn id="19" dur="1000" fill="hold"/>
                                        <p:tgtEl>
                                          <p:spTgt spid="29696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9696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9696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ppt_x</p:attrName>
                                        </p:attrNameLst>
                                      </p:cBhvr>
                                      <p:tavLst>
                                        <p:tav tm="0">
                                          <p:val>
                                            <p:strVal val="#ppt_x-.2"/>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a:lstStyle/>
          <a:p>
            <a:pPr algn="r" eaLnBrk="1" hangingPunct="1"/>
            <a:r>
              <a:rPr lang="he-IL" sz="4000" smtClean="0"/>
              <a:t>מבוא 2: משפט הגבול המרכזי לממוצע </a:t>
            </a:r>
            <a:endParaRPr lang="en-US" sz="4000" smtClean="0"/>
          </a:p>
        </p:txBody>
      </p:sp>
      <p:sp>
        <p:nvSpPr>
          <p:cNvPr id="304131" name="Rectangle 3"/>
          <p:cNvSpPr>
            <a:spLocks noGrp="1" noChangeArrowheads="1"/>
          </p:cNvSpPr>
          <p:nvPr>
            <p:ph type="body" idx="1"/>
          </p:nvPr>
        </p:nvSpPr>
        <p:spPr>
          <a:xfrm>
            <a:off x="323850" y="1844675"/>
            <a:ext cx="8631238" cy="4114800"/>
          </a:xfrm>
          <a:noFill/>
        </p:spPr>
        <p:txBody>
          <a:bodyPr/>
          <a:lstStyle/>
          <a:p>
            <a:pPr algn="justLow" eaLnBrk="1" hangingPunct="1"/>
            <a:r>
              <a:rPr lang="he-IL" sz="2400" smtClean="0">
                <a:sym typeface="Symbol" pitchFamily="18" charset="2"/>
              </a:rPr>
              <a:t>אם מתוך אוכלוסייה</a:t>
            </a:r>
            <a:r>
              <a:rPr lang="he-IL" sz="2000" smtClean="0">
                <a:sym typeface="Symbol" pitchFamily="18" charset="2"/>
              </a:rPr>
              <a:t> (</a:t>
            </a:r>
            <a:r>
              <a:rPr lang="el-GR" sz="2000" smtClean="0"/>
              <a:t>μ</a:t>
            </a:r>
            <a:r>
              <a:rPr lang="he-IL" sz="2000" smtClean="0"/>
              <a:t>, </a:t>
            </a:r>
            <a:r>
              <a:rPr lang="en-US" sz="2000" smtClean="0">
                <a:sym typeface="Symbol" pitchFamily="18" charset="2"/>
              </a:rPr>
              <a:t></a:t>
            </a:r>
            <a:r>
              <a:rPr lang="he-IL" sz="2000" smtClean="0">
                <a:sym typeface="Symbol" pitchFamily="18" charset="2"/>
              </a:rPr>
              <a:t>)</a:t>
            </a:r>
            <a:r>
              <a:rPr lang="he-IL" sz="2400" smtClean="0">
                <a:sym typeface="Symbol" pitchFamily="18" charset="2"/>
              </a:rPr>
              <a:t> היינו מוציאים את כל המדגמים האפשריים באותו גודל </a:t>
            </a:r>
            <a:r>
              <a:rPr lang="en-US" sz="2400" smtClean="0">
                <a:sym typeface="Symbol" pitchFamily="18" charset="2"/>
              </a:rPr>
              <a:t>n</a:t>
            </a:r>
            <a:r>
              <a:rPr lang="he-IL" sz="2400" smtClean="0">
                <a:sym typeface="Symbol" pitchFamily="18" charset="2"/>
              </a:rPr>
              <a:t> ועבור כל מדגם מחשבים את הממוצע, אזי סדרת ממוצעי כל המדגמים (עבור </a:t>
            </a:r>
            <a:r>
              <a:rPr lang="en-US" sz="2400" smtClean="0">
                <a:sym typeface="Symbol" pitchFamily="18" charset="2"/>
              </a:rPr>
              <a:t>n</a:t>
            </a:r>
            <a:r>
              <a:rPr lang="he-IL" sz="2400" smtClean="0">
                <a:sym typeface="Symbol" pitchFamily="18" charset="2"/>
              </a:rPr>
              <a:t> מספיק גדול) שואפת להתפלגות נורמאלית עם ממוצע </a:t>
            </a:r>
            <a:r>
              <a:rPr lang="el-GR" sz="2400" smtClean="0"/>
              <a:t>μ</a:t>
            </a:r>
            <a:r>
              <a:rPr lang="he-IL" sz="2400" smtClean="0"/>
              <a:t> וסטיית תקן הנקראת </a:t>
            </a:r>
            <a:r>
              <a:rPr lang="he-IL" sz="2400" b="1" smtClean="0"/>
              <a:t>טעות התקן. </a:t>
            </a:r>
            <a:r>
              <a:rPr lang="he-IL" sz="2400" smtClean="0"/>
              <a:t>טעות התקן</a:t>
            </a:r>
            <a:r>
              <a:rPr lang="he-IL" sz="2400" b="1" smtClean="0"/>
              <a:t> </a:t>
            </a:r>
            <a:r>
              <a:rPr lang="he-IL" sz="2400" smtClean="0"/>
              <a:t>שווה ל            </a:t>
            </a:r>
            <a:r>
              <a:rPr lang="he-IL" sz="2000" smtClean="0">
                <a:sym typeface="Symbol" pitchFamily="18" charset="2"/>
              </a:rPr>
              <a:t>.</a:t>
            </a:r>
          </a:p>
          <a:p>
            <a:pPr algn="justLow" eaLnBrk="1" hangingPunct="1"/>
            <a:r>
              <a:rPr lang="he-IL" sz="1600" smtClean="0">
                <a:sym typeface="Symbol" pitchFamily="18" charset="2"/>
              </a:rPr>
              <a:t>מהו </a:t>
            </a:r>
            <a:r>
              <a:rPr lang="en-US" sz="1600" smtClean="0">
                <a:sym typeface="Symbol" pitchFamily="18" charset="2"/>
              </a:rPr>
              <a:t>n</a:t>
            </a:r>
            <a:r>
              <a:rPr lang="he-IL" sz="1600" smtClean="0">
                <a:sym typeface="Symbol" pitchFamily="18" charset="2"/>
              </a:rPr>
              <a:t> מספיק גדול שעבורו התפלגות הדגימה של הממוצעים שואפת לנורמאלית:</a:t>
            </a:r>
          </a:p>
          <a:p>
            <a:pPr lvl="1" algn="justLow" eaLnBrk="1" hangingPunct="1"/>
            <a:r>
              <a:rPr lang="he-IL" sz="1400" smtClean="0">
                <a:sym typeface="Symbol" pitchFamily="18" charset="2"/>
              </a:rPr>
              <a:t>עבור </a:t>
            </a:r>
            <a:r>
              <a:rPr lang="en-US" sz="1400" smtClean="0">
                <a:sym typeface="Symbol" pitchFamily="18" charset="2"/>
              </a:rPr>
              <a:t>n&lt;30</a:t>
            </a:r>
            <a:r>
              <a:rPr lang="he-IL" sz="1400" smtClean="0">
                <a:sym typeface="Symbol" pitchFamily="18" charset="2"/>
              </a:rPr>
              <a:t> יש להניח התפלגות נורמאלית של האוכלוסייה.</a:t>
            </a:r>
          </a:p>
          <a:p>
            <a:pPr lvl="1" algn="justLow" eaLnBrk="1" hangingPunct="1"/>
            <a:r>
              <a:rPr lang="he-IL" sz="1400" smtClean="0">
                <a:sym typeface="Symbol" pitchFamily="18" charset="2"/>
              </a:rPr>
              <a:t>עבור </a:t>
            </a:r>
            <a:r>
              <a:rPr lang="en-US" sz="1400" smtClean="0">
                <a:sym typeface="Symbol" pitchFamily="18" charset="2"/>
              </a:rPr>
              <a:t>30&lt;n&lt;100</a:t>
            </a:r>
            <a:r>
              <a:rPr lang="he-IL" sz="1400" smtClean="0">
                <a:sym typeface="Symbol" pitchFamily="18" charset="2"/>
              </a:rPr>
              <a:t> יש להניח התפלגות אוכלוסייה נוטה לסימטרית.</a:t>
            </a:r>
          </a:p>
          <a:p>
            <a:pPr lvl="1" algn="justLow" eaLnBrk="1" hangingPunct="1"/>
            <a:r>
              <a:rPr lang="he-IL" sz="1400" smtClean="0">
                <a:sym typeface="Symbol" pitchFamily="18" charset="2"/>
              </a:rPr>
              <a:t>עבור </a:t>
            </a:r>
            <a:r>
              <a:rPr lang="en-US" sz="1400" smtClean="0">
                <a:sym typeface="Symbol" pitchFamily="18" charset="2"/>
              </a:rPr>
              <a:t>n&gt;100</a:t>
            </a:r>
            <a:r>
              <a:rPr lang="he-IL" sz="1400" smtClean="0">
                <a:sym typeface="Symbol" pitchFamily="18" charset="2"/>
              </a:rPr>
              <a:t> אין צורך להתייחס לאופן התפלגות האוכלוסייה.</a:t>
            </a:r>
          </a:p>
          <a:p>
            <a:pPr algn="justLow" eaLnBrk="1" hangingPunct="1"/>
            <a:r>
              <a:rPr lang="he-IL" sz="1600" smtClean="0">
                <a:sym typeface="Symbol" pitchFamily="18" charset="2"/>
              </a:rPr>
              <a:t>טעות התקן:</a:t>
            </a:r>
          </a:p>
          <a:p>
            <a:pPr lvl="1" algn="justLow" eaLnBrk="1" hangingPunct="1"/>
            <a:r>
              <a:rPr lang="he-IL" sz="1200" smtClean="0">
                <a:sym typeface="Symbol" pitchFamily="18" charset="2"/>
              </a:rPr>
              <a:t>ככל ש </a:t>
            </a:r>
            <a:r>
              <a:rPr lang="en-US" sz="1200" smtClean="0">
                <a:sym typeface="Symbol" pitchFamily="18" charset="2"/>
              </a:rPr>
              <a:t>n</a:t>
            </a:r>
            <a:r>
              <a:rPr lang="he-IL" sz="1200" smtClean="0">
                <a:sym typeface="Symbol" pitchFamily="18" charset="2"/>
              </a:rPr>
              <a:t> יותר גדול טעות התקן יותר קטנה.</a:t>
            </a:r>
          </a:p>
          <a:p>
            <a:pPr lvl="1" algn="justLow" eaLnBrk="1" hangingPunct="1"/>
            <a:r>
              <a:rPr lang="he-IL" sz="1200" smtClean="0">
                <a:sym typeface="Symbol" pitchFamily="18" charset="2"/>
              </a:rPr>
              <a:t>ככל שסטיית התקן באוכלוסיה יותר קטנה טעות התקן יותר קטנה.</a:t>
            </a:r>
            <a:endParaRPr lang="en-US" sz="1200" smtClean="0">
              <a:sym typeface="Symbol" pitchFamily="18" charset="2"/>
            </a:endParaRPr>
          </a:p>
        </p:txBody>
      </p:sp>
      <p:graphicFrame>
        <p:nvGraphicFramePr>
          <p:cNvPr id="304133" name="Object 5"/>
          <p:cNvGraphicFramePr>
            <a:graphicFrameLocks noChangeAspect="1"/>
          </p:cNvGraphicFramePr>
          <p:nvPr/>
        </p:nvGraphicFramePr>
        <p:xfrm>
          <a:off x="3492500" y="2924175"/>
          <a:ext cx="850900" cy="490538"/>
        </p:xfrm>
        <a:graphic>
          <a:graphicData uri="http://schemas.openxmlformats.org/presentationml/2006/ole">
            <p:oleObj spid="_x0000_s4098" name="משוואה" r:id="rId3" imgW="419040" imgH="241200" progId="Equation.3">
              <p:embed/>
            </p:oleObj>
          </a:graphicData>
        </a:graphic>
      </p:graphicFrame>
      <p:sp>
        <p:nvSpPr>
          <p:cNvPr id="304134" name="AutoShape 6">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graphicFrame>
        <p:nvGraphicFramePr>
          <p:cNvPr id="304135" name="Object 7"/>
          <p:cNvGraphicFramePr>
            <a:graphicFrameLocks noChangeAspect="1"/>
          </p:cNvGraphicFramePr>
          <p:nvPr/>
        </p:nvGraphicFramePr>
        <p:xfrm>
          <a:off x="-22225" y="3644900"/>
          <a:ext cx="4832350" cy="3232150"/>
        </p:xfrm>
        <a:graphic>
          <a:graphicData uri="http://schemas.openxmlformats.org/presentationml/2006/ole">
            <p:oleObj spid="_x0000_s4099" name="תרשים" r:id="rId5" imgW="6153150" imgH="4114800" progId="MSGraph.Chart.8">
              <p:embed followColorScheme="full"/>
            </p:oleObj>
          </a:graphicData>
        </a:graphic>
      </p:graphicFrame>
      <p:graphicFrame>
        <p:nvGraphicFramePr>
          <p:cNvPr id="304137" name="Object 9"/>
          <p:cNvGraphicFramePr>
            <a:graphicFrameLocks noChangeAspect="1"/>
          </p:cNvGraphicFramePr>
          <p:nvPr/>
        </p:nvGraphicFramePr>
        <p:xfrm>
          <a:off x="3419475" y="4365625"/>
          <a:ext cx="863600" cy="677863"/>
        </p:xfrm>
        <a:graphic>
          <a:graphicData uri="http://schemas.openxmlformats.org/presentationml/2006/ole">
            <p:oleObj spid="_x0000_s4100" name="משוואה" r:id="rId6" imgW="469800" imgH="368280" progId="Equation.3">
              <p:embed/>
            </p:oleObj>
          </a:graphicData>
        </a:graphic>
      </p:graphicFrame>
      <p:graphicFrame>
        <p:nvGraphicFramePr>
          <p:cNvPr id="304140" name="Object 12"/>
          <p:cNvGraphicFramePr>
            <a:graphicFrameLocks noChangeAspect="1"/>
          </p:cNvGraphicFramePr>
          <p:nvPr/>
        </p:nvGraphicFramePr>
        <p:xfrm>
          <a:off x="5148263" y="5373688"/>
          <a:ext cx="3384550" cy="1006475"/>
        </p:xfrm>
        <a:graphic>
          <a:graphicData uri="http://schemas.openxmlformats.org/presentationml/2006/ole">
            <p:oleObj spid="_x0000_s4101" name="משוואה" r:id="rId7" imgW="2692080" imgH="799920" progId="Equation.3">
              <p:embed/>
            </p:oleObj>
          </a:graphicData>
        </a:graphic>
      </p:graphicFrame>
      <p:sp>
        <p:nvSpPr>
          <p:cNvPr id="304141" name="Line 13"/>
          <p:cNvSpPr>
            <a:spLocks noChangeShapeType="1"/>
          </p:cNvSpPr>
          <p:nvPr/>
        </p:nvSpPr>
        <p:spPr bwMode="auto">
          <a:xfrm flipH="1">
            <a:off x="4140200" y="5734050"/>
            <a:ext cx="863600" cy="0"/>
          </a:xfrm>
          <a:prstGeom prst="line">
            <a:avLst/>
          </a:prstGeom>
          <a:noFill/>
          <a:ln w="9525">
            <a:solidFill>
              <a:schemeClr val="tx1"/>
            </a:solidFill>
            <a:miter lim="800000"/>
            <a:headEnd type="triangle" w="med" len="med"/>
            <a:tailEnd type="oval" w="med" len="me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Effect transition="in" filter="fade">
                                      <p:cBhvr>
                                        <p:cTn id="7" dur="2000"/>
                                        <p:tgtEl>
                                          <p:spTgt spid="3041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4133"/>
                                        </p:tgtEl>
                                        <p:attrNameLst>
                                          <p:attrName>style.visibility</p:attrName>
                                        </p:attrNameLst>
                                      </p:cBhvr>
                                      <p:to>
                                        <p:strVal val="visible"/>
                                      </p:to>
                                    </p:set>
                                    <p:animEffect transition="in" filter="fade">
                                      <p:cBhvr>
                                        <p:cTn id="10" dur="2000"/>
                                        <p:tgtEl>
                                          <p:spTgt spid="304133"/>
                                        </p:tgtEl>
                                      </p:cBhvr>
                                    </p:animEffect>
                                  </p:childTnLst>
                                </p:cTn>
                              </p:par>
                            </p:childTnLst>
                          </p:cTn>
                        </p:par>
                        <p:par>
                          <p:cTn id="11" fill="hold">
                            <p:stCondLst>
                              <p:cond delay="2000"/>
                            </p:stCondLst>
                            <p:childTnLst>
                              <p:par>
                                <p:cTn id="12" presetID="29" presetClass="entr" presetSubtype="0" fill="hold" nodeType="afterEffect">
                                  <p:stCondLst>
                                    <p:cond delay="0"/>
                                  </p:stCondLst>
                                  <p:childTnLst>
                                    <p:set>
                                      <p:cBhvr>
                                        <p:cTn id="13" dur="1" fill="hold">
                                          <p:stCondLst>
                                            <p:cond delay="0"/>
                                          </p:stCondLst>
                                        </p:cTn>
                                        <p:tgtEl>
                                          <p:spTgt spid="304137"/>
                                        </p:tgtEl>
                                        <p:attrNameLst>
                                          <p:attrName>style.visibility</p:attrName>
                                        </p:attrNameLst>
                                      </p:cBhvr>
                                      <p:to>
                                        <p:strVal val="visible"/>
                                      </p:to>
                                    </p:set>
                                    <p:anim calcmode="lin" valueType="num">
                                      <p:cBhvr>
                                        <p:cTn id="14" dur="1000" fill="hold"/>
                                        <p:tgtEl>
                                          <p:spTgt spid="304137"/>
                                        </p:tgtEl>
                                        <p:attrNameLst>
                                          <p:attrName>ppt_x</p:attrName>
                                        </p:attrNameLst>
                                      </p:cBhvr>
                                      <p:tavLst>
                                        <p:tav tm="0">
                                          <p:val>
                                            <p:strVal val="#ppt_x-.2"/>
                                          </p:val>
                                        </p:tav>
                                        <p:tav tm="100000">
                                          <p:val>
                                            <p:strVal val="#ppt_x"/>
                                          </p:val>
                                        </p:tav>
                                      </p:tavLst>
                                    </p:anim>
                                    <p:anim calcmode="lin" valueType="num">
                                      <p:cBhvr>
                                        <p:cTn id="15" dur="1000" fill="hold"/>
                                        <p:tgtEl>
                                          <p:spTgt spid="30413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04137"/>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04135">
                                            <p:oleChartEl type="gridLegend"/>
                                          </p:spTgt>
                                        </p:tgtEl>
                                        <p:attrNameLst>
                                          <p:attrName>style.visibility</p:attrName>
                                        </p:attrNameLst>
                                      </p:cBhvr>
                                      <p:to>
                                        <p:strVal val="visible"/>
                                      </p:to>
                                    </p:set>
                                    <p:animEffect transition="in" filter="fade">
                                      <p:cBhvr>
                                        <p:cTn id="20" dur="2000"/>
                                        <p:tgtEl>
                                          <p:spTgt spid="304135">
                                            <p:oleChartEl type="gridLegend"/>
                                          </p:spTgt>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304135">
                                            <p:oleChartEl type="category" lvl="1"/>
                                          </p:spTgt>
                                        </p:tgtEl>
                                        <p:attrNameLst>
                                          <p:attrName>style.visibility</p:attrName>
                                        </p:attrNameLst>
                                      </p:cBhvr>
                                      <p:to>
                                        <p:strVal val="visible"/>
                                      </p:to>
                                    </p:set>
                                    <p:animEffect transition="in" filter="fade">
                                      <p:cBhvr>
                                        <p:cTn id="24" dur="2000"/>
                                        <p:tgtEl>
                                          <p:spTgt spid="304135">
                                            <p:oleChartEl type="category" lvl="1"/>
                                          </p:spTgt>
                                        </p:tgtEl>
                                      </p:cBhvr>
                                    </p:animEffect>
                                  </p:childTnLst>
                                </p:cTn>
                              </p:par>
                            </p:childTnLst>
                          </p:cTn>
                        </p:par>
                        <p:par>
                          <p:cTn id="25" fill="hold">
                            <p:stCondLst>
                              <p:cond delay="7000"/>
                            </p:stCondLst>
                            <p:childTnLst>
                              <p:par>
                                <p:cTn id="26" presetID="10" presetClass="entr" presetSubtype="0" fill="hold" grpId="0" nodeType="afterEffect">
                                  <p:stCondLst>
                                    <p:cond delay="0"/>
                                  </p:stCondLst>
                                  <p:childTnLst>
                                    <p:set>
                                      <p:cBhvr>
                                        <p:cTn id="27" dur="1" fill="hold">
                                          <p:stCondLst>
                                            <p:cond delay="0"/>
                                          </p:stCondLst>
                                        </p:cTn>
                                        <p:tgtEl>
                                          <p:spTgt spid="304135">
                                            <p:oleChartEl type="category" lvl="2"/>
                                          </p:spTgt>
                                        </p:tgtEl>
                                        <p:attrNameLst>
                                          <p:attrName>style.visibility</p:attrName>
                                        </p:attrNameLst>
                                      </p:cBhvr>
                                      <p:to>
                                        <p:strVal val="visible"/>
                                      </p:to>
                                    </p:set>
                                    <p:animEffect transition="in" filter="fade">
                                      <p:cBhvr>
                                        <p:cTn id="28" dur="2000"/>
                                        <p:tgtEl>
                                          <p:spTgt spid="304135">
                                            <p:oleChartEl type="category" lvl="2"/>
                                          </p:spTgt>
                                        </p:tgtEl>
                                      </p:cBhvr>
                                    </p:animEffect>
                                  </p:childTnLst>
                                </p:cTn>
                              </p:par>
                            </p:childTnLst>
                          </p:cTn>
                        </p:par>
                        <p:par>
                          <p:cTn id="29" fill="hold">
                            <p:stCondLst>
                              <p:cond delay="9000"/>
                            </p:stCondLst>
                            <p:childTnLst>
                              <p:par>
                                <p:cTn id="30" presetID="10" presetClass="entr" presetSubtype="0" fill="hold" grpId="0" nodeType="afterEffect">
                                  <p:stCondLst>
                                    <p:cond delay="0"/>
                                  </p:stCondLst>
                                  <p:childTnLst>
                                    <p:set>
                                      <p:cBhvr>
                                        <p:cTn id="31" dur="1" fill="hold">
                                          <p:stCondLst>
                                            <p:cond delay="0"/>
                                          </p:stCondLst>
                                        </p:cTn>
                                        <p:tgtEl>
                                          <p:spTgt spid="304135">
                                            <p:oleChartEl type="category" lvl="3"/>
                                          </p:spTgt>
                                        </p:tgtEl>
                                        <p:attrNameLst>
                                          <p:attrName>style.visibility</p:attrName>
                                        </p:attrNameLst>
                                      </p:cBhvr>
                                      <p:to>
                                        <p:strVal val="visible"/>
                                      </p:to>
                                    </p:set>
                                    <p:animEffect transition="in" filter="fade">
                                      <p:cBhvr>
                                        <p:cTn id="32" dur="2000"/>
                                        <p:tgtEl>
                                          <p:spTgt spid="304135">
                                            <p:oleChartEl type="category" lvl="3"/>
                                          </p:spTgt>
                                        </p:tgtEl>
                                      </p:cBhvr>
                                    </p:animEffect>
                                  </p:childTnLst>
                                </p:cTn>
                              </p:par>
                            </p:childTnLst>
                          </p:cTn>
                        </p:par>
                        <p:par>
                          <p:cTn id="33" fill="hold">
                            <p:stCondLst>
                              <p:cond delay="11000"/>
                            </p:stCondLst>
                            <p:childTnLst>
                              <p:par>
                                <p:cTn id="34" presetID="10" presetClass="entr" presetSubtype="0" fill="hold" grpId="0" nodeType="afterEffect">
                                  <p:stCondLst>
                                    <p:cond delay="0"/>
                                  </p:stCondLst>
                                  <p:childTnLst>
                                    <p:set>
                                      <p:cBhvr>
                                        <p:cTn id="35" dur="1" fill="hold">
                                          <p:stCondLst>
                                            <p:cond delay="0"/>
                                          </p:stCondLst>
                                        </p:cTn>
                                        <p:tgtEl>
                                          <p:spTgt spid="304135">
                                            <p:oleChartEl type="category" lvl="4"/>
                                          </p:spTgt>
                                        </p:tgtEl>
                                        <p:attrNameLst>
                                          <p:attrName>style.visibility</p:attrName>
                                        </p:attrNameLst>
                                      </p:cBhvr>
                                      <p:to>
                                        <p:strVal val="visible"/>
                                      </p:to>
                                    </p:set>
                                    <p:animEffect transition="in" filter="fade">
                                      <p:cBhvr>
                                        <p:cTn id="36" dur="2000"/>
                                        <p:tgtEl>
                                          <p:spTgt spid="304135">
                                            <p:oleChartEl type="category" lvl="4"/>
                                          </p:spTgt>
                                        </p:tgtEl>
                                      </p:cBhvr>
                                    </p:animEffect>
                                  </p:childTnLst>
                                </p:cTn>
                              </p:par>
                            </p:childTnLst>
                          </p:cTn>
                        </p:par>
                        <p:par>
                          <p:cTn id="37" fill="hold">
                            <p:stCondLst>
                              <p:cond delay="13000"/>
                            </p:stCondLst>
                            <p:childTnLst>
                              <p:par>
                                <p:cTn id="38" presetID="10" presetClass="entr" presetSubtype="0" fill="hold" grpId="0" nodeType="afterEffect">
                                  <p:stCondLst>
                                    <p:cond delay="0"/>
                                  </p:stCondLst>
                                  <p:childTnLst>
                                    <p:set>
                                      <p:cBhvr>
                                        <p:cTn id="39" dur="1" fill="hold">
                                          <p:stCondLst>
                                            <p:cond delay="0"/>
                                          </p:stCondLst>
                                        </p:cTn>
                                        <p:tgtEl>
                                          <p:spTgt spid="304135">
                                            <p:oleChartEl type="category" lvl="5"/>
                                          </p:spTgt>
                                        </p:tgtEl>
                                        <p:attrNameLst>
                                          <p:attrName>style.visibility</p:attrName>
                                        </p:attrNameLst>
                                      </p:cBhvr>
                                      <p:to>
                                        <p:strVal val="visible"/>
                                      </p:to>
                                    </p:set>
                                    <p:animEffect transition="in" filter="fade">
                                      <p:cBhvr>
                                        <p:cTn id="40" dur="2000"/>
                                        <p:tgtEl>
                                          <p:spTgt spid="304135">
                                            <p:oleChartEl type="category" lvl="5"/>
                                          </p:spTgt>
                                        </p:tgtEl>
                                      </p:cBhvr>
                                    </p:animEffect>
                                  </p:childTnLst>
                                </p:cTn>
                              </p:par>
                            </p:childTnLst>
                          </p:cTn>
                        </p:par>
                        <p:par>
                          <p:cTn id="41" fill="hold">
                            <p:stCondLst>
                              <p:cond delay="15000"/>
                            </p:stCondLst>
                            <p:childTnLst>
                              <p:par>
                                <p:cTn id="42" presetID="10" presetClass="entr" presetSubtype="0" fill="hold" grpId="0" nodeType="afterEffect">
                                  <p:stCondLst>
                                    <p:cond delay="0"/>
                                  </p:stCondLst>
                                  <p:childTnLst>
                                    <p:set>
                                      <p:cBhvr>
                                        <p:cTn id="43" dur="1" fill="hold">
                                          <p:stCondLst>
                                            <p:cond delay="0"/>
                                          </p:stCondLst>
                                        </p:cTn>
                                        <p:tgtEl>
                                          <p:spTgt spid="304135">
                                            <p:oleChartEl type="category" lvl="6"/>
                                          </p:spTgt>
                                        </p:tgtEl>
                                        <p:attrNameLst>
                                          <p:attrName>style.visibility</p:attrName>
                                        </p:attrNameLst>
                                      </p:cBhvr>
                                      <p:to>
                                        <p:strVal val="visible"/>
                                      </p:to>
                                    </p:set>
                                    <p:animEffect transition="in" filter="fade">
                                      <p:cBhvr>
                                        <p:cTn id="44" dur="2000"/>
                                        <p:tgtEl>
                                          <p:spTgt spid="304135">
                                            <p:oleChartEl type="category" lvl="6"/>
                                          </p:spTgt>
                                        </p:tgtEl>
                                      </p:cBhvr>
                                    </p:animEffect>
                                  </p:childTnLst>
                                </p:cTn>
                              </p:par>
                            </p:childTnLst>
                          </p:cTn>
                        </p:par>
                        <p:par>
                          <p:cTn id="45" fill="hold">
                            <p:stCondLst>
                              <p:cond delay="17000"/>
                            </p:stCondLst>
                            <p:childTnLst>
                              <p:par>
                                <p:cTn id="46" presetID="10" presetClass="entr" presetSubtype="0" fill="hold" grpId="0" nodeType="afterEffect">
                                  <p:stCondLst>
                                    <p:cond delay="0"/>
                                  </p:stCondLst>
                                  <p:childTnLst>
                                    <p:set>
                                      <p:cBhvr>
                                        <p:cTn id="47" dur="1" fill="hold">
                                          <p:stCondLst>
                                            <p:cond delay="0"/>
                                          </p:stCondLst>
                                        </p:cTn>
                                        <p:tgtEl>
                                          <p:spTgt spid="304135">
                                            <p:oleChartEl type="category" lvl="7"/>
                                          </p:spTgt>
                                        </p:tgtEl>
                                        <p:attrNameLst>
                                          <p:attrName>style.visibility</p:attrName>
                                        </p:attrNameLst>
                                      </p:cBhvr>
                                      <p:to>
                                        <p:strVal val="visible"/>
                                      </p:to>
                                    </p:set>
                                    <p:animEffect transition="in" filter="fade">
                                      <p:cBhvr>
                                        <p:cTn id="48" dur="2000"/>
                                        <p:tgtEl>
                                          <p:spTgt spid="304135">
                                            <p:oleChartEl type="category" lvl="7"/>
                                          </p:spTgt>
                                        </p:tgtEl>
                                      </p:cBhvr>
                                    </p:animEffect>
                                  </p:childTnLst>
                                </p:cTn>
                              </p:par>
                            </p:childTnLst>
                          </p:cTn>
                        </p:par>
                        <p:par>
                          <p:cTn id="49" fill="hold">
                            <p:stCondLst>
                              <p:cond delay="19000"/>
                            </p:stCondLst>
                            <p:childTnLst>
                              <p:par>
                                <p:cTn id="50" presetID="10" presetClass="entr" presetSubtype="0" fill="hold" grpId="0" nodeType="afterEffect">
                                  <p:stCondLst>
                                    <p:cond delay="0"/>
                                  </p:stCondLst>
                                  <p:childTnLst>
                                    <p:set>
                                      <p:cBhvr>
                                        <p:cTn id="51" dur="1" fill="hold">
                                          <p:stCondLst>
                                            <p:cond delay="0"/>
                                          </p:stCondLst>
                                        </p:cTn>
                                        <p:tgtEl>
                                          <p:spTgt spid="304135">
                                            <p:oleChartEl type="category" lvl="8"/>
                                          </p:spTgt>
                                        </p:tgtEl>
                                        <p:attrNameLst>
                                          <p:attrName>style.visibility</p:attrName>
                                        </p:attrNameLst>
                                      </p:cBhvr>
                                      <p:to>
                                        <p:strVal val="visible"/>
                                      </p:to>
                                    </p:set>
                                    <p:animEffect transition="in" filter="fade">
                                      <p:cBhvr>
                                        <p:cTn id="52" dur="2000"/>
                                        <p:tgtEl>
                                          <p:spTgt spid="304135">
                                            <p:oleChartEl type="category" lvl="8"/>
                                          </p:spTgt>
                                        </p:tgtEl>
                                      </p:cBhvr>
                                    </p:animEffect>
                                  </p:childTnLst>
                                </p:cTn>
                              </p:par>
                            </p:childTnLst>
                          </p:cTn>
                        </p:par>
                        <p:par>
                          <p:cTn id="53" fill="hold">
                            <p:stCondLst>
                              <p:cond delay="21000"/>
                            </p:stCondLst>
                            <p:childTnLst>
                              <p:par>
                                <p:cTn id="54" presetID="10" presetClass="entr" presetSubtype="0" fill="hold" grpId="0" nodeType="afterEffect">
                                  <p:stCondLst>
                                    <p:cond delay="0"/>
                                  </p:stCondLst>
                                  <p:childTnLst>
                                    <p:set>
                                      <p:cBhvr>
                                        <p:cTn id="55" dur="1" fill="hold">
                                          <p:stCondLst>
                                            <p:cond delay="0"/>
                                          </p:stCondLst>
                                        </p:cTn>
                                        <p:tgtEl>
                                          <p:spTgt spid="304135">
                                            <p:oleChartEl type="category" lvl="9"/>
                                          </p:spTgt>
                                        </p:tgtEl>
                                        <p:attrNameLst>
                                          <p:attrName>style.visibility</p:attrName>
                                        </p:attrNameLst>
                                      </p:cBhvr>
                                      <p:to>
                                        <p:strVal val="visible"/>
                                      </p:to>
                                    </p:set>
                                    <p:animEffect transition="in" filter="fade">
                                      <p:cBhvr>
                                        <p:cTn id="56" dur="2000"/>
                                        <p:tgtEl>
                                          <p:spTgt spid="304135">
                                            <p:oleChartEl type="category" lvl="9"/>
                                          </p:spTgt>
                                        </p:tgtEl>
                                      </p:cBhvr>
                                    </p:animEffect>
                                  </p:childTnLst>
                                </p:cTn>
                              </p:par>
                            </p:childTnLst>
                          </p:cTn>
                        </p:par>
                        <p:par>
                          <p:cTn id="57" fill="hold">
                            <p:stCondLst>
                              <p:cond delay="23000"/>
                            </p:stCondLst>
                            <p:childTnLst>
                              <p:par>
                                <p:cTn id="58" presetID="10" presetClass="entr" presetSubtype="0" fill="hold" grpId="0" nodeType="afterEffect">
                                  <p:stCondLst>
                                    <p:cond delay="0"/>
                                  </p:stCondLst>
                                  <p:childTnLst>
                                    <p:set>
                                      <p:cBhvr>
                                        <p:cTn id="59" dur="1" fill="hold">
                                          <p:stCondLst>
                                            <p:cond delay="0"/>
                                          </p:stCondLst>
                                        </p:cTn>
                                        <p:tgtEl>
                                          <p:spTgt spid="304135">
                                            <p:oleChartEl type="category" lvl="10"/>
                                          </p:spTgt>
                                        </p:tgtEl>
                                        <p:attrNameLst>
                                          <p:attrName>style.visibility</p:attrName>
                                        </p:attrNameLst>
                                      </p:cBhvr>
                                      <p:to>
                                        <p:strVal val="visible"/>
                                      </p:to>
                                    </p:set>
                                    <p:animEffect transition="in" filter="fade">
                                      <p:cBhvr>
                                        <p:cTn id="60" dur="2000"/>
                                        <p:tgtEl>
                                          <p:spTgt spid="304135">
                                            <p:oleChartEl type="category" lvl="10"/>
                                          </p:spTgt>
                                        </p:tgtEl>
                                      </p:cBhvr>
                                    </p:animEffect>
                                  </p:childTnLst>
                                </p:cTn>
                              </p:par>
                            </p:childTnLst>
                          </p:cTn>
                        </p:par>
                        <p:par>
                          <p:cTn id="61" fill="hold">
                            <p:stCondLst>
                              <p:cond delay="25000"/>
                            </p:stCondLst>
                            <p:childTnLst>
                              <p:par>
                                <p:cTn id="62" presetID="10" presetClass="entr" presetSubtype="0" fill="hold" grpId="0" nodeType="afterEffect">
                                  <p:stCondLst>
                                    <p:cond delay="0"/>
                                  </p:stCondLst>
                                  <p:childTnLst>
                                    <p:set>
                                      <p:cBhvr>
                                        <p:cTn id="63" dur="1" fill="hold">
                                          <p:stCondLst>
                                            <p:cond delay="0"/>
                                          </p:stCondLst>
                                        </p:cTn>
                                        <p:tgtEl>
                                          <p:spTgt spid="304135">
                                            <p:oleChartEl type="category" lvl="11"/>
                                          </p:spTgt>
                                        </p:tgtEl>
                                        <p:attrNameLst>
                                          <p:attrName>style.visibility</p:attrName>
                                        </p:attrNameLst>
                                      </p:cBhvr>
                                      <p:to>
                                        <p:strVal val="visible"/>
                                      </p:to>
                                    </p:set>
                                    <p:animEffect transition="in" filter="fade">
                                      <p:cBhvr>
                                        <p:cTn id="64" dur="2000"/>
                                        <p:tgtEl>
                                          <p:spTgt spid="304135">
                                            <p:oleChartEl type="category" lvl="11"/>
                                          </p:spTgt>
                                        </p:tgtEl>
                                      </p:cBhvr>
                                    </p:animEffect>
                                  </p:childTnLst>
                                </p:cTn>
                              </p:par>
                            </p:childTnLst>
                          </p:cTn>
                        </p:par>
                        <p:par>
                          <p:cTn id="65" fill="hold">
                            <p:stCondLst>
                              <p:cond delay="27000"/>
                            </p:stCondLst>
                            <p:childTnLst>
                              <p:par>
                                <p:cTn id="66" presetID="10" presetClass="entr" presetSubtype="0" fill="hold" grpId="0" nodeType="afterEffect">
                                  <p:stCondLst>
                                    <p:cond delay="0"/>
                                  </p:stCondLst>
                                  <p:childTnLst>
                                    <p:set>
                                      <p:cBhvr>
                                        <p:cTn id="67" dur="1" fill="hold">
                                          <p:stCondLst>
                                            <p:cond delay="0"/>
                                          </p:stCondLst>
                                        </p:cTn>
                                        <p:tgtEl>
                                          <p:spTgt spid="304131">
                                            <p:txEl>
                                              <p:pRg st="1" end="1"/>
                                            </p:txEl>
                                          </p:spTgt>
                                        </p:tgtEl>
                                        <p:attrNameLst>
                                          <p:attrName>style.visibility</p:attrName>
                                        </p:attrNameLst>
                                      </p:cBhvr>
                                      <p:to>
                                        <p:strVal val="visible"/>
                                      </p:to>
                                    </p:set>
                                    <p:animEffect transition="in" filter="fade">
                                      <p:cBhvr>
                                        <p:cTn id="68" dur="2000"/>
                                        <p:tgtEl>
                                          <p:spTgt spid="304131">
                                            <p:txEl>
                                              <p:pRg st="1" end="1"/>
                                            </p:txEl>
                                          </p:spTgt>
                                        </p:tgtEl>
                                      </p:cBhvr>
                                    </p:animEffect>
                                  </p:childTnLst>
                                </p:cTn>
                              </p:par>
                            </p:childTnLst>
                          </p:cTn>
                        </p:par>
                        <p:par>
                          <p:cTn id="69" fill="hold">
                            <p:stCondLst>
                              <p:cond delay="29000"/>
                            </p:stCondLst>
                            <p:childTnLst>
                              <p:par>
                                <p:cTn id="70" presetID="10" presetClass="entr" presetSubtype="0" fill="hold" grpId="0" nodeType="afterEffect">
                                  <p:stCondLst>
                                    <p:cond delay="0"/>
                                  </p:stCondLst>
                                  <p:childTnLst>
                                    <p:set>
                                      <p:cBhvr>
                                        <p:cTn id="71" dur="1" fill="hold">
                                          <p:stCondLst>
                                            <p:cond delay="0"/>
                                          </p:stCondLst>
                                        </p:cTn>
                                        <p:tgtEl>
                                          <p:spTgt spid="304131">
                                            <p:txEl>
                                              <p:pRg st="2" end="2"/>
                                            </p:txEl>
                                          </p:spTgt>
                                        </p:tgtEl>
                                        <p:attrNameLst>
                                          <p:attrName>style.visibility</p:attrName>
                                        </p:attrNameLst>
                                      </p:cBhvr>
                                      <p:to>
                                        <p:strVal val="visible"/>
                                      </p:to>
                                    </p:set>
                                    <p:animEffect transition="in" filter="fade">
                                      <p:cBhvr>
                                        <p:cTn id="72" dur="2000"/>
                                        <p:tgtEl>
                                          <p:spTgt spid="304131">
                                            <p:txEl>
                                              <p:pRg st="2" end="2"/>
                                            </p:txEl>
                                          </p:spTgt>
                                        </p:tgtEl>
                                      </p:cBhvr>
                                    </p:animEffect>
                                  </p:childTnLst>
                                </p:cTn>
                              </p:par>
                            </p:childTnLst>
                          </p:cTn>
                        </p:par>
                        <p:par>
                          <p:cTn id="73" fill="hold">
                            <p:stCondLst>
                              <p:cond delay="31000"/>
                            </p:stCondLst>
                            <p:childTnLst>
                              <p:par>
                                <p:cTn id="74" presetID="10" presetClass="entr" presetSubtype="0" fill="hold" grpId="0" nodeType="afterEffect">
                                  <p:stCondLst>
                                    <p:cond delay="0"/>
                                  </p:stCondLst>
                                  <p:childTnLst>
                                    <p:set>
                                      <p:cBhvr>
                                        <p:cTn id="75" dur="1" fill="hold">
                                          <p:stCondLst>
                                            <p:cond delay="0"/>
                                          </p:stCondLst>
                                        </p:cTn>
                                        <p:tgtEl>
                                          <p:spTgt spid="304131">
                                            <p:txEl>
                                              <p:pRg st="3" end="3"/>
                                            </p:txEl>
                                          </p:spTgt>
                                        </p:tgtEl>
                                        <p:attrNameLst>
                                          <p:attrName>style.visibility</p:attrName>
                                        </p:attrNameLst>
                                      </p:cBhvr>
                                      <p:to>
                                        <p:strVal val="visible"/>
                                      </p:to>
                                    </p:set>
                                    <p:animEffect transition="in" filter="fade">
                                      <p:cBhvr>
                                        <p:cTn id="76" dur="2000"/>
                                        <p:tgtEl>
                                          <p:spTgt spid="304131">
                                            <p:txEl>
                                              <p:pRg st="3" end="3"/>
                                            </p:txEl>
                                          </p:spTgt>
                                        </p:tgtEl>
                                      </p:cBhvr>
                                    </p:animEffect>
                                  </p:childTnLst>
                                </p:cTn>
                              </p:par>
                            </p:childTnLst>
                          </p:cTn>
                        </p:par>
                        <p:par>
                          <p:cTn id="77" fill="hold">
                            <p:stCondLst>
                              <p:cond delay="33000"/>
                            </p:stCondLst>
                            <p:childTnLst>
                              <p:par>
                                <p:cTn id="78" presetID="10" presetClass="entr" presetSubtype="0" fill="hold" grpId="0" nodeType="afterEffect">
                                  <p:stCondLst>
                                    <p:cond delay="0"/>
                                  </p:stCondLst>
                                  <p:childTnLst>
                                    <p:set>
                                      <p:cBhvr>
                                        <p:cTn id="79" dur="1" fill="hold">
                                          <p:stCondLst>
                                            <p:cond delay="0"/>
                                          </p:stCondLst>
                                        </p:cTn>
                                        <p:tgtEl>
                                          <p:spTgt spid="304131">
                                            <p:txEl>
                                              <p:pRg st="4" end="4"/>
                                            </p:txEl>
                                          </p:spTgt>
                                        </p:tgtEl>
                                        <p:attrNameLst>
                                          <p:attrName>style.visibility</p:attrName>
                                        </p:attrNameLst>
                                      </p:cBhvr>
                                      <p:to>
                                        <p:strVal val="visible"/>
                                      </p:to>
                                    </p:set>
                                    <p:animEffect transition="in" filter="fade">
                                      <p:cBhvr>
                                        <p:cTn id="80" dur="2000"/>
                                        <p:tgtEl>
                                          <p:spTgt spid="304131">
                                            <p:txEl>
                                              <p:pRg st="4" end="4"/>
                                            </p:txEl>
                                          </p:spTgt>
                                        </p:tgtEl>
                                      </p:cBhvr>
                                    </p:animEffect>
                                  </p:childTnLst>
                                </p:cTn>
                              </p:par>
                            </p:childTnLst>
                          </p:cTn>
                        </p:par>
                        <p:par>
                          <p:cTn id="81" fill="hold">
                            <p:stCondLst>
                              <p:cond delay="35000"/>
                            </p:stCondLst>
                            <p:childTnLst>
                              <p:par>
                                <p:cTn id="82" presetID="10" presetClass="entr" presetSubtype="0" fill="hold" grpId="0" nodeType="afterEffect">
                                  <p:stCondLst>
                                    <p:cond delay="0"/>
                                  </p:stCondLst>
                                  <p:childTnLst>
                                    <p:set>
                                      <p:cBhvr>
                                        <p:cTn id="83" dur="1" fill="hold">
                                          <p:stCondLst>
                                            <p:cond delay="0"/>
                                          </p:stCondLst>
                                        </p:cTn>
                                        <p:tgtEl>
                                          <p:spTgt spid="304131">
                                            <p:txEl>
                                              <p:pRg st="5" end="5"/>
                                            </p:txEl>
                                          </p:spTgt>
                                        </p:tgtEl>
                                        <p:attrNameLst>
                                          <p:attrName>style.visibility</p:attrName>
                                        </p:attrNameLst>
                                      </p:cBhvr>
                                      <p:to>
                                        <p:strVal val="visible"/>
                                      </p:to>
                                    </p:set>
                                    <p:animEffect transition="in" filter="fade">
                                      <p:cBhvr>
                                        <p:cTn id="84" dur="2000"/>
                                        <p:tgtEl>
                                          <p:spTgt spid="304131">
                                            <p:txEl>
                                              <p:pRg st="5" end="5"/>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04131">
                                            <p:txEl>
                                              <p:pRg st="6" end="6"/>
                                            </p:txEl>
                                          </p:spTgt>
                                        </p:tgtEl>
                                        <p:attrNameLst>
                                          <p:attrName>style.visibility</p:attrName>
                                        </p:attrNameLst>
                                      </p:cBhvr>
                                      <p:to>
                                        <p:strVal val="visible"/>
                                      </p:to>
                                    </p:set>
                                    <p:animEffect transition="in" filter="fade">
                                      <p:cBhvr>
                                        <p:cTn id="87" dur="2000"/>
                                        <p:tgtEl>
                                          <p:spTgt spid="304131">
                                            <p:txEl>
                                              <p:pRg st="6" end="6"/>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04131">
                                            <p:txEl>
                                              <p:pRg st="7" end="7"/>
                                            </p:txEl>
                                          </p:spTgt>
                                        </p:tgtEl>
                                        <p:attrNameLst>
                                          <p:attrName>style.visibility</p:attrName>
                                        </p:attrNameLst>
                                      </p:cBhvr>
                                      <p:to>
                                        <p:strVal val="visible"/>
                                      </p:to>
                                    </p:set>
                                    <p:animEffect transition="in" filter="fade">
                                      <p:cBhvr>
                                        <p:cTn id="90" dur="2000"/>
                                        <p:tgtEl>
                                          <p:spTgt spid="304131">
                                            <p:txEl>
                                              <p:pRg st="7" end="7"/>
                                            </p:txEl>
                                          </p:spTgt>
                                        </p:tgtEl>
                                      </p:cBhvr>
                                    </p:animEffect>
                                  </p:childTnLst>
                                </p:cTn>
                              </p:par>
                              <p:par>
                                <p:cTn id="91" presetID="29" presetClass="entr" presetSubtype="0" fill="hold" nodeType="withEffect">
                                  <p:stCondLst>
                                    <p:cond delay="0"/>
                                  </p:stCondLst>
                                  <p:childTnLst>
                                    <p:set>
                                      <p:cBhvr>
                                        <p:cTn id="92" dur="1" fill="hold">
                                          <p:stCondLst>
                                            <p:cond delay="0"/>
                                          </p:stCondLst>
                                        </p:cTn>
                                        <p:tgtEl>
                                          <p:spTgt spid="304140"/>
                                        </p:tgtEl>
                                        <p:attrNameLst>
                                          <p:attrName>style.visibility</p:attrName>
                                        </p:attrNameLst>
                                      </p:cBhvr>
                                      <p:to>
                                        <p:strVal val="visible"/>
                                      </p:to>
                                    </p:set>
                                    <p:anim calcmode="lin" valueType="num">
                                      <p:cBhvr>
                                        <p:cTn id="93" dur="1000" fill="hold"/>
                                        <p:tgtEl>
                                          <p:spTgt spid="304140"/>
                                        </p:tgtEl>
                                        <p:attrNameLst>
                                          <p:attrName>ppt_x</p:attrName>
                                        </p:attrNameLst>
                                      </p:cBhvr>
                                      <p:tavLst>
                                        <p:tav tm="0">
                                          <p:val>
                                            <p:strVal val="#ppt_x-.2"/>
                                          </p:val>
                                        </p:tav>
                                        <p:tav tm="100000">
                                          <p:val>
                                            <p:strVal val="#ppt_x"/>
                                          </p:val>
                                        </p:tav>
                                      </p:tavLst>
                                    </p:anim>
                                    <p:anim calcmode="lin" valueType="num">
                                      <p:cBhvr>
                                        <p:cTn id="94" dur="1000" fill="hold"/>
                                        <p:tgtEl>
                                          <p:spTgt spid="304140"/>
                                        </p:tgtEl>
                                        <p:attrNameLst>
                                          <p:attrName>ppt_y</p:attrName>
                                        </p:attrNameLst>
                                      </p:cBhvr>
                                      <p:tavLst>
                                        <p:tav tm="0">
                                          <p:val>
                                            <p:strVal val="#ppt_y"/>
                                          </p:val>
                                        </p:tav>
                                        <p:tav tm="100000">
                                          <p:val>
                                            <p:strVal val="#ppt_y"/>
                                          </p:val>
                                        </p:tav>
                                      </p:tavLst>
                                    </p:anim>
                                    <p:animEffect transition="in" filter="wipe(right)" prLst="gradientSize: 0.1">
                                      <p:cBhvr>
                                        <p:cTn id="95" dur="1000"/>
                                        <p:tgtEl>
                                          <p:spTgt spid="304140"/>
                                        </p:tgtEl>
                                      </p:cBhvr>
                                    </p:animEffect>
                                  </p:childTnLst>
                                </p:cTn>
                              </p:par>
                            </p:childTnLst>
                          </p:cTn>
                        </p:par>
                        <p:par>
                          <p:cTn id="96" fill="hold">
                            <p:stCondLst>
                              <p:cond delay="37000"/>
                            </p:stCondLst>
                            <p:childTnLst>
                              <p:par>
                                <p:cTn id="97" presetID="50" presetClass="entr" presetSubtype="0" decel="100000" fill="hold" grpId="0" nodeType="afterEffect">
                                  <p:stCondLst>
                                    <p:cond delay="0"/>
                                  </p:stCondLst>
                                  <p:childTnLst>
                                    <p:set>
                                      <p:cBhvr>
                                        <p:cTn id="98" dur="1" fill="hold">
                                          <p:stCondLst>
                                            <p:cond delay="0"/>
                                          </p:stCondLst>
                                        </p:cTn>
                                        <p:tgtEl>
                                          <p:spTgt spid="304141"/>
                                        </p:tgtEl>
                                        <p:attrNameLst>
                                          <p:attrName>style.visibility</p:attrName>
                                        </p:attrNameLst>
                                      </p:cBhvr>
                                      <p:to>
                                        <p:strVal val="visible"/>
                                      </p:to>
                                    </p:set>
                                    <p:anim calcmode="lin" valueType="num">
                                      <p:cBhvr>
                                        <p:cTn id="99" dur="1000" fill="hold"/>
                                        <p:tgtEl>
                                          <p:spTgt spid="304141"/>
                                        </p:tgtEl>
                                        <p:attrNameLst>
                                          <p:attrName>ppt_w</p:attrName>
                                        </p:attrNameLst>
                                      </p:cBhvr>
                                      <p:tavLst>
                                        <p:tav tm="0">
                                          <p:val>
                                            <p:strVal val="#ppt_w+.3"/>
                                          </p:val>
                                        </p:tav>
                                        <p:tav tm="100000">
                                          <p:val>
                                            <p:strVal val="#ppt_w"/>
                                          </p:val>
                                        </p:tav>
                                      </p:tavLst>
                                    </p:anim>
                                    <p:anim calcmode="lin" valueType="num">
                                      <p:cBhvr>
                                        <p:cTn id="100" dur="1000" fill="hold"/>
                                        <p:tgtEl>
                                          <p:spTgt spid="304141"/>
                                        </p:tgtEl>
                                        <p:attrNameLst>
                                          <p:attrName>ppt_h</p:attrName>
                                        </p:attrNameLst>
                                      </p:cBhvr>
                                      <p:tavLst>
                                        <p:tav tm="0">
                                          <p:val>
                                            <p:strVal val="#ppt_h"/>
                                          </p:val>
                                        </p:tav>
                                        <p:tav tm="100000">
                                          <p:val>
                                            <p:strVal val="#ppt_h"/>
                                          </p:val>
                                        </p:tav>
                                      </p:tavLst>
                                    </p:anim>
                                    <p:animEffect transition="in" filter="fade">
                                      <p:cBhvr>
                                        <p:cTn id="101" dur="1000"/>
                                        <p:tgtEl>
                                          <p:spTgt spid="304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OleChart spid="304135" grpId="0" bld="category"/>
      <p:bldP spid="3041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a:t>
            </a:r>
            <a:r>
              <a:rPr lang="en-US" sz="2000" smtClean="0">
                <a:solidFill>
                  <a:schemeClr val="hlink"/>
                </a:solidFill>
              </a:rPr>
              <a:t>I</a:t>
            </a:r>
            <a:r>
              <a:rPr lang="he-IL" sz="3600" smtClean="0">
                <a:solidFill>
                  <a:schemeClr val="hlink"/>
                </a:solidFill>
              </a:rPr>
              <a:t>: שלב ד' החלטה</a:t>
            </a:r>
            <a:endParaRPr lang="en-US" sz="3600" smtClean="0">
              <a:solidFill>
                <a:schemeClr val="hlink"/>
              </a:solidFill>
            </a:endParaRPr>
          </a:p>
        </p:txBody>
      </p:sp>
      <p:sp>
        <p:nvSpPr>
          <p:cNvPr id="297987" name="Rectangle 3"/>
          <p:cNvSpPr>
            <a:spLocks noGrp="1" noChangeArrowheads="1"/>
          </p:cNvSpPr>
          <p:nvPr>
            <p:ph type="body" idx="1"/>
          </p:nvPr>
        </p:nvSpPr>
        <p:spPr>
          <a:noFill/>
        </p:spPr>
        <p:txBody>
          <a:bodyPr/>
          <a:lstStyle/>
          <a:p>
            <a:pPr algn="just" eaLnBrk="1" hangingPunct="1"/>
            <a:r>
              <a:rPr lang="en-US" sz="2400" smtClean="0"/>
              <a:t>Z</a:t>
            </a:r>
            <a:r>
              <a:rPr lang="he-IL" sz="2400" smtClean="0"/>
              <a:t> המבחן יצא גדול מה </a:t>
            </a:r>
            <a:r>
              <a:rPr lang="en-US" sz="2400" smtClean="0"/>
              <a:t>Z</a:t>
            </a:r>
            <a:r>
              <a:rPr lang="he-IL" sz="2400" smtClean="0"/>
              <a:t> הגבולי כלומר לא בתחום ה </a:t>
            </a:r>
            <a:r>
              <a:rPr lang="en-US" sz="2400" smtClean="0">
                <a:sym typeface="Symbol" pitchFamily="18" charset="2"/>
              </a:rPr>
              <a:t></a:t>
            </a:r>
            <a:r>
              <a:rPr lang="he-IL" sz="2400" smtClean="0">
                <a:sym typeface="Symbol" pitchFamily="18" charset="2"/>
              </a:rPr>
              <a:t> </a:t>
            </a:r>
            <a:r>
              <a:rPr lang="he-IL" sz="1800" smtClean="0">
                <a:sym typeface="Symbol" pitchFamily="18" charset="2"/>
              </a:rPr>
              <a:t>(חיפשנו כאן </a:t>
            </a:r>
            <a:r>
              <a:rPr lang="en-US" sz="1800" smtClean="0">
                <a:sym typeface="Symbol" pitchFamily="18" charset="2"/>
              </a:rPr>
              <a:t>Z</a:t>
            </a:r>
            <a:r>
              <a:rPr lang="he-IL" sz="1800" smtClean="0">
                <a:sym typeface="Symbol" pitchFamily="18" charset="2"/>
              </a:rPr>
              <a:t> קטן מ 2.33-)</a:t>
            </a:r>
            <a:r>
              <a:rPr lang="he-IL" sz="2400" smtClean="0">
                <a:sym typeface="Symbol" pitchFamily="18" charset="2"/>
              </a:rPr>
              <a:t> ולכן נקבל את השערת ה </a:t>
            </a:r>
            <a:r>
              <a:rPr lang="en-US" sz="2400" smtClean="0">
                <a:sym typeface="Symbol" pitchFamily="18" charset="2"/>
              </a:rPr>
              <a:t>H</a:t>
            </a:r>
            <a:r>
              <a:rPr lang="en-US" sz="1400" smtClean="0">
                <a:sym typeface="Symbol" pitchFamily="18" charset="2"/>
              </a:rPr>
              <a:t>0</a:t>
            </a:r>
            <a:r>
              <a:rPr lang="he-IL" sz="1400" smtClean="0">
                <a:sym typeface="Symbol" pitchFamily="18" charset="2"/>
              </a:rPr>
              <a:t> </a:t>
            </a:r>
            <a:r>
              <a:rPr lang="he-IL" sz="2400" smtClean="0">
                <a:sym typeface="Symbol" pitchFamily="18" charset="2"/>
              </a:rPr>
              <a:t>(נדחה את השערת החוקר)</a:t>
            </a:r>
            <a:r>
              <a:rPr lang="he-IL" sz="2000" smtClean="0">
                <a:sym typeface="Symbol" pitchFamily="18" charset="2"/>
              </a:rPr>
              <a:t>.</a:t>
            </a:r>
            <a:r>
              <a:rPr lang="he-IL" sz="2000" smtClean="0"/>
              <a:t> </a:t>
            </a:r>
          </a:p>
          <a:p>
            <a:pPr algn="just" eaLnBrk="1" hangingPunct="1"/>
            <a:r>
              <a:rPr lang="he-IL" sz="2400" smtClean="0"/>
              <a:t>שלב ה' טעות אפשרית: טעות מסוג </a:t>
            </a:r>
            <a:r>
              <a:rPr lang="en-US" sz="2400" smtClean="0"/>
              <a:t>II</a:t>
            </a:r>
            <a:r>
              <a:rPr lang="he-IL" sz="2400" smtClean="0"/>
              <a:t> (האפשרות שדחינו את השערת החוקר למרות שהיא נכונה).</a:t>
            </a:r>
          </a:p>
          <a:p>
            <a:pPr algn="just" eaLnBrk="1" hangingPunct="1">
              <a:buFont typeface="Wingdings" pitchFamily="2" charset="2"/>
              <a:buNone/>
            </a:pPr>
            <a:endParaRPr lang="en-US" sz="2400" smtClean="0"/>
          </a:p>
        </p:txBody>
      </p:sp>
      <p:sp>
        <p:nvSpPr>
          <p:cNvPr id="106500" name="Freeform 4"/>
          <p:cNvSpPr>
            <a:spLocks/>
          </p:cNvSpPr>
          <p:nvPr/>
        </p:nvSpPr>
        <p:spPr bwMode="auto">
          <a:xfrm flipH="1">
            <a:off x="2147888" y="6021388"/>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06501" name="Group 5"/>
          <p:cNvGrpSpPr>
            <a:grpSpLocks/>
          </p:cNvGrpSpPr>
          <p:nvPr/>
        </p:nvGrpSpPr>
        <p:grpSpPr bwMode="auto">
          <a:xfrm flipH="1">
            <a:off x="2195513" y="4221163"/>
            <a:ext cx="6721475" cy="2033587"/>
            <a:chOff x="3360" y="3072"/>
            <a:chExt cx="1872" cy="720"/>
          </a:xfrm>
        </p:grpSpPr>
        <p:sp>
          <p:nvSpPr>
            <p:cNvPr id="106517"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06518"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06502" name="Line 8"/>
          <p:cNvSpPr>
            <a:spLocks noChangeShapeType="1"/>
          </p:cNvSpPr>
          <p:nvPr/>
        </p:nvSpPr>
        <p:spPr bwMode="auto">
          <a:xfrm flipH="1">
            <a:off x="492125" y="6381750"/>
            <a:ext cx="8351838" cy="0"/>
          </a:xfrm>
          <a:prstGeom prst="line">
            <a:avLst/>
          </a:prstGeom>
          <a:noFill/>
          <a:ln w="9525">
            <a:solidFill>
              <a:schemeClr val="tx1"/>
            </a:solidFill>
            <a:miter lim="800000"/>
            <a:headEnd/>
            <a:tailEnd/>
          </a:ln>
        </p:spPr>
        <p:txBody>
          <a:bodyPr wrap="none"/>
          <a:lstStyle/>
          <a:p>
            <a:endParaRPr lang="he-IL"/>
          </a:p>
        </p:txBody>
      </p:sp>
      <p:sp>
        <p:nvSpPr>
          <p:cNvPr id="106503" name="Line 9"/>
          <p:cNvSpPr>
            <a:spLocks noChangeShapeType="1"/>
          </p:cNvSpPr>
          <p:nvPr/>
        </p:nvSpPr>
        <p:spPr bwMode="auto">
          <a:xfrm flipH="1">
            <a:off x="5532438" y="4221163"/>
            <a:ext cx="0" cy="2160587"/>
          </a:xfrm>
          <a:prstGeom prst="line">
            <a:avLst/>
          </a:prstGeom>
          <a:noFill/>
          <a:ln w="9525">
            <a:solidFill>
              <a:schemeClr val="tx1"/>
            </a:solidFill>
            <a:miter lim="800000"/>
            <a:headEnd/>
            <a:tailEnd/>
          </a:ln>
        </p:spPr>
        <p:txBody>
          <a:bodyPr wrap="none"/>
          <a:lstStyle/>
          <a:p>
            <a:endParaRPr lang="he-IL"/>
          </a:p>
        </p:txBody>
      </p:sp>
      <p:sp>
        <p:nvSpPr>
          <p:cNvPr id="106504" name="Rectangle 10"/>
          <p:cNvSpPr>
            <a:spLocks noChangeArrowheads="1"/>
          </p:cNvSpPr>
          <p:nvPr/>
        </p:nvSpPr>
        <p:spPr bwMode="auto">
          <a:xfrm flipH="1">
            <a:off x="5387975" y="6453188"/>
            <a:ext cx="360363" cy="215900"/>
          </a:xfrm>
          <a:prstGeom prst="rect">
            <a:avLst/>
          </a:prstGeom>
          <a:noFill/>
          <a:ln w="9525">
            <a:noFill/>
            <a:miter lim="800000"/>
            <a:headEnd/>
            <a:tailEnd/>
          </a:ln>
        </p:spPr>
        <p:txBody>
          <a:bodyPr wrap="none" anchor="ctr"/>
          <a:lstStyle/>
          <a:p>
            <a:pPr algn="ctr"/>
            <a:r>
              <a:rPr lang="he-IL" sz="1400" b="1"/>
              <a:t>145</a:t>
            </a:r>
            <a:endParaRPr lang="en-US" sz="1400" b="1"/>
          </a:p>
        </p:txBody>
      </p:sp>
      <p:sp>
        <p:nvSpPr>
          <p:cNvPr id="106505" name="Line 11"/>
          <p:cNvSpPr>
            <a:spLocks noChangeShapeType="1"/>
          </p:cNvSpPr>
          <p:nvPr/>
        </p:nvSpPr>
        <p:spPr bwMode="auto">
          <a:xfrm flipH="1">
            <a:off x="3348038" y="5661025"/>
            <a:ext cx="0" cy="720725"/>
          </a:xfrm>
          <a:prstGeom prst="line">
            <a:avLst/>
          </a:prstGeom>
          <a:noFill/>
          <a:ln w="9525">
            <a:solidFill>
              <a:schemeClr val="tx1"/>
            </a:solidFill>
            <a:miter lim="800000"/>
            <a:headEnd/>
            <a:tailEnd/>
          </a:ln>
        </p:spPr>
        <p:txBody>
          <a:bodyPr wrap="none"/>
          <a:lstStyle/>
          <a:p>
            <a:endParaRPr lang="he-IL"/>
          </a:p>
        </p:txBody>
      </p:sp>
      <p:sp>
        <p:nvSpPr>
          <p:cNvPr id="106506" name="Rectangle 12"/>
          <p:cNvSpPr>
            <a:spLocks noChangeArrowheads="1"/>
          </p:cNvSpPr>
          <p:nvPr/>
        </p:nvSpPr>
        <p:spPr bwMode="auto">
          <a:xfrm flipH="1">
            <a:off x="2987675" y="6453188"/>
            <a:ext cx="719138" cy="215900"/>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06507" name="Rectangle 13"/>
          <p:cNvSpPr>
            <a:spLocks noChangeArrowheads="1"/>
          </p:cNvSpPr>
          <p:nvPr/>
        </p:nvSpPr>
        <p:spPr bwMode="auto">
          <a:xfrm flipH="1">
            <a:off x="2843213" y="61658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06508" name="Rectangle 14"/>
          <p:cNvSpPr>
            <a:spLocks noChangeArrowheads="1"/>
          </p:cNvSpPr>
          <p:nvPr/>
        </p:nvSpPr>
        <p:spPr bwMode="auto">
          <a:xfrm flipH="1">
            <a:off x="4067175" y="6092825"/>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06509" name="Rectangle 15"/>
          <p:cNvSpPr>
            <a:spLocks noChangeArrowheads="1"/>
          </p:cNvSpPr>
          <p:nvPr/>
        </p:nvSpPr>
        <p:spPr bwMode="auto">
          <a:xfrm flipH="1">
            <a:off x="2987675" y="6642100"/>
            <a:ext cx="719138" cy="215900"/>
          </a:xfrm>
          <a:prstGeom prst="rect">
            <a:avLst/>
          </a:prstGeom>
          <a:noFill/>
          <a:ln w="9525">
            <a:noFill/>
            <a:miter lim="800000"/>
            <a:headEnd/>
            <a:tailEnd/>
          </a:ln>
        </p:spPr>
        <p:txBody>
          <a:bodyPr wrap="none" anchor="ctr"/>
          <a:lstStyle/>
          <a:p>
            <a:pPr algn="ctr"/>
            <a:r>
              <a:rPr lang="en-US" sz="1400" b="1">
                <a:sym typeface="Symbol" pitchFamily="18" charset="2"/>
              </a:rPr>
              <a:t>Z=-2.33</a:t>
            </a:r>
          </a:p>
        </p:txBody>
      </p:sp>
      <p:sp>
        <p:nvSpPr>
          <p:cNvPr id="106510" name="Line 16"/>
          <p:cNvSpPr>
            <a:spLocks noChangeShapeType="1"/>
          </p:cNvSpPr>
          <p:nvPr/>
        </p:nvSpPr>
        <p:spPr bwMode="auto">
          <a:xfrm flipH="1">
            <a:off x="3851275" y="5661025"/>
            <a:ext cx="0" cy="720725"/>
          </a:xfrm>
          <a:prstGeom prst="line">
            <a:avLst/>
          </a:prstGeom>
          <a:noFill/>
          <a:ln w="9525">
            <a:solidFill>
              <a:schemeClr val="tx1"/>
            </a:solidFill>
            <a:miter lim="800000"/>
            <a:headEnd/>
            <a:tailEnd/>
          </a:ln>
        </p:spPr>
        <p:txBody>
          <a:bodyPr wrap="none"/>
          <a:lstStyle/>
          <a:p>
            <a:endParaRPr lang="he-IL"/>
          </a:p>
        </p:txBody>
      </p:sp>
      <p:sp>
        <p:nvSpPr>
          <p:cNvPr id="106511" name="Rectangle 17"/>
          <p:cNvSpPr>
            <a:spLocks noChangeArrowheads="1"/>
          </p:cNvSpPr>
          <p:nvPr/>
        </p:nvSpPr>
        <p:spPr bwMode="auto">
          <a:xfrm flipH="1">
            <a:off x="3851275" y="6642100"/>
            <a:ext cx="719138" cy="215900"/>
          </a:xfrm>
          <a:prstGeom prst="rect">
            <a:avLst/>
          </a:prstGeom>
          <a:noFill/>
          <a:ln w="9525">
            <a:noFill/>
            <a:miter lim="800000"/>
            <a:headEnd/>
            <a:tailEnd/>
          </a:ln>
        </p:spPr>
        <p:txBody>
          <a:bodyPr wrap="none" anchor="ctr"/>
          <a:lstStyle/>
          <a:p>
            <a:pPr algn="ctr"/>
            <a:r>
              <a:rPr lang="en-US" sz="1400" b="1">
                <a:sym typeface="Symbol" pitchFamily="18" charset="2"/>
              </a:rPr>
              <a:t>Z=-2.10</a:t>
            </a:r>
          </a:p>
        </p:txBody>
      </p:sp>
      <p:sp>
        <p:nvSpPr>
          <p:cNvPr id="106512" name="Rectangle 18"/>
          <p:cNvSpPr>
            <a:spLocks noChangeArrowheads="1"/>
          </p:cNvSpPr>
          <p:nvPr/>
        </p:nvSpPr>
        <p:spPr bwMode="auto">
          <a:xfrm flipH="1">
            <a:off x="2916238" y="5373688"/>
            <a:ext cx="719137"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
        <p:nvSpPr>
          <p:cNvPr id="106513" name="Rectangle 19"/>
          <p:cNvSpPr>
            <a:spLocks noChangeArrowheads="1"/>
          </p:cNvSpPr>
          <p:nvPr/>
        </p:nvSpPr>
        <p:spPr bwMode="auto">
          <a:xfrm flipH="1">
            <a:off x="3492500" y="5373688"/>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מבחן</a:t>
            </a:r>
            <a:endParaRPr lang="en-US" sz="1000" b="1">
              <a:sym typeface="Symbol" pitchFamily="18" charset="2"/>
            </a:endParaRPr>
          </a:p>
        </p:txBody>
      </p:sp>
      <p:grpSp>
        <p:nvGrpSpPr>
          <p:cNvPr id="106514" name="Group 20"/>
          <p:cNvGrpSpPr>
            <a:grpSpLocks/>
          </p:cNvGrpSpPr>
          <p:nvPr/>
        </p:nvGrpSpPr>
        <p:grpSpPr bwMode="auto">
          <a:xfrm flipH="1">
            <a:off x="2195513" y="5157788"/>
            <a:ext cx="3600450" cy="1169987"/>
            <a:chOff x="3360" y="3072"/>
            <a:chExt cx="1872" cy="720"/>
          </a:xfrm>
        </p:grpSpPr>
        <p:sp>
          <p:nvSpPr>
            <p:cNvPr id="106515" name="Freeform 21"/>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06516" name="Freeform 22"/>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animEffect transition="in" filter="fade">
                                      <p:cBhvr>
                                        <p:cTn id="7" dur="2000"/>
                                        <p:tgtEl>
                                          <p:spTgt spid="297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987">
                                            <p:txEl>
                                              <p:pRg st="1" end="1"/>
                                            </p:txEl>
                                          </p:spTgt>
                                        </p:tgtEl>
                                        <p:attrNameLst>
                                          <p:attrName>style.visibility</p:attrName>
                                        </p:attrNameLst>
                                      </p:cBhvr>
                                      <p:to>
                                        <p:strVal val="visible"/>
                                      </p:to>
                                    </p:set>
                                    <p:animEffect transition="in" filter="fade">
                                      <p:cBhvr>
                                        <p:cTn id="12" dur="2000"/>
                                        <p:tgtEl>
                                          <p:spTgt spid="297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11188" y="549275"/>
            <a:ext cx="7793037" cy="1143000"/>
          </a:xfrm>
        </p:spPr>
        <p:txBody>
          <a:bodyPr/>
          <a:lstStyle/>
          <a:p>
            <a:pPr algn="r" eaLnBrk="1" hangingPunct="1"/>
            <a:r>
              <a:rPr lang="he-IL" sz="3200" smtClean="0">
                <a:solidFill>
                  <a:schemeClr val="hlink"/>
                </a:solidFill>
              </a:rPr>
              <a:t>תרגיל 1</a:t>
            </a:r>
            <a:r>
              <a:rPr lang="en-US" sz="2000" smtClean="0">
                <a:solidFill>
                  <a:schemeClr val="hlink"/>
                </a:solidFill>
              </a:rPr>
              <a:t>II</a:t>
            </a:r>
            <a:r>
              <a:rPr lang="he-IL" sz="3200" smtClean="0">
                <a:solidFill>
                  <a:schemeClr val="hlink"/>
                </a:solidFill>
              </a:rPr>
              <a:t>: שלב א' ניסוח השערות</a:t>
            </a:r>
            <a:endParaRPr lang="en-US" sz="3200" smtClean="0">
              <a:solidFill>
                <a:schemeClr val="hlink"/>
              </a:solidFill>
            </a:endParaRPr>
          </a:p>
        </p:txBody>
      </p:sp>
      <p:sp>
        <p:nvSpPr>
          <p:cNvPr id="299011" name="Rectangle 3"/>
          <p:cNvSpPr>
            <a:spLocks noGrp="1" noChangeArrowheads="1"/>
          </p:cNvSpPr>
          <p:nvPr>
            <p:ph type="body" idx="1"/>
          </p:nvPr>
        </p:nvSpPr>
        <p:spPr>
          <a:noFill/>
        </p:spPr>
        <p:txBody>
          <a:bodyPr/>
          <a:lstStyle/>
          <a:p>
            <a:pPr algn="just" eaLnBrk="1" hangingPunct="1"/>
            <a:r>
              <a:rPr lang="he-IL" smtClean="0"/>
              <a:t>השערת האפס </a:t>
            </a:r>
            <a:r>
              <a:rPr lang="en-US" smtClean="0"/>
              <a:t>(H</a:t>
            </a:r>
            <a:r>
              <a:rPr lang="en-US" sz="2000" smtClean="0"/>
              <a:t>0</a:t>
            </a:r>
            <a:r>
              <a:rPr lang="en-US" smtClean="0"/>
              <a:t>)</a:t>
            </a:r>
            <a:r>
              <a:rPr lang="he-IL" smtClean="0"/>
              <a:t>: התרופה </a:t>
            </a:r>
            <a:r>
              <a:rPr lang="he-IL" b="1" u="sng" smtClean="0"/>
              <a:t>אינה מורידה</a:t>
            </a:r>
            <a:r>
              <a:rPr lang="he-IL" smtClean="0"/>
              <a:t> את לחץ הדם.</a:t>
            </a:r>
          </a:p>
          <a:p>
            <a:pPr algn="just" eaLnBrk="1" hangingPunct="1"/>
            <a:r>
              <a:rPr lang="he-IL" smtClean="0"/>
              <a:t>השערה אלטרנטיבית </a:t>
            </a:r>
            <a:r>
              <a:rPr lang="en-US" smtClean="0"/>
              <a:t>(H</a:t>
            </a:r>
            <a:r>
              <a:rPr lang="en-US" sz="2000" smtClean="0"/>
              <a:t>1</a:t>
            </a:r>
            <a:r>
              <a:rPr lang="en-US" smtClean="0"/>
              <a:t>)</a:t>
            </a:r>
            <a:r>
              <a:rPr lang="he-IL" smtClean="0"/>
              <a:t>: התרופה </a:t>
            </a:r>
            <a:r>
              <a:rPr lang="he-IL" b="1" u="sng" smtClean="0"/>
              <a:t>מורידה</a:t>
            </a:r>
            <a:r>
              <a:rPr lang="he-IL" smtClean="0"/>
              <a:t> את לחץ הדם. (השערת החוקר).</a:t>
            </a:r>
          </a:p>
          <a:p>
            <a:pPr algn="just" eaLnBrk="1" hangingPunct="1"/>
            <a:endParaRPr lang="he-IL" smtClean="0"/>
          </a:p>
          <a:p>
            <a:pPr algn="just" eaLnBrk="1" hangingPunct="1"/>
            <a:r>
              <a:rPr lang="en-US" smtClean="0"/>
              <a:t>H</a:t>
            </a:r>
            <a:r>
              <a:rPr lang="en-US" sz="2000" smtClean="0"/>
              <a:t>0</a:t>
            </a:r>
            <a:r>
              <a:rPr lang="en-US" smtClean="0"/>
              <a:t>: </a:t>
            </a:r>
            <a:r>
              <a:rPr lang="el-GR" smtClean="0"/>
              <a:t>μ</a:t>
            </a:r>
            <a:r>
              <a:rPr lang="en-US" smtClean="0"/>
              <a:t> ≥ 145</a:t>
            </a:r>
          </a:p>
          <a:p>
            <a:pPr algn="just" eaLnBrk="1" hangingPunct="1"/>
            <a:r>
              <a:rPr lang="en-US" smtClean="0"/>
              <a:t>H</a:t>
            </a:r>
            <a:r>
              <a:rPr lang="en-US" sz="2000" smtClean="0"/>
              <a:t>1</a:t>
            </a:r>
            <a:r>
              <a:rPr lang="en-US" smtClean="0"/>
              <a:t>: </a:t>
            </a:r>
            <a:r>
              <a:rPr lang="el-GR" smtClean="0"/>
              <a:t>μ</a:t>
            </a:r>
            <a:r>
              <a:rPr lang="en-US" smtClean="0"/>
              <a:t> &lt; 145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anim calcmode="lin" valueType="num">
                                      <p:cBhvr>
                                        <p:cTn id="7" dur="1000" fill="hold"/>
                                        <p:tgtEl>
                                          <p:spTgt spid="2990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990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90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99011">
                                            <p:txEl>
                                              <p:pRg st="1" end="1"/>
                                            </p:txEl>
                                          </p:spTgt>
                                        </p:tgtEl>
                                        <p:attrNameLst>
                                          <p:attrName>style.visibility</p:attrName>
                                        </p:attrNameLst>
                                      </p:cBhvr>
                                      <p:to>
                                        <p:strVal val="visible"/>
                                      </p:to>
                                    </p:set>
                                    <p:anim calcmode="lin" valueType="num">
                                      <p:cBhvr>
                                        <p:cTn id="14" dur="1000" fill="hold"/>
                                        <p:tgtEl>
                                          <p:spTgt spid="2990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990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990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99011">
                                            <p:txEl>
                                              <p:pRg st="3" end="3"/>
                                            </p:txEl>
                                          </p:spTgt>
                                        </p:tgtEl>
                                        <p:attrNameLst>
                                          <p:attrName>style.visibility</p:attrName>
                                        </p:attrNameLst>
                                      </p:cBhvr>
                                      <p:to>
                                        <p:strVal val="visible"/>
                                      </p:to>
                                    </p:set>
                                    <p:anim calcmode="lin" valueType="num">
                                      <p:cBhvr>
                                        <p:cTn id="21" dur="1000" fill="hold"/>
                                        <p:tgtEl>
                                          <p:spTgt spid="299011">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99011">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990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99011">
                                            <p:txEl>
                                              <p:pRg st="4" end="4"/>
                                            </p:txEl>
                                          </p:spTgt>
                                        </p:tgtEl>
                                        <p:attrNameLst>
                                          <p:attrName>style.visibility</p:attrName>
                                        </p:attrNameLst>
                                      </p:cBhvr>
                                      <p:to>
                                        <p:strVal val="visible"/>
                                      </p:to>
                                    </p:set>
                                    <p:anim calcmode="lin" valueType="num">
                                      <p:cBhvr>
                                        <p:cTn id="28" dur="1000" fill="hold"/>
                                        <p:tgtEl>
                                          <p:spTgt spid="299011">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99011">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99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a:t>
            </a:r>
            <a:r>
              <a:rPr lang="en-US" sz="2000" smtClean="0">
                <a:solidFill>
                  <a:schemeClr val="hlink"/>
                </a:solidFill>
              </a:rPr>
              <a:t>II</a:t>
            </a:r>
            <a:r>
              <a:rPr lang="he-IL" sz="3600" smtClean="0">
                <a:solidFill>
                  <a:schemeClr val="hlink"/>
                </a:solidFill>
              </a:rPr>
              <a:t>: שלב ב' קביעת רמת מובהקות </a:t>
            </a:r>
            <a:r>
              <a:rPr lang="en-US" sz="3600" smtClean="0">
                <a:solidFill>
                  <a:schemeClr val="hlink"/>
                </a:solidFill>
                <a:sym typeface="Symbol" pitchFamily="18" charset="2"/>
              </a:rPr>
              <a:t></a:t>
            </a:r>
          </a:p>
        </p:txBody>
      </p:sp>
      <p:sp>
        <p:nvSpPr>
          <p:cNvPr id="300035" name="Rectangle 3"/>
          <p:cNvSpPr>
            <a:spLocks noGrp="1" noChangeArrowheads="1"/>
          </p:cNvSpPr>
          <p:nvPr>
            <p:ph type="body" idx="1"/>
          </p:nvPr>
        </p:nvSpPr>
        <p:spPr>
          <a:xfrm>
            <a:off x="323850" y="2017713"/>
            <a:ext cx="8631238" cy="4114800"/>
          </a:xfrm>
          <a:noFill/>
        </p:spPr>
        <p:txBody>
          <a:bodyPr/>
          <a:lstStyle/>
          <a:p>
            <a:pPr algn="just" eaLnBrk="1" hangingPunct="1"/>
            <a:r>
              <a:rPr lang="he-IL" sz="2000" smtClean="0"/>
              <a:t>רמת המובהקות שנקבעה היא </a:t>
            </a:r>
            <a:r>
              <a:rPr lang="en-US" sz="2000" smtClean="0">
                <a:sym typeface="Symbol" pitchFamily="18" charset="2"/>
              </a:rPr>
              <a:t>&lt;0.05</a:t>
            </a:r>
            <a:r>
              <a:rPr lang="he-IL" sz="2000" smtClean="0">
                <a:sym typeface="Symbol" pitchFamily="18" charset="2"/>
              </a:rPr>
              <a:t>. כלומר 5% בכיוון השלילי {ה 5% שבין 0% - 5%}.</a:t>
            </a:r>
          </a:p>
          <a:p>
            <a:pPr algn="just" eaLnBrk="1" hangingPunct="1"/>
            <a:r>
              <a:rPr lang="en-US" sz="2000" smtClean="0">
                <a:sym typeface="Symbol" pitchFamily="18" charset="2"/>
              </a:rPr>
              <a:t>=0.01</a:t>
            </a:r>
            <a:r>
              <a:rPr lang="he-IL" sz="2000" smtClean="0">
                <a:sym typeface="Symbol" pitchFamily="18" charset="2"/>
              </a:rPr>
              <a:t> / </a:t>
            </a:r>
            <a:r>
              <a:rPr lang="en-US" sz="2000" smtClean="0">
                <a:sym typeface="Symbol" pitchFamily="18" charset="2"/>
              </a:rPr>
              <a:t>Z=-1.65</a:t>
            </a:r>
            <a:endParaRPr lang="he-IL" sz="2000" smtClean="0"/>
          </a:p>
          <a:p>
            <a:pPr algn="just" eaLnBrk="1" hangingPunct="1">
              <a:buFont typeface="Wingdings" pitchFamily="2" charset="2"/>
              <a:buNone/>
            </a:pPr>
            <a:endParaRPr lang="en-US" sz="2000" smtClean="0"/>
          </a:p>
        </p:txBody>
      </p:sp>
      <p:sp>
        <p:nvSpPr>
          <p:cNvPr id="108548" name="Freeform 4"/>
          <p:cNvSpPr>
            <a:spLocks/>
          </p:cNvSpPr>
          <p:nvPr/>
        </p:nvSpPr>
        <p:spPr bwMode="auto">
          <a:xfrm flipH="1">
            <a:off x="2147888" y="5589588"/>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08549" name="Group 5"/>
          <p:cNvGrpSpPr>
            <a:grpSpLocks/>
          </p:cNvGrpSpPr>
          <p:nvPr/>
        </p:nvGrpSpPr>
        <p:grpSpPr bwMode="auto">
          <a:xfrm flipH="1">
            <a:off x="2195513" y="3789363"/>
            <a:ext cx="6721475" cy="2033587"/>
            <a:chOff x="3360" y="3072"/>
            <a:chExt cx="1872" cy="720"/>
          </a:xfrm>
        </p:grpSpPr>
        <p:sp>
          <p:nvSpPr>
            <p:cNvPr id="108565"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08566"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08550" name="Line 8"/>
          <p:cNvSpPr>
            <a:spLocks noChangeShapeType="1"/>
          </p:cNvSpPr>
          <p:nvPr/>
        </p:nvSpPr>
        <p:spPr bwMode="auto">
          <a:xfrm flipH="1">
            <a:off x="492125" y="5949950"/>
            <a:ext cx="8351838" cy="0"/>
          </a:xfrm>
          <a:prstGeom prst="line">
            <a:avLst/>
          </a:prstGeom>
          <a:noFill/>
          <a:ln w="9525">
            <a:solidFill>
              <a:schemeClr val="tx1"/>
            </a:solidFill>
            <a:miter lim="800000"/>
            <a:headEnd/>
            <a:tailEnd/>
          </a:ln>
        </p:spPr>
        <p:txBody>
          <a:bodyPr wrap="none"/>
          <a:lstStyle/>
          <a:p>
            <a:endParaRPr lang="he-IL"/>
          </a:p>
        </p:txBody>
      </p:sp>
      <p:sp>
        <p:nvSpPr>
          <p:cNvPr id="108551" name="Line 9"/>
          <p:cNvSpPr>
            <a:spLocks noChangeShapeType="1"/>
          </p:cNvSpPr>
          <p:nvPr/>
        </p:nvSpPr>
        <p:spPr bwMode="auto">
          <a:xfrm flipH="1">
            <a:off x="5532438" y="3789363"/>
            <a:ext cx="0" cy="2160587"/>
          </a:xfrm>
          <a:prstGeom prst="line">
            <a:avLst/>
          </a:prstGeom>
          <a:noFill/>
          <a:ln w="9525">
            <a:solidFill>
              <a:schemeClr val="tx1"/>
            </a:solidFill>
            <a:miter lim="800000"/>
            <a:headEnd/>
            <a:tailEnd/>
          </a:ln>
        </p:spPr>
        <p:txBody>
          <a:bodyPr wrap="none"/>
          <a:lstStyle/>
          <a:p>
            <a:endParaRPr lang="he-IL"/>
          </a:p>
        </p:txBody>
      </p:sp>
      <p:sp>
        <p:nvSpPr>
          <p:cNvPr id="108552" name="Rectangle 10"/>
          <p:cNvSpPr>
            <a:spLocks noChangeArrowheads="1"/>
          </p:cNvSpPr>
          <p:nvPr/>
        </p:nvSpPr>
        <p:spPr bwMode="auto">
          <a:xfrm flipH="1">
            <a:off x="5387975" y="6021388"/>
            <a:ext cx="360363" cy="215900"/>
          </a:xfrm>
          <a:prstGeom prst="rect">
            <a:avLst/>
          </a:prstGeom>
          <a:noFill/>
          <a:ln w="9525">
            <a:noFill/>
            <a:miter lim="800000"/>
            <a:headEnd/>
            <a:tailEnd/>
          </a:ln>
        </p:spPr>
        <p:txBody>
          <a:bodyPr wrap="none" anchor="ctr"/>
          <a:lstStyle/>
          <a:p>
            <a:pPr algn="ctr"/>
            <a:r>
              <a:rPr lang="he-IL" sz="1400" b="1"/>
              <a:t>145</a:t>
            </a:r>
            <a:endParaRPr lang="en-US" sz="1400" b="1"/>
          </a:p>
        </p:txBody>
      </p:sp>
      <p:grpSp>
        <p:nvGrpSpPr>
          <p:cNvPr id="108553" name="Group 11"/>
          <p:cNvGrpSpPr>
            <a:grpSpLocks/>
          </p:cNvGrpSpPr>
          <p:nvPr/>
        </p:nvGrpSpPr>
        <p:grpSpPr bwMode="auto">
          <a:xfrm flipH="1">
            <a:off x="1763713" y="4724400"/>
            <a:ext cx="3600450" cy="1169988"/>
            <a:chOff x="3360" y="3072"/>
            <a:chExt cx="1872" cy="720"/>
          </a:xfrm>
        </p:grpSpPr>
        <p:sp>
          <p:nvSpPr>
            <p:cNvPr id="108563" name="Freeform 1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08564" name="Freeform 1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08554" name="Line 14"/>
          <p:cNvSpPr>
            <a:spLocks noChangeShapeType="1"/>
          </p:cNvSpPr>
          <p:nvPr/>
        </p:nvSpPr>
        <p:spPr bwMode="auto">
          <a:xfrm flipH="1">
            <a:off x="3348038" y="5229225"/>
            <a:ext cx="0" cy="720725"/>
          </a:xfrm>
          <a:prstGeom prst="line">
            <a:avLst/>
          </a:prstGeom>
          <a:noFill/>
          <a:ln w="9525">
            <a:solidFill>
              <a:schemeClr val="tx1"/>
            </a:solidFill>
            <a:miter lim="800000"/>
            <a:headEnd/>
            <a:tailEnd/>
          </a:ln>
        </p:spPr>
        <p:txBody>
          <a:bodyPr wrap="none"/>
          <a:lstStyle/>
          <a:p>
            <a:endParaRPr lang="he-IL"/>
          </a:p>
        </p:txBody>
      </p:sp>
      <p:sp>
        <p:nvSpPr>
          <p:cNvPr id="108555" name="Rectangle 15"/>
          <p:cNvSpPr>
            <a:spLocks noChangeArrowheads="1"/>
          </p:cNvSpPr>
          <p:nvPr/>
        </p:nvSpPr>
        <p:spPr bwMode="auto">
          <a:xfrm flipH="1">
            <a:off x="2987675" y="6021388"/>
            <a:ext cx="719138" cy="215900"/>
          </a:xfrm>
          <a:prstGeom prst="rect">
            <a:avLst/>
          </a:prstGeom>
          <a:noFill/>
          <a:ln w="9525">
            <a:noFill/>
            <a:miter lim="800000"/>
            <a:headEnd/>
            <a:tailEnd/>
          </a:ln>
        </p:spPr>
        <p:txBody>
          <a:bodyPr wrap="none" anchor="ctr"/>
          <a:lstStyle/>
          <a:p>
            <a:pPr algn="ctr"/>
            <a:r>
              <a:rPr lang="en-US" sz="1400" b="1">
                <a:sym typeface="Symbol" pitchFamily="18" charset="2"/>
              </a:rPr>
              <a:t>=0.05</a:t>
            </a:r>
          </a:p>
        </p:txBody>
      </p:sp>
      <p:sp>
        <p:nvSpPr>
          <p:cNvPr id="108556" name="Rectangle 16"/>
          <p:cNvSpPr>
            <a:spLocks noChangeArrowheads="1"/>
          </p:cNvSpPr>
          <p:nvPr/>
        </p:nvSpPr>
        <p:spPr bwMode="auto">
          <a:xfrm flipH="1">
            <a:off x="2843213" y="57340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08557" name="Rectangle 17"/>
          <p:cNvSpPr>
            <a:spLocks noChangeArrowheads="1"/>
          </p:cNvSpPr>
          <p:nvPr/>
        </p:nvSpPr>
        <p:spPr bwMode="auto">
          <a:xfrm flipH="1">
            <a:off x="3563938" y="57340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08558" name="Rectangle 18"/>
          <p:cNvSpPr>
            <a:spLocks noChangeArrowheads="1"/>
          </p:cNvSpPr>
          <p:nvPr/>
        </p:nvSpPr>
        <p:spPr bwMode="auto">
          <a:xfrm flipH="1">
            <a:off x="2987675" y="6210300"/>
            <a:ext cx="719138" cy="215900"/>
          </a:xfrm>
          <a:prstGeom prst="rect">
            <a:avLst/>
          </a:prstGeom>
          <a:noFill/>
          <a:ln w="9525">
            <a:noFill/>
            <a:miter lim="800000"/>
            <a:headEnd/>
            <a:tailEnd/>
          </a:ln>
        </p:spPr>
        <p:txBody>
          <a:bodyPr wrap="none" anchor="ctr"/>
          <a:lstStyle/>
          <a:p>
            <a:pPr algn="ctr"/>
            <a:r>
              <a:rPr lang="en-US" sz="1400" b="1">
                <a:sym typeface="Symbol" pitchFamily="18" charset="2"/>
              </a:rPr>
              <a:t>Z=-1.65</a:t>
            </a:r>
          </a:p>
        </p:txBody>
      </p:sp>
      <p:grpSp>
        <p:nvGrpSpPr>
          <p:cNvPr id="108559" name="Group 19"/>
          <p:cNvGrpSpPr>
            <a:grpSpLocks/>
          </p:cNvGrpSpPr>
          <p:nvPr/>
        </p:nvGrpSpPr>
        <p:grpSpPr bwMode="auto">
          <a:xfrm>
            <a:off x="2987675" y="6453188"/>
            <a:ext cx="719138" cy="215900"/>
            <a:chOff x="3651" y="3974"/>
            <a:chExt cx="453" cy="136"/>
          </a:xfrm>
        </p:grpSpPr>
        <p:sp>
          <p:nvSpPr>
            <p:cNvPr id="108561" name="Rectangle 20"/>
            <p:cNvSpPr>
              <a:spLocks noChangeArrowheads="1"/>
            </p:cNvSpPr>
            <p:nvPr/>
          </p:nvSpPr>
          <p:spPr bwMode="auto">
            <a:xfrm>
              <a:off x="3651" y="3974"/>
              <a:ext cx="453" cy="136"/>
            </a:xfrm>
            <a:prstGeom prst="rect">
              <a:avLst/>
            </a:prstGeom>
            <a:noFill/>
            <a:ln w="9525">
              <a:noFill/>
              <a:miter lim="800000"/>
              <a:headEnd/>
              <a:tailEnd/>
            </a:ln>
          </p:spPr>
          <p:txBody>
            <a:bodyPr wrap="none" anchor="ctr"/>
            <a:lstStyle/>
            <a:p>
              <a:pPr algn="ctr"/>
              <a:r>
                <a:rPr lang="en-US" sz="1400" b="1">
                  <a:sym typeface="Symbol" pitchFamily="18" charset="2"/>
                </a:rPr>
                <a:t>X=138</a:t>
              </a:r>
            </a:p>
          </p:txBody>
        </p:sp>
        <p:sp>
          <p:nvSpPr>
            <p:cNvPr id="108562" name="Line 21"/>
            <p:cNvSpPr>
              <a:spLocks noChangeShapeType="1"/>
            </p:cNvSpPr>
            <p:nvPr/>
          </p:nvSpPr>
          <p:spPr bwMode="auto">
            <a:xfrm flipH="1" flipV="1">
              <a:off x="3651" y="3974"/>
              <a:ext cx="137" cy="0"/>
            </a:xfrm>
            <a:prstGeom prst="line">
              <a:avLst/>
            </a:prstGeom>
            <a:noFill/>
            <a:ln w="19050">
              <a:solidFill>
                <a:schemeClr val="tx1"/>
              </a:solidFill>
              <a:miter lim="800000"/>
              <a:headEnd/>
              <a:tailEnd/>
            </a:ln>
          </p:spPr>
          <p:txBody>
            <a:bodyPr wrap="none"/>
            <a:lstStyle/>
            <a:p>
              <a:endParaRPr lang="he-IL"/>
            </a:p>
          </p:txBody>
        </p:sp>
      </p:grpSp>
      <p:sp>
        <p:nvSpPr>
          <p:cNvPr id="108560" name="Rectangle 22"/>
          <p:cNvSpPr>
            <a:spLocks noChangeArrowheads="1"/>
          </p:cNvSpPr>
          <p:nvPr/>
        </p:nvSpPr>
        <p:spPr bwMode="auto">
          <a:xfrm flipH="1">
            <a:off x="2987675" y="4941888"/>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fade">
                                      <p:cBhvr>
                                        <p:cTn id="7" dur="2000"/>
                                        <p:tgtEl>
                                          <p:spTgt spid="300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fade">
                                      <p:cBhvr>
                                        <p:cTn id="12" dur="2000"/>
                                        <p:tgtEl>
                                          <p:spTgt spid="300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r" eaLnBrk="1" hangingPunct="1"/>
            <a:r>
              <a:rPr lang="he-IL" sz="4000" smtClean="0">
                <a:solidFill>
                  <a:schemeClr val="hlink"/>
                </a:solidFill>
              </a:rPr>
              <a:t>תרגיל 1</a:t>
            </a:r>
            <a:r>
              <a:rPr lang="en-US" sz="2000" smtClean="0">
                <a:solidFill>
                  <a:schemeClr val="hlink"/>
                </a:solidFill>
              </a:rPr>
              <a:t>II</a:t>
            </a:r>
            <a:r>
              <a:rPr lang="he-IL" sz="4000" smtClean="0">
                <a:solidFill>
                  <a:schemeClr val="hlink"/>
                </a:solidFill>
              </a:rPr>
              <a:t>: שלב ג' חישוב (קבלה או דחייה)</a:t>
            </a:r>
            <a:endParaRPr lang="en-US" sz="4000" smtClean="0">
              <a:solidFill>
                <a:schemeClr val="hlink"/>
              </a:solidFill>
            </a:endParaRPr>
          </a:p>
        </p:txBody>
      </p:sp>
      <p:sp>
        <p:nvSpPr>
          <p:cNvPr id="301059" name="Rectangle 3"/>
          <p:cNvSpPr>
            <a:spLocks noGrp="1" noChangeArrowheads="1"/>
          </p:cNvSpPr>
          <p:nvPr>
            <p:ph type="body" idx="1"/>
          </p:nvPr>
        </p:nvSpPr>
        <p:spPr/>
        <p:txBody>
          <a:bodyPr/>
          <a:lstStyle/>
          <a:p>
            <a:pPr algn="just" eaLnBrk="1" hangingPunct="1"/>
            <a:r>
              <a:rPr lang="he-IL" smtClean="0"/>
              <a:t>מציאת ה </a:t>
            </a:r>
            <a:r>
              <a:rPr lang="en-US" smtClean="0"/>
              <a:t>Z</a:t>
            </a:r>
            <a:r>
              <a:rPr lang="he-IL" smtClean="0"/>
              <a:t> הגבולי של ה </a:t>
            </a:r>
            <a:r>
              <a:rPr lang="en-US" sz="3600" smtClean="0">
                <a:sym typeface="Symbol" pitchFamily="18" charset="2"/>
              </a:rPr>
              <a:t></a:t>
            </a:r>
            <a:r>
              <a:rPr lang="he-IL" smtClean="0"/>
              <a:t> שנקבעה.</a:t>
            </a:r>
          </a:p>
          <a:p>
            <a:pPr lvl="1" algn="just" eaLnBrk="1" hangingPunct="1"/>
            <a:r>
              <a:rPr lang="he-IL" smtClean="0"/>
              <a:t>ע"פ הטבלה </a:t>
            </a:r>
            <a:r>
              <a:rPr lang="en-US" smtClean="0"/>
              <a:t>Z</a:t>
            </a:r>
            <a:r>
              <a:rPr lang="en-US" sz="1600" smtClean="0"/>
              <a:t>0.95 </a:t>
            </a:r>
            <a:r>
              <a:rPr lang="en-US" sz="3200" smtClean="0"/>
              <a:t>= -1.65</a:t>
            </a:r>
            <a:endParaRPr lang="he-IL" sz="1600" smtClean="0"/>
          </a:p>
          <a:p>
            <a:pPr algn="just" eaLnBrk="1" hangingPunct="1"/>
            <a:r>
              <a:rPr lang="he-IL" smtClean="0"/>
              <a:t>מציאת </a:t>
            </a:r>
            <a:r>
              <a:rPr lang="en-US" smtClean="0"/>
              <a:t>Z</a:t>
            </a:r>
            <a:r>
              <a:rPr lang="he-IL" smtClean="0"/>
              <a:t> המבחן.</a:t>
            </a:r>
            <a:endParaRPr lang="en-US" smtClean="0"/>
          </a:p>
        </p:txBody>
      </p:sp>
      <p:grpSp>
        <p:nvGrpSpPr>
          <p:cNvPr id="2" name="Group 4"/>
          <p:cNvGrpSpPr>
            <a:grpSpLocks/>
          </p:cNvGrpSpPr>
          <p:nvPr/>
        </p:nvGrpSpPr>
        <p:grpSpPr bwMode="auto">
          <a:xfrm>
            <a:off x="1331913" y="3284538"/>
            <a:ext cx="3024187" cy="3313112"/>
            <a:chOff x="839" y="2069"/>
            <a:chExt cx="1824" cy="2167"/>
          </a:xfrm>
        </p:grpSpPr>
        <p:grpSp>
          <p:nvGrpSpPr>
            <p:cNvPr id="109574" name="Group 5"/>
            <p:cNvGrpSpPr>
              <a:grpSpLocks/>
            </p:cNvGrpSpPr>
            <p:nvPr/>
          </p:nvGrpSpPr>
          <p:grpSpPr bwMode="auto">
            <a:xfrm>
              <a:off x="839" y="2069"/>
              <a:ext cx="1824" cy="672"/>
              <a:chOff x="385" y="2659"/>
              <a:chExt cx="1824" cy="672"/>
            </a:xfrm>
          </p:grpSpPr>
          <p:grpSp>
            <p:nvGrpSpPr>
              <p:cNvPr id="109581" name="Group 6"/>
              <p:cNvGrpSpPr>
                <a:grpSpLocks/>
              </p:cNvGrpSpPr>
              <p:nvPr/>
            </p:nvGrpSpPr>
            <p:grpSpPr bwMode="auto">
              <a:xfrm>
                <a:off x="385" y="2659"/>
                <a:ext cx="1824" cy="672"/>
                <a:chOff x="864" y="3072"/>
                <a:chExt cx="1824" cy="672"/>
              </a:xfrm>
            </p:grpSpPr>
            <p:sp>
              <p:nvSpPr>
                <p:cNvPr id="109587" name="Rectangle 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09588" name="Group 8"/>
                <p:cNvGrpSpPr>
                  <a:grpSpLocks/>
                </p:cNvGrpSpPr>
                <p:nvPr/>
              </p:nvGrpSpPr>
              <p:grpSpPr bwMode="auto">
                <a:xfrm>
                  <a:off x="1488" y="3120"/>
                  <a:ext cx="1200" cy="624"/>
                  <a:chOff x="2688" y="3264"/>
                  <a:chExt cx="1200" cy="624"/>
                </a:xfrm>
              </p:grpSpPr>
              <p:sp>
                <p:nvSpPr>
                  <p:cNvPr id="109589" name="Rectangle 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 - </a:t>
                    </a:r>
                    <a:r>
                      <a:rPr lang="el-GR" sz="2400"/>
                      <a:t>μ</a:t>
                    </a:r>
                    <a:r>
                      <a:rPr lang="en-US" sz="2400"/>
                      <a:t> </a:t>
                    </a:r>
                  </a:p>
                  <a:p>
                    <a:pPr algn="ctr"/>
                    <a:r>
                      <a:rPr lang="en-US" sz="3600">
                        <a:sym typeface="Symbol" pitchFamily="18" charset="2"/>
                      </a:rPr>
                      <a:t>/ </a:t>
                    </a:r>
                    <a:r>
                      <a:rPr lang="en-US" sz="2800">
                        <a:sym typeface="Symbol" pitchFamily="18" charset="2"/>
                      </a:rPr>
                      <a:t>n</a:t>
                    </a:r>
                  </a:p>
                </p:txBody>
              </p:sp>
              <p:sp>
                <p:nvSpPr>
                  <p:cNvPr id="109590" name="Line 1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09582" name="Line 11"/>
              <p:cNvSpPr>
                <a:spLocks noChangeShapeType="1"/>
              </p:cNvSpPr>
              <p:nvPr/>
            </p:nvSpPr>
            <p:spPr bwMode="auto">
              <a:xfrm>
                <a:off x="1338" y="2704"/>
                <a:ext cx="144" cy="0"/>
              </a:xfrm>
              <a:prstGeom prst="line">
                <a:avLst/>
              </a:prstGeom>
              <a:noFill/>
              <a:ln w="25400">
                <a:solidFill>
                  <a:schemeClr val="tx1"/>
                </a:solidFill>
                <a:miter lim="800000"/>
                <a:headEnd/>
                <a:tailEnd/>
              </a:ln>
            </p:spPr>
            <p:txBody>
              <a:bodyPr wrap="none"/>
              <a:lstStyle/>
              <a:p>
                <a:endParaRPr lang="he-IL"/>
              </a:p>
            </p:txBody>
          </p:sp>
          <p:grpSp>
            <p:nvGrpSpPr>
              <p:cNvPr id="109583" name="Group 12"/>
              <p:cNvGrpSpPr>
                <a:grpSpLocks/>
              </p:cNvGrpSpPr>
              <p:nvPr/>
            </p:nvGrpSpPr>
            <p:grpSpPr bwMode="auto">
              <a:xfrm>
                <a:off x="1655" y="3067"/>
                <a:ext cx="272" cy="227"/>
                <a:chOff x="204" y="3838"/>
                <a:chExt cx="272" cy="91"/>
              </a:xfrm>
            </p:grpSpPr>
            <p:sp>
              <p:nvSpPr>
                <p:cNvPr id="109584" name="Line 13"/>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109585" name="Line 14"/>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109586" name="Line 15"/>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109575" name="Group 16"/>
            <p:cNvGrpSpPr>
              <a:grpSpLocks/>
            </p:cNvGrpSpPr>
            <p:nvPr/>
          </p:nvGrpSpPr>
          <p:grpSpPr bwMode="auto">
            <a:xfrm>
              <a:off x="839" y="2886"/>
              <a:ext cx="1824" cy="672"/>
              <a:chOff x="864" y="3072"/>
              <a:chExt cx="1824" cy="672"/>
            </a:xfrm>
          </p:grpSpPr>
          <p:sp>
            <p:nvSpPr>
              <p:cNvPr id="109577" name="Rectangle 1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09578" name="Group 18"/>
              <p:cNvGrpSpPr>
                <a:grpSpLocks/>
              </p:cNvGrpSpPr>
              <p:nvPr/>
            </p:nvGrpSpPr>
            <p:grpSpPr bwMode="auto">
              <a:xfrm>
                <a:off x="1488" y="3120"/>
                <a:ext cx="1200" cy="624"/>
                <a:chOff x="2688" y="3264"/>
                <a:chExt cx="1200" cy="624"/>
              </a:xfrm>
            </p:grpSpPr>
            <p:sp>
              <p:nvSpPr>
                <p:cNvPr id="109579" name="Rectangle 1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138 - 145 </a:t>
                  </a:r>
                </a:p>
                <a:p>
                  <a:pPr algn="ctr"/>
                  <a:r>
                    <a:rPr lang="en-US" sz="2800">
                      <a:sym typeface="Symbol" pitchFamily="18" charset="2"/>
                    </a:rPr>
                    <a:t>50</a:t>
                  </a:r>
                  <a:r>
                    <a:rPr lang="en-US" sz="3600">
                      <a:sym typeface="Symbol" pitchFamily="18" charset="2"/>
                    </a:rPr>
                    <a:t>/</a:t>
                  </a:r>
                  <a:r>
                    <a:rPr lang="en-US" sz="2800">
                      <a:sym typeface="Symbol" pitchFamily="18" charset="2"/>
                    </a:rPr>
                    <a:t>15</a:t>
                  </a:r>
                </a:p>
              </p:txBody>
            </p:sp>
            <p:sp>
              <p:nvSpPr>
                <p:cNvPr id="109580" name="Line 2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09576" name="Rectangle 21"/>
            <p:cNvSpPr>
              <a:spLocks noChangeArrowheads="1"/>
            </p:cNvSpPr>
            <p:nvPr/>
          </p:nvSpPr>
          <p:spPr bwMode="auto">
            <a:xfrm>
              <a:off x="1066" y="3612"/>
              <a:ext cx="1406" cy="624"/>
            </a:xfrm>
            <a:prstGeom prst="rect">
              <a:avLst/>
            </a:prstGeom>
            <a:noFill/>
            <a:ln w="9525">
              <a:noFill/>
              <a:miter lim="800000"/>
              <a:headEnd/>
              <a:tailEnd/>
            </a:ln>
          </p:spPr>
          <p:txBody>
            <a:bodyPr wrap="none" anchor="ctr"/>
            <a:lstStyle/>
            <a:p>
              <a:pPr algn="ctr"/>
              <a:r>
                <a:rPr lang="en-US" sz="6000"/>
                <a:t>Z</a:t>
              </a:r>
              <a:r>
                <a:rPr lang="en-US" sz="4800"/>
                <a:t> = -2.1 </a:t>
              </a:r>
            </a:p>
          </p:txBody>
        </p:sp>
      </p:grpSp>
      <p:sp>
        <p:nvSpPr>
          <p:cNvPr id="109573" name="Rectangle 22"/>
          <p:cNvSpPr>
            <a:spLocks noChangeArrowheads="1"/>
          </p:cNvSpPr>
          <p:nvPr/>
        </p:nvSpPr>
        <p:spPr bwMode="auto">
          <a:xfrm>
            <a:off x="5634038" y="5089525"/>
            <a:ext cx="1905000" cy="990600"/>
          </a:xfrm>
          <a:prstGeom prst="rect">
            <a:avLst/>
          </a:prstGeom>
          <a:noFill/>
          <a:ln w="9525">
            <a:noFill/>
            <a:miter lim="800000"/>
            <a:headEnd/>
            <a:tailEnd/>
          </a:ln>
        </p:spPr>
        <p:txBody>
          <a:bodyPr wrap="none" anchor="ctr"/>
          <a:lstStyle/>
          <a:p>
            <a:pPr algn="ctr"/>
            <a:r>
              <a:rPr lang="en-US" sz="2400"/>
              <a:t>  </a:t>
            </a:r>
            <a:endParaRPr lang="en-US" sz="280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 calcmode="lin" valueType="num">
                                      <p:cBhvr>
                                        <p:cTn id="7" dur="1000" fill="hold"/>
                                        <p:tgtEl>
                                          <p:spTgt spid="3010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10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1059">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01059">
                                            <p:txEl>
                                              <p:pRg st="1" end="1"/>
                                            </p:txEl>
                                          </p:spTgt>
                                        </p:tgtEl>
                                        <p:attrNameLst>
                                          <p:attrName>style.visibility</p:attrName>
                                        </p:attrNameLst>
                                      </p:cBhvr>
                                      <p:to>
                                        <p:strVal val="visible"/>
                                      </p:to>
                                    </p:set>
                                    <p:anim calcmode="lin" valueType="num">
                                      <p:cBhvr>
                                        <p:cTn id="12" dur="1000" fill="hold"/>
                                        <p:tgtEl>
                                          <p:spTgt spid="30105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0105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0105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01059">
                                            <p:txEl>
                                              <p:pRg st="2" end="2"/>
                                            </p:txEl>
                                          </p:spTgt>
                                        </p:tgtEl>
                                        <p:attrNameLst>
                                          <p:attrName>style.visibility</p:attrName>
                                        </p:attrNameLst>
                                      </p:cBhvr>
                                      <p:to>
                                        <p:strVal val="visible"/>
                                      </p:to>
                                    </p:set>
                                    <p:anim calcmode="lin" valueType="num">
                                      <p:cBhvr>
                                        <p:cTn id="19" dur="1000" fill="hold"/>
                                        <p:tgtEl>
                                          <p:spTgt spid="301059">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0105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0105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ppt_x</p:attrName>
                                        </p:attrNameLst>
                                      </p:cBhvr>
                                      <p:tavLst>
                                        <p:tav tm="0">
                                          <p:val>
                                            <p:strVal val="#ppt_x-.2"/>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00113" y="549275"/>
            <a:ext cx="7993062" cy="1143000"/>
          </a:xfrm>
        </p:spPr>
        <p:txBody>
          <a:bodyPr/>
          <a:lstStyle/>
          <a:p>
            <a:pPr algn="r" eaLnBrk="1" hangingPunct="1"/>
            <a:r>
              <a:rPr lang="he-IL" sz="4000" smtClean="0">
                <a:solidFill>
                  <a:schemeClr val="hlink"/>
                </a:solidFill>
              </a:rPr>
              <a:t>תרגיל 1</a:t>
            </a:r>
            <a:r>
              <a:rPr lang="en-US" sz="2000" smtClean="0">
                <a:solidFill>
                  <a:schemeClr val="hlink"/>
                </a:solidFill>
              </a:rPr>
              <a:t>II</a:t>
            </a:r>
            <a:r>
              <a:rPr lang="he-IL" sz="4000" smtClean="0">
                <a:solidFill>
                  <a:schemeClr val="hlink"/>
                </a:solidFill>
              </a:rPr>
              <a:t>: שלב ד' החלטה</a:t>
            </a:r>
            <a:endParaRPr lang="en-US" sz="4000" smtClean="0">
              <a:solidFill>
                <a:schemeClr val="hlink"/>
              </a:solidFill>
            </a:endParaRPr>
          </a:p>
        </p:txBody>
      </p:sp>
      <p:sp>
        <p:nvSpPr>
          <p:cNvPr id="302083" name="Rectangle 3"/>
          <p:cNvSpPr>
            <a:spLocks noGrp="1" noChangeArrowheads="1"/>
          </p:cNvSpPr>
          <p:nvPr>
            <p:ph type="body" idx="1"/>
          </p:nvPr>
        </p:nvSpPr>
        <p:spPr>
          <a:noFill/>
        </p:spPr>
        <p:txBody>
          <a:bodyPr/>
          <a:lstStyle/>
          <a:p>
            <a:pPr algn="just" eaLnBrk="1" hangingPunct="1"/>
            <a:r>
              <a:rPr lang="en-US" sz="2400" smtClean="0"/>
              <a:t>Z</a:t>
            </a:r>
            <a:r>
              <a:rPr lang="he-IL" sz="2400" smtClean="0"/>
              <a:t> המבחן יצא קטן מה </a:t>
            </a:r>
            <a:r>
              <a:rPr lang="en-US" sz="2400" smtClean="0"/>
              <a:t>Z</a:t>
            </a:r>
            <a:r>
              <a:rPr lang="he-IL" sz="2400" smtClean="0"/>
              <a:t> הגבולי כלומר בתחום ה </a:t>
            </a:r>
            <a:r>
              <a:rPr lang="en-US" sz="2400" smtClean="0">
                <a:sym typeface="Symbol" pitchFamily="18" charset="2"/>
              </a:rPr>
              <a:t></a:t>
            </a:r>
            <a:r>
              <a:rPr lang="he-IL" sz="2400" smtClean="0">
                <a:sym typeface="Symbol" pitchFamily="18" charset="2"/>
              </a:rPr>
              <a:t> </a:t>
            </a:r>
            <a:r>
              <a:rPr lang="he-IL" sz="1800" smtClean="0">
                <a:sym typeface="Symbol" pitchFamily="18" charset="2"/>
              </a:rPr>
              <a:t>(חיפשנו כאן </a:t>
            </a:r>
            <a:r>
              <a:rPr lang="en-US" sz="1800" smtClean="0">
                <a:sym typeface="Symbol" pitchFamily="18" charset="2"/>
              </a:rPr>
              <a:t>Z</a:t>
            </a:r>
            <a:r>
              <a:rPr lang="he-IL" sz="1800" smtClean="0">
                <a:sym typeface="Symbol" pitchFamily="18" charset="2"/>
              </a:rPr>
              <a:t> קטן מ 1.65-)</a:t>
            </a:r>
            <a:r>
              <a:rPr lang="he-IL" sz="2400" smtClean="0">
                <a:sym typeface="Symbol" pitchFamily="18" charset="2"/>
              </a:rPr>
              <a:t> ולכן נדחה את השערת ה </a:t>
            </a:r>
            <a:r>
              <a:rPr lang="en-US" sz="2400" smtClean="0">
                <a:sym typeface="Symbol" pitchFamily="18" charset="2"/>
              </a:rPr>
              <a:t>H</a:t>
            </a:r>
            <a:r>
              <a:rPr lang="en-US" sz="1400" smtClean="0">
                <a:sym typeface="Symbol" pitchFamily="18" charset="2"/>
              </a:rPr>
              <a:t>0</a:t>
            </a:r>
            <a:r>
              <a:rPr lang="he-IL" sz="1400" smtClean="0">
                <a:sym typeface="Symbol" pitchFamily="18" charset="2"/>
              </a:rPr>
              <a:t> </a:t>
            </a:r>
            <a:r>
              <a:rPr lang="he-IL" sz="2400" smtClean="0">
                <a:sym typeface="Symbol" pitchFamily="18" charset="2"/>
              </a:rPr>
              <a:t>(נקבל את השערת החוקר)</a:t>
            </a:r>
            <a:r>
              <a:rPr lang="he-IL" sz="2000" smtClean="0">
                <a:sym typeface="Symbol" pitchFamily="18" charset="2"/>
              </a:rPr>
              <a:t>.</a:t>
            </a:r>
            <a:r>
              <a:rPr lang="he-IL" sz="2000" smtClean="0"/>
              <a:t> </a:t>
            </a:r>
          </a:p>
          <a:p>
            <a:pPr algn="just" eaLnBrk="1" hangingPunct="1"/>
            <a:r>
              <a:rPr lang="he-IL" sz="2400" smtClean="0"/>
              <a:t>שלב ה' טעות אפשרית: טעות מסוג </a:t>
            </a:r>
            <a:r>
              <a:rPr lang="en-US" sz="2400" smtClean="0"/>
              <a:t>I</a:t>
            </a:r>
            <a:r>
              <a:rPr lang="he-IL" sz="2400" smtClean="0"/>
              <a:t> (האפשרות שקיבלנו את השערת החוקר למרות שהיא לא נכונה).</a:t>
            </a:r>
          </a:p>
          <a:p>
            <a:pPr algn="just" eaLnBrk="1" hangingPunct="1">
              <a:buFont typeface="Wingdings" pitchFamily="2" charset="2"/>
              <a:buNone/>
            </a:pPr>
            <a:endParaRPr lang="en-US" sz="2400" smtClean="0"/>
          </a:p>
        </p:txBody>
      </p:sp>
      <p:sp>
        <p:nvSpPr>
          <p:cNvPr id="110596" name="Freeform 4"/>
          <p:cNvSpPr>
            <a:spLocks/>
          </p:cNvSpPr>
          <p:nvPr/>
        </p:nvSpPr>
        <p:spPr bwMode="auto">
          <a:xfrm flipH="1">
            <a:off x="2147888" y="6021388"/>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10597" name="Group 5"/>
          <p:cNvGrpSpPr>
            <a:grpSpLocks/>
          </p:cNvGrpSpPr>
          <p:nvPr/>
        </p:nvGrpSpPr>
        <p:grpSpPr bwMode="auto">
          <a:xfrm flipH="1">
            <a:off x="2195513" y="4221163"/>
            <a:ext cx="6721475" cy="2033587"/>
            <a:chOff x="3360" y="3072"/>
            <a:chExt cx="1872" cy="720"/>
          </a:xfrm>
        </p:grpSpPr>
        <p:sp>
          <p:nvSpPr>
            <p:cNvPr id="110613"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10614"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10598" name="Line 8"/>
          <p:cNvSpPr>
            <a:spLocks noChangeShapeType="1"/>
          </p:cNvSpPr>
          <p:nvPr/>
        </p:nvSpPr>
        <p:spPr bwMode="auto">
          <a:xfrm flipH="1">
            <a:off x="492125" y="6381750"/>
            <a:ext cx="8351838" cy="0"/>
          </a:xfrm>
          <a:prstGeom prst="line">
            <a:avLst/>
          </a:prstGeom>
          <a:noFill/>
          <a:ln w="9525">
            <a:solidFill>
              <a:schemeClr val="tx1"/>
            </a:solidFill>
            <a:miter lim="800000"/>
            <a:headEnd/>
            <a:tailEnd/>
          </a:ln>
        </p:spPr>
        <p:txBody>
          <a:bodyPr wrap="none"/>
          <a:lstStyle/>
          <a:p>
            <a:endParaRPr lang="he-IL"/>
          </a:p>
        </p:txBody>
      </p:sp>
      <p:sp>
        <p:nvSpPr>
          <p:cNvPr id="110599" name="Line 9"/>
          <p:cNvSpPr>
            <a:spLocks noChangeShapeType="1"/>
          </p:cNvSpPr>
          <p:nvPr/>
        </p:nvSpPr>
        <p:spPr bwMode="auto">
          <a:xfrm flipH="1">
            <a:off x="5532438" y="4221163"/>
            <a:ext cx="0" cy="2160587"/>
          </a:xfrm>
          <a:prstGeom prst="line">
            <a:avLst/>
          </a:prstGeom>
          <a:noFill/>
          <a:ln w="9525">
            <a:solidFill>
              <a:schemeClr val="tx1"/>
            </a:solidFill>
            <a:miter lim="800000"/>
            <a:headEnd/>
            <a:tailEnd/>
          </a:ln>
        </p:spPr>
        <p:txBody>
          <a:bodyPr wrap="none"/>
          <a:lstStyle/>
          <a:p>
            <a:endParaRPr lang="he-IL"/>
          </a:p>
        </p:txBody>
      </p:sp>
      <p:sp>
        <p:nvSpPr>
          <p:cNvPr id="110600" name="Rectangle 10"/>
          <p:cNvSpPr>
            <a:spLocks noChangeArrowheads="1"/>
          </p:cNvSpPr>
          <p:nvPr/>
        </p:nvSpPr>
        <p:spPr bwMode="auto">
          <a:xfrm flipH="1">
            <a:off x="5387975" y="6453188"/>
            <a:ext cx="360363" cy="215900"/>
          </a:xfrm>
          <a:prstGeom prst="rect">
            <a:avLst/>
          </a:prstGeom>
          <a:noFill/>
          <a:ln w="9525">
            <a:noFill/>
            <a:miter lim="800000"/>
            <a:headEnd/>
            <a:tailEnd/>
          </a:ln>
        </p:spPr>
        <p:txBody>
          <a:bodyPr wrap="none" anchor="ctr"/>
          <a:lstStyle/>
          <a:p>
            <a:pPr algn="ctr"/>
            <a:r>
              <a:rPr lang="he-IL" sz="1400" b="1"/>
              <a:t>8</a:t>
            </a:r>
            <a:endParaRPr lang="en-US" sz="1400" b="1"/>
          </a:p>
        </p:txBody>
      </p:sp>
      <p:sp>
        <p:nvSpPr>
          <p:cNvPr id="110601" name="Line 11"/>
          <p:cNvSpPr>
            <a:spLocks noChangeShapeType="1"/>
          </p:cNvSpPr>
          <p:nvPr/>
        </p:nvSpPr>
        <p:spPr bwMode="auto">
          <a:xfrm flipH="1">
            <a:off x="3348038" y="5661025"/>
            <a:ext cx="0" cy="720725"/>
          </a:xfrm>
          <a:prstGeom prst="line">
            <a:avLst/>
          </a:prstGeom>
          <a:noFill/>
          <a:ln w="9525">
            <a:solidFill>
              <a:schemeClr val="tx1"/>
            </a:solidFill>
            <a:miter lim="800000"/>
            <a:headEnd/>
            <a:tailEnd/>
          </a:ln>
        </p:spPr>
        <p:txBody>
          <a:bodyPr wrap="none"/>
          <a:lstStyle/>
          <a:p>
            <a:endParaRPr lang="he-IL"/>
          </a:p>
        </p:txBody>
      </p:sp>
      <p:sp>
        <p:nvSpPr>
          <p:cNvPr id="110602" name="Rectangle 12"/>
          <p:cNvSpPr>
            <a:spLocks noChangeArrowheads="1"/>
          </p:cNvSpPr>
          <p:nvPr/>
        </p:nvSpPr>
        <p:spPr bwMode="auto">
          <a:xfrm flipH="1">
            <a:off x="2987675" y="6453188"/>
            <a:ext cx="719138" cy="215900"/>
          </a:xfrm>
          <a:prstGeom prst="rect">
            <a:avLst/>
          </a:prstGeom>
          <a:noFill/>
          <a:ln w="9525">
            <a:noFill/>
            <a:miter lim="800000"/>
            <a:headEnd/>
            <a:tailEnd/>
          </a:ln>
        </p:spPr>
        <p:txBody>
          <a:bodyPr wrap="none" anchor="ctr"/>
          <a:lstStyle/>
          <a:p>
            <a:pPr algn="ctr"/>
            <a:r>
              <a:rPr lang="en-US" sz="1400" b="1">
                <a:sym typeface="Symbol" pitchFamily="18" charset="2"/>
              </a:rPr>
              <a:t>=0.05</a:t>
            </a:r>
          </a:p>
        </p:txBody>
      </p:sp>
      <p:sp>
        <p:nvSpPr>
          <p:cNvPr id="110603" name="Rectangle 13"/>
          <p:cNvSpPr>
            <a:spLocks noChangeArrowheads="1"/>
          </p:cNvSpPr>
          <p:nvPr/>
        </p:nvSpPr>
        <p:spPr bwMode="auto">
          <a:xfrm flipH="1">
            <a:off x="2843213" y="61658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10604" name="Rectangle 14"/>
          <p:cNvSpPr>
            <a:spLocks noChangeArrowheads="1"/>
          </p:cNvSpPr>
          <p:nvPr/>
        </p:nvSpPr>
        <p:spPr bwMode="auto">
          <a:xfrm flipH="1">
            <a:off x="4067175" y="6092825"/>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10605" name="Rectangle 15"/>
          <p:cNvSpPr>
            <a:spLocks noChangeArrowheads="1"/>
          </p:cNvSpPr>
          <p:nvPr/>
        </p:nvSpPr>
        <p:spPr bwMode="auto">
          <a:xfrm flipH="1">
            <a:off x="2987675" y="6642100"/>
            <a:ext cx="719138" cy="215900"/>
          </a:xfrm>
          <a:prstGeom prst="rect">
            <a:avLst/>
          </a:prstGeom>
          <a:noFill/>
          <a:ln w="9525">
            <a:noFill/>
            <a:miter lim="800000"/>
            <a:headEnd/>
            <a:tailEnd/>
          </a:ln>
        </p:spPr>
        <p:txBody>
          <a:bodyPr wrap="none" anchor="ctr"/>
          <a:lstStyle/>
          <a:p>
            <a:pPr algn="ctr"/>
            <a:r>
              <a:rPr lang="en-US" sz="1400" b="1">
                <a:sym typeface="Symbol" pitchFamily="18" charset="2"/>
              </a:rPr>
              <a:t>Z=-1.65</a:t>
            </a:r>
          </a:p>
        </p:txBody>
      </p:sp>
      <p:sp>
        <p:nvSpPr>
          <p:cNvPr id="110606" name="Line 16"/>
          <p:cNvSpPr>
            <a:spLocks noChangeShapeType="1"/>
          </p:cNvSpPr>
          <p:nvPr/>
        </p:nvSpPr>
        <p:spPr bwMode="auto">
          <a:xfrm flipH="1">
            <a:off x="2771775" y="5661025"/>
            <a:ext cx="0" cy="720725"/>
          </a:xfrm>
          <a:prstGeom prst="line">
            <a:avLst/>
          </a:prstGeom>
          <a:noFill/>
          <a:ln w="9525">
            <a:solidFill>
              <a:schemeClr val="tx1"/>
            </a:solidFill>
            <a:miter lim="800000"/>
            <a:headEnd/>
            <a:tailEnd/>
          </a:ln>
        </p:spPr>
        <p:txBody>
          <a:bodyPr wrap="none"/>
          <a:lstStyle/>
          <a:p>
            <a:endParaRPr lang="he-IL"/>
          </a:p>
        </p:txBody>
      </p:sp>
      <p:sp>
        <p:nvSpPr>
          <p:cNvPr id="110607" name="Rectangle 17"/>
          <p:cNvSpPr>
            <a:spLocks noChangeArrowheads="1"/>
          </p:cNvSpPr>
          <p:nvPr/>
        </p:nvSpPr>
        <p:spPr bwMode="auto">
          <a:xfrm flipH="1">
            <a:off x="2195513" y="6642100"/>
            <a:ext cx="719137" cy="215900"/>
          </a:xfrm>
          <a:prstGeom prst="rect">
            <a:avLst/>
          </a:prstGeom>
          <a:noFill/>
          <a:ln w="9525">
            <a:noFill/>
            <a:miter lim="800000"/>
            <a:headEnd/>
            <a:tailEnd/>
          </a:ln>
        </p:spPr>
        <p:txBody>
          <a:bodyPr wrap="none" anchor="ctr"/>
          <a:lstStyle/>
          <a:p>
            <a:pPr algn="ctr"/>
            <a:r>
              <a:rPr lang="en-US" sz="1400" b="1">
                <a:sym typeface="Symbol" pitchFamily="18" charset="2"/>
              </a:rPr>
              <a:t>Z=-2.10</a:t>
            </a:r>
          </a:p>
        </p:txBody>
      </p:sp>
      <p:sp>
        <p:nvSpPr>
          <p:cNvPr id="110608" name="Rectangle 18"/>
          <p:cNvSpPr>
            <a:spLocks noChangeArrowheads="1"/>
          </p:cNvSpPr>
          <p:nvPr/>
        </p:nvSpPr>
        <p:spPr bwMode="auto">
          <a:xfrm flipH="1">
            <a:off x="3132138" y="5373688"/>
            <a:ext cx="719137"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
        <p:nvSpPr>
          <p:cNvPr id="110609" name="Rectangle 19"/>
          <p:cNvSpPr>
            <a:spLocks noChangeArrowheads="1"/>
          </p:cNvSpPr>
          <p:nvPr/>
        </p:nvSpPr>
        <p:spPr bwMode="auto">
          <a:xfrm flipH="1">
            <a:off x="2339975" y="5373688"/>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מבחן</a:t>
            </a:r>
            <a:endParaRPr lang="en-US" sz="1000" b="1">
              <a:sym typeface="Symbol" pitchFamily="18" charset="2"/>
            </a:endParaRPr>
          </a:p>
        </p:txBody>
      </p:sp>
      <p:grpSp>
        <p:nvGrpSpPr>
          <p:cNvPr id="110610" name="Group 20"/>
          <p:cNvGrpSpPr>
            <a:grpSpLocks/>
          </p:cNvGrpSpPr>
          <p:nvPr/>
        </p:nvGrpSpPr>
        <p:grpSpPr bwMode="auto">
          <a:xfrm flipH="1">
            <a:off x="971550" y="5229225"/>
            <a:ext cx="3600450" cy="1169988"/>
            <a:chOff x="3360" y="3072"/>
            <a:chExt cx="1872" cy="720"/>
          </a:xfrm>
        </p:grpSpPr>
        <p:sp>
          <p:nvSpPr>
            <p:cNvPr id="110611" name="Freeform 21"/>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10612" name="Freeform 22"/>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Effect transition="in" filter="fade">
                                      <p:cBhvr>
                                        <p:cTn id="7" dur="2000"/>
                                        <p:tgtEl>
                                          <p:spTgt spid="302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2083">
                                            <p:txEl>
                                              <p:pRg st="1" end="1"/>
                                            </p:txEl>
                                          </p:spTgt>
                                        </p:tgtEl>
                                        <p:attrNameLst>
                                          <p:attrName>style.visibility</p:attrName>
                                        </p:attrNameLst>
                                      </p:cBhvr>
                                      <p:to>
                                        <p:strVal val="visible"/>
                                      </p:to>
                                    </p:set>
                                    <p:animEffect transition="in" filter="fade">
                                      <p:cBhvr>
                                        <p:cTn id="12" dur="2000"/>
                                        <p:tgtEl>
                                          <p:spTgt spid="302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r" eaLnBrk="1" hangingPunct="1"/>
            <a:r>
              <a:rPr lang="he-IL" sz="3600" smtClean="0">
                <a:solidFill>
                  <a:schemeClr val="hlink"/>
                </a:solidFill>
              </a:rPr>
              <a:t>תרגיל 2</a:t>
            </a:r>
            <a:endParaRPr lang="en-US" sz="3600" smtClean="0">
              <a:solidFill>
                <a:schemeClr val="hlink"/>
              </a:solidFill>
            </a:endParaRPr>
          </a:p>
        </p:txBody>
      </p:sp>
      <p:sp>
        <p:nvSpPr>
          <p:cNvPr id="334851" name="Rectangle 3"/>
          <p:cNvSpPr>
            <a:spLocks noChangeArrowheads="1"/>
          </p:cNvSpPr>
          <p:nvPr/>
        </p:nvSpPr>
        <p:spPr bwMode="auto">
          <a:xfrm>
            <a:off x="539750" y="1916113"/>
            <a:ext cx="8496300" cy="4033837"/>
          </a:xfrm>
          <a:prstGeom prst="rect">
            <a:avLst/>
          </a:prstGeom>
          <a:noFill/>
          <a:ln w="9525">
            <a:noFill/>
            <a:miter lim="800000"/>
            <a:headEnd/>
            <a:tailEnd/>
          </a:ln>
        </p:spPr>
        <p:txBody>
          <a:bodyPr/>
          <a:lstStyle/>
          <a:p>
            <a:pPr marL="266700" indent="-266700" algn="just"/>
            <a:r>
              <a:rPr lang="he-IL" sz="3200">
                <a:latin typeface="Times New Roman" pitchFamily="18" charset="0"/>
              </a:rPr>
              <a:t>חוקר בדק את הטענה כי יש הבדל ברמת הורמון מסוים בין אנשים בריאים לבין חולים. נבדק מדגם מקרי של 36 חולים ונמצא כי רמת ההורמון הממוצעת היא 185.2 לגבי אוכלוסיית הבריאים ידועה כי רמת ההורמון הממוצעת היא 183 עם סטיית תקן 4.6. </a:t>
            </a:r>
          </a:p>
          <a:p>
            <a:pPr marL="266700" indent="-266700" algn="just">
              <a:buClr>
                <a:srgbClr val="0000FF"/>
              </a:buClr>
              <a:buFont typeface="Wingdings" pitchFamily="2" charset="2"/>
              <a:buChar char="§"/>
            </a:pPr>
            <a:r>
              <a:rPr lang="he-IL" sz="2400">
                <a:latin typeface="Times New Roman" pitchFamily="18" charset="0"/>
              </a:rPr>
              <a:t>מהי מסקנת הבדיקה ברמת מובהקות של </a:t>
            </a:r>
            <a:r>
              <a:rPr lang="en-US" sz="2400">
                <a:latin typeface="Times New Roman" pitchFamily="18" charset="0"/>
                <a:sym typeface="Symbol" pitchFamily="18" charset="2"/>
              </a:rPr>
              <a:t>=0.01</a:t>
            </a:r>
            <a:r>
              <a:rPr lang="he-IL" sz="2400">
                <a:latin typeface="Times New Roman" pitchFamily="18" charset="0"/>
                <a:sym typeface="Symbol" pitchFamily="18" charset="2"/>
              </a:rPr>
              <a:t>?</a:t>
            </a:r>
          </a:p>
          <a:p>
            <a:pPr marL="266700" indent="-266700" algn="just">
              <a:buClr>
                <a:srgbClr val="0000FF"/>
              </a:buClr>
              <a:buFont typeface="Wingdings" pitchFamily="2" charset="2"/>
              <a:buChar char="§"/>
            </a:pPr>
            <a:r>
              <a:rPr lang="he-IL" sz="2400">
                <a:latin typeface="Times New Roman" pitchFamily="18" charset="0"/>
                <a:sym typeface="Symbol" pitchFamily="18" charset="2"/>
              </a:rPr>
              <a:t>ללא חישובים נוספים, מה תהיה המסקנה עבור רמת מובהקות </a:t>
            </a:r>
            <a:r>
              <a:rPr lang="en-US" sz="2400">
                <a:latin typeface="Times New Roman" pitchFamily="18" charset="0"/>
                <a:sym typeface="Symbol" pitchFamily="18" charset="2"/>
              </a:rPr>
              <a:t>=0.05</a:t>
            </a:r>
            <a:r>
              <a:rPr lang="he-IL" sz="2400">
                <a:latin typeface="Times New Roman" pitchFamily="18" charset="0"/>
                <a:sym typeface="Symbol" pitchFamily="18" charset="2"/>
              </a:rPr>
              <a:t>? </a:t>
            </a:r>
          </a:p>
          <a:p>
            <a:pPr marL="266700" indent="-266700" algn="just">
              <a:buClr>
                <a:srgbClr val="0000FF"/>
              </a:buClr>
              <a:buFont typeface="Wingdings" pitchFamily="2" charset="2"/>
              <a:buChar char="§"/>
            </a:pPr>
            <a:r>
              <a:rPr lang="he-IL" sz="2400">
                <a:latin typeface="Times New Roman" pitchFamily="18" charset="0"/>
                <a:sym typeface="Symbol" pitchFamily="18" charset="2"/>
              </a:rPr>
              <a:t>מהם גבולות אזורי הקבלה והדחייה (מספרים גולמיים, </a:t>
            </a:r>
            <a:r>
              <a:rPr lang="en-US" sz="2400">
                <a:latin typeface="Times New Roman" pitchFamily="18" charset="0"/>
                <a:sym typeface="Symbol" pitchFamily="18" charset="2"/>
              </a:rPr>
              <a:t>C</a:t>
            </a:r>
            <a:r>
              <a:rPr lang="he-IL" sz="2400">
                <a:latin typeface="Times New Roman" pitchFamily="18" charset="0"/>
                <a:sym typeface="Symbol" pitchFamily="18" charset="2"/>
              </a:rPr>
              <a:t>) לקבלת השערת החוקר. </a:t>
            </a:r>
            <a:endParaRPr lang="en-US" sz="2400">
              <a:latin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34851"/>
                                        </p:tgtEl>
                                        <p:attrNameLst>
                                          <p:attrName>style.visibility</p:attrName>
                                        </p:attrNameLst>
                                      </p:cBhvr>
                                      <p:to>
                                        <p:strVal val="visible"/>
                                      </p:to>
                                    </p:set>
                                    <p:anim calcmode="lin" valueType="num">
                                      <p:cBhvr>
                                        <p:cTn id="7" dur="1000" fill="hold"/>
                                        <p:tgtEl>
                                          <p:spTgt spid="334851"/>
                                        </p:tgtEl>
                                        <p:attrNameLst>
                                          <p:attrName>ppt_w</p:attrName>
                                        </p:attrNameLst>
                                      </p:cBhvr>
                                      <p:tavLst>
                                        <p:tav tm="0">
                                          <p:val>
                                            <p:strVal val="#ppt_w*0.70"/>
                                          </p:val>
                                        </p:tav>
                                        <p:tav tm="100000">
                                          <p:val>
                                            <p:strVal val="#ppt_w"/>
                                          </p:val>
                                        </p:tav>
                                      </p:tavLst>
                                    </p:anim>
                                    <p:anim calcmode="lin" valueType="num">
                                      <p:cBhvr>
                                        <p:cTn id="8" dur="1000" fill="hold"/>
                                        <p:tgtEl>
                                          <p:spTgt spid="334851"/>
                                        </p:tgtEl>
                                        <p:attrNameLst>
                                          <p:attrName>ppt_h</p:attrName>
                                        </p:attrNameLst>
                                      </p:cBhvr>
                                      <p:tavLst>
                                        <p:tav tm="0">
                                          <p:val>
                                            <p:strVal val="#ppt_h"/>
                                          </p:val>
                                        </p:tav>
                                        <p:tav tm="100000">
                                          <p:val>
                                            <p:strVal val="#ppt_h"/>
                                          </p:val>
                                        </p:tav>
                                      </p:tavLst>
                                    </p:anim>
                                    <p:animEffect transition="in" filter="fade">
                                      <p:cBhvr>
                                        <p:cTn id="9" dur="1000"/>
                                        <p:tgtEl>
                                          <p:spTgt spid="334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11188" y="549275"/>
            <a:ext cx="7793037" cy="1143000"/>
          </a:xfrm>
        </p:spPr>
        <p:txBody>
          <a:bodyPr/>
          <a:lstStyle/>
          <a:p>
            <a:pPr algn="r" eaLnBrk="1" hangingPunct="1"/>
            <a:r>
              <a:rPr lang="he-IL" sz="3600" smtClean="0">
                <a:solidFill>
                  <a:schemeClr val="hlink"/>
                </a:solidFill>
              </a:rPr>
              <a:t>תרגיל 2: שלב א' ניסוח השערות</a:t>
            </a:r>
            <a:endParaRPr lang="en-US" sz="3600" smtClean="0">
              <a:solidFill>
                <a:schemeClr val="hlink"/>
              </a:solidFill>
            </a:endParaRPr>
          </a:p>
        </p:txBody>
      </p:sp>
      <p:sp>
        <p:nvSpPr>
          <p:cNvPr id="335875" name="Rectangle 3"/>
          <p:cNvSpPr>
            <a:spLocks noGrp="1" noChangeArrowheads="1"/>
          </p:cNvSpPr>
          <p:nvPr>
            <p:ph type="body" idx="1"/>
          </p:nvPr>
        </p:nvSpPr>
        <p:spPr>
          <a:noFill/>
        </p:spPr>
        <p:txBody>
          <a:bodyPr/>
          <a:lstStyle/>
          <a:p>
            <a:pPr algn="just" eaLnBrk="1" hangingPunct="1">
              <a:lnSpc>
                <a:spcPct val="90000"/>
              </a:lnSpc>
            </a:pPr>
            <a:r>
              <a:rPr lang="he-IL" sz="2800" smtClean="0"/>
              <a:t>השערת האפס </a:t>
            </a:r>
            <a:r>
              <a:rPr lang="en-US" sz="2800" smtClean="0"/>
              <a:t>(H</a:t>
            </a:r>
            <a:r>
              <a:rPr lang="en-US" sz="1800" smtClean="0"/>
              <a:t>0</a:t>
            </a:r>
            <a:r>
              <a:rPr lang="en-US" sz="2800" smtClean="0"/>
              <a:t>)</a:t>
            </a:r>
            <a:r>
              <a:rPr lang="he-IL" sz="2800" smtClean="0"/>
              <a:t>: אין הבדל ברמת ההורמון בין אנשים בריאים לאנשים חולים. </a:t>
            </a:r>
          </a:p>
          <a:p>
            <a:pPr algn="just" eaLnBrk="1" hangingPunct="1">
              <a:lnSpc>
                <a:spcPct val="90000"/>
              </a:lnSpc>
            </a:pPr>
            <a:r>
              <a:rPr lang="he-IL" sz="2800" smtClean="0"/>
              <a:t>השערה אלטרנטיבית </a:t>
            </a:r>
            <a:r>
              <a:rPr lang="en-US" sz="2800" smtClean="0"/>
              <a:t>(H</a:t>
            </a:r>
            <a:r>
              <a:rPr lang="en-US" sz="1800" smtClean="0"/>
              <a:t>1</a:t>
            </a:r>
            <a:r>
              <a:rPr lang="en-US" sz="2800" smtClean="0"/>
              <a:t>)</a:t>
            </a:r>
            <a:r>
              <a:rPr lang="he-IL" sz="2800" smtClean="0"/>
              <a:t>: יש הבדל ברמת ההורמון בין אנשים בריאים לאנשים חולים. </a:t>
            </a:r>
          </a:p>
          <a:p>
            <a:pPr algn="just" eaLnBrk="1" hangingPunct="1">
              <a:lnSpc>
                <a:spcPct val="90000"/>
              </a:lnSpc>
            </a:pPr>
            <a:r>
              <a:rPr lang="en-US" sz="2800" smtClean="0"/>
              <a:t>H</a:t>
            </a:r>
            <a:r>
              <a:rPr lang="en-US" sz="1800" smtClean="0"/>
              <a:t>0</a:t>
            </a:r>
            <a:r>
              <a:rPr lang="en-US" sz="2800" smtClean="0"/>
              <a:t>: </a:t>
            </a:r>
            <a:r>
              <a:rPr lang="el-GR" sz="2800" smtClean="0"/>
              <a:t>μ</a:t>
            </a:r>
            <a:r>
              <a:rPr lang="en-US" sz="2800" smtClean="0"/>
              <a:t> = 183</a:t>
            </a:r>
          </a:p>
          <a:p>
            <a:pPr algn="just" eaLnBrk="1" hangingPunct="1">
              <a:lnSpc>
                <a:spcPct val="90000"/>
              </a:lnSpc>
            </a:pPr>
            <a:r>
              <a:rPr lang="en-US" sz="2800" smtClean="0"/>
              <a:t>H</a:t>
            </a:r>
            <a:r>
              <a:rPr lang="en-US" sz="1800" smtClean="0"/>
              <a:t>1</a:t>
            </a:r>
            <a:r>
              <a:rPr lang="en-US" sz="2800" smtClean="0"/>
              <a:t>: </a:t>
            </a:r>
            <a:r>
              <a:rPr lang="el-GR" sz="2800" smtClean="0"/>
              <a:t>μ</a:t>
            </a:r>
            <a:r>
              <a:rPr lang="en-US" sz="2800" smtClean="0"/>
              <a:t> </a:t>
            </a:r>
            <a:r>
              <a:rPr lang="en-US" sz="2800" smtClean="0">
                <a:latin typeface="Palatino Linotype" pitchFamily="18" charset="0"/>
              </a:rPr>
              <a:t>≠</a:t>
            </a:r>
            <a:r>
              <a:rPr lang="en-US" sz="2800" smtClean="0"/>
              <a:t> 183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 calcmode="lin" valueType="num">
                                      <p:cBhvr>
                                        <p:cTn id="7" dur="1000" fill="hold"/>
                                        <p:tgtEl>
                                          <p:spTgt spid="3358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358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587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5875">
                                            <p:txEl>
                                              <p:pRg st="1" end="1"/>
                                            </p:txEl>
                                          </p:spTgt>
                                        </p:tgtEl>
                                        <p:attrNameLst>
                                          <p:attrName>style.visibility</p:attrName>
                                        </p:attrNameLst>
                                      </p:cBhvr>
                                      <p:to>
                                        <p:strVal val="visible"/>
                                      </p:to>
                                    </p:set>
                                    <p:anim calcmode="lin" valueType="num">
                                      <p:cBhvr>
                                        <p:cTn id="13" dur="1000" fill="hold"/>
                                        <p:tgtEl>
                                          <p:spTgt spid="33587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3587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35875">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35875">
                                            <p:txEl>
                                              <p:pRg st="2" end="2"/>
                                            </p:txEl>
                                          </p:spTgt>
                                        </p:tgtEl>
                                        <p:attrNameLst>
                                          <p:attrName>style.visibility</p:attrName>
                                        </p:attrNameLst>
                                      </p:cBhvr>
                                      <p:to>
                                        <p:strVal val="visible"/>
                                      </p:to>
                                    </p:set>
                                    <p:anim calcmode="lin" valueType="num">
                                      <p:cBhvr>
                                        <p:cTn id="19" dur="1000" fill="hold"/>
                                        <p:tgtEl>
                                          <p:spTgt spid="33587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3587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35875">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35875">
                                            <p:txEl>
                                              <p:pRg st="3" end="3"/>
                                            </p:txEl>
                                          </p:spTgt>
                                        </p:tgtEl>
                                        <p:attrNameLst>
                                          <p:attrName>style.visibility</p:attrName>
                                        </p:attrNameLst>
                                      </p:cBhvr>
                                      <p:to>
                                        <p:strVal val="visible"/>
                                      </p:to>
                                    </p:set>
                                    <p:anim calcmode="lin" valueType="num">
                                      <p:cBhvr>
                                        <p:cTn id="25" dur="1000" fill="hold"/>
                                        <p:tgtEl>
                                          <p:spTgt spid="335875">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35875">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35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900113" y="549275"/>
            <a:ext cx="7993062" cy="1143000"/>
          </a:xfrm>
        </p:spPr>
        <p:txBody>
          <a:bodyPr/>
          <a:lstStyle/>
          <a:p>
            <a:pPr algn="r" eaLnBrk="1" hangingPunct="1"/>
            <a:r>
              <a:rPr lang="he-IL" sz="3200" smtClean="0">
                <a:solidFill>
                  <a:schemeClr val="hlink"/>
                </a:solidFill>
              </a:rPr>
              <a:t>תרגיל 2: שלב ב' קביעת רמת מובהקות </a:t>
            </a:r>
            <a:r>
              <a:rPr lang="en-US" sz="3200" smtClean="0">
                <a:solidFill>
                  <a:schemeClr val="hlink"/>
                </a:solidFill>
                <a:sym typeface="Symbol" pitchFamily="18" charset="2"/>
              </a:rPr>
              <a:t></a:t>
            </a:r>
          </a:p>
        </p:txBody>
      </p:sp>
      <p:sp>
        <p:nvSpPr>
          <p:cNvPr id="336899" name="Rectangle 3"/>
          <p:cNvSpPr>
            <a:spLocks noGrp="1" noChangeArrowheads="1"/>
          </p:cNvSpPr>
          <p:nvPr>
            <p:ph type="body" idx="1"/>
          </p:nvPr>
        </p:nvSpPr>
        <p:spPr>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&lt;0.01</a:t>
            </a:r>
            <a:r>
              <a:rPr lang="he-IL" sz="2000" smtClean="0">
                <a:sym typeface="Symbol" pitchFamily="18" charset="2"/>
              </a:rPr>
              <a:t>. כלומר 1%, 0.5% בכיוון החיובי {ה 0.5% שבין 99.5% - 100%} ו – 0.5% בכיוון השלילי {ה 0.5% שבין 0% - 0.5%}.</a:t>
            </a:r>
          </a:p>
          <a:p>
            <a:pPr algn="just" eaLnBrk="1" hangingPunct="1">
              <a:lnSpc>
                <a:spcPct val="90000"/>
              </a:lnSpc>
            </a:pPr>
            <a:r>
              <a:rPr lang="en-US" sz="2000" smtClean="0">
                <a:sym typeface="Symbol" pitchFamily="18" charset="2"/>
              </a:rPr>
              <a:t>=0.01</a:t>
            </a:r>
            <a:r>
              <a:rPr lang="he-IL" sz="2000" smtClean="0">
                <a:sym typeface="Symbol" pitchFamily="18" charset="2"/>
              </a:rPr>
              <a:t> דו כיווני / </a:t>
            </a:r>
            <a:r>
              <a:rPr lang="en-US" sz="2000" smtClean="0">
                <a:sym typeface="Symbol" pitchFamily="18" charset="2"/>
              </a:rPr>
              <a:t>Z&gt;2.58</a:t>
            </a:r>
            <a:r>
              <a:rPr lang="he-IL" sz="2000" smtClean="0">
                <a:sym typeface="Symbol" pitchFamily="18" charset="2"/>
              </a:rPr>
              <a:t> או </a:t>
            </a:r>
            <a:r>
              <a:rPr lang="en-US" sz="2000" smtClean="0">
                <a:sym typeface="Symbol" pitchFamily="18" charset="2"/>
              </a:rPr>
              <a:t>Z&lt;-2.58</a:t>
            </a:r>
            <a:endParaRPr lang="he-IL" sz="2000" smtClean="0"/>
          </a:p>
          <a:p>
            <a:pPr algn="just" eaLnBrk="1" hangingPunct="1">
              <a:lnSpc>
                <a:spcPct val="90000"/>
              </a:lnSpc>
              <a:buFont typeface="Wingdings" pitchFamily="2" charset="2"/>
              <a:buNone/>
            </a:pPr>
            <a:endParaRPr lang="en-US" sz="2000" smtClean="0"/>
          </a:p>
        </p:txBody>
      </p:sp>
      <p:sp>
        <p:nvSpPr>
          <p:cNvPr id="113668" name="Freeform 4"/>
          <p:cNvSpPr>
            <a:spLocks/>
          </p:cNvSpPr>
          <p:nvPr/>
        </p:nvSpPr>
        <p:spPr bwMode="auto">
          <a:xfrm flipH="1">
            <a:off x="1692275" y="6021388"/>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13669" name="Group 5"/>
          <p:cNvGrpSpPr>
            <a:grpSpLocks/>
          </p:cNvGrpSpPr>
          <p:nvPr/>
        </p:nvGrpSpPr>
        <p:grpSpPr bwMode="auto">
          <a:xfrm flipH="1">
            <a:off x="1908175" y="4221163"/>
            <a:ext cx="5137150" cy="2033587"/>
            <a:chOff x="3360" y="3072"/>
            <a:chExt cx="1872" cy="720"/>
          </a:xfrm>
        </p:grpSpPr>
        <p:sp>
          <p:nvSpPr>
            <p:cNvPr id="113690"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13691"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13670" name="Line 8"/>
          <p:cNvSpPr>
            <a:spLocks noChangeShapeType="1"/>
          </p:cNvSpPr>
          <p:nvPr/>
        </p:nvSpPr>
        <p:spPr bwMode="auto">
          <a:xfrm flipH="1">
            <a:off x="492125" y="6381750"/>
            <a:ext cx="8351838" cy="0"/>
          </a:xfrm>
          <a:prstGeom prst="line">
            <a:avLst/>
          </a:prstGeom>
          <a:noFill/>
          <a:ln w="9525">
            <a:solidFill>
              <a:schemeClr val="tx1"/>
            </a:solidFill>
            <a:miter lim="800000"/>
            <a:headEnd/>
            <a:tailEnd/>
          </a:ln>
        </p:spPr>
        <p:txBody>
          <a:bodyPr wrap="none"/>
          <a:lstStyle/>
          <a:p>
            <a:endParaRPr lang="he-IL"/>
          </a:p>
        </p:txBody>
      </p:sp>
      <p:sp>
        <p:nvSpPr>
          <p:cNvPr id="113671" name="Line 9"/>
          <p:cNvSpPr>
            <a:spLocks noChangeShapeType="1"/>
          </p:cNvSpPr>
          <p:nvPr/>
        </p:nvSpPr>
        <p:spPr bwMode="auto">
          <a:xfrm flipH="1">
            <a:off x="4500563" y="4221163"/>
            <a:ext cx="0" cy="2160587"/>
          </a:xfrm>
          <a:prstGeom prst="line">
            <a:avLst/>
          </a:prstGeom>
          <a:noFill/>
          <a:ln w="9525">
            <a:solidFill>
              <a:schemeClr val="tx1"/>
            </a:solidFill>
            <a:miter lim="800000"/>
            <a:headEnd/>
            <a:tailEnd/>
          </a:ln>
        </p:spPr>
        <p:txBody>
          <a:bodyPr wrap="none"/>
          <a:lstStyle/>
          <a:p>
            <a:endParaRPr lang="he-IL"/>
          </a:p>
        </p:txBody>
      </p:sp>
      <p:sp>
        <p:nvSpPr>
          <p:cNvPr id="113672" name="Rectangle 10"/>
          <p:cNvSpPr>
            <a:spLocks noChangeArrowheads="1"/>
          </p:cNvSpPr>
          <p:nvPr/>
        </p:nvSpPr>
        <p:spPr bwMode="auto">
          <a:xfrm flipH="1">
            <a:off x="4284663" y="6453188"/>
            <a:ext cx="360362" cy="215900"/>
          </a:xfrm>
          <a:prstGeom prst="rect">
            <a:avLst/>
          </a:prstGeom>
          <a:noFill/>
          <a:ln w="9525">
            <a:noFill/>
            <a:miter lim="800000"/>
            <a:headEnd/>
            <a:tailEnd/>
          </a:ln>
        </p:spPr>
        <p:txBody>
          <a:bodyPr wrap="none" anchor="ctr"/>
          <a:lstStyle/>
          <a:p>
            <a:pPr algn="ctr"/>
            <a:r>
              <a:rPr lang="he-IL" sz="1400" b="1"/>
              <a:t>183</a:t>
            </a:r>
            <a:endParaRPr lang="en-US" sz="1400" b="1"/>
          </a:p>
        </p:txBody>
      </p:sp>
      <p:sp>
        <p:nvSpPr>
          <p:cNvPr id="113673" name="Line 11"/>
          <p:cNvSpPr>
            <a:spLocks noChangeShapeType="1"/>
          </p:cNvSpPr>
          <p:nvPr/>
        </p:nvSpPr>
        <p:spPr bwMode="auto">
          <a:xfrm flipH="1">
            <a:off x="2916238" y="5661025"/>
            <a:ext cx="0" cy="720725"/>
          </a:xfrm>
          <a:prstGeom prst="line">
            <a:avLst/>
          </a:prstGeom>
          <a:noFill/>
          <a:ln w="9525">
            <a:solidFill>
              <a:schemeClr val="tx1"/>
            </a:solidFill>
            <a:miter lim="800000"/>
            <a:headEnd/>
            <a:tailEnd/>
          </a:ln>
        </p:spPr>
        <p:txBody>
          <a:bodyPr wrap="none"/>
          <a:lstStyle/>
          <a:p>
            <a:endParaRPr lang="he-IL"/>
          </a:p>
        </p:txBody>
      </p:sp>
      <p:sp>
        <p:nvSpPr>
          <p:cNvPr id="113674" name="Rectangle 12"/>
          <p:cNvSpPr>
            <a:spLocks noChangeArrowheads="1"/>
          </p:cNvSpPr>
          <p:nvPr/>
        </p:nvSpPr>
        <p:spPr bwMode="auto">
          <a:xfrm flipH="1">
            <a:off x="2411413" y="6381750"/>
            <a:ext cx="719137" cy="215900"/>
          </a:xfrm>
          <a:prstGeom prst="rect">
            <a:avLst/>
          </a:prstGeom>
          <a:noFill/>
          <a:ln w="9525">
            <a:noFill/>
            <a:miter lim="800000"/>
            <a:headEnd/>
            <a:tailEnd/>
          </a:ln>
        </p:spPr>
        <p:txBody>
          <a:bodyPr wrap="none" anchor="ctr"/>
          <a:lstStyle/>
          <a:p>
            <a:pPr algn="ctr"/>
            <a:r>
              <a:rPr lang="en-US" sz="1400" b="1">
                <a:sym typeface="Symbol" pitchFamily="18" charset="2"/>
              </a:rPr>
              <a:t>=0.005</a:t>
            </a:r>
          </a:p>
        </p:txBody>
      </p:sp>
      <p:sp>
        <p:nvSpPr>
          <p:cNvPr id="113675" name="Rectangle 13"/>
          <p:cNvSpPr>
            <a:spLocks noChangeArrowheads="1"/>
          </p:cNvSpPr>
          <p:nvPr/>
        </p:nvSpPr>
        <p:spPr bwMode="auto">
          <a:xfrm flipH="1">
            <a:off x="2339975" y="6165850"/>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13676" name="Rectangle 14"/>
          <p:cNvSpPr>
            <a:spLocks noChangeArrowheads="1"/>
          </p:cNvSpPr>
          <p:nvPr/>
        </p:nvSpPr>
        <p:spPr bwMode="auto">
          <a:xfrm flipH="1">
            <a:off x="2987675" y="6165850"/>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13677" name="Rectangle 15"/>
          <p:cNvSpPr>
            <a:spLocks noChangeArrowheads="1"/>
          </p:cNvSpPr>
          <p:nvPr/>
        </p:nvSpPr>
        <p:spPr bwMode="auto">
          <a:xfrm flipH="1">
            <a:off x="2411413" y="6642100"/>
            <a:ext cx="719137" cy="215900"/>
          </a:xfrm>
          <a:prstGeom prst="rect">
            <a:avLst/>
          </a:prstGeom>
          <a:noFill/>
          <a:ln w="9525">
            <a:noFill/>
            <a:miter lim="800000"/>
            <a:headEnd/>
            <a:tailEnd/>
          </a:ln>
        </p:spPr>
        <p:txBody>
          <a:bodyPr wrap="none" anchor="ctr"/>
          <a:lstStyle/>
          <a:p>
            <a:pPr algn="ctr"/>
            <a:r>
              <a:rPr lang="en-US" sz="1400" b="1">
                <a:sym typeface="Symbol" pitchFamily="18" charset="2"/>
              </a:rPr>
              <a:t>Z=-2.58</a:t>
            </a:r>
          </a:p>
        </p:txBody>
      </p:sp>
      <p:grpSp>
        <p:nvGrpSpPr>
          <p:cNvPr id="3" name="Group 16"/>
          <p:cNvGrpSpPr>
            <a:grpSpLocks/>
          </p:cNvGrpSpPr>
          <p:nvPr/>
        </p:nvGrpSpPr>
        <p:grpSpPr bwMode="auto">
          <a:xfrm flipH="1">
            <a:off x="3995738" y="5229225"/>
            <a:ext cx="4897437" cy="1096963"/>
            <a:chOff x="3360" y="3072"/>
            <a:chExt cx="1872" cy="720"/>
          </a:xfrm>
        </p:grpSpPr>
        <p:sp>
          <p:nvSpPr>
            <p:cNvPr id="113688" name="Freeform 17"/>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13689" name="Freeform 18"/>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13679" name="Rectangle 19"/>
          <p:cNvSpPr>
            <a:spLocks noChangeArrowheads="1"/>
          </p:cNvSpPr>
          <p:nvPr/>
        </p:nvSpPr>
        <p:spPr bwMode="auto">
          <a:xfrm flipH="1">
            <a:off x="5795963" y="6381750"/>
            <a:ext cx="719137" cy="215900"/>
          </a:xfrm>
          <a:prstGeom prst="rect">
            <a:avLst/>
          </a:prstGeom>
          <a:noFill/>
          <a:ln w="9525">
            <a:noFill/>
            <a:miter lim="800000"/>
            <a:headEnd/>
            <a:tailEnd/>
          </a:ln>
        </p:spPr>
        <p:txBody>
          <a:bodyPr wrap="none" anchor="ctr"/>
          <a:lstStyle/>
          <a:p>
            <a:pPr algn="ctr"/>
            <a:r>
              <a:rPr lang="en-US" sz="1400" b="1">
                <a:sym typeface="Symbol" pitchFamily="18" charset="2"/>
              </a:rPr>
              <a:t>=0.005</a:t>
            </a:r>
          </a:p>
        </p:txBody>
      </p:sp>
      <p:sp>
        <p:nvSpPr>
          <p:cNvPr id="113680" name="Rectangle 20"/>
          <p:cNvSpPr>
            <a:spLocks noChangeArrowheads="1"/>
          </p:cNvSpPr>
          <p:nvPr/>
        </p:nvSpPr>
        <p:spPr bwMode="auto">
          <a:xfrm flipH="1">
            <a:off x="5795963" y="6642100"/>
            <a:ext cx="719137" cy="215900"/>
          </a:xfrm>
          <a:prstGeom prst="rect">
            <a:avLst/>
          </a:prstGeom>
          <a:noFill/>
          <a:ln w="9525">
            <a:noFill/>
            <a:miter lim="800000"/>
            <a:headEnd/>
            <a:tailEnd/>
          </a:ln>
        </p:spPr>
        <p:txBody>
          <a:bodyPr wrap="none" anchor="ctr"/>
          <a:lstStyle/>
          <a:p>
            <a:pPr algn="ctr"/>
            <a:r>
              <a:rPr lang="en-US" sz="1400" b="1">
                <a:sym typeface="Symbol" pitchFamily="18" charset="2"/>
              </a:rPr>
              <a:t>Z=2.58</a:t>
            </a:r>
          </a:p>
        </p:txBody>
      </p:sp>
      <p:sp>
        <p:nvSpPr>
          <p:cNvPr id="113681" name="Freeform 21"/>
          <p:cNvSpPr>
            <a:spLocks/>
          </p:cNvSpPr>
          <p:nvPr/>
        </p:nvSpPr>
        <p:spPr bwMode="auto">
          <a:xfrm>
            <a:off x="6011863" y="6021388"/>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sp>
        <p:nvSpPr>
          <p:cNvPr id="113682" name="Line 22"/>
          <p:cNvSpPr>
            <a:spLocks noChangeShapeType="1"/>
          </p:cNvSpPr>
          <p:nvPr/>
        </p:nvSpPr>
        <p:spPr bwMode="auto">
          <a:xfrm>
            <a:off x="6011863" y="5661025"/>
            <a:ext cx="0" cy="720725"/>
          </a:xfrm>
          <a:prstGeom prst="line">
            <a:avLst/>
          </a:prstGeom>
          <a:noFill/>
          <a:ln w="9525">
            <a:solidFill>
              <a:schemeClr val="tx1"/>
            </a:solidFill>
            <a:miter lim="800000"/>
            <a:headEnd/>
            <a:tailEnd/>
          </a:ln>
        </p:spPr>
        <p:txBody>
          <a:bodyPr wrap="none"/>
          <a:lstStyle/>
          <a:p>
            <a:endParaRPr lang="he-IL"/>
          </a:p>
        </p:txBody>
      </p:sp>
      <p:sp>
        <p:nvSpPr>
          <p:cNvPr id="113683" name="Rectangle 23"/>
          <p:cNvSpPr>
            <a:spLocks noChangeArrowheads="1"/>
          </p:cNvSpPr>
          <p:nvPr/>
        </p:nvSpPr>
        <p:spPr bwMode="auto">
          <a:xfrm>
            <a:off x="6011863" y="61658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13684" name="Rectangle 24"/>
          <p:cNvSpPr>
            <a:spLocks noChangeArrowheads="1"/>
          </p:cNvSpPr>
          <p:nvPr/>
        </p:nvSpPr>
        <p:spPr bwMode="auto">
          <a:xfrm flipH="1">
            <a:off x="5580063" y="61658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grpSp>
        <p:nvGrpSpPr>
          <p:cNvPr id="4" name="Group 25"/>
          <p:cNvGrpSpPr>
            <a:grpSpLocks/>
          </p:cNvGrpSpPr>
          <p:nvPr/>
        </p:nvGrpSpPr>
        <p:grpSpPr bwMode="auto">
          <a:xfrm flipH="1">
            <a:off x="323850" y="5229225"/>
            <a:ext cx="4897438" cy="1096963"/>
            <a:chOff x="3360" y="3072"/>
            <a:chExt cx="1872" cy="720"/>
          </a:xfrm>
        </p:grpSpPr>
        <p:sp>
          <p:nvSpPr>
            <p:cNvPr id="113686" name="Freeform 2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13687" name="Freeform 2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 calcmode="lin" valueType="num">
                                      <p:cBhvr>
                                        <p:cTn id="7" dur="1000" fill="hold"/>
                                        <p:tgtEl>
                                          <p:spTgt spid="3368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368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6899">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6899">
                                            <p:txEl>
                                              <p:pRg st="1" end="1"/>
                                            </p:txEl>
                                          </p:spTgt>
                                        </p:tgtEl>
                                        <p:attrNameLst>
                                          <p:attrName>style.visibility</p:attrName>
                                        </p:attrNameLst>
                                      </p:cBhvr>
                                      <p:to>
                                        <p:strVal val="visible"/>
                                      </p:to>
                                    </p:set>
                                    <p:anim calcmode="lin" valueType="num">
                                      <p:cBhvr>
                                        <p:cTn id="13" dur="1000" fill="hold"/>
                                        <p:tgtEl>
                                          <p:spTgt spid="336899">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36899">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36899">
                                            <p:txEl>
                                              <p:pRg st="1" end="1"/>
                                            </p:txEl>
                                          </p:spTgt>
                                        </p:tgtEl>
                                      </p:cBhvr>
                                    </p:animEffect>
                                  </p:childTnLst>
                                </p:cTn>
                              </p:par>
                              <p:par>
                                <p:cTn id="16" presetID="31" presetClass="entr" presetSubtype="0" fill="hold" nodeType="withEffect">
                                  <p:stCondLst>
                                    <p:cond delay="1000"/>
                                  </p:stCondLst>
                                  <p:iterate type="lt">
                                    <p:tmPct val="5000"/>
                                  </p:iterate>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nodeType="withEffect">
                                  <p:stCondLst>
                                    <p:cond delay="1000"/>
                                  </p:stCondLst>
                                  <p:iterate type="lt">
                                    <p:tmPct val="5000"/>
                                  </p:iterate>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r" eaLnBrk="1" hangingPunct="1"/>
            <a:r>
              <a:rPr lang="he-IL" sz="3200" smtClean="0">
                <a:solidFill>
                  <a:schemeClr val="hlink"/>
                </a:solidFill>
              </a:rPr>
              <a:t>תרגיל 2: שלב ג' חישוב (קבלה או דחייה)</a:t>
            </a:r>
            <a:endParaRPr lang="en-US" sz="3200" smtClean="0">
              <a:solidFill>
                <a:schemeClr val="hlink"/>
              </a:solidFill>
              <a:sym typeface="Symbol" pitchFamily="18" charset="2"/>
            </a:endParaRPr>
          </a:p>
        </p:txBody>
      </p:sp>
      <p:sp>
        <p:nvSpPr>
          <p:cNvPr id="337923" name="Rectangle 3"/>
          <p:cNvSpPr>
            <a:spLocks noGrp="1" noChangeArrowheads="1"/>
          </p:cNvSpPr>
          <p:nvPr>
            <p:ph type="body" idx="1"/>
          </p:nvPr>
        </p:nvSpPr>
        <p:spPr/>
        <p:txBody>
          <a:bodyPr/>
          <a:lstStyle/>
          <a:p>
            <a:pPr algn="just" eaLnBrk="1" hangingPunct="1"/>
            <a:r>
              <a:rPr lang="he-IL" smtClean="0"/>
              <a:t>מציאת ה </a:t>
            </a:r>
            <a:r>
              <a:rPr lang="en-US" smtClean="0"/>
              <a:t>Z</a:t>
            </a:r>
            <a:r>
              <a:rPr lang="he-IL" smtClean="0"/>
              <a:t> הגבולי של ה </a:t>
            </a:r>
            <a:r>
              <a:rPr lang="en-US" sz="3600" smtClean="0">
                <a:sym typeface="Symbol" pitchFamily="18" charset="2"/>
              </a:rPr>
              <a:t></a:t>
            </a:r>
            <a:r>
              <a:rPr lang="he-IL" smtClean="0"/>
              <a:t> שנקבעה.</a:t>
            </a:r>
          </a:p>
          <a:p>
            <a:pPr lvl="1" algn="just" eaLnBrk="1" hangingPunct="1"/>
            <a:r>
              <a:rPr lang="he-IL" smtClean="0"/>
              <a:t>ע"פ הטבלה </a:t>
            </a:r>
            <a:r>
              <a:rPr lang="en-US" smtClean="0"/>
              <a:t>Z</a:t>
            </a:r>
            <a:r>
              <a:rPr lang="en-US" sz="1600" smtClean="0"/>
              <a:t> </a:t>
            </a:r>
            <a:r>
              <a:rPr lang="en-US" sz="3200" smtClean="0"/>
              <a:t>= -2.58 / 2.58</a:t>
            </a:r>
            <a:endParaRPr lang="he-IL" sz="1600" smtClean="0"/>
          </a:p>
          <a:p>
            <a:pPr algn="just" eaLnBrk="1" hangingPunct="1"/>
            <a:r>
              <a:rPr lang="he-IL" smtClean="0"/>
              <a:t>מציאת </a:t>
            </a:r>
            <a:r>
              <a:rPr lang="en-US" smtClean="0"/>
              <a:t>Z</a:t>
            </a:r>
            <a:r>
              <a:rPr lang="he-IL" smtClean="0"/>
              <a:t> המבחן.</a:t>
            </a:r>
            <a:endParaRPr lang="en-US" smtClean="0"/>
          </a:p>
        </p:txBody>
      </p:sp>
      <p:grpSp>
        <p:nvGrpSpPr>
          <p:cNvPr id="2" name="Group 4"/>
          <p:cNvGrpSpPr>
            <a:grpSpLocks/>
          </p:cNvGrpSpPr>
          <p:nvPr/>
        </p:nvGrpSpPr>
        <p:grpSpPr bwMode="auto">
          <a:xfrm>
            <a:off x="1331913" y="3284538"/>
            <a:ext cx="2895600" cy="3440112"/>
            <a:chOff x="839" y="2069"/>
            <a:chExt cx="1824" cy="2167"/>
          </a:xfrm>
        </p:grpSpPr>
        <p:grpSp>
          <p:nvGrpSpPr>
            <p:cNvPr id="114694" name="Group 5"/>
            <p:cNvGrpSpPr>
              <a:grpSpLocks/>
            </p:cNvGrpSpPr>
            <p:nvPr/>
          </p:nvGrpSpPr>
          <p:grpSpPr bwMode="auto">
            <a:xfrm>
              <a:off x="839" y="2069"/>
              <a:ext cx="1824" cy="672"/>
              <a:chOff x="385" y="2659"/>
              <a:chExt cx="1824" cy="672"/>
            </a:xfrm>
          </p:grpSpPr>
          <p:grpSp>
            <p:nvGrpSpPr>
              <p:cNvPr id="114701" name="Group 6"/>
              <p:cNvGrpSpPr>
                <a:grpSpLocks/>
              </p:cNvGrpSpPr>
              <p:nvPr/>
            </p:nvGrpSpPr>
            <p:grpSpPr bwMode="auto">
              <a:xfrm>
                <a:off x="385" y="2659"/>
                <a:ext cx="1824" cy="672"/>
                <a:chOff x="864" y="3072"/>
                <a:chExt cx="1824" cy="672"/>
              </a:xfrm>
            </p:grpSpPr>
            <p:sp>
              <p:nvSpPr>
                <p:cNvPr id="114707" name="Rectangle 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14708" name="Group 8"/>
                <p:cNvGrpSpPr>
                  <a:grpSpLocks/>
                </p:cNvGrpSpPr>
                <p:nvPr/>
              </p:nvGrpSpPr>
              <p:grpSpPr bwMode="auto">
                <a:xfrm>
                  <a:off x="1488" y="3120"/>
                  <a:ext cx="1200" cy="624"/>
                  <a:chOff x="2688" y="3264"/>
                  <a:chExt cx="1200" cy="624"/>
                </a:xfrm>
              </p:grpSpPr>
              <p:sp>
                <p:nvSpPr>
                  <p:cNvPr id="114709" name="Rectangle 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 - </a:t>
                    </a:r>
                    <a:r>
                      <a:rPr lang="el-GR" sz="2400"/>
                      <a:t>μ</a:t>
                    </a:r>
                    <a:r>
                      <a:rPr lang="en-US" sz="2400"/>
                      <a:t> </a:t>
                    </a:r>
                  </a:p>
                  <a:p>
                    <a:pPr algn="ctr"/>
                    <a:r>
                      <a:rPr lang="en-US" sz="3600">
                        <a:sym typeface="Symbol" pitchFamily="18" charset="2"/>
                      </a:rPr>
                      <a:t>/ </a:t>
                    </a:r>
                    <a:r>
                      <a:rPr lang="en-US" sz="2800">
                        <a:sym typeface="Symbol" pitchFamily="18" charset="2"/>
                      </a:rPr>
                      <a:t>n</a:t>
                    </a:r>
                  </a:p>
                </p:txBody>
              </p:sp>
              <p:sp>
                <p:nvSpPr>
                  <p:cNvPr id="114710" name="Line 1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14702" name="Line 11"/>
              <p:cNvSpPr>
                <a:spLocks noChangeShapeType="1"/>
              </p:cNvSpPr>
              <p:nvPr/>
            </p:nvSpPr>
            <p:spPr bwMode="auto">
              <a:xfrm>
                <a:off x="1338" y="2704"/>
                <a:ext cx="144" cy="0"/>
              </a:xfrm>
              <a:prstGeom prst="line">
                <a:avLst/>
              </a:prstGeom>
              <a:noFill/>
              <a:ln w="25400">
                <a:solidFill>
                  <a:schemeClr val="tx1"/>
                </a:solidFill>
                <a:miter lim="800000"/>
                <a:headEnd/>
                <a:tailEnd/>
              </a:ln>
            </p:spPr>
            <p:txBody>
              <a:bodyPr wrap="none"/>
              <a:lstStyle/>
              <a:p>
                <a:endParaRPr lang="he-IL"/>
              </a:p>
            </p:txBody>
          </p:sp>
          <p:grpSp>
            <p:nvGrpSpPr>
              <p:cNvPr id="114703" name="Group 12"/>
              <p:cNvGrpSpPr>
                <a:grpSpLocks/>
              </p:cNvGrpSpPr>
              <p:nvPr/>
            </p:nvGrpSpPr>
            <p:grpSpPr bwMode="auto">
              <a:xfrm>
                <a:off x="1655" y="3067"/>
                <a:ext cx="272" cy="227"/>
                <a:chOff x="204" y="3838"/>
                <a:chExt cx="272" cy="91"/>
              </a:xfrm>
            </p:grpSpPr>
            <p:sp>
              <p:nvSpPr>
                <p:cNvPr id="114704" name="Line 13"/>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114705" name="Line 14"/>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114706" name="Line 15"/>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114695" name="Group 16"/>
            <p:cNvGrpSpPr>
              <a:grpSpLocks/>
            </p:cNvGrpSpPr>
            <p:nvPr/>
          </p:nvGrpSpPr>
          <p:grpSpPr bwMode="auto">
            <a:xfrm>
              <a:off x="839" y="2886"/>
              <a:ext cx="1824" cy="672"/>
              <a:chOff x="864" y="3072"/>
              <a:chExt cx="1824" cy="672"/>
            </a:xfrm>
          </p:grpSpPr>
          <p:sp>
            <p:nvSpPr>
              <p:cNvPr id="114697" name="Rectangle 1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14698" name="Group 18"/>
              <p:cNvGrpSpPr>
                <a:grpSpLocks/>
              </p:cNvGrpSpPr>
              <p:nvPr/>
            </p:nvGrpSpPr>
            <p:grpSpPr bwMode="auto">
              <a:xfrm>
                <a:off x="1488" y="3120"/>
                <a:ext cx="1200" cy="624"/>
                <a:chOff x="2688" y="3264"/>
                <a:chExt cx="1200" cy="624"/>
              </a:xfrm>
            </p:grpSpPr>
            <p:sp>
              <p:nvSpPr>
                <p:cNvPr id="114699" name="Rectangle 1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185.2 - 183</a:t>
                  </a:r>
                </a:p>
                <a:p>
                  <a:pPr algn="ctr"/>
                  <a:r>
                    <a:rPr lang="en-US" sz="2800">
                      <a:sym typeface="Symbol" pitchFamily="18" charset="2"/>
                    </a:rPr>
                    <a:t>4.6</a:t>
                  </a:r>
                  <a:r>
                    <a:rPr lang="en-US" sz="3600">
                      <a:sym typeface="Symbol" pitchFamily="18" charset="2"/>
                    </a:rPr>
                    <a:t>/</a:t>
                  </a:r>
                  <a:r>
                    <a:rPr lang="en-US" sz="2800">
                      <a:sym typeface="Symbol" pitchFamily="18" charset="2"/>
                    </a:rPr>
                    <a:t>6</a:t>
                  </a:r>
                </a:p>
              </p:txBody>
            </p:sp>
            <p:sp>
              <p:nvSpPr>
                <p:cNvPr id="114700" name="Line 2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14696" name="Rectangle 21"/>
            <p:cNvSpPr>
              <a:spLocks noChangeArrowheads="1"/>
            </p:cNvSpPr>
            <p:nvPr/>
          </p:nvSpPr>
          <p:spPr bwMode="auto">
            <a:xfrm>
              <a:off x="1066" y="3612"/>
              <a:ext cx="1406" cy="624"/>
            </a:xfrm>
            <a:prstGeom prst="rect">
              <a:avLst/>
            </a:prstGeom>
            <a:noFill/>
            <a:ln w="9525">
              <a:noFill/>
              <a:miter lim="800000"/>
              <a:headEnd/>
              <a:tailEnd/>
            </a:ln>
          </p:spPr>
          <p:txBody>
            <a:bodyPr wrap="none" anchor="ctr"/>
            <a:lstStyle/>
            <a:p>
              <a:pPr algn="ctr"/>
              <a:r>
                <a:rPr lang="en-US" sz="6000"/>
                <a:t>Z</a:t>
              </a:r>
              <a:r>
                <a:rPr lang="en-US" sz="4800"/>
                <a:t> = 2.87 </a:t>
              </a:r>
            </a:p>
          </p:txBody>
        </p:sp>
      </p:grpSp>
      <p:sp>
        <p:nvSpPr>
          <p:cNvPr id="114693" name="Rectangle 22"/>
          <p:cNvSpPr>
            <a:spLocks noChangeArrowheads="1"/>
          </p:cNvSpPr>
          <p:nvPr/>
        </p:nvSpPr>
        <p:spPr bwMode="auto">
          <a:xfrm>
            <a:off x="5634038" y="5089525"/>
            <a:ext cx="1905000" cy="990600"/>
          </a:xfrm>
          <a:prstGeom prst="rect">
            <a:avLst/>
          </a:prstGeom>
          <a:noFill/>
          <a:ln w="9525">
            <a:noFill/>
            <a:miter lim="800000"/>
            <a:headEnd/>
            <a:tailEnd/>
          </a:ln>
        </p:spPr>
        <p:txBody>
          <a:bodyPr wrap="none" anchor="ctr"/>
          <a:lstStyle/>
          <a:p>
            <a:pPr algn="ctr"/>
            <a:r>
              <a:rPr lang="en-US" sz="2400"/>
              <a:t>  </a:t>
            </a:r>
            <a:endParaRPr lang="en-US" sz="280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 calcmode="lin" valueType="num">
                                      <p:cBhvr>
                                        <p:cTn id="7" dur="1000" fill="hold"/>
                                        <p:tgtEl>
                                          <p:spTgt spid="3379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379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792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7923">
                                            <p:txEl>
                                              <p:pRg st="1" end="1"/>
                                            </p:txEl>
                                          </p:spTgt>
                                        </p:tgtEl>
                                        <p:attrNameLst>
                                          <p:attrName>style.visibility</p:attrName>
                                        </p:attrNameLst>
                                      </p:cBhvr>
                                      <p:to>
                                        <p:strVal val="visible"/>
                                      </p:to>
                                    </p:set>
                                    <p:anim calcmode="lin" valueType="num">
                                      <p:cBhvr>
                                        <p:cTn id="13" dur="1000" fill="hold"/>
                                        <p:tgtEl>
                                          <p:spTgt spid="33792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3792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3792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37923">
                                            <p:txEl>
                                              <p:pRg st="2" end="2"/>
                                            </p:txEl>
                                          </p:spTgt>
                                        </p:tgtEl>
                                        <p:attrNameLst>
                                          <p:attrName>style.visibility</p:attrName>
                                        </p:attrNameLst>
                                      </p:cBhvr>
                                      <p:to>
                                        <p:strVal val="visible"/>
                                      </p:to>
                                    </p:set>
                                    <p:anim calcmode="lin" valueType="num">
                                      <p:cBhvr>
                                        <p:cTn id="19" dur="1000" fill="hold"/>
                                        <p:tgtEl>
                                          <p:spTgt spid="33792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3792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3792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ppt_x</p:attrName>
                                        </p:attrNameLst>
                                      </p:cBhvr>
                                      <p:tavLst>
                                        <p:tav tm="0">
                                          <p:val>
                                            <p:strVal val="#ppt_x-.2"/>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2: שלב ד' החלטה</a:t>
            </a:r>
            <a:endParaRPr lang="en-US" sz="3600" smtClean="0">
              <a:solidFill>
                <a:schemeClr val="hlink"/>
              </a:solidFill>
            </a:endParaRPr>
          </a:p>
        </p:txBody>
      </p:sp>
      <p:sp>
        <p:nvSpPr>
          <p:cNvPr id="338947" name="Rectangle 3"/>
          <p:cNvSpPr>
            <a:spLocks noGrp="1" noChangeArrowheads="1"/>
          </p:cNvSpPr>
          <p:nvPr>
            <p:ph type="body" idx="1"/>
          </p:nvPr>
        </p:nvSpPr>
        <p:spPr>
          <a:xfrm>
            <a:off x="900113" y="1916113"/>
            <a:ext cx="8059737" cy="2376487"/>
          </a:xfrm>
          <a:noFill/>
        </p:spPr>
        <p:txBody>
          <a:bodyPr/>
          <a:lstStyle/>
          <a:p>
            <a:pPr algn="just" eaLnBrk="1" hangingPunct="1">
              <a:lnSpc>
                <a:spcPct val="110000"/>
              </a:lnSpc>
            </a:pPr>
            <a:r>
              <a:rPr lang="en-US" sz="2000" smtClean="0"/>
              <a:t>Z</a:t>
            </a:r>
            <a:r>
              <a:rPr lang="he-IL" sz="2000" smtClean="0"/>
              <a:t> יצא גדול מה </a:t>
            </a:r>
            <a:r>
              <a:rPr lang="en-US" sz="2000" smtClean="0"/>
              <a:t>Z</a:t>
            </a:r>
            <a:r>
              <a:rPr lang="he-IL" sz="2000" smtClean="0"/>
              <a:t> הגבולי (2.58) כלומר בתחום ה </a:t>
            </a:r>
            <a:r>
              <a:rPr lang="en-US" sz="2000" smtClean="0">
                <a:sym typeface="Symbol" pitchFamily="18" charset="2"/>
              </a:rPr>
              <a:t></a:t>
            </a:r>
            <a:r>
              <a:rPr lang="he-IL" sz="2000" smtClean="0">
                <a:sym typeface="Symbol" pitchFamily="18" charset="2"/>
              </a:rPr>
              <a:t> </a:t>
            </a:r>
            <a:r>
              <a:rPr lang="he-IL" sz="1600" smtClean="0">
                <a:sym typeface="Symbol" pitchFamily="18" charset="2"/>
              </a:rPr>
              <a:t>(חיפשנו כאן </a:t>
            </a:r>
            <a:r>
              <a:rPr lang="en-US" sz="1600" smtClean="0">
                <a:sym typeface="Symbol" pitchFamily="18" charset="2"/>
              </a:rPr>
              <a:t>Z</a:t>
            </a:r>
            <a:r>
              <a:rPr lang="he-IL" sz="1600" smtClean="0">
                <a:sym typeface="Symbol" pitchFamily="18" charset="2"/>
              </a:rPr>
              <a:t> גדול מ 2.58, או קטן מ 2.58-)</a:t>
            </a:r>
            <a:r>
              <a:rPr lang="he-IL" sz="2000" smtClean="0">
                <a:sym typeface="Symbol" pitchFamily="18" charset="2"/>
              </a:rPr>
              <a:t> ולכן נדחה את השערת ה </a:t>
            </a:r>
            <a:r>
              <a:rPr lang="en-US" sz="2000" smtClean="0">
                <a:sym typeface="Symbol" pitchFamily="18" charset="2"/>
              </a:rPr>
              <a:t>H</a:t>
            </a:r>
            <a:r>
              <a:rPr lang="en-US" sz="1200" smtClean="0">
                <a:sym typeface="Symbol" pitchFamily="18" charset="2"/>
              </a:rPr>
              <a:t>0</a:t>
            </a:r>
            <a:r>
              <a:rPr lang="he-IL" sz="1200" smtClean="0">
                <a:sym typeface="Symbol" pitchFamily="18" charset="2"/>
              </a:rPr>
              <a:t> </a:t>
            </a:r>
            <a:r>
              <a:rPr lang="he-IL" sz="2000" smtClean="0">
                <a:sym typeface="Symbol" pitchFamily="18" charset="2"/>
              </a:rPr>
              <a:t>(נקבל את השערת החוקר)</a:t>
            </a:r>
            <a:r>
              <a:rPr lang="he-IL" sz="1800" smtClean="0">
                <a:sym typeface="Symbol" pitchFamily="18" charset="2"/>
              </a:rPr>
              <a:t>.</a:t>
            </a:r>
            <a:r>
              <a:rPr lang="he-IL" sz="1800" smtClean="0"/>
              <a:t> </a:t>
            </a:r>
          </a:p>
          <a:p>
            <a:pPr algn="just" eaLnBrk="1" hangingPunct="1">
              <a:lnSpc>
                <a:spcPct val="110000"/>
              </a:lnSpc>
            </a:pPr>
            <a:r>
              <a:rPr lang="he-IL" sz="2000" smtClean="0"/>
              <a:t>מה לגבי רמת מובהקות של </a:t>
            </a:r>
            <a:r>
              <a:rPr lang="en-US" sz="2000" smtClean="0">
                <a:sym typeface="Symbol" pitchFamily="18" charset="2"/>
              </a:rPr>
              <a:t>=0.05</a:t>
            </a:r>
            <a:r>
              <a:rPr lang="he-IL" sz="2000" smtClean="0">
                <a:sym typeface="Symbol" pitchFamily="18" charset="2"/>
              </a:rPr>
              <a:t>? </a:t>
            </a:r>
          </a:p>
          <a:p>
            <a:pPr algn="just" eaLnBrk="1" hangingPunct="1">
              <a:lnSpc>
                <a:spcPct val="110000"/>
              </a:lnSpc>
            </a:pPr>
            <a:r>
              <a:rPr lang="he-IL" sz="2000" smtClean="0">
                <a:sym typeface="Symbol" pitchFamily="18" charset="2"/>
              </a:rPr>
              <a:t>אם יצא מובהק ל 0.01 קל וחומר לרמת מובהקות של </a:t>
            </a:r>
            <a:r>
              <a:rPr lang="en-US" sz="2000" smtClean="0">
                <a:sym typeface="Symbol" pitchFamily="18" charset="2"/>
              </a:rPr>
              <a:t>=0.05</a:t>
            </a:r>
            <a:r>
              <a:rPr lang="he-IL" sz="2000" smtClean="0">
                <a:sym typeface="Symbol" pitchFamily="18" charset="2"/>
              </a:rPr>
              <a:t>.</a:t>
            </a:r>
          </a:p>
          <a:p>
            <a:pPr algn="just" eaLnBrk="1" hangingPunct="1">
              <a:lnSpc>
                <a:spcPct val="110000"/>
              </a:lnSpc>
            </a:pPr>
            <a:r>
              <a:rPr lang="he-IL" sz="1800" smtClean="0">
                <a:sym typeface="Symbol" pitchFamily="18" charset="2"/>
              </a:rPr>
              <a:t>אזורי קבלה ודחייה (מספרים גולמיים, </a:t>
            </a:r>
            <a:r>
              <a:rPr lang="en-US" sz="1800" smtClean="0">
                <a:sym typeface="Symbol" pitchFamily="18" charset="2"/>
              </a:rPr>
              <a:t>C</a:t>
            </a:r>
            <a:r>
              <a:rPr lang="he-IL" sz="1800" smtClean="0">
                <a:sym typeface="Symbol" pitchFamily="18" charset="2"/>
              </a:rPr>
              <a:t>)?</a:t>
            </a:r>
          </a:p>
          <a:p>
            <a:pPr algn="just" eaLnBrk="1" hangingPunct="1">
              <a:lnSpc>
                <a:spcPct val="110000"/>
              </a:lnSpc>
            </a:pPr>
            <a:r>
              <a:rPr lang="he-IL" sz="1800" smtClean="0">
                <a:sym typeface="Symbol" pitchFamily="18" charset="2"/>
              </a:rPr>
              <a:t> </a:t>
            </a:r>
            <a:r>
              <a:rPr lang="en-US" sz="1800" smtClean="0">
                <a:sym typeface="Symbol" pitchFamily="18" charset="2"/>
              </a:rPr>
              <a:t>C=183+2.58*4.6/6</a:t>
            </a:r>
            <a:r>
              <a:rPr lang="he-IL" sz="1800" smtClean="0">
                <a:sym typeface="Symbol" pitchFamily="18" charset="2"/>
              </a:rPr>
              <a:t> ו -  </a:t>
            </a:r>
            <a:r>
              <a:rPr lang="en-US" sz="1800" smtClean="0"/>
              <a:t>C=</a:t>
            </a:r>
            <a:r>
              <a:rPr lang="en-US" sz="1800" smtClean="0">
                <a:sym typeface="Symbol" pitchFamily="18" charset="2"/>
              </a:rPr>
              <a:t>183-2.58*4.6/6</a:t>
            </a:r>
          </a:p>
        </p:txBody>
      </p:sp>
      <p:sp>
        <p:nvSpPr>
          <p:cNvPr id="16389" name="Freeform 4"/>
          <p:cNvSpPr>
            <a:spLocks/>
          </p:cNvSpPr>
          <p:nvPr/>
        </p:nvSpPr>
        <p:spPr bwMode="auto">
          <a:xfrm>
            <a:off x="1692275" y="5981700"/>
            <a:ext cx="1222375" cy="400050"/>
          </a:xfrm>
          <a:custGeom>
            <a:avLst/>
            <a:gdLst>
              <a:gd name="T0" fmla="*/ 2147483647 w 770"/>
              <a:gd name="T1" fmla="*/ 0 h 252"/>
              <a:gd name="T2" fmla="*/ 2147483647 w 770"/>
              <a:gd name="T3" fmla="*/ 2147483647 h 252"/>
              <a:gd name="T4" fmla="*/ 0 w 770"/>
              <a:gd name="T5" fmla="*/ 2147483647 h 252"/>
              <a:gd name="T6" fmla="*/ 2147483647 w 770"/>
              <a:gd name="T7" fmla="*/ 2147483647 h 252"/>
              <a:gd name="T8" fmla="*/ 2147483647 w 770"/>
              <a:gd name="T9" fmla="*/ 2147483647 h 252"/>
              <a:gd name="T10" fmla="*/ 2147483647 w 770"/>
              <a:gd name="T11" fmla="*/ 2147483647 h 252"/>
              <a:gd name="T12" fmla="*/ 2147483647 w 770"/>
              <a:gd name="T13" fmla="*/ 0 h 252"/>
              <a:gd name="T14" fmla="*/ 0 60000 65536"/>
              <a:gd name="T15" fmla="*/ 0 60000 65536"/>
              <a:gd name="T16" fmla="*/ 0 60000 65536"/>
              <a:gd name="T17" fmla="*/ 0 60000 65536"/>
              <a:gd name="T18" fmla="*/ 0 60000 65536"/>
              <a:gd name="T19" fmla="*/ 0 60000 65536"/>
              <a:gd name="T20" fmla="*/ 0 60000 65536"/>
              <a:gd name="T21" fmla="*/ 0 w 770"/>
              <a:gd name="T22" fmla="*/ 0 h 252"/>
              <a:gd name="T23" fmla="*/ 770 w 770"/>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0" h="252">
                <a:moveTo>
                  <a:pt x="770" y="0"/>
                </a:moveTo>
                <a:lnTo>
                  <a:pt x="770" y="252"/>
                </a:lnTo>
                <a:lnTo>
                  <a:pt x="0" y="252"/>
                </a:lnTo>
                <a:lnTo>
                  <a:pt x="63" y="187"/>
                </a:lnTo>
                <a:lnTo>
                  <a:pt x="410" y="122"/>
                </a:lnTo>
                <a:lnTo>
                  <a:pt x="693" y="25"/>
                </a:lnTo>
                <a:lnTo>
                  <a:pt x="77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6390" name="Group 5"/>
          <p:cNvGrpSpPr>
            <a:grpSpLocks/>
          </p:cNvGrpSpPr>
          <p:nvPr/>
        </p:nvGrpSpPr>
        <p:grpSpPr bwMode="auto">
          <a:xfrm flipH="1">
            <a:off x="1908175" y="4221163"/>
            <a:ext cx="5137150" cy="2033587"/>
            <a:chOff x="3360" y="3072"/>
            <a:chExt cx="1872" cy="720"/>
          </a:xfrm>
        </p:grpSpPr>
        <p:sp>
          <p:nvSpPr>
            <p:cNvPr id="16412"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6413"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6391" name="Line 8"/>
          <p:cNvSpPr>
            <a:spLocks noChangeShapeType="1"/>
          </p:cNvSpPr>
          <p:nvPr/>
        </p:nvSpPr>
        <p:spPr bwMode="auto">
          <a:xfrm flipH="1">
            <a:off x="492125" y="6381750"/>
            <a:ext cx="8351838" cy="0"/>
          </a:xfrm>
          <a:prstGeom prst="line">
            <a:avLst/>
          </a:prstGeom>
          <a:noFill/>
          <a:ln w="9525">
            <a:solidFill>
              <a:schemeClr val="tx1"/>
            </a:solidFill>
            <a:miter lim="800000"/>
            <a:headEnd/>
            <a:tailEnd/>
          </a:ln>
        </p:spPr>
        <p:txBody>
          <a:bodyPr wrap="none"/>
          <a:lstStyle/>
          <a:p>
            <a:endParaRPr lang="he-IL"/>
          </a:p>
        </p:txBody>
      </p:sp>
      <p:sp>
        <p:nvSpPr>
          <p:cNvPr id="16392" name="Line 9"/>
          <p:cNvSpPr>
            <a:spLocks noChangeShapeType="1"/>
          </p:cNvSpPr>
          <p:nvPr/>
        </p:nvSpPr>
        <p:spPr bwMode="auto">
          <a:xfrm flipH="1">
            <a:off x="4500563" y="4221163"/>
            <a:ext cx="0" cy="2160587"/>
          </a:xfrm>
          <a:prstGeom prst="line">
            <a:avLst/>
          </a:prstGeom>
          <a:noFill/>
          <a:ln w="9525">
            <a:solidFill>
              <a:schemeClr val="tx1"/>
            </a:solidFill>
            <a:miter lim="800000"/>
            <a:headEnd/>
            <a:tailEnd/>
          </a:ln>
        </p:spPr>
        <p:txBody>
          <a:bodyPr wrap="none"/>
          <a:lstStyle/>
          <a:p>
            <a:endParaRPr lang="he-IL"/>
          </a:p>
        </p:txBody>
      </p:sp>
      <p:sp>
        <p:nvSpPr>
          <p:cNvPr id="16393" name="Rectangle 10"/>
          <p:cNvSpPr>
            <a:spLocks noChangeArrowheads="1"/>
          </p:cNvSpPr>
          <p:nvPr/>
        </p:nvSpPr>
        <p:spPr bwMode="auto">
          <a:xfrm flipH="1">
            <a:off x="4284663" y="6453188"/>
            <a:ext cx="360362" cy="215900"/>
          </a:xfrm>
          <a:prstGeom prst="rect">
            <a:avLst/>
          </a:prstGeom>
          <a:noFill/>
          <a:ln w="9525">
            <a:noFill/>
            <a:miter lim="800000"/>
            <a:headEnd/>
            <a:tailEnd/>
          </a:ln>
        </p:spPr>
        <p:txBody>
          <a:bodyPr wrap="none" anchor="ctr"/>
          <a:lstStyle/>
          <a:p>
            <a:pPr algn="ctr"/>
            <a:r>
              <a:rPr lang="he-IL" sz="1400" b="1"/>
              <a:t>183</a:t>
            </a:r>
            <a:endParaRPr lang="en-US" sz="1400" b="1"/>
          </a:p>
        </p:txBody>
      </p:sp>
      <p:sp>
        <p:nvSpPr>
          <p:cNvPr id="16394" name="Line 11"/>
          <p:cNvSpPr>
            <a:spLocks noChangeShapeType="1"/>
          </p:cNvSpPr>
          <p:nvPr/>
        </p:nvSpPr>
        <p:spPr bwMode="auto">
          <a:xfrm flipH="1">
            <a:off x="2916238" y="5661025"/>
            <a:ext cx="0" cy="720725"/>
          </a:xfrm>
          <a:prstGeom prst="line">
            <a:avLst/>
          </a:prstGeom>
          <a:noFill/>
          <a:ln w="9525">
            <a:solidFill>
              <a:schemeClr val="tx1"/>
            </a:solidFill>
            <a:miter lim="800000"/>
            <a:headEnd/>
            <a:tailEnd/>
          </a:ln>
        </p:spPr>
        <p:txBody>
          <a:bodyPr wrap="none"/>
          <a:lstStyle/>
          <a:p>
            <a:endParaRPr lang="he-IL"/>
          </a:p>
        </p:txBody>
      </p:sp>
      <p:sp>
        <p:nvSpPr>
          <p:cNvPr id="16395" name="Rectangle 12"/>
          <p:cNvSpPr>
            <a:spLocks noChangeArrowheads="1"/>
          </p:cNvSpPr>
          <p:nvPr/>
        </p:nvSpPr>
        <p:spPr bwMode="auto">
          <a:xfrm flipH="1">
            <a:off x="2051050" y="6381750"/>
            <a:ext cx="719138" cy="215900"/>
          </a:xfrm>
          <a:prstGeom prst="rect">
            <a:avLst/>
          </a:prstGeom>
          <a:noFill/>
          <a:ln w="9525">
            <a:noFill/>
            <a:miter lim="800000"/>
            <a:headEnd/>
            <a:tailEnd/>
          </a:ln>
        </p:spPr>
        <p:txBody>
          <a:bodyPr wrap="none" anchor="ctr"/>
          <a:lstStyle/>
          <a:p>
            <a:pPr algn="ctr"/>
            <a:r>
              <a:rPr lang="en-US" sz="1400" b="1">
                <a:sym typeface="Symbol" pitchFamily="18" charset="2"/>
              </a:rPr>
              <a:t>=0.005</a:t>
            </a:r>
          </a:p>
        </p:txBody>
      </p:sp>
      <p:sp>
        <p:nvSpPr>
          <p:cNvPr id="16396" name="Rectangle 13"/>
          <p:cNvSpPr>
            <a:spLocks noChangeArrowheads="1"/>
          </p:cNvSpPr>
          <p:nvPr/>
        </p:nvSpPr>
        <p:spPr bwMode="auto">
          <a:xfrm flipH="1">
            <a:off x="2339975" y="6165850"/>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6397" name="Rectangle 14"/>
          <p:cNvSpPr>
            <a:spLocks noChangeArrowheads="1"/>
          </p:cNvSpPr>
          <p:nvPr/>
        </p:nvSpPr>
        <p:spPr bwMode="auto">
          <a:xfrm flipH="1">
            <a:off x="2987675" y="6165850"/>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6398" name="Rectangle 15"/>
          <p:cNvSpPr>
            <a:spLocks noChangeArrowheads="1"/>
          </p:cNvSpPr>
          <p:nvPr/>
        </p:nvSpPr>
        <p:spPr bwMode="auto">
          <a:xfrm flipH="1">
            <a:off x="2051050" y="6642100"/>
            <a:ext cx="719138" cy="215900"/>
          </a:xfrm>
          <a:prstGeom prst="rect">
            <a:avLst/>
          </a:prstGeom>
          <a:noFill/>
          <a:ln w="9525">
            <a:noFill/>
            <a:miter lim="800000"/>
            <a:headEnd/>
            <a:tailEnd/>
          </a:ln>
        </p:spPr>
        <p:txBody>
          <a:bodyPr wrap="none" anchor="ctr"/>
          <a:lstStyle/>
          <a:p>
            <a:pPr algn="ctr"/>
            <a:r>
              <a:rPr lang="en-US" sz="1400" b="1">
                <a:sym typeface="Symbol" pitchFamily="18" charset="2"/>
              </a:rPr>
              <a:t>Z=-2.58</a:t>
            </a:r>
          </a:p>
        </p:txBody>
      </p:sp>
      <p:sp>
        <p:nvSpPr>
          <p:cNvPr id="16399" name="Rectangle 16"/>
          <p:cNvSpPr>
            <a:spLocks noChangeArrowheads="1"/>
          </p:cNvSpPr>
          <p:nvPr/>
        </p:nvSpPr>
        <p:spPr bwMode="auto">
          <a:xfrm flipH="1">
            <a:off x="5724525" y="6381750"/>
            <a:ext cx="719138" cy="215900"/>
          </a:xfrm>
          <a:prstGeom prst="rect">
            <a:avLst/>
          </a:prstGeom>
          <a:noFill/>
          <a:ln w="9525">
            <a:noFill/>
            <a:miter lim="800000"/>
            <a:headEnd/>
            <a:tailEnd/>
          </a:ln>
        </p:spPr>
        <p:txBody>
          <a:bodyPr wrap="none" anchor="ctr"/>
          <a:lstStyle/>
          <a:p>
            <a:pPr algn="ctr"/>
            <a:r>
              <a:rPr lang="en-US" sz="1400" b="1">
                <a:sym typeface="Symbol" pitchFamily="18" charset="2"/>
              </a:rPr>
              <a:t>=0.005</a:t>
            </a:r>
          </a:p>
        </p:txBody>
      </p:sp>
      <p:sp>
        <p:nvSpPr>
          <p:cNvPr id="16400" name="Rectangle 17"/>
          <p:cNvSpPr>
            <a:spLocks noChangeArrowheads="1"/>
          </p:cNvSpPr>
          <p:nvPr/>
        </p:nvSpPr>
        <p:spPr bwMode="auto">
          <a:xfrm flipH="1">
            <a:off x="5724525" y="6642100"/>
            <a:ext cx="719138" cy="215900"/>
          </a:xfrm>
          <a:prstGeom prst="rect">
            <a:avLst/>
          </a:prstGeom>
          <a:noFill/>
          <a:ln w="9525">
            <a:noFill/>
            <a:miter lim="800000"/>
            <a:headEnd/>
            <a:tailEnd/>
          </a:ln>
        </p:spPr>
        <p:txBody>
          <a:bodyPr wrap="none" anchor="ctr"/>
          <a:lstStyle/>
          <a:p>
            <a:pPr algn="ctr"/>
            <a:r>
              <a:rPr lang="en-US" sz="1400" b="1">
                <a:sym typeface="Symbol" pitchFamily="18" charset="2"/>
              </a:rPr>
              <a:t>Z=2.58</a:t>
            </a:r>
          </a:p>
        </p:txBody>
      </p:sp>
      <p:sp>
        <p:nvSpPr>
          <p:cNvPr id="16401" name="Freeform 18"/>
          <p:cNvSpPr>
            <a:spLocks/>
          </p:cNvSpPr>
          <p:nvPr/>
        </p:nvSpPr>
        <p:spPr bwMode="auto">
          <a:xfrm>
            <a:off x="6011863" y="5969000"/>
            <a:ext cx="1200150" cy="412750"/>
          </a:xfrm>
          <a:custGeom>
            <a:avLst/>
            <a:gdLst>
              <a:gd name="T0" fmla="*/ 2147483647 w 756"/>
              <a:gd name="T1" fmla="*/ 0 h 260"/>
              <a:gd name="T2" fmla="*/ 0 w 756"/>
              <a:gd name="T3" fmla="*/ 2147483647 h 260"/>
              <a:gd name="T4" fmla="*/ 2147483647 w 756"/>
              <a:gd name="T5" fmla="*/ 2147483647 h 260"/>
              <a:gd name="T6" fmla="*/ 2147483647 w 756"/>
              <a:gd name="T7" fmla="*/ 2147483647 h 260"/>
              <a:gd name="T8" fmla="*/ 2147483647 w 756"/>
              <a:gd name="T9" fmla="*/ 2147483647 h 260"/>
              <a:gd name="T10" fmla="*/ 2147483647 w 756"/>
              <a:gd name="T11" fmla="*/ 2147483647 h 260"/>
              <a:gd name="T12" fmla="*/ 2147483647 w 756"/>
              <a:gd name="T13" fmla="*/ 0 h 260"/>
              <a:gd name="T14" fmla="*/ 0 60000 65536"/>
              <a:gd name="T15" fmla="*/ 0 60000 65536"/>
              <a:gd name="T16" fmla="*/ 0 60000 65536"/>
              <a:gd name="T17" fmla="*/ 0 60000 65536"/>
              <a:gd name="T18" fmla="*/ 0 60000 65536"/>
              <a:gd name="T19" fmla="*/ 0 60000 65536"/>
              <a:gd name="T20" fmla="*/ 0 60000 65536"/>
              <a:gd name="T21" fmla="*/ 0 w 756"/>
              <a:gd name="T22" fmla="*/ 0 h 260"/>
              <a:gd name="T23" fmla="*/ 756 w 756"/>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6" h="260">
                <a:moveTo>
                  <a:pt x="1" y="0"/>
                </a:moveTo>
                <a:lnTo>
                  <a:pt x="0" y="260"/>
                </a:lnTo>
                <a:lnTo>
                  <a:pt x="756" y="260"/>
                </a:lnTo>
                <a:lnTo>
                  <a:pt x="693" y="195"/>
                </a:lnTo>
                <a:lnTo>
                  <a:pt x="341" y="112"/>
                </a:lnTo>
                <a:lnTo>
                  <a:pt x="63" y="33"/>
                </a:lnTo>
                <a:lnTo>
                  <a:pt x="1" y="0"/>
                </a:lnTo>
                <a:close/>
              </a:path>
            </a:pathLst>
          </a:custGeom>
          <a:solidFill>
            <a:srgbClr val="C0C0C0">
              <a:alpha val="50195"/>
            </a:srgbClr>
          </a:solidFill>
          <a:ln w="9525">
            <a:solidFill>
              <a:schemeClr val="tx1"/>
            </a:solidFill>
            <a:miter lim="800000"/>
            <a:headEnd/>
            <a:tailEnd/>
          </a:ln>
        </p:spPr>
        <p:txBody>
          <a:bodyPr wrap="none"/>
          <a:lstStyle/>
          <a:p>
            <a:endParaRPr lang="he-IL"/>
          </a:p>
        </p:txBody>
      </p:sp>
      <p:sp>
        <p:nvSpPr>
          <p:cNvPr id="16402" name="Line 19"/>
          <p:cNvSpPr>
            <a:spLocks noChangeShapeType="1"/>
          </p:cNvSpPr>
          <p:nvPr/>
        </p:nvSpPr>
        <p:spPr bwMode="auto">
          <a:xfrm>
            <a:off x="6011863" y="5661025"/>
            <a:ext cx="0" cy="720725"/>
          </a:xfrm>
          <a:prstGeom prst="line">
            <a:avLst/>
          </a:prstGeom>
          <a:noFill/>
          <a:ln w="9525">
            <a:solidFill>
              <a:schemeClr val="tx1"/>
            </a:solidFill>
            <a:miter lim="800000"/>
            <a:headEnd/>
            <a:tailEnd/>
          </a:ln>
        </p:spPr>
        <p:txBody>
          <a:bodyPr wrap="none"/>
          <a:lstStyle/>
          <a:p>
            <a:endParaRPr lang="he-IL"/>
          </a:p>
        </p:txBody>
      </p:sp>
      <p:sp>
        <p:nvSpPr>
          <p:cNvPr id="16403" name="Rectangle 20"/>
          <p:cNvSpPr>
            <a:spLocks noChangeArrowheads="1"/>
          </p:cNvSpPr>
          <p:nvPr/>
        </p:nvSpPr>
        <p:spPr bwMode="auto">
          <a:xfrm>
            <a:off x="6011863" y="61658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6404" name="Rectangle 21"/>
          <p:cNvSpPr>
            <a:spLocks noChangeArrowheads="1"/>
          </p:cNvSpPr>
          <p:nvPr/>
        </p:nvSpPr>
        <p:spPr bwMode="auto">
          <a:xfrm flipH="1">
            <a:off x="5580063" y="61658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6405" name="Rectangle 22"/>
          <p:cNvSpPr>
            <a:spLocks noChangeArrowheads="1"/>
          </p:cNvSpPr>
          <p:nvPr/>
        </p:nvSpPr>
        <p:spPr bwMode="auto">
          <a:xfrm flipH="1">
            <a:off x="5508625" y="5373688"/>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sp>
        <p:nvSpPr>
          <p:cNvPr id="16406" name="Rectangle 23"/>
          <p:cNvSpPr>
            <a:spLocks noChangeArrowheads="1"/>
          </p:cNvSpPr>
          <p:nvPr/>
        </p:nvSpPr>
        <p:spPr bwMode="auto">
          <a:xfrm flipH="1">
            <a:off x="6372225" y="5373688"/>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מבחן</a:t>
            </a:r>
            <a:endParaRPr lang="en-US" sz="1000" b="1">
              <a:sym typeface="Symbol" pitchFamily="18" charset="2"/>
            </a:endParaRPr>
          </a:p>
        </p:txBody>
      </p:sp>
      <p:sp>
        <p:nvSpPr>
          <p:cNvPr id="338968" name="Line 24"/>
          <p:cNvSpPr>
            <a:spLocks noChangeShapeType="1"/>
          </p:cNvSpPr>
          <p:nvPr/>
        </p:nvSpPr>
        <p:spPr bwMode="auto">
          <a:xfrm>
            <a:off x="6732588" y="5661025"/>
            <a:ext cx="0" cy="720725"/>
          </a:xfrm>
          <a:prstGeom prst="line">
            <a:avLst/>
          </a:prstGeom>
          <a:noFill/>
          <a:ln w="9525">
            <a:solidFill>
              <a:schemeClr val="tx1"/>
            </a:solidFill>
            <a:miter lim="800000"/>
            <a:headEnd/>
            <a:tailEnd/>
          </a:ln>
        </p:spPr>
        <p:txBody>
          <a:bodyPr wrap="none"/>
          <a:lstStyle/>
          <a:p>
            <a:endParaRPr lang="he-IL"/>
          </a:p>
        </p:txBody>
      </p:sp>
      <p:grpSp>
        <p:nvGrpSpPr>
          <p:cNvPr id="3" name="Group 25"/>
          <p:cNvGrpSpPr>
            <a:grpSpLocks/>
          </p:cNvGrpSpPr>
          <p:nvPr/>
        </p:nvGrpSpPr>
        <p:grpSpPr bwMode="auto">
          <a:xfrm flipH="1">
            <a:off x="4572000" y="5229225"/>
            <a:ext cx="4286250" cy="1096963"/>
            <a:chOff x="3360" y="3072"/>
            <a:chExt cx="1872" cy="720"/>
          </a:xfrm>
        </p:grpSpPr>
        <p:sp>
          <p:nvSpPr>
            <p:cNvPr id="16410" name="Freeform 2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6411" name="Freeform 2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338973" name="Line 29"/>
          <p:cNvSpPr>
            <a:spLocks noChangeShapeType="1"/>
          </p:cNvSpPr>
          <p:nvPr/>
        </p:nvSpPr>
        <p:spPr bwMode="auto">
          <a:xfrm>
            <a:off x="5651500" y="4581525"/>
            <a:ext cx="0" cy="647700"/>
          </a:xfrm>
          <a:prstGeom prst="line">
            <a:avLst/>
          </a:prstGeom>
          <a:noFill/>
          <a:ln w="9525">
            <a:solidFill>
              <a:schemeClr val="tx1"/>
            </a:solidFill>
            <a:miter lim="800000"/>
            <a:headEnd/>
            <a:tailEnd/>
          </a:ln>
        </p:spPr>
        <p:txBody>
          <a:bodyPr wrap="none"/>
          <a:lstStyle/>
          <a:p>
            <a:endParaRPr lang="he-IL"/>
          </a:p>
        </p:txBody>
      </p:sp>
      <p:graphicFrame>
        <p:nvGraphicFramePr>
          <p:cNvPr id="16386" name="Object 30"/>
          <p:cNvGraphicFramePr>
            <a:graphicFrameLocks noChangeAspect="1"/>
          </p:cNvGraphicFramePr>
          <p:nvPr/>
        </p:nvGraphicFramePr>
        <p:xfrm>
          <a:off x="803275" y="3871913"/>
          <a:ext cx="1943100" cy="431800"/>
        </p:xfrm>
        <a:graphic>
          <a:graphicData uri="http://schemas.openxmlformats.org/presentationml/2006/ole">
            <p:oleObj spid="_x0000_s16386" name="משוואה" r:id="rId3" imgW="102852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 calcmode="lin" valueType="num">
                                      <p:cBhvr>
                                        <p:cTn id="7" dur="1000" fill="hold"/>
                                        <p:tgtEl>
                                          <p:spTgt spid="3389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389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38947">
                                            <p:txEl>
                                              <p:pRg st="0" end="0"/>
                                            </p:txEl>
                                          </p:spTgt>
                                        </p:tgtEl>
                                      </p:cBhvr>
                                    </p:animEffec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38968"/>
                                        </p:tgtEl>
                                        <p:attrNameLst>
                                          <p:attrName>style.visibility</p:attrName>
                                        </p:attrNameLst>
                                      </p:cBhvr>
                                      <p:to>
                                        <p:strVal val="visible"/>
                                      </p:to>
                                    </p:set>
                                  </p:childTnLst>
                                </p:cTn>
                              </p:par>
                            </p:childTnLst>
                          </p:cTn>
                        </p:par>
                        <p:par>
                          <p:cTn id="18" fill="hold">
                            <p:stCondLst>
                              <p:cond delay="1000"/>
                            </p:stCondLst>
                            <p:childTnLst>
                              <p:par>
                                <p:cTn id="19" presetID="35" presetClass="emph" presetSubtype="0" repeatCount="5000" fill="hold" grpId="1" nodeType="afterEffect">
                                  <p:stCondLst>
                                    <p:cond delay="0"/>
                                  </p:stCondLst>
                                  <p:childTnLst>
                                    <p:anim calcmode="discrete" valueType="str">
                                      <p:cBhvr>
                                        <p:cTn id="20" dur="1000" fill="hold"/>
                                        <p:tgtEl>
                                          <p:spTgt spid="338968"/>
                                        </p:tgtEl>
                                        <p:attrNameLst>
                                          <p:attrName>style.visibility</p:attrName>
                                        </p:attrNameLst>
                                      </p:cBhvr>
                                      <p:tavLst>
                                        <p:tav tm="0">
                                          <p:val>
                                            <p:strVal val="hidden"/>
                                          </p:val>
                                        </p:tav>
                                        <p:tav tm="50000">
                                          <p:val>
                                            <p:strVal val="visible"/>
                                          </p:val>
                                        </p:tav>
                                      </p:tavLst>
                                    </p:anim>
                                  </p:childTnLst>
                                </p:cTn>
                              </p:par>
                            </p:childTnLst>
                          </p:cTn>
                        </p:par>
                        <p:par>
                          <p:cTn id="21" fill="hold">
                            <p:stCondLst>
                              <p:cond delay="6000"/>
                            </p:stCondLst>
                            <p:childTnLst>
                              <p:par>
                                <p:cTn id="22" presetID="55" presetClass="entr" presetSubtype="0" fill="hold" grpId="0" nodeType="afterEffect">
                                  <p:stCondLst>
                                    <p:cond delay="0"/>
                                  </p:stCondLst>
                                  <p:childTnLst>
                                    <p:set>
                                      <p:cBhvr>
                                        <p:cTn id="23" dur="1" fill="hold">
                                          <p:stCondLst>
                                            <p:cond delay="0"/>
                                          </p:stCondLst>
                                        </p:cTn>
                                        <p:tgtEl>
                                          <p:spTgt spid="338947">
                                            <p:txEl>
                                              <p:pRg st="1" end="1"/>
                                            </p:txEl>
                                          </p:spTgt>
                                        </p:tgtEl>
                                        <p:attrNameLst>
                                          <p:attrName>style.visibility</p:attrName>
                                        </p:attrNameLst>
                                      </p:cBhvr>
                                      <p:to>
                                        <p:strVal val="visible"/>
                                      </p:to>
                                    </p:set>
                                    <p:anim calcmode="lin" valueType="num">
                                      <p:cBhvr>
                                        <p:cTn id="24" dur="1000" fill="hold"/>
                                        <p:tgtEl>
                                          <p:spTgt spid="338947">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338947">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33894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38947">
                                            <p:txEl>
                                              <p:pRg st="2" end="2"/>
                                            </p:txEl>
                                          </p:spTgt>
                                        </p:tgtEl>
                                        <p:attrNameLst>
                                          <p:attrName>style.visibility</p:attrName>
                                        </p:attrNameLst>
                                      </p:cBhvr>
                                      <p:to>
                                        <p:strVal val="visible"/>
                                      </p:to>
                                    </p:set>
                                    <p:anim calcmode="lin" valueType="num">
                                      <p:cBhvr>
                                        <p:cTn id="31" dur="1000" fill="hold"/>
                                        <p:tgtEl>
                                          <p:spTgt spid="338947">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38947">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38947">
                                            <p:txEl>
                                              <p:pRg st="2" end="2"/>
                                            </p:txEl>
                                          </p:spTgt>
                                        </p:tgtEl>
                                      </p:cBhvr>
                                    </p:animEffec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38973"/>
                                        </p:tgtEl>
                                        <p:attrNameLst>
                                          <p:attrName>style.visibility</p:attrName>
                                        </p:attrNameLst>
                                      </p:cBhvr>
                                      <p:to>
                                        <p:strVal val="visible"/>
                                      </p:to>
                                    </p:set>
                                  </p:childTnLst>
                                </p:cTn>
                              </p:par>
                              <p:par>
                                <p:cTn id="37" presetID="42" presetClass="path" presetSubtype="0" repeatCount="5000" accel="50000" decel="50000" fill="hold" grpId="1" nodeType="withEffect">
                                  <p:stCondLst>
                                    <p:cond delay="0"/>
                                  </p:stCondLst>
                                  <p:childTnLst>
                                    <p:animMotion origin="layout" path="M 4.44444E-6 2.22222E-6 L 4.44444E-6 0.17315 " pathEditMode="relative" rAng="0" ptsTypes="AA">
                                      <p:cBhvr>
                                        <p:cTn id="38" dur="2000" fill="hold"/>
                                        <p:tgtEl>
                                          <p:spTgt spid="338973"/>
                                        </p:tgtEl>
                                        <p:attrNameLst>
                                          <p:attrName>ppt_x</p:attrName>
                                          <p:attrName>ppt_y</p:attrName>
                                        </p:attrNameLst>
                                      </p:cBhvr>
                                      <p:rCtr x="0" y="87"/>
                                    </p:animMotion>
                                  </p:childTnLst>
                                </p:cTn>
                              </p:par>
                            </p:childTnLst>
                          </p:cTn>
                        </p:par>
                        <p:par>
                          <p:cTn id="39" fill="hold">
                            <p:stCondLst>
                              <p:cond delay="11000"/>
                            </p:stCondLst>
                            <p:childTnLst>
                              <p:par>
                                <p:cTn id="40" presetID="2" presetClass="exit" presetSubtype="4" fill="hold" grpId="2" nodeType="afterEffect">
                                  <p:stCondLst>
                                    <p:cond delay="0"/>
                                  </p:stCondLst>
                                  <p:childTnLst>
                                    <p:anim calcmode="lin" valueType="num">
                                      <p:cBhvr additive="base">
                                        <p:cTn id="41" dur="500"/>
                                        <p:tgtEl>
                                          <p:spTgt spid="338973"/>
                                        </p:tgtEl>
                                        <p:attrNameLst>
                                          <p:attrName>ppt_x</p:attrName>
                                        </p:attrNameLst>
                                      </p:cBhvr>
                                      <p:tavLst>
                                        <p:tav tm="0">
                                          <p:val>
                                            <p:strVal val="ppt_x"/>
                                          </p:val>
                                        </p:tav>
                                        <p:tav tm="100000">
                                          <p:val>
                                            <p:strVal val="ppt_x"/>
                                          </p:val>
                                        </p:tav>
                                      </p:tavLst>
                                    </p:anim>
                                    <p:anim calcmode="lin" valueType="num">
                                      <p:cBhvr additive="base">
                                        <p:cTn id="42" dur="500"/>
                                        <p:tgtEl>
                                          <p:spTgt spid="338973"/>
                                        </p:tgtEl>
                                        <p:attrNameLst>
                                          <p:attrName>ppt_y</p:attrName>
                                        </p:attrNameLst>
                                      </p:cBhvr>
                                      <p:tavLst>
                                        <p:tav tm="0">
                                          <p:val>
                                            <p:strVal val="ppt_y"/>
                                          </p:val>
                                        </p:tav>
                                        <p:tav tm="100000">
                                          <p:val>
                                            <p:strVal val="1+ppt_h/2"/>
                                          </p:val>
                                        </p:tav>
                                      </p:tavLst>
                                    </p:anim>
                                    <p:set>
                                      <p:cBhvr>
                                        <p:cTn id="43" dur="1" fill="hold">
                                          <p:stCondLst>
                                            <p:cond delay="499"/>
                                          </p:stCondLst>
                                        </p:cTn>
                                        <p:tgtEl>
                                          <p:spTgt spid="338973"/>
                                        </p:tgtEl>
                                        <p:attrNameLst>
                                          <p:attrName>style.visibility</p:attrName>
                                        </p:attrNameLst>
                                      </p:cBhvr>
                                      <p:to>
                                        <p:strVal val="hidden"/>
                                      </p:to>
                                    </p:set>
                                  </p:childTnLst>
                                </p:cTn>
                              </p:par>
                            </p:childTnLst>
                          </p:cTn>
                        </p:par>
                        <p:par>
                          <p:cTn id="44" fill="hold">
                            <p:stCondLst>
                              <p:cond delay="11500"/>
                            </p:stCondLst>
                            <p:childTnLst>
                              <p:par>
                                <p:cTn id="45" presetID="55" presetClass="entr" presetSubtype="0" fill="hold" grpId="0" nodeType="afterEffect">
                                  <p:stCondLst>
                                    <p:cond delay="0"/>
                                  </p:stCondLst>
                                  <p:childTnLst>
                                    <p:set>
                                      <p:cBhvr>
                                        <p:cTn id="46" dur="1" fill="hold">
                                          <p:stCondLst>
                                            <p:cond delay="0"/>
                                          </p:stCondLst>
                                        </p:cTn>
                                        <p:tgtEl>
                                          <p:spTgt spid="338947">
                                            <p:txEl>
                                              <p:pRg st="3" end="3"/>
                                            </p:txEl>
                                          </p:spTgt>
                                        </p:tgtEl>
                                        <p:attrNameLst>
                                          <p:attrName>style.visibility</p:attrName>
                                        </p:attrNameLst>
                                      </p:cBhvr>
                                      <p:to>
                                        <p:strVal val="visible"/>
                                      </p:to>
                                    </p:set>
                                    <p:anim calcmode="lin" valueType="num">
                                      <p:cBhvr>
                                        <p:cTn id="47" dur="1000" fill="hold"/>
                                        <p:tgtEl>
                                          <p:spTgt spid="338947">
                                            <p:txEl>
                                              <p:pRg st="3" end="3"/>
                                            </p:txEl>
                                          </p:spTgt>
                                        </p:tgtEl>
                                        <p:attrNameLst>
                                          <p:attrName>ppt_w</p:attrName>
                                        </p:attrNameLst>
                                      </p:cBhvr>
                                      <p:tavLst>
                                        <p:tav tm="0">
                                          <p:val>
                                            <p:strVal val="#ppt_w*0.70"/>
                                          </p:val>
                                        </p:tav>
                                        <p:tav tm="100000">
                                          <p:val>
                                            <p:strVal val="#ppt_w"/>
                                          </p:val>
                                        </p:tav>
                                      </p:tavLst>
                                    </p:anim>
                                    <p:anim calcmode="lin" valueType="num">
                                      <p:cBhvr>
                                        <p:cTn id="48" dur="1000" fill="hold"/>
                                        <p:tgtEl>
                                          <p:spTgt spid="338947">
                                            <p:txEl>
                                              <p:pRg st="3" end="3"/>
                                            </p:txEl>
                                          </p:spTgt>
                                        </p:tgtEl>
                                        <p:attrNameLst>
                                          <p:attrName>ppt_h</p:attrName>
                                        </p:attrNameLst>
                                      </p:cBhvr>
                                      <p:tavLst>
                                        <p:tav tm="0">
                                          <p:val>
                                            <p:strVal val="#ppt_h"/>
                                          </p:val>
                                        </p:tav>
                                        <p:tav tm="100000">
                                          <p:val>
                                            <p:strVal val="#ppt_h"/>
                                          </p:val>
                                        </p:tav>
                                      </p:tavLst>
                                    </p:anim>
                                    <p:animEffect transition="in" filter="fade">
                                      <p:cBhvr>
                                        <p:cTn id="49" dur="1000"/>
                                        <p:tgtEl>
                                          <p:spTgt spid="338947">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338947">
                                            <p:txEl>
                                              <p:pRg st="4" end="4"/>
                                            </p:txEl>
                                          </p:spTgt>
                                        </p:tgtEl>
                                        <p:attrNameLst>
                                          <p:attrName>style.visibility</p:attrName>
                                        </p:attrNameLst>
                                      </p:cBhvr>
                                      <p:to>
                                        <p:strVal val="visible"/>
                                      </p:to>
                                    </p:set>
                                    <p:anim calcmode="lin" valueType="num">
                                      <p:cBhvr>
                                        <p:cTn id="54" dur="1000" fill="hold"/>
                                        <p:tgtEl>
                                          <p:spTgt spid="338947">
                                            <p:txEl>
                                              <p:pRg st="4" end="4"/>
                                            </p:txEl>
                                          </p:spTgt>
                                        </p:tgtEl>
                                        <p:attrNameLst>
                                          <p:attrName>ppt_w</p:attrName>
                                        </p:attrNameLst>
                                      </p:cBhvr>
                                      <p:tavLst>
                                        <p:tav tm="0">
                                          <p:val>
                                            <p:strVal val="#ppt_w*0.70"/>
                                          </p:val>
                                        </p:tav>
                                        <p:tav tm="100000">
                                          <p:val>
                                            <p:strVal val="#ppt_w"/>
                                          </p:val>
                                        </p:tav>
                                      </p:tavLst>
                                    </p:anim>
                                    <p:anim calcmode="lin" valueType="num">
                                      <p:cBhvr>
                                        <p:cTn id="55" dur="1000" fill="hold"/>
                                        <p:tgtEl>
                                          <p:spTgt spid="338947">
                                            <p:txEl>
                                              <p:pRg st="4" end="4"/>
                                            </p:txEl>
                                          </p:spTgt>
                                        </p:tgtEl>
                                        <p:attrNameLst>
                                          <p:attrName>ppt_h</p:attrName>
                                        </p:attrNameLst>
                                      </p:cBhvr>
                                      <p:tavLst>
                                        <p:tav tm="0">
                                          <p:val>
                                            <p:strVal val="#ppt_h"/>
                                          </p:val>
                                        </p:tav>
                                        <p:tav tm="100000">
                                          <p:val>
                                            <p:strVal val="#ppt_h"/>
                                          </p:val>
                                        </p:tav>
                                      </p:tavLst>
                                    </p:anim>
                                    <p:animEffect transition="in" filter="fade">
                                      <p:cBhvr>
                                        <p:cTn id="56" dur="1000"/>
                                        <p:tgtEl>
                                          <p:spTgt spid="338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P spid="338968" grpId="0" animBg="1"/>
      <p:bldP spid="338968" grpId="1" animBg="1"/>
      <p:bldP spid="338973" grpId="0" animBg="1"/>
      <p:bldP spid="338973" grpId="1" animBg="1"/>
      <p:bldP spid="338973"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11188" y="549275"/>
            <a:ext cx="7793037" cy="1143000"/>
          </a:xfrm>
        </p:spPr>
        <p:txBody>
          <a:bodyPr/>
          <a:lstStyle/>
          <a:p>
            <a:pPr algn="r" eaLnBrk="1" hangingPunct="1"/>
            <a:r>
              <a:rPr lang="he-IL" smtClean="0"/>
              <a:t>התפלגות </a:t>
            </a:r>
            <a:r>
              <a:rPr lang="en-US" smtClean="0"/>
              <a:t>Z</a:t>
            </a:r>
            <a:r>
              <a:rPr lang="he-IL" smtClean="0"/>
              <a:t> (נורמאלית)</a:t>
            </a:r>
            <a:endParaRPr lang="en-US" smtClean="0"/>
          </a:p>
        </p:txBody>
      </p:sp>
      <p:grpSp>
        <p:nvGrpSpPr>
          <p:cNvPr id="2" name="Group 47"/>
          <p:cNvGrpSpPr>
            <a:grpSpLocks/>
          </p:cNvGrpSpPr>
          <p:nvPr/>
        </p:nvGrpSpPr>
        <p:grpSpPr bwMode="auto">
          <a:xfrm>
            <a:off x="1042988" y="3357563"/>
            <a:ext cx="7239000" cy="2590800"/>
            <a:chOff x="528" y="2592"/>
            <a:chExt cx="4560" cy="1632"/>
          </a:xfrm>
        </p:grpSpPr>
        <p:sp>
          <p:nvSpPr>
            <p:cNvPr id="81928" name="Line 4"/>
            <p:cNvSpPr>
              <a:spLocks noChangeShapeType="1"/>
            </p:cNvSpPr>
            <p:nvPr/>
          </p:nvSpPr>
          <p:spPr bwMode="auto">
            <a:xfrm>
              <a:off x="528" y="3744"/>
              <a:ext cx="4560" cy="0"/>
            </a:xfrm>
            <a:prstGeom prst="line">
              <a:avLst/>
            </a:prstGeom>
            <a:noFill/>
            <a:ln w="25400">
              <a:solidFill>
                <a:schemeClr val="tx1"/>
              </a:solidFill>
              <a:miter lim="800000"/>
              <a:headEnd/>
              <a:tailEnd/>
            </a:ln>
          </p:spPr>
          <p:txBody>
            <a:bodyPr wrap="none"/>
            <a:lstStyle/>
            <a:p>
              <a:endParaRPr lang="he-IL"/>
            </a:p>
          </p:txBody>
        </p:sp>
        <p:grpSp>
          <p:nvGrpSpPr>
            <p:cNvPr id="81929" name="Group 5"/>
            <p:cNvGrpSpPr>
              <a:grpSpLocks/>
            </p:cNvGrpSpPr>
            <p:nvPr/>
          </p:nvGrpSpPr>
          <p:grpSpPr bwMode="auto">
            <a:xfrm>
              <a:off x="768" y="2688"/>
              <a:ext cx="4234" cy="1008"/>
              <a:chOff x="3360" y="3072"/>
              <a:chExt cx="1872" cy="720"/>
            </a:xfrm>
          </p:grpSpPr>
          <p:sp>
            <p:nvSpPr>
              <p:cNvPr id="81964"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81965"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81930" name="Line 8"/>
            <p:cNvSpPr>
              <a:spLocks noChangeShapeType="1"/>
            </p:cNvSpPr>
            <p:nvPr/>
          </p:nvSpPr>
          <p:spPr bwMode="auto">
            <a:xfrm>
              <a:off x="2880" y="2592"/>
              <a:ext cx="0" cy="1248"/>
            </a:xfrm>
            <a:prstGeom prst="line">
              <a:avLst/>
            </a:prstGeom>
            <a:noFill/>
            <a:ln w="25400">
              <a:solidFill>
                <a:schemeClr val="tx1"/>
              </a:solidFill>
              <a:miter lim="800000"/>
              <a:headEnd/>
              <a:tailEnd/>
            </a:ln>
          </p:spPr>
          <p:txBody>
            <a:bodyPr wrap="none"/>
            <a:lstStyle/>
            <a:p>
              <a:endParaRPr lang="he-IL"/>
            </a:p>
          </p:txBody>
        </p:sp>
        <p:sp>
          <p:nvSpPr>
            <p:cNvPr id="81931" name="Rectangle 9"/>
            <p:cNvSpPr>
              <a:spLocks noChangeArrowheads="1"/>
            </p:cNvSpPr>
            <p:nvPr/>
          </p:nvSpPr>
          <p:spPr bwMode="auto">
            <a:xfrm>
              <a:off x="2688" y="3840"/>
              <a:ext cx="432" cy="192"/>
            </a:xfrm>
            <a:prstGeom prst="rect">
              <a:avLst/>
            </a:prstGeom>
            <a:noFill/>
            <a:ln w="9525">
              <a:noFill/>
              <a:miter lim="800000"/>
              <a:headEnd/>
              <a:tailEnd/>
            </a:ln>
          </p:spPr>
          <p:txBody>
            <a:bodyPr wrap="none" anchor="ctr"/>
            <a:lstStyle/>
            <a:p>
              <a:pPr algn="ctr"/>
              <a:r>
                <a:rPr lang="en-US" sz="1600" b="1">
                  <a:solidFill>
                    <a:srgbClr val="008000"/>
                  </a:solidFill>
                </a:rPr>
                <a:t>Z=0</a:t>
              </a:r>
            </a:p>
          </p:txBody>
        </p:sp>
        <p:sp>
          <p:nvSpPr>
            <p:cNvPr id="81932" name="Rectangle 10"/>
            <p:cNvSpPr>
              <a:spLocks noChangeArrowheads="1"/>
            </p:cNvSpPr>
            <p:nvPr/>
          </p:nvSpPr>
          <p:spPr bwMode="auto">
            <a:xfrm>
              <a:off x="2688" y="4032"/>
              <a:ext cx="432" cy="192"/>
            </a:xfrm>
            <a:prstGeom prst="rect">
              <a:avLst/>
            </a:prstGeom>
            <a:noFill/>
            <a:ln w="9525">
              <a:noFill/>
              <a:miter lim="800000"/>
              <a:headEnd/>
              <a:tailEnd/>
            </a:ln>
          </p:spPr>
          <p:txBody>
            <a:bodyPr wrap="none" anchor="ctr"/>
            <a:lstStyle/>
            <a:p>
              <a:pPr algn="ctr"/>
              <a:r>
                <a:rPr lang="en-US" sz="1600" b="1"/>
                <a:t>X, </a:t>
              </a:r>
              <a:r>
                <a:rPr lang="en-US" sz="1600" b="1">
                  <a:solidFill>
                    <a:schemeClr val="hlink"/>
                  </a:solidFill>
                </a:rPr>
                <a:t>50%</a:t>
              </a:r>
            </a:p>
          </p:txBody>
        </p:sp>
        <p:sp>
          <p:nvSpPr>
            <p:cNvPr id="81933" name="Line 11"/>
            <p:cNvSpPr>
              <a:spLocks noChangeShapeType="1"/>
            </p:cNvSpPr>
            <p:nvPr/>
          </p:nvSpPr>
          <p:spPr bwMode="auto">
            <a:xfrm>
              <a:off x="2640" y="4032"/>
              <a:ext cx="144" cy="0"/>
            </a:xfrm>
            <a:prstGeom prst="line">
              <a:avLst/>
            </a:prstGeom>
            <a:noFill/>
            <a:ln w="25400">
              <a:solidFill>
                <a:schemeClr val="tx1"/>
              </a:solidFill>
              <a:miter lim="800000"/>
              <a:headEnd/>
              <a:tailEnd/>
            </a:ln>
          </p:spPr>
          <p:txBody>
            <a:bodyPr wrap="none"/>
            <a:lstStyle/>
            <a:p>
              <a:endParaRPr lang="he-IL"/>
            </a:p>
          </p:txBody>
        </p:sp>
        <p:sp>
          <p:nvSpPr>
            <p:cNvPr id="81934" name="Line 12"/>
            <p:cNvSpPr>
              <a:spLocks noChangeShapeType="1"/>
            </p:cNvSpPr>
            <p:nvPr/>
          </p:nvSpPr>
          <p:spPr bwMode="auto">
            <a:xfrm>
              <a:off x="3696" y="2784"/>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81935" name="Line 13"/>
            <p:cNvSpPr>
              <a:spLocks noChangeShapeType="1"/>
            </p:cNvSpPr>
            <p:nvPr/>
          </p:nvSpPr>
          <p:spPr bwMode="auto">
            <a:xfrm>
              <a:off x="2064" y="2784"/>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81936" name="Rectangle 14"/>
            <p:cNvSpPr>
              <a:spLocks noChangeArrowheads="1"/>
            </p:cNvSpPr>
            <p:nvPr/>
          </p:nvSpPr>
          <p:spPr bwMode="auto">
            <a:xfrm>
              <a:off x="1824" y="3840"/>
              <a:ext cx="432" cy="192"/>
            </a:xfrm>
            <a:prstGeom prst="rect">
              <a:avLst/>
            </a:prstGeom>
            <a:noFill/>
            <a:ln w="9525">
              <a:noFill/>
              <a:miter lim="800000"/>
              <a:headEnd/>
              <a:tailEnd/>
            </a:ln>
          </p:spPr>
          <p:txBody>
            <a:bodyPr wrap="none" anchor="ctr"/>
            <a:lstStyle/>
            <a:p>
              <a:pPr algn="ctr"/>
              <a:r>
                <a:rPr lang="en-US" sz="1600" b="1">
                  <a:solidFill>
                    <a:srgbClr val="008000"/>
                  </a:solidFill>
                </a:rPr>
                <a:t>Z=-1</a:t>
              </a:r>
            </a:p>
          </p:txBody>
        </p:sp>
        <p:sp>
          <p:nvSpPr>
            <p:cNvPr id="81937" name="Rectangle 15"/>
            <p:cNvSpPr>
              <a:spLocks noChangeArrowheads="1"/>
            </p:cNvSpPr>
            <p:nvPr/>
          </p:nvSpPr>
          <p:spPr bwMode="auto">
            <a:xfrm>
              <a:off x="3456" y="3840"/>
              <a:ext cx="432" cy="192"/>
            </a:xfrm>
            <a:prstGeom prst="rect">
              <a:avLst/>
            </a:prstGeom>
            <a:noFill/>
            <a:ln w="9525">
              <a:noFill/>
              <a:miter lim="800000"/>
              <a:headEnd/>
              <a:tailEnd/>
            </a:ln>
          </p:spPr>
          <p:txBody>
            <a:bodyPr wrap="none" anchor="ctr"/>
            <a:lstStyle/>
            <a:p>
              <a:pPr algn="ctr"/>
              <a:r>
                <a:rPr lang="en-US" sz="1600" b="1">
                  <a:solidFill>
                    <a:srgbClr val="008000"/>
                  </a:solidFill>
                </a:rPr>
                <a:t>Z=1</a:t>
              </a:r>
            </a:p>
          </p:txBody>
        </p:sp>
        <p:sp>
          <p:nvSpPr>
            <p:cNvPr id="81938" name="Line 16"/>
            <p:cNvSpPr>
              <a:spLocks noChangeShapeType="1"/>
            </p:cNvSpPr>
            <p:nvPr/>
          </p:nvSpPr>
          <p:spPr bwMode="auto">
            <a:xfrm>
              <a:off x="1474" y="2795"/>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81939" name="Rectangle 17"/>
            <p:cNvSpPr>
              <a:spLocks noChangeArrowheads="1"/>
            </p:cNvSpPr>
            <p:nvPr/>
          </p:nvSpPr>
          <p:spPr bwMode="auto">
            <a:xfrm>
              <a:off x="1296" y="3840"/>
              <a:ext cx="432" cy="192"/>
            </a:xfrm>
            <a:prstGeom prst="rect">
              <a:avLst/>
            </a:prstGeom>
            <a:noFill/>
            <a:ln w="9525">
              <a:noFill/>
              <a:miter lim="800000"/>
              <a:headEnd/>
              <a:tailEnd/>
            </a:ln>
          </p:spPr>
          <p:txBody>
            <a:bodyPr wrap="none" anchor="ctr"/>
            <a:lstStyle/>
            <a:p>
              <a:pPr algn="ctr"/>
              <a:r>
                <a:rPr lang="en-US" sz="1600" b="1">
                  <a:solidFill>
                    <a:srgbClr val="008000"/>
                  </a:solidFill>
                </a:rPr>
                <a:t>Z=-2</a:t>
              </a:r>
            </a:p>
          </p:txBody>
        </p:sp>
        <p:sp>
          <p:nvSpPr>
            <p:cNvPr id="81940" name="Line 18"/>
            <p:cNvSpPr>
              <a:spLocks noChangeShapeType="1"/>
            </p:cNvSpPr>
            <p:nvPr/>
          </p:nvSpPr>
          <p:spPr bwMode="auto">
            <a:xfrm>
              <a:off x="4286" y="2795"/>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81941" name="Rectangle 19"/>
            <p:cNvSpPr>
              <a:spLocks noChangeArrowheads="1"/>
            </p:cNvSpPr>
            <p:nvPr/>
          </p:nvSpPr>
          <p:spPr bwMode="auto">
            <a:xfrm>
              <a:off x="4032" y="3840"/>
              <a:ext cx="432" cy="192"/>
            </a:xfrm>
            <a:prstGeom prst="rect">
              <a:avLst/>
            </a:prstGeom>
            <a:noFill/>
            <a:ln w="9525">
              <a:noFill/>
              <a:miter lim="800000"/>
              <a:headEnd/>
              <a:tailEnd/>
            </a:ln>
          </p:spPr>
          <p:txBody>
            <a:bodyPr wrap="none" anchor="ctr"/>
            <a:lstStyle/>
            <a:p>
              <a:pPr algn="ctr"/>
              <a:r>
                <a:rPr lang="en-US" sz="1600" b="1">
                  <a:solidFill>
                    <a:srgbClr val="008000"/>
                  </a:solidFill>
                </a:rPr>
                <a:t>Z=2</a:t>
              </a:r>
            </a:p>
          </p:txBody>
        </p:sp>
        <p:sp>
          <p:nvSpPr>
            <p:cNvPr id="81942" name="Line 20"/>
            <p:cNvSpPr>
              <a:spLocks noChangeShapeType="1"/>
            </p:cNvSpPr>
            <p:nvPr/>
          </p:nvSpPr>
          <p:spPr bwMode="auto">
            <a:xfrm>
              <a:off x="4560" y="2784"/>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81943" name="Line 21"/>
            <p:cNvSpPr>
              <a:spLocks noChangeShapeType="1"/>
            </p:cNvSpPr>
            <p:nvPr/>
          </p:nvSpPr>
          <p:spPr bwMode="auto">
            <a:xfrm>
              <a:off x="1200" y="2784"/>
              <a:ext cx="0" cy="1056"/>
            </a:xfrm>
            <a:prstGeom prst="line">
              <a:avLst/>
            </a:prstGeom>
            <a:noFill/>
            <a:ln w="38100" cap="rnd">
              <a:solidFill>
                <a:srgbClr val="008000"/>
              </a:solidFill>
              <a:prstDash val="sysDot"/>
              <a:miter lim="800000"/>
              <a:headEnd/>
              <a:tailEnd/>
            </a:ln>
          </p:spPr>
          <p:txBody>
            <a:bodyPr wrap="none"/>
            <a:lstStyle/>
            <a:p>
              <a:endParaRPr lang="he-IL"/>
            </a:p>
          </p:txBody>
        </p:sp>
        <p:sp>
          <p:nvSpPr>
            <p:cNvPr id="81944" name="Rectangle 22"/>
            <p:cNvSpPr>
              <a:spLocks noChangeArrowheads="1"/>
            </p:cNvSpPr>
            <p:nvPr/>
          </p:nvSpPr>
          <p:spPr bwMode="auto">
            <a:xfrm>
              <a:off x="4422" y="3838"/>
              <a:ext cx="432" cy="192"/>
            </a:xfrm>
            <a:prstGeom prst="rect">
              <a:avLst/>
            </a:prstGeom>
            <a:noFill/>
            <a:ln w="9525">
              <a:noFill/>
              <a:miter lim="800000"/>
              <a:headEnd/>
              <a:tailEnd/>
            </a:ln>
          </p:spPr>
          <p:txBody>
            <a:bodyPr wrap="none" anchor="ctr"/>
            <a:lstStyle/>
            <a:p>
              <a:pPr algn="ctr"/>
              <a:r>
                <a:rPr lang="en-US" sz="1600" b="1">
                  <a:solidFill>
                    <a:srgbClr val="008000"/>
                  </a:solidFill>
                </a:rPr>
                <a:t>Z=3</a:t>
              </a:r>
            </a:p>
          </p:txBody>
        </p:sp>
        <p:sp>
          <p:nvSpPr>
            <p:cNvPr id="81945" name="Rectangle 23"/>
            <p:cNvSpPr>
              <a:spLocks noChangeArrowheads="1"/>
            </p:cNvSpPr>
            <p:nvPr/>
          </p:nvSpPr>
          <p:spPr bwMode="auto">
            <a:xfrm>
              <a:off x="912" y="3840"/>
              <a:ext cx="432" cy="192"/>
            </a:xfrm>
            <a:prstGeom prst="rect">
              <a:avLst/>
            </a:prstGeom>
            <a:noFill/>
            <a:ln w="9525">
              <a:noFill/>
              <a:miter lim="800000"/>
              <a:headEnd/>
              <a:tailEnd/>
            </a:ln>
          </p:spPr>
          <p:txBody>
            <a:bodyPr wrap="none" anchor="ctr"/>
            <a:lstStyle/>
            <a:p>
              <a:pPr algn="ctr"/>
              <a:r>
                <a:rPr lang="en-US" sz="1600" b="1">
                  <a:solidFill>
                    <a:srgbClr val="008000"/>
                  </a:solidFill>
                </a:rPr>
                <a:t>Z=-3</a:t>
              </a:r>
            </a:p>
          </p:txBody>
        </p:sp>
        <p:sp>
          <p:nvSpPr>
            <p:cNvPr id="81946" name="Rectangle 24"/>
            <p:cNvSpPr>
              <a:spLocks noChangeArrowheads="1"/>
            </p:cNvSpPr>
            <p:nvPr/>
          </p:nvSpPr>
          <p:spPr bwMode="auto">
            <a:xfrm>
              <a:off x="2256" y="3264"/>
              <a:ext cx="432" cy="192"/>
            </a:xfrm>
            <a:prstGeom prst="rect">
              <a:avLst/>
            </a:prstGeom>
            <a:noFill/>
            <a:ln w="9525">
              <a:noFill/>
              <a:miter lim="800000"/>
              <a:headEnd/>
              <a:tailEnd/>
            </a:ln>
          </p:spPr>
          <p:txBody>
            <a:bodyPr wrap="none" anchor="ctr"/>
            <a:lstStyle/>
            <a:p>
              <a:pPr algn="ctr"/>
              <a:r>
                <a:rPr lang="en-US" sz="1600" b="1">
                  <a:solidFill>
                    <a:schemeClr val="folHlink"/>
                  </a:solidFill>
                </a:rPr>
                <a:t>34.13%</a:t>
              </a:r>
            </a:p>
          </p:txBody>
        </p:sp>
        <p:sp>
          <p:nvSpPr>
            <p:cNvPr id="81947" name="AutoShape 25"/>
            <p:cNvSpPr>
              <a:spLocks/>
            </p:cNvSpPr>
            <p:nvPr/>
          </p:nvSpPr>
          <p:spPr bwMode="auto">
            <a:xfrm rot="-5400000">
              <a:off x="2400" y="3216"/>
              <a:ext cx="144" cy="816"/>
            </a:xfrm>
            <a:prstGeom prst="rightBrace">
              <a:avLst>
                <a:gd name="adj1" fmla="val 47222"/>
                <a:gd name="adj2" fmla="val 50000"/>
              </a:avLst>
            </a:prstGeom>
            <a:noFill/>
            <a:ln w="25400">
              <a:solidFill>
                <a:schemeClr val="folHlink"/>
              </a:solidFill>
              <a:miter lim="800000"/>
              <a:headEnd/>
              <a:tailEnd/>
            </a:ln>
          </p:spPr>
          <p:txBody>
            <a:bodyPr wrap="none" anchor="ctr"/>
            <a:lstStyle/>
            <a:p>
              <a:endParaRPr lang="he-IL"/>
            </a:p>
          </p:txBody>
        </p:sp>
        <p:sp>
          <p:nvSpPr>
            <p:cNvPr id="81948" name="Rectangle 26"/>
            <p:cNvSpPr>
              <a:spLocks noChangeArrowheads="1"/>
            </p:cNvSpPr>
            <p:nvPr/>
          </p:nvSpPr>
          <p:spPr bwMode="auto">
            <a:xfrm>
              <a:off x="3072" y="3264"/>
              <a:ext cx="432" cy="192"/>
            </a:xfrm>
            <a:prstGeom prst="rect">
              <a:avLst/>
            </a:prstGeom>
            <a:noFill/>
            <a:ln w="9525">
              <a:noFill/>
              <a:miter lim="800000"/>
              <a:headEnd/>
              <a:tailEnd/>
            </a:ln>
          </p:spPr>
          <p:txBody>
            <a:bodyPr wrap="none" anchor="ctr"/>
            <a:lstStyle/>
            <a:p>
              <a:pPr algn="ctr"/>
              <a:r>
                <a:rPr lang="en-US" sz="1600" b="1">
                  <a:solidFill>
                    <a:schemeClr val="folHlink"/>
                  </a:solidFill>
                </a:rPr>
                <a:t>34.13%</a:t>
              </a:r>
            </a:p>
          </p:txBody>
        </p:sp>
        <p:sp>
          <p:nvSpPr>
            <p:cNvPr id="81949" name="AutoShape 27"/>
            <p:cNvSpPr>
              <a:spLocks/>
            </p:cNvSpPr>
            <p:nvPr/>
          </p:nvSpPr>
          <p:spPr bwMode="auto">
            <a:xfrm rot="-5400000">
              <a:off x="3216" y="3216"/>
              <a:ext cx="144" cy="816"/>
            </a:xfrm>
            <a:prstGeom prst="rightBrace">
              <a:avLst>
                <a:gd name="adj1" fmla="val 47222"/>
                <a:gd name="adj2" fmla="val 50000"/>
              </a:avLst>
            </a:prstGeom>
            <a:noFill/>
            <a:ln w="25400">
              <a:solidFill>
                <a:schemeClr val="folHlink"/>
              </a:solidFill>
              <a:miter lim="800000"/>
              <a:headEnd/>
              <a:tailEnd/>
            </a:ln>
          </p:spPr>
          <p:txBody>
            <a:bodyPr wrap="none" anchor="ctr"/>
            <a:lstStyle/>
            <a:p>
              <a:endParaRPr lang="he-IL"/>
            </a:p>
          </p:txBody>
        </p:sp>
        <p:sp>
          <p:nvSpPr>
            <p:cNvPr id="81950" name="Rectangle 28"/>
            <p:cNvSpPr>
              <a:spLocks noChangeArrowheads="1"/>
            </p:cNvSpPr>
            <p:nvPr/>
          </p:nvSpPr>
          <p:spPr bwMode="auto">
            <a:xfrm>
              <a:off x="3470" y="4020"/>
              <a:ext cx="432" cy="192"/>
            </a:xfrm>
            <a:prstGeom prst="rect">
              <a:avLst/>
            </a:prstGeom>
            <a:noFill/>
            <a:ln w="9525">
              <a:noFill/>
              <a:miter lim="800000"/>
              <a:headEnd/>
              <a:tailEnd/>
            </a:ln>
          </p:spPr>
          <p:txBody>
            <a:bodyPr wrap="none" anchor="ctr"/>
            <a:lstStyle/>
            <a:p>
              <a:pPr algn="ctr"/>
              <a:r>
                <a:rPr lang="en-US" b="1">
                  <a:solidFill>
                    <a:schemeClr val="hlink"/>
                  </a:solidFill>
                </a:rPr>
                <a:t>84.13%</a:t>
              </a:r>
            </a:p>
          </p:txBody>
        </p:sp>
        <p:sp>
          <p:nvSpPr>
            <p:cNvPr id="81951" name="Rectangle 29"/>
            <p:cNvSpPr>
              <a:spLocks noChangeArrowheads="1"/>
            </p:cNvSpPr>
            <p:nvPr/>
          </p:nvSpPr>
          <p:spPr bwMode="auto">
            <a:xfrm>
              <a:off x="4059" y="4020"/>
              <a:ext cx="432" cy="192"/>
            </a:xfrm>
            <a:prstGeom prst="rect">
              <a:avLst/>
            </a:prstGeom>
            <a:noFill/>
            <a:ln w="9525">
              <a:noFill/>
              <a:miter lim="800000"/>
              <a:headEnd/>
              <a:tailEnd/>
            </a:ln>
          </p:spPr>
          <p:txBody>
            <a:bodyPr wrap="none" anchor="ctr"/>
            <a:lstStyle/>
            <a:p>
              <a:pPr algn="ctr"/>
              <a:r>
                <a:rPr lang="en-US" b="1">
                  <a:solidFill>
                    <a:schemeClr val="hlink"/>
                  </a:solidFill>
                </a:rPr>
                <a:t>97.72%</a:t>
              </a:r>
            </a:p>
          </p:txBody>
        </p:sp>
        <p:sp>
          <p:nvSpPr>
            <p:cNvPr id="81952" name="Rectangle 30"/>
            <p:cNvSpPr>
              <a:spLocks noChangeArrowheads="1"/>
            </p:cNvSpPr>
            <p:nvPr/>
          </p:nvSpPr>
          <p:spPr bwMode="auto">
            <a:xfrm>
              <a:off x="1837" y="4020"/>
              <a:ext cx="432" cy="192"/>
            </a:xfrm>
            <a:prstGeom prst="rect">
              <a:avLst/>
            </a:prstGeom>
            <a:noFill/>
            <a:ln w="9525">
              <a:noFill/>
              <a:miter lim="800000"/>
              <a:headEnd/>
              <a:tailEnd/>
            </a:ln>
          </p:spPr>
          <p:txBody>
            <a:bodyPr wrap="none" anchor="ctr"/>
            <a:lstStyle/>
            <a:p>
              <a:pPr algn="ctr"/>
              <a:r>
                <a:rPr lang="en-US" b="1">
                  <a:solidFill>
                    <a:schemeClr val="hlink"/>
                  </a:solidFill>
                </a:rPr>
                <a:t>15.87%</a:t>
              </a:r>
            </a:p>
          </p:txBody>
        </p:sp>
        <p:sp>
          <p:nvSpPr>
            <p:cNvPr id="81953" name="Rectangle 34"/>
            <p:cNvSpPr>
              <a:spLocks noChangeArrowheads="1"/>
            </p:cNvSpPr>
            <p:nvPr/>
          </p:nvSpPr>
          <p:spPr bwMode="auto">
            <a:xfrm>
              <a:off x="1292" y="4020"/>
              <a:ext cx="432" cy="192"/>
            </a:xfrm>
            <a:prstGeom prst="rect">
              <a:avLst/>
            </a:prstGeom>
            <a:noFill/>
            <a:ln w="9525">
              <a:noFill/>
              <a:miter lim="800000"/>
              <a:headEnd/>
              <a:tailEnd/>
            </a:ln>
          </p:spPr>
          <p:txBody>
            <a:bodyPr wrap="none" anchor="ctr"/>
            <a:lstStyle/>
            <a:p>
              <a:pPr algn="ctr"/>
              <a:r>
                <a:rPr lang="en-US" b="1">
                  <a:solidFill>
                    <a:schemeClr val="hlink"/>
                  </a:solidFill>
                </a:rPr>
                <a:t>2.28%</a:t>
              </a:r>
            </a:p>
          </p:txBody>
        </p:sp>
        <p:sp>
          <p:nvSpPr>
            <p:cNvPr id="81954" name="Rectangle 37"/>
            <p:cNvSpPr>
              <a:spLocks noChangeArrowheads="1"/>
            </p:cNvSpPr>
            <p:nvPr/>
          </p:nvSpPr>
          <p:spPr bwMode="auto">
            <a:xfrm>
              <a:off x="1519" y="3249"/>
              <a:ext cx="432" cy="192"/>
            </a:xfrm>
            <a:prstGeom prst="rect">
              <a:avLst/>
            </a:prstGeom>
            <a:noFill/>
            <a:ln w="9525">
              <a:noFill/>
              <a:miter lim="800000"/>
              <a:headEnd/>
              <a:tailEnd/>
            </a:ln>
          </p:spPr>
          <p:txBody>
            <a:bodyPr wrap="none" anchor="ctr"/>
            <a:lstStyle/>
            <a:p>
              <a:pPr algn="ctr"/>
              <a:r>
                <a:rPr lang="en-US" b="1">
                  <a:solidFill>
                    <a:schemeClr val="folHlink"/>
                  </a:solidFill>
                </a:rPr>
                <a:t>13.59%</a:t>
              </a:r>
            </a:p>
          </p:txBody>
        </p:sp>
        <p:sp>
          <p:nvSpPr>
            <p:cNvPr id="81955" name="Rectangle 38"/>
            <p:cNvSpPr>
              <a:spLocks noChangeArrowheads="1"/>
            </p:cNvSpPr>
            <p:nvPr/>
          </p:nvSpPr>
          <p:spPr bwMode="auto">
            <a:xfrm>
              <a:off x="3787" y="3249"/>
              <a:ext cx="432" cy="192"/>
            </a:xfrm>
            <a:prstGeom prst="rect">
              <a:avLst/>
            </a:prstGeom>
            <a:noFill/>
            <a:ln w="9525">
              <a:noFill/>
              <a:miter lim="800000"/>
              <a:headEnd/>
              <a:tailEnd/>
            </a:ln>
          </p:spPr>
          <p:txBody>
            <a:bodyPr wrap="none" anchor="ctr"/>
            <a:lstStyle/>
            <a:p>
              <a:pPr algn="ctr"/>
              <a:r>
                <a:rPr lang="en-US" b="1">
                  <a:solidFill>
                    <a:schemeClr val="folHlink"/>
                  </a:solidFill>
                </a:rPr>
                <a:t>13.59%</a:t>
              </a:r>
            </a:p>
          </p:txBody>
        </p:sp>
        <p:sp>
          <p:nvSpPr>
            <p:cNvPr id="81956" name="AutoShape 39"/>
            <p:cNvSpPr>
              <a:spLocks/>
            </p:cNvSpPr>
            <p:nvPr/>
          </p:nvSpPr>
          <p:spPr bwMode="auto">
            <a:xfrm rot="-5400000">
              <a:off x="3901" y="3361"/>
              <a:ext cx="136" cy="545"/>
            </a:xfrm>
            <a:prstGeom prst="rightBrace">
              <a:avLst>
                <a:gd name="adj1" fmla="val 33395"/>
                <a:gd name="adj2" fmla="val 50000"/>
              </a:avLst>
            </a:prstGeom>
            <a:noFill/>
            <a:ln w="25400">
              <a:solidFill>
                <a:schemeClr val="folHlink"/>
              </a:solidFill>
              <a:miter lim="800000"/>
              <a:headEnd/>
              <a:tailEnd/>
            </a:ln>
          </p:spPr>
          <p:txBody>
            <a:bodyPr wrap="none" anchor="ctr"/>
            <a:lstStyle/>
            <a:p>
              <a:endParaRPr lang="he-IL"/>
            </a:p>
          </p:txBody>
        </p:sp>
        <p:sp>
          <p:nvSpPr>
            <p:cNvPr id="81957" name="Rectangle 40"/>
            <p:cNvSpPr>
              <a:spLocks noChangeArrowheads="1"/>
            </p:cNvSpPr>
            <p:nvPr/>
          </p:nvSpPr>
          <p:spPr bwMode="auto">
            <a:xfrm>
              <a:off x="4513" y="4020"/>
              <a:ext cx="432" cy="192"/>
            </a:xfrm>
            <a:prstGeom prst="rect">
              <a:avLst/>
            </a:prstGeom>
            <a:noFill/>
            <a:ln w="9525">
              <a:noFill/>
              <a:miter lim="800000"/>
              <a:headEnd/>
              <a:tailEnd/>
            </a:ln>
          </p:spPr>
          <p:txBody>
            <a:bodyPr wrap="none" anchor="ctr"/>
            <a:lstStyle/>
            <a:p>
              <a:pPr algn="ctr"/>
              <a:r>
                <a:rPr lang="en-US" b="1">
                  <a:solidFill>
                    <a:schemeClr val="hlink"/>
                  </a:solidFill>
                </a:rPr>
                <a:t>99.87%</a:t>
              </a:r>
            </a:p>
          </p:txBody>
        </p:sp>
        <p:sp>
          <p:nvSpPr>
            <p:cNvPr id="81958" name="Rectangle 41"/>
            <p:cNvSpPr>
              <a:spLocks noChangeArrowheads="1"/>
            </p:cNvSpPr>
            <p:nvPr/>
          </p:nvSpPr>
          <p:spPr bwMode="auto">
            <a:xfrm>
              <a:off x="793" y="4020"/>
              <a:ext cx="432" cy="192"/>
            </a:xfrm>
            <a:prstGeom prst="rect">
              <a:avLst/>
            </a:prstGeom>
            <a:noFill/>
            <a:ln w="9525">
              <a:noFill/>
              <a:miter lim="800000"/>
              <a:headEnd/>
              <a:tailEnd/>
            </a:ln>
          </p:spPr>
          <p:txBody>
            <a:bodyPr wrap="none" anchor="ctr"/>
            <a:lstStyle/>
            <a:p>
              <a:pPr algn="ctr"/>
              <a:r>
                <a:rPr lang="en-US" b="1">
                  <a:solidFill>
                    <a:schemeClr val="hlink"/>
                  </a:solidFill>
                </a:rPr>
                <a:t>00.13%</a:t>
              </a:r>
            </a:p>
          </p:txBody>
        </p:sp>
        <p:sp>
          <p:nvSpPr>
            <p:cNvPr id="81959" name="AutoShape 42"/>
            <p:cNvSpPr>
              <a:spLocks/>
            </p:cNvSpPr>
            <p:nvPr/>
          </p:nvSpPr>
          <p:spPr bwMode="auto">
            <a:xfrm rot="-5400000">
              <a:off x="1679" y="3361"/>
              <a:ext cx="136" cy="545"/>
            </a:xfrm>
            <a:prstGeom prst="rightBrace">
              <a:avLst>
                <a:gd name="adj1" fmla="val 33395"/>
                <a:gd name="adj2" fmla="val 50000"/>
              </a:avLst>
            </a:prstGeom>
            <a:noFill/>
            <a:ln w="25400">
              <a:solidFill>
                <a:schemeClr val="folHlink"/>
              </a:solidFill>
              <a:miter lim="800000"/>
              <a:headEnd/>
              <a:tailEnd/>
            </a:ln>
          </p:spPr>
          <p:txBody>
            <a:bodyPr wrap="none" anchor="ctr"/>
            <a:lstStyle/>
            <a:p>
              <a:endParaRPr lang="he-IL"/>
            </a:p>
          </p:txBody>
        </p:sp>
        <p:sp>
          <p:nvSpPr>
            <p:cNvPr id="81960" name="AutoShape 43"/>
            <p:cNvSpPr>
              <a:spLocks/>
            </p:cNvSpPr>
            <p:nvPr/>
          </p:nvSpPr>
          <p:spPr bwMode="auto">
            <a:xfrm rot="-5400000">
              <a:off x="1248" y="3520"/>
              <a:ext cx="136" cy="227"/>
            </a:xfrm>
            <a:prstGeom prst="rightBrace">
              <a:avLst>
                <a:gd name="adj1" fmla="val 13909"/>
                <a:gd name="adj2" fmla="val 50000"/>
              </a:avLst>
            </a:prstGeom>
            <a:noFill/>
            <a:ln w="25400">
              <a:solidFill>
                <a:schemeClr val="folHlink"/>
              </a:solidFill>
              <a:miter lim="800000"/>
              <a:headEnd/>
              <a:tailEnd/>
            </a:ln>
          </p:spPr>
          <p:txBody>
            <a:bodyPr wrap="none" anchor="ctr"/>
            <a:lstStyle/>
            <a:p>
              <a:endParaRPr lang="he-IL"/>
            </a:p>
          </p:txBody>
        </p:sp>
        <p:sp>
          <p:nvSpPr>
            <p:cNvPr id="81961" name="Rectangle 44"/>
            <p:cNvSpPr>
              <a:spLocks noChangeArrowheads="1"/>
            </p:cNvSpPr>
            <p:nvPr/>
          </p:nvSpPr>
          <p:spPr bwMode="auto">
            <a:xfrm>
              <a:off x="1202" y="3249"/>
              <a:ext cx="296" cy="192"/>
            </a:xfrm>
            <a:prstGeom prst="rect">
              <a:avLst/>
            </a:prstGeom>
            <a:noFill/>
            <a:ln w="9525">
              <a:noFill/>
              <a:miter lim="800000"/>
              <a:headEnd/>
              <a:tailEnd/>
            </a:ln>
          </p:spPr>
          <p:txBody>
            <a:bodyPr wrap="none" anchor="ctr"/>
            <a:lstStyle/>
            <a:p>
              <a:pPr algn="ctr"/>
              <a:r>
                <a:rPr lang="en-US" b="1">
                  <a:solidFill>
                    <a:schemeClr val="folHlink"/>
                  </a:solidFill>
                </a:rPr>
                <a:t>2.15%</a:t>
              </a:r>
            </a:p>
          </p:txBody>
        </p:sp>
        <p:sp>
          <p:nvSpPr>
            <p:cNvPr id="81962" name="AutoShape 45"/>
            <p:cNvSpPr>
              <a:spLocks/>
            </p:cNvSpPr>
            <p:nvPr/>
          </p:nvSpPr>
          <p:spPr bwMode="auto">
            <a:xfrm rot="-5400000">
              <a:off x="4332" y="3520"/>
              <a:ext cx="136" cy="227"/>
            </a:xfrm>
            <a:prstGeom prst="rightBrace">
              <a:avLst>
                <a:gd name="adj1" fmla="val 13909"/>
                <a:gd name="adj2" fmla="val 50000"/>
              </a:avLst>
            </a:prstGeom>
            <a:noFill/>
            <a:ln w="25400">
              <a:solidFill>
                <a:schemeClr val="folHlink"/>
              </a:solidFill>
              <a:miter lim="800000"/>
              <a:headEnd/>
              <a:tailEnd/>
            </a:ln>
          </p:spPr>
          <p:txBody>
            <a:bodyPr wrap="none" anchor="ctr"/>
            <a:lstStyle/>
            <a:p>
              <a:endParaRPr lang="he-IL"/>
            </a:p>
          </p:txBody>
        </p:sp>
        <p:sp>
          <p:nvSpPr>
            <p:cNvPr id="81963" name="Rectangle 46"/>
            <p:cNvSpPr>
              <a:spLocks noChangeArrowheads="1"/>
            </p:cNvSpPr>
            <p:nvPr/>
          </p:nvSpPr>
          <p:spPr bwMode="auto">
            <a:xfrm>
              <a:off x="4286" y="3249"/>
              <a:ext cx="296" cy="192"/>
            </a:xfrm>
            <a:prstGeom prst="rect">
              <a:avLst/>
            </a:prstGeom>
            <a:noFill/>
            <a:ln w="9525">
              <a:noFill/>
              <a:miter lim="800000"/>
              <a:headEnd/>
              <a:tailEnd/>
            </a:ln>
          </p:spPr>
          <p:txBody>
            <a:bodyPr wrap="none" anchor="ctr"/>
            <a:lstStyle/>
            <a:p>
              <a:pPr algn="ctr"/>
              <a:r>
                <a:rPr lang="en-US" b="1">
                  <a:solidFill>
                    <a:schemeClr val="folHlink"/>
                  </a:solidFill>
                </a:rPr>
                <a:t>2.15%</a:t>
              </a:r>
            </a:p>
          </p:txBody>
        </p:sp>
      </p:grpSp>
      <p:sp>
        <p:nvSpPr>
          <p:cNvPr id="141360" name="Rectangle 48"/>
          <p:cNvSpPr>
            <a:spLocks noChangeArrowheads="1"/>
          </p:cNvSpPr>
          <p:nvPr/>
        </p:nvSpPr>
        <p:spPr bwMode="auto">
          <a:xfrm>
            <a:off x="3203575" y="5876925"/>
            <a:ext cx="504825" cy="360363"/>
          </a:xfrm>
          <a:prstGeom prst="rect">
            <a:avLst/>
          </a:prstGeom>
          <a:noFill/>
          <a:ln w="9525">
            <a:noFill/>
            <a:miter lim="800000"/>
            <a:headEnd/>
            <a:tailEnd/>
          </a:ln>
        </p:spPr>
        <p:txBody>
          <a:bodyPr wrap="none" anchor="ctr"/>
          <a:lstStyle/>
          <a:p>
            <a:pPr algn="ctr"/>
            <a:r>
              <a:rPr lang="en-US" sz="2400" i="1"/>
              <a:t>3</a:t>
            </a:r>
          </a:p>
        </p:txBody>
      </p:sp>
      <p:sp>
        <p:nvSpPr>
          <p:cNvPr id="141361" name="Rectangle 49"/>
          <p:cNvSpPr>
            <a:spLocks noChangeArrowheads="1"/>
          </p:cNvSpPr>
          <p:nvPr/>
        </p:nvSpPr>
        <p:spPr bwMode="auto">
          <a:xfrm>
            <a:off x="4572000" y="5876925"/>
            <a:ext cx="504825" cy="360363"/>
          </a:xfrm>
          <a:prstGeom prst="rect">
            <a:avLst/>
          </a:prstGeom>
          <a:noFill/>
          <a:ln w="9525">
            <a:noFill/>
            <a:miter lim="800000"/>
            <a:headEnd/>
            <a:tailEnd/>
          </a:ln>
        </p:spPr>
        <p:txBody>
          <a:bodyPr wrap="none" anchor="ctr"/>
          <a:lstStyle/>
          <a:p>
            <a:pPr algn="ctr"/>
            <a:r>
              <a:rPr lang="en-US" sz="2400" i="1"/>
              <a:t>4</a:t>
            </a:r>
          </a:p>
        </p:txBody>
      </p:sp>
      <p:sp>
        <p:nvSpPr>
          <p:cNvPr id="141362" name="Rectangle 50"/>
          <p:cNvSpPr>
            <a:spLocks noChangeArrowheads="1"/>
          </p:cNvSpPr>
          <p:nvPr/>
        </p:nvSpPr>
        <p:spPr bwMode="auto">
          <a:xfrm>
            <a:off x="5795963" y="5876925"/>
            <a:ext cx="504825" cy="360363"/>
          </a:xfrm>
          <a:prstGeom prst="rect">
            <a:avLst/>
          </a:prstGeom>
          <a:noFill/>
          <a:ln w="9525">
            <a:noFill/>
            <a:miter lim="800000"/>
            <a:headEnd/>
            <a:tailEnd/>
          </a:ln>
        </p:spPr>
        <p:txBody>
          <a:bodyPr wrap="none" anchor="ctr"/>
          <a:lstStyle/>
          <a:p>
            <a:pPr algn="ctr"/>
            <a:r>
              <a:rPr lang="en-US" sz="2400" i="1"/>
              <a:t>5</a:t>
            </a:r>
          </a:p>
        </p:txBody>
      </p:sp>
      <p:sp>
        <p:nvSpPr>
          <p:cNvPr id="141365" name="AutoShape 53">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1362"/>
                                        </p:tgtEl>
                                        <p:attrNameLst>
                                          <p:attrName>style.visibility</p:attrName>
                                        </p:attrNameLst>
                                      </p:cBhvr>
                                      <p:to>
                                        <p:strVal val="visible"/>
                                      </p:to>
                                    </p:set>
                                    <p:animEffect transition="in" filter="fade">
                                      <p:cBhvr>
                                        <p:cTn id="13" dur="2000"/>
                                        <p:tgtEl>
                                          <p:spTgt spid="1413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1361"/>
                                        </p:tgtEl>
                                        <p:attrNameLst>
                                          <p:attrName>style.visibility</p:attrName>
                                        </p:attrNameLst>
                                      </p:cBhvr>
                                      <p:to>
                                        <p:strVal val="visible"/>
                                      </p:to>
                                    </p:set>
                                    <p:animEffect transition="in" filter="fade">
                                      <p:cBhvr>
                                        <p:cTn id="16" dur="2000"/>
                                        <p:tgtEl>
                                          <p:spTgt spid="1413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1360"/>
                                        </p:tgtEl>
                                        <p:attrNameLst>
                                          <p:attrName>style.visibility</p:attrName>
                                        </p:attrNameLst>
                                      </p:cBhvr>
                                      <p:to>
                                        <p:strVal val="visible"/>
                                      </p:to>
                                    </p:set>
                                    <p:animEffect transition="in" filter="fade">
                                      <p:cBhvr>
                                        <p:cTn id="19" dur="2000"/>
                                        <p:tgtEl>
                                          <p:spTgt spid="141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60" grpId="0"/>
      <p:bldP spid="141361" grpId="0"/>
      <p:bldP spid="14136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15715" name="Rectangle 3"/>
          <p:cNvSpPr>
            <a:spLocks noGrp="1" noChangeArrowheads="1"/>
          </p:cNvSpPr>
          <p:nvPr>
            <p:ph type="subTitle" idx="1"/>
          </p:nvPr>
        </p:nvSpPr>
        <p:spPr>
          <a:xfrm>
            <a:off x="0" y="3357563"/>
            <a:ext cx="8640763" cy="935037"/>
          </a:xfrm>
        </p:spPr>
        <p:txBody>
          <a:bodyPr/>
          <a:lstStyle/>
          <a:p>
            <a:pPr algn="r" eaLnBrk="1" hangingPunct="1">
              <a:lnSpc>
                <a:spcPct val="90000"/>
              </a:lnSpc>
            </a:pPr>
            <a:r>
              <a:rPr lang="he-IL" sz="2000" smtClean="0">
                <a:solidFill>
                  <a:schemeClr val="tx2"/>
                </a:solidFill>
              </a:rPr>
              <a:t>שיעור 3: סוגי טעויות </a:t>
            </a:r>
            <a:r>
              <a:rPr lang="en-US" sz="2000" smtClean="0">
                <a:solidFill>
                  <a:schemeClr val="tx2"/>
                </a:solidFill>
                <a:sym typeface="Symbol" pitchFamily="18" charset="2"/>
              </a:rPr>
              <a:t></a:t>
            </a:r>
            <a:r>
              <a:rPr lang="he-IL" sz="2000" smtClean="0">
                <a:solidFill>
                  <a:schemeClr val="tx2"/>
                </a:solidFill>
                <a:sym typeface="Symbol" pitchFamily="18" charset="2"/>
              </a:rPr>
              <a:t> ו - </a:t>
            </a:r>
            <a:r>
              <a:rPr lang="en-US" sz="2000" smtClean="0">
                <a:solidFill>
                  <a:schemeClr val="tx2"/>
                </a:solidFill>
                <a:sym typeface="Symbol" pitchFamily="18" charset="2"/>
              </a:rPr>
              <a:t></a:t>
            </a:r>
            <a:r>
              <a:rPr lang="he-IL" sz="2000" smtClean="0">
                <a:solidFill>
                  <a:schemeClr val="tx2"/>
                </a:solidFill>
              </a:rPr>
              <a:t>. בדיקת השערות על הפרמטר </a:t>
            </a:r>
            <a:r>
              <a:rPr lang="el-GR" sz="2000" smtClean="0">
                <a:solidFill>
                  <a:schemeClr val="tx2"/>
                </a:solidFill>
              </a:rPr>
              <a:t>μ</a:t>
            </a:r>
            <a:r>
              <a:rPr lang="he-IL" sz="2000" smtClean="0">
                <a:solidFill>
                  <a:schemeClr val="tx2"/>
                </a:solidFill>
              </a:rPr>
              <a:t> כאשר </a:t>
            </a:r>
            <a:r>
              <a:rPr lang="en-US" sz="2000" smtClean="0">
                <a:solidFill>
                  <a:schemeClr val="tx2"/>
                </a:solidFill>
                <a:sym typeface="Symbol" pitchFamily="18" charset="2"/>
              </a:rPr>
              <a:t></a:t>
            </a:r>
            <a:r>
              <a:rPr lang="he-IL" sz="2000" smtClean="0">
                <a:solidFill>
                  <a:schemeClr val="tx2"/>
                </a:solidFill>
              </a:rPr>
              <a:t> לא נתונה (נתון </a:t>
            </a:r>
            <a:r>
              <a:rPr lang="en-US" sz="2000" smtClean="0">
                <a:solidFill>
                  <a:schemeClr val="tx2"/>
                </a:solidFill>
              </a:rPr>
              <a:t>S</a:t>
            </a:r>
            <a:r>
              <a:rPr lang="he-IL" sz="2000" smtClean="0">
                <a:solidFill>
                  <a:schemeClr val="tx2"/>
                </a:solidFill>
              </a:rPr>
              <a:t>)</a:t>
            </a:r>
            <a:endParaRPr lang="en-US" sz="2000" smtClean="0">
              <a:solidFill>
                <a:schemeClr val="tx2"/>
              </a:solidFill>
            </a:endParaRPr>
          </a:p>
        </p:txBody>
      </p:sp>
      <p:sp>
        <p:nvSpPr>
          <p:cNvPr id="115716" name="Text Box 4"/>
          <p:cNvSpPr txBox="1">
            <a:spLocks noChangeArrowheads="1"/>
          </p:cNvSpPr>
          <p:nvPr/>
        </p:nvSpPr>
        <p:spPr bwMode="auto">
          <a:xfrm>
            <a:off x="971550" y="4365625"/>
            <a:ext cx="7632700" cy="1025525"/>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341-354.</a:t>
            </a:r>
          </a:p>
          <a:p>
            <a:pPr>
              <a:lnSpc>
                <a:spcPct val="80000"/>
              </a:lnSpc>
              <a:spcBef>
                <a:spcPct val="50000"/>
              </a:spcBef>
              <a:buFont typeface="Wingdings" pitchFamily="2" charset="2"/>
              <a:buChar char="&amp;"/>
            </a:pP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r" eaLnBrk="1" hangingPunct="1"/>
            <a:r>
              <a:rPr lang="he-IL" smtClean="0"/>
              <a:t>סוגי טעויות</a:t>
            </a:r>
            <a:endParaRPr lang="en-US" smtClean="0"/>
          </a:p>
        </p:txBody>
      </p:sp>
      <p:graphicFrame>
        <p:nvGraphicFramePr>
          <p:cNvPr id="291843" name="Group 3"/>
          <p:cNvGraphicFramePr>
            <a:graphicFrameLocks noGrp="1"/>
          </p:cNvGraphicFramePr>
          <p:nvPr>
            <p:ph idx="1"/>
          </p:nvPr>
        </p:nvGraphicFramePr>
        <p:xfrm>
          <a:off x="1182688" y="2017713"/>
          <a:ext cx="7772400" cy="4114800"/>
        </p:xfrm>
        <a:graphic>
          <a:graphicData uri="http://schemas.openxmlformats.org/drawingml/2006/table">
            <a:tbl>
              <a:tblPr rtl="1"/>
              <a:tblGrid>
                <a:gridCol w="2590800"/>
                <a:gridCol w="2590800"/>
                <a:gridCol w="2590800"/>
              </a:tblGrid>
              <a:tr h="1371600">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מציאות / החלטה</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לקבל </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לדחות </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 (לקבל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200" b="0" i="0" u="none" strike="noStrike" cap="none" normalizeH="0" baseline="0" smtClean="0">
                          <a:ln>
                            <a:noFill/>
                          </a:ln>
                          <a:solidFill>
                            <a:schemeClr val="tx1"/>
                          </a:solidFill>
                          <a:effectLst/>
                          <a:latin typeface="Times New Roman" pitchFamily="18" charset="0"/>
                          <a:cs typeface="Times New Roman" pitchFamily="18" charset="0"/>
                        </a:rPr>
                        <a:t>1</a:t>
                      </a:r>
                      <a:r>
                        <a:rPr kumimoji="0" lang="he-IL" sz="18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DDDDD"/>
                    </a:solidFill>
                  </a:tcPr>
                </a:tc>
              </a:tr>
              <a:tr h="1371600">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a:t>
                      </a: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 נכונה</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4000" b="1" i="0" u="none" strike="noStrike" cap="none" normalizeH="0" baseline="0" smtClean="0">
                          <a:ln>
                            <a:noFill/>
                          </a:ln>
                          <a:solidFill>
                            <a:schemeClr val="tx1"/>
                          </a:solidFill>
                          <a:effectLst/>
                          <a:latin typeface="Palatino Linotype" pitchFamily="18" charset="0"/>
                          <a:cs typeface="Times New Roman" pitchFamily="18" charset="0"/>
                        </a:rPr>
                        <a:t>√</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טעות </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I</a:t>
                      </a: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he-IL"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371600">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a:t>
                      </a: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 נכונה</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טעות </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II</a:t>
                      </a:r>
                      <a:r>
                        <a:rPr kumimoji="0" lang="he-IL" sz="2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he-IL"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4000" b="1" i="0" u="none" strike="noStrike" cap="none" normalizeH="0" baseline="0" smtClean="0">
                          <a:ln>
                            <a:noFill/>
                          </a:ln>
                          <a:solidFill>
                            <a:schemeClr val="tx1"/>
                          </a:solidFill>
                          <a:effectLst/>
                          <a:latin typeface="Palatino Linotype" pitchFamily="18" charset="0"/>
                          <a:cs typeface="Times New Roman" pitchFamily="18" charset="0"/>
                        </a:rPr>
                        <a:t>√</a:t>
                      </a:r>
                      <a:endParaRPr kumimoji="0" lang="en-US" sz="4000" b="1" i="0" u="none" strike="noStrike" cap="none" normalizeH="0" baseline="0" smtClean="0">
                        <a:ln>
                          <a:noFill/>
                        </a:ln>
                        <a:solidFill>
                          <a:schemeClr val="tx1"/>
                        </a:solidFill>
                        <a:effectLst/>
                        <a:latin typeface="Palatino Linotype" pitchFamily="18" charset="0"/>
                        <a:cs typeface="Times New Roman" pitchFamily="18"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91862" name="AutoShape 22">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r" eaLnBrk="1" hangingPunct="1"/>
            <a:r>
              <a:rPr lang="he-IL" smtClean="0"/>
              <a:t>סוגי טעויות</a:t>
            </a:r>
            <a:endParaRPr lang="en-US" smtClean="0"/>
          </a:p>
        </p:txBody>
      </p:sp>
      <p:graphicFrame>
        <p:nvGraphicFramePr>
          <p:cNvPr id="325660" name="Group 28"/>
          <p:cNvGraphicFramePr>
            <a:graphicFrameLocks noGrp="1"/>
          </p:cNvGraphicFramePr>
          <p:nvPr>
            <p:ph idx="1"/>
          </p:nvPr>
        </p:nvGraphicFramePr>
        <p:xfrm>
          <a:off x="323850" y="2205038"/>
          <a:ext cx="3635375" cy="1652587"/>
        </p:xfrm>
        <a:graphic>
          <a:graphicData uri="http://schemas.openxmlformats.org/drawingml/2006/table">
            <a:tbl>
              <a:tblPr rtl="1"/>
              <a:tblGrid>
                <a:gridCol w="1211262"/>
                <a:gridCol w="1212850"/>
                <a:gridCol w="1211263"/>
              </a:tblGrid>
              <a:tr h="542925">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0" i="0" u="none" strike="noStrike" cap="none" normalizeH="0" baseline="0" smtClean="0">
                          <a:ln>
                            <a:noFill/>
                          </a:ln>
                          <a:solidFill>
                            <a:schemeClr val="tx1"/>
                          </a:solidFill>
                          <a:effectLst/>
                          <a:latin typeface="Times New Roman" pitchFamily="18" charset="0"/>
                          <a:cs typeface="Times New Roman" pitchFamily="18" charset="0"/>
                        </a:rPr>
                        <a:t>מציאות / החלטה</a:t>
                      </a:r>
                      <a:endParaRPr kumimoji="0" 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לקבל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לדחות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a:t>
                      </a:r>
                      <a:r>
                        <a:rPr kumimoji="0" lang="he-IL" sz="1000" b="0" i="0" u="none" strike="noStrike" cap="none" normalizeH="0" baseline="0" smtClean="0">
                          <a:ln>
                            <a:noFill/>
                          </a:ln>
                          <a:solidFill>
                            <a:schemeClr val="tx1"/>
                          </a:solidFill>
                          <a:effectLst/>
                          <a:latin typeface="Times New Roman" pitchFamily="18" charset="0"/>
                          <a:cs typeface="Times New Roman" pitchFamily="18" charset="0"/>
                        </a:rPr>
                        <a:t> (לקבל </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700" b="0" i="0" u="none" strike="noStrike" cap="none" normalizeH="0" baseline="0" smtClean="0">
                          <a:ln>
                            <a:noFill/>
                          </a:ln>
                          <a:solidFill>
                            <a:schemeClr val="tx1"/>
                          </a:solidFill>
                          <a:effectLst/>
                          <a:latin typeface="Times New Roman" pitchFamily="18" charset="0"/>
                          <a:cs typeface="Times New Roman" pitchFamily="18" charset="0"/>
                        </a:rPr>
                        <a:t>1</a:t>
                      </a:r>
                      <a:r>
                        <a:rPr kumimoji="0" lang="he-IL"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DDDDD"/>
                    </a:solidFill>
                  </a:tcPr>
                </a:tc>
              </a:tr>
              <a:tr h="481013">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0</a:t>
                      </a: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 נכונה</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400" b="1" i="0" u="none" strike="noStrike" cap="none" normalizeH="0" baseline="0" smtClean="0">
                          <a:ln>
                            <a:noFill/>
                          </a:ln>
                          <a:solidFill>
                            <a:schemeClr val="tx1"/>
                          </a:solidFill>
                          <a:effectLst/>
                          <a:latin typeface="Palatino Linotype" pitchFamily="18" charset="0"/>
                          <a:cs typeface="Times New Roman" pitchFamily="18" charset="0"/>
                        </a:rPr>
                        <a:t>√</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טעות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a:t>
                      </a: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he-IL"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42925">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H</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a:t>
                      </a: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 נכונה</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DDDDDD"/>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טעות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II</a:t>
                      </a: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he-IL"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2400" b="1" i="0" u="none" strike="noStrike" cap="none" normalizeH="0" baseline="0" smtClean="0">
                          <a:ln>
                            <a:noFill/>
                          </a:ln>
                          <a:solidFill>
                            <a:schemeClr val="tx1"/>
                          </a:solidFill>
                          <a:effectLst/>
                          <a:latin typeface="Palatino Linotype" pitchFamily="18" charset="0"/>
                          <a:cs typeface="Times New Roman" pitchFamily="18" charset="0"/>
                        </a:rPr>
                        <a:t>√</a:t>
                      </a:r>
                      <a:endParaRPr kumimoji="0" lang="en-US" sz="2400" b="1" i="0" u="none" strike="noStrike" cap="none" normalizeH="0" baseline="0" smtClean="0">
                        <a:ln>
                          <a:noFill/>
                        </a:ln>
                        <a:solidFill>
                          <a:schemeClr val="tx1"/>
                        </a:solidFill>
                        <a:effectLst/>
                        <a:latin typeface="Palatino Linotype" pitchFamily="18" charset="0"/>
                        <a:cs typeface="Times New Roman" pitchFamily="18"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17781" name="Rectangle 35"/>
          <p:cNvSpPr>
            <a:spLocks noChangeArrowheads="1"/>
          </p:cNvSpPr>
          <p:nvPr/>
        </p:nvSpPr>
        <p:spPr bwMode="auto">
          <a:xfrm flipH="1">
            <a:off x="3563938" y="6381750"/>
            <a:ext cx="358775" cy="333375"/>
          </a:xfrm>
          <a:prstGeom prst="rect">
            <a:avLst/>
          </a:prstGeom>
          <a:noFill/>
          <a:ln w="9525">
            <a:noFill/>
            <a:miter lim="800000"/>
            <a:headEnd/>
            <a:tailEnd/>
          </a:ln>
        </p:spPr>
        <p:txBody>
          <a:bodyPr wrap="none" anchor="ctr"/>
          <a:lstStyle/>
          <a:p>
            <a:pPr algn="ctr"/>
            <a:r>
              <a:rPr lang="el-GR" sz="1600" b="1"/>
              <a:t>μ</a:t>
            </a:r>
            <a:r>
              <a:rPr lang="en-US" sz="1600" b="1" baseline="-25000"/>
              <a:t>0</a:t>
            </a:r>
          </a:p>
        </p:txBody>
      </p:sp>
      <p:sp>
        <p:nvSpPr>
          <p:cNvPr id="117782" name="Freeform 69"/>
          <p:cNvSpPr>
            <a:spLocks/>
          </p:cNvSpPr>
          <p:nvPr/>
        </p:nvSpPr>
        <p:spPr bwMode="auto">
          <a:xfrm>
            <a:off x="4427538" y="5672138"/>
            <a:ext cx="1425575" cy="709612"/>
          </a:xfrm>
          <a:custGeom>
            <a:avLst/>
            <a:gdLst>
              <a:gd name="T0" fmla="*/ 2147483647 w 898"/>
              <a:gd name="T1" fmla="*/ 0 h 447"/>
              <a:gd name="T2" fmla="*/ 2147483647 w 898"/>
              <a:gd name="T3" fmla="*/ 2147483647 h 447"/>
              <a:gd name="T4" fmla="*/ 0 w 898"/>
              <a:gd name="T5" fmla="*/ 2147483647 h 447"/>
              <a:gd name="T6" fmla="*/ 2147483647 w 898"/>
              <a:gd name="T7" fmla="*/ 2147483647 h 447"/>
              <a:gd name="T8" fmla="*/ 2147483647 w 898"/>
              <a:gd name="T9" fmla="*/ 2147483647 h 447"/>
              <a:gd name="T10" fmla="*/ 2147483647 w 898"/>
              <a:gd name="T11" fmla="*/ 2147483647 h 447"/>
              <a:gd name="T12" fmla="*/ 2147483647 w 898"/>
              <a:gd name="T13" fmla="*/ 0 h 447"/>
              <a:gd name="T14" fmla="*/ 0 60000 65536"/>
              <a:gd name="T15" fmla="*/ 0 60000 65536"/>
              <a:gd name="T16" fmla="*/ 0 60000 65536"/>
              <a:gd name="T17" fmla="*/ 0 60000 65536"/>
              <a:gd name="T18" fmla="*/ 0 60000 65536"/>
              <a:gd name="T19" fmla="*/ 0 60000 65536"/>
              <a:gd name="T20" fmla="*/ 0 60000 65536"/>
              <a:gd name="T21" fmla="*/ 0 w 898"/>
              <a:gd name="T22" fmla="*/ 0 h 447"/>
              <a:gd name="T23" fmla="*/ 898 w 898"/>
              <a:gd name="T24" fmla="*/ 447 h 4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8" h="447">
                <a:moveTo>
                  <a:pt x="898" y="0"/>
                </a:moveTo>
                <a:lnTo>
                  <a:pt x="898" y="441"/>
                </a:lnTo>
                <a:lnTo>
                  <a:pt x="0" y="447"/>
                </a:lnTo>
                <a:lnTo>
                  <a:pt x="75" y="395"/>
                </a:lnTo>
                <a:lnTo>
                  <a:pt x="411" y="339"/>
                </a:lnTo>
                <a:lnTo>
                  <a:pt x="693" y="220"/>
                </a:lnTo>
                <a:lnTo>
                  <a:pt x="898" y="0"/>
                </a:lnTo>
                <a:close/>
              </a:path>
            </a:pathLst>
          </a:custGeom>
          <a:solidFill>
            <a:schemeClr val="hlink">
              <a:alpha val="50195"/>
            </a:schemeClr>
          </a:solidFill>
          <a:ln w="9525">
            <a:solidFill>
              <a:schemeClr val="tx1"/>
            </a:solidFill>
            <a:miter lim="800000"/>
            <a:headEnd/>
            <a:tailEnd/>
          </a:ln>
        </p:spPr>
        <p:txBody>
          <a:bodyPr wrap="none"/>
          <a:lstStyle/>
          <a:p>
            <a:endParaRPr lang="he-IL"/>
          </a:p>
        </p:txBody>
      </p:sp>
      <p:sp>
        <p:nvSpPr>
          <p:cNvPr id="117783" name="Freeform 70"/>
          <p:cNvSpPr>
            <a:spLocks/>
          </p:cNvSpPr>
          <p:nvPr/>
        </p:nvSpPr>
        <p:spPr bwMode="auto">
          <a:xfrm>
            <a:off x="5862638" y="5956300"/>
            <a:ext cx="1338262" cy="425450"/>
          </a:xfrm>
          <a:custGeom>
            <a:avLst/>
            <a:gdLst>
              <a:gd name="T0" fmla="*/ 2147483647 w 843"/>
              <a:gd name="T1" fmla="*/ 0 h 268"/>
              <a:gd name="T2" fmla="*/ 0 w 843"/>
              <a:gd name="T3" fmla="*/ 2147483647 h 268"/>
              <a:gd name="T4" fmla="*/ 2147483647 w 843"/>
              <a:gd name="T5" fmla="*/ 2147483647 h 268"/>
              <a:gd name="T6" fmla="*/ 2147483647 w 843"/>
              <a:gd name="T7" fmla="*/ 2147483647 h 268"/>
              <a:gd name="T8" fmla="*/ 2147483647 w 843"/>
              <a:gd name="T9" fmla="*/ 2147483647 h 268"/>
              <a:gd name="T10" fmla="*/ 0 w 843"/>
              <a:gd name="T11" fmla="*/ 2147483647 h 268"/>
              <a:gd name="T12" fmla="*/ 2147483647 w 843"/>
              <a:gd name="T13" fmla="*/ 0 h 268"/>
              <a:gd name="T14" fmla="*/ 0 60000 65536"/>
              <a:gd name="T15" fmla="*/ 0 60000 65536"/>
              <a:gd name="T16" fmla="*/ 0 60000 65536"/>
              <a:gd name="T17" fmla="*/ 0 60000 65536"/>
              <a:gd name="T18" fmla="*/ 0 60000 65536"/>
              <a:gd name="T19" fmla="*/ 0 60000 65536"/>
              <a:gd name="T20" fmla="*/ 0 60000 65536"/>
              <a:gd name="T21" fmla="*/ 0 w 843"/>
              <a:gd name="T22" fmla="*/ 0 h 268"/>
              <a:gd name="T23" fmla="*/ 843 w 843"/>
              <a:gd name="T24" fmla="*/ 268 h 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3" h="268">
                <a:moveTo>
                  <a:pt x="3" y="0"/>
                </a:moveTo>
                <a:lnTo>
                  <a:pt x="0" y="268"/>
                </a:lnTo>
                <a:lnTo>
                  <a:pt x="843" y="268"/>
                </a:lnTo>
                <a:lnTo>
                  <a:pt x="777" y="196"/>
                </a:lnTo>
                <a:lnTo>
                  <a:pt x="242" y="93"/>
                </a:lnTo>
                <a:lnTo>
                  <a:pt x="0" y="10"/>
                </a:lnTo>
                <a:lnTo>
                  <a:pt x="3"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17784" name="Group 71"/>
          <p:cNvGrpSpPr>
            <a:grpSpLocks/>
          </p:cNvGrpSpPr>
          <p:nvPr/>
        </p:nvGrpSpPr>
        <p:grpSpPr bwMode="auto">
          <a:xfrm flipH="1">
            <a:off x="395288" y="4221163"/>
            <a:ext cx="6721475" cy="2033587"/>
            <a:chOff x="3360" y="3072"/>
            <a:chExt cx="1872" cy="720"/>
          </a:xfrm>
        </p:grpSpPr>
        <p:sp>
          <p:nvSpPr>
            <p:cNvPr id="117799" name="Freeform 7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17800" name="Freeform 7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17785" name="Line 74"/>
          <p:cNvSpPr>
            <a:spLocks noChangeShapeType="1"/>
          </p:cNvSpPr>
          <p:nvPr/>
        </p:nvSpPr>
        <p:spPr bwMode="auto">
          <a:xfrm flipH="1">
            <a:off x="468313" y="6381750"/>
            <a:ext cx="8351837" cy="0"/>
          </a:xfrm>
          <a:prstGeom prst="line">
            <a:avLst/>
          </a:prstGeom>
          <a:noFill/>
          <a:ln w="9525">
            <a:solidFill>
              <a:schemeClr val="tx1"/>
            </a:solidFill>
            <a:miter lim="800000"/>
            <a:headEnd/>
            <a:tailEnd/>
          </a:ln>
        </p:spPr>
        <p:txBody>
          <a:bodyPr wrap="none"/>
          <a:lstStyle/>
          <a:p>
            <a:endParaRPr lang="he-IL"/>
          </a:p>
        </p:txBody>
      </p:sp>
      <p:sp>
        <p:nvSpPr>
          <p:cNvPr id="117786" name="Line 75"/>
          <p:cNvSpPr>
            <a:spLocks noChangeShapeType="1"/>
          </p:cNvSpPr>
          <p:nvPr/>
        </p:nvSpPr>
        <p:spPr bwMode="auto">
          <a:xfrm flipH="1">
            <a:off x="3732213" y="4221163"/>
            <a:ext cx="0" cy="2160587"/>
          </a:xfrm>
          <a:prstGeom prst="line">
            <a:avLst/>
          </a:prstGeom>
          <a:noFill/>
          <a:ln w="9525">
            <a:solidFill>
              <a:schemeClr val="tx1"/>
            </a:solidFill>
            <a:miter lim="800000"/>
            <a:headEnd/>
            <a:tailEnd/>
          </a:ln>
        </p:spPr>
        <p:txBody>
          <a:bodyPr wrap="none"/>
          <a:lstStyle/>
          <a:p>
            <a:endParaRPr lang="he-IL"/>
          </a:p>
        </p:txBody>
      </p:sp>
      <p:sp>
        <p:nvSpPr>
          <p:cNvPr id="117787" name="Line 76"/>
          <p:cNvSpPr>
            <a:spLocks noChangeShapeType="1"/>
          </p:cNvSpPr>
          <p:nvPr/>
        </p:nvSpPr>
        <p:spPr bwMode="auto">
          <a:xfrm flipH="1">
            <a:off x="5867400" y="4941888"/>
            <a:ext cx="0" cy="1439862"/>
          </a:xfrm>
          <a:prstGeom prst="line">
            <a:avLst/>
          </a:prstGeom>
          <a:noFill/>
          <a:ln w="9525">
            <a:solidFill>
              <a:schemeClr val="tx1"/>
            </a:solidFill>
            <a:miter lim="800000"/>
            <a:headEnd type="diamond" w="med" len="med"/>
            <a:tailEnd/>
          </a:ln>
        </p:spPr>
        <p:txBody>
          <a:bodyPr wrap="none"/>
          <a:lstStyle/>
          <a:p>
            <a:endParaRPr lang="he-IL"/>
          </a:p>
        </p:txBody>
      </p:sp>
      <p:sp>
        <p:nvSpPr>
          <p:cNvPr id="117788" name="Rectangle 77"/>
          <p:cNvSpPr>
            <a:spLocks noChangeArrowheads="1"/>
          </p:cNvSpPr>
          <p:nvPr/>
        </p:nvSpPr>
        <p:spPr bwMode="auto">
          <a:xfrm flipH="1">
            <a:off x="5219700" y="6092825"/>
            <a:ext cx="360363" cy="215900"/>
          </a:xfrm>
          <a:prstGeom prst="rect">
            <a:avLst/>
          </a:prstGeom>
          <a:noFill/>
          <a:ln w="9525">
            <a:noFill/>
            <a:miter lim="800000"/>
            <a:headEnd/>
            <a:tailEnd/>
          </a:ln>
        </p:spPr>
        <p:txBody>
          <a:bodyPr wrap="none" anchor="ctr"/>
          <a:lstStyle/>
          <a:p>
            <a:pPr algn="ctr"/>
            <a:r>
              <a:rPr lang="en-US" sz="1600" b="1">
                <a:sym typeface="Symbol" pitchFamily="18" charset="2"/>
              </a:rPr>
              <a:t></a:t>
            </a:r>
          </a:p>
        </p:txBody>
      </p:sp>
      <p:sp>
        <p:nvSpPr>
          <p:cNvPr id="117789" name="Rectangle 78"/>
          <p:cNvSpPr>
            <a:spLocks noChangeArrowheads="1"/>
          </p:cNvSpPr>
          <p:nvPr/>
        </p:nvSpPr>
        <p:spPr bwMode="auto">
          <a:xfrm flipH="1">
            <a:off x="5795963" y="6092825"/>
            <a:ext cx="360362" cy="215900"/>
          </a:xfrm>
          <a:prstGeom prst="rect">
            <a:avLst/>
          </a:prstGeom>
          <a:noFill/>
          <a:ln w="9525">
            <a:noFill/>
            <a:miter lim="800000"/>
            <a:headEnd/>
            <a:tailEnd/>
          </a:ln>
        </p:spPr>
        <p:txBody>
          <a:bodyPr wrap="none" anchor="ctr"/>
          <a:lstStyle/>
          <a:p>
            <a:pPr algn="ctr"/>
            <a:r>
              <a:rPr lang="en-US" sz="1600" b="1">
                <a:sym typeface="Symbol" pitchFamily="18" charset="2"/>
              </a:rPr>
              <a:t></a:t>
            </a:r>
          </a:p>
        </p:txBody>
      </p:sp>
      <p:sp>
        <p:nvSpPr>
          <p:cNvPr id="117790" name="Line 79"/>
          <p:cNvSpPr>
            <a:spLocks noChangeShapeType="1"/>
          </p:cNvSpPr>
          <p:nvPr/>
        </p:nvSpPr>
        <p:spPr bwMode="auto">
          <a:xfrm flipH="1">
            <a:off x="6516688" y="4797425"/>
            <a:ext cx="0" cy="1584325"/>
          </a:xfrm>
          <a:prstGeom prst="line">
            <a:avLst/>
          </a:prstGeom>
          <a:noFill/>
          <a:ln w="9525">
            <a:solidFill>
              <a:schemeClr val="tx1"/>
            </a:solidFill>
            <a:miter lim="800000"/>
            <a:headEnd/>
            <a:tailEnd/>
          </a:ln>
        </p:spPr>
        <p:txBody>
          <a:bodyPr wrap="none"/>
          <a:lstStyle/>
          <a:p>
            <a:endParaRPr lang="he-IL"/>
          </a:p>
        </p:txBody>
      </p:sp>
      <p:sp>
        <p:nvSpPr>
          <p:cNvPr id="117791" name="Rectangle 80"/>
          <p:cNvSpPr>
            <a:spLocks noChangeArrowheads="1"/>
          </p:cNvSpPr>
          <p:nvPr/>
        </p:nvSpPr>
        <p:spPr bwMode="auto">
          <a:xfrm flipH="1">
            <a:off x="5435600" y="4652963"/>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grpSp>
        <p:nvGrpSpPr>
          <p:cNvPr id="117792" name="Group 81"/>
          <p:cNvGrpSpPr>
            <a:grpSpLocks/>
          </p:cNvGrpSpPr>
          <p:nvPr/>
        </p:nvGrpSpPr>
        <p:grpSpPr bwMode="auto">
          <a:xfrm flipH="1">
            <a:off x="4500563" y="4797425"/>
            <a:ext cx="3960812" cy="1530350"/>
            <a:chOff x="3360" y="3072"/>
            <a:chExt cx="1872" cy="720"/>
          </a:xfrm>
        </p:grpSpPr>
        <p:sp>
          <p:nvSpPr>
            <p:cNvPr id="117797" name="Freeform 8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17798" name="Freeform 8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17793" name="Rectangle 85"/>
          <p:cNvSpPr>
            <a:spLocks noChangeArrowheads="1"/>
          </p:cNvSpPr>
          <p:nvPr/>
        </p:nvSpPr>
        <p:spPr bwMode="auto">
          <a:xfrm flipH="1">
            <a:off x="6372225" y="6381750"/>
            <a:ext cx="358775" cy="333375"/>
          </a:xfrm>
          <a:prstGeom prst="rect">
            <a:avLst/>
          </a:prstGeom>
          <a:noFill/>
          <a:ln w="9525">
            <a:noFill/>
            <a:miter lim="800000"/>
            <a:headEnd/>
            <a:tailEnd/>
          </a:ln>
        </p:spPr>
        <p:txBody>
          <a:bodyPr wrap="none" anchor="ctr"/>
          <a:lstStyle/>
          <a:p>
            <a:pPr algn="ctr"/>
            <a:r>
              <a:rPr lang="el-GR" sz="1600" b="1"/>
              <a:t>μ</a:t>
            </a:r>
            <a:r>
              <a:rPr lang="en-US" sz="1600" b="1" baseline="-25000"/>
              <a:t>1</a:t>
            </a:r>
          </a:p>
        </p:txBody>
      </p:sp>
      <p:sp>
        <p:nvSpPr>
          <p:cNvPr id="117794" name="Rectangle 86"/>
          <p:cNvSpPr>
            <a:spLocks noChangeArrowheads="1"/>
          </p:cNvSpPr>
          <p:nvPr/>
        </p:nvSpPr>
        <p:spPr bwMode="auto">
          <a:xfrm flipH="1">
            <a:off x="5364163" y="5516563"/>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17795" name="Rectangle 87"/>
          <p:cNvSpPr>
            <a:spLocks noChangeArrowheads="1"/>
          </p:cNvSpPr>
          <p:nvPr/>
        </p:nvSpPr>
        <p:spPr bwMode="auto">
          <a:xfrm flipH="1">
            <a:off x="5940425" y="5516563"/>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325720" name="AutoShape 88">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Freeform 2"/>
          <p:cNvSpPr>
            <a:spLocks/>
          </p:cNvSpPr>
          <p:nvPr/>
        </p:nvSpPr>
        <p:spPr bwMode="auto">
          <a:xfrm>
            <a:off x="4032250" y="5672138"/>
            <a:ext cx="1425575" cy="709612"/>
          </a:xfrm>
          <a:custGeom>
            <a:avLst/>
            <a:gdLst>
              <a:gd name="T0" fmla="*/ 2147483647 w 898"/>
              <a:gd name="T1" fmla="*/ 0 h 447"/>
              <a:gd name="T2" fmla="*/ 2147483647 w 898"/>
              <a:gd name="T3" fmla="*/ 2147483647 h 447"/>
              <a:gd name="T4" fmla="*/ 0 w 898"/>
              <a:gd name="T5" fmla="*/ 2147483647 h 447"/>
              <a:gd name="T6" fmla="*/ 2147483647 w 898"/>
              <a:gd name="T7" fmla="*/ 2147483647 h 447"/>
              <a:gd name="T8" fmla="*/ 2147483647 w 898"/>
              <a:gd name="T9" fmla="*/ 2147483647 h 447"/>
              <a:gd name="T10" fmla="*/ 2147483647 w 898"/>
              <a:gd name="T11" fmla="*/ 2147483647 h 447"/>
              <a:gd name="T12" fmla="*/ 2147483647 w 898"/>
              <a:gd name="T13" fmla="*/ 0 h 447"/>
              <a:gd name="T14" fmla="*/ 0 60000 65536"/>
              <a:gd name="T15" fmla="*/ 0 60000 65536"/>
              <a:gd name="T16" fmla="*/ 0 60000 65536"/>
              <a:gd name="T17" fmla="*/ 0 60000 65536"/>
              <a:gd name="T18" fmla="*/ 0 60000 65536"/>
              <a:gd name="T19" fmla="*/ 0 60000 65536"/>
              <a:gd name="T20" fmla="*/ 0 60000 65536"/>
              <a:gd name="T21" fmla="*/ 0 w 898"/>
              <a:gd name="T22" fmla="*/ 0 h 447"/>
              <a:gd name="T23" fmla="*/ 898 w 898"/>
              <a:gd name="T24" fmla="*/ 447 h 4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8" h="447">
                <a:moveTo>
                  <a:pt x="898" y="0"/>
                </a:moveTo>
                <a:lnTo>
                  <a:pt x="898" y="441"/>
                </a:lnTo>
                <a:lnTo>
                  <a:pt x="0" y="447"/>
                </a:lnTo>
                <a:lnTo>
                  <a:pt x="75" y="395"/>
                </a:lnTo>
                <a:lnTo>
                  <a:pt x="411" y="339"/>
                </a:lnTo>
                <a:lnTo>
                  <a:pt x="693" y="220"/>
                </a:lnTo>
                <a:lnTo>
                  <a:pt x="898" y="0"/>
                </a:lnTo>
                <a:close/>
              </a:path>
            </a:pathLst>
          </a:custGeom>
          <a:solidFill>
            <a:schemeClr val="hlink">
              <a:alpha val="50195"/>
            </a:schemeClr>
          </a:solidFill>
          <a:ln w="9525">
            <a:solidFill>
              <a:schemeClr val="tx1"/>
            </a:solidFill>
            <a:miter lim="800000"/>
            <a:headEnd/>
            <a:tailEnd/>
          </a:ln>
        </p:spPr>
        <p:txBody>
          <a:bodyPr wrap="none"/>
          <a:lstStyle/>
          <a:p>
            <a:endParaRPr lang="he-IL"/>
          </a:p>
        </p:txBody>
      </p:sp>
      <p:sp>
        <p:nvSpPr>
          <p:cNvPr id="17413" name="Freeform 3"/>
          <p:cNvSpPr>
            <a:spLocks/>
          </p:cNvSpPr>
          <p:nvPr/>
        </p:nvSpPr>
        <p:spPr bwMode="auto">
          <a:xfrm>
            <a:off x="5467350" y="5956300"/>
            <a:ext cx="1338263" cy="425450"/>
          </a:xfrm>
          <a:custGeom>
            <a:avLst/>
            <a:gdLst>
              <a:gd name="T0" fmla="*/ 2147483647 w 843"/>
              <a:gd name="T1" fmla="*/ 0 h 268"/>
              <a:gd name="T2" fmla="*/ 0 w 843"/>
              <a:gd name="T3" fmla="*/ 2147483647 h 268"/>
              <a:gd name="T4" fmla="*/ 2147483647 w 843"/>
              <a:gd name="T5" fmla="*/ 2147483647 h 268"/>
              <a:gd name="T6" fmla="*/ 2147483647 w 843"/>
              <a:gd name="T7" fmla="*/ 2147483647 h 268"/>
              <a:gd name="T8" fmla="*/ 2147483647 w 843"/>
              <a:gd name="T9" fmla="*/ 2147483647 h 268"/>
              <a:gd name="T10" fmla="*/ 0 w 843"/>
              <a:gd name="T11" fmla="*/ 2147483647 h 268"/>
              <a:gd name="T12" fmla="*/ 2147483647 w 843"/>
              <a:gd name="T13" fmla="*/ 0 h 268"/>
              <a:gd name="T14" fmla="*/ 0 60000 65536"/>
              <a:gd name="T15" fmla="*/ 0 60000 65536"/>
              <a:gd name="T16" fmla="*/ 0 60000 65536"/>
              <a:gd name="T17" fmla="*/ 0 60000 65536"/>
              <a:gd name="T18" fmla="*/ 0 60000 65536"/>
              <a:gd name="T19" fmla="*/ 0 60000 65536"/>
              <a:gd name="T20" fmla="*/ 0 60000 65536"/>
              <a:gd name="T21" fmla="*/ 0 w 843"/>
              <a:gd name="T22" fmla="*/ 0 h 268"/>
              <a:gd name="T23" fmla="*/ 843 w 843"/>
              <a:gd name="T24" fmla="*/ 268 h 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3" h="268">
                <a:moveTo>
                  <a:pt x="3" y="0"/>
                </a:moveTo>
                <a:lnTo>
                  <a:pt x="0" y="268"/>
                </a:lnTo>
                <a:lnTo>
                  <a:pt x="843" y="268"/>
                </a:lnTo>
                <a:lnTo>
                  <a:pt x="777" y="196"/>
                </a:lnTo>
                <a:lnTo>
                  <a:pt x="242" y="93"/>
                </a:lnTo>
                <a:lnTo>
                  <a:pt x="0" y="10"/>
                </a:lnTo>
                <a:lnTo>
                  <a:pt x="3" y="0"/>
                </a:lnTo>
                <a:close/>
              </a:path>
            </a:pathLst>
          </a:custGeom>
          <a:solidFill>
            <a:srgbClr val="C0C0C0">
              <a:alpha val="50195"/>
            </a:srgbClr>
          </a:solidFill>
          <a:ln w="9525">
            <a:solidFill>
              <a:schemeClr val="tx1"/>
            </a:solidFill>
            <a:miter lim="800000"/>
            <a:headEnd/>
            <a:tailEnd/>
          </a:ln>
        </p:spPr>
        <p:txBody>
          <a:bodyPr wrap="none"/>
          <a:lstStyle/>
          <a:p>
            <a:endParaRPr lang="he-IL"/>
          </a:p>
        </p:txBody>
      </p:sp>
      <p:sp>
        <p:nvSpPr>
          <p:cNvPr id="17414" name="Rectangle 4"/>
          <p:cNvSpPr>
            <a:spLocks noGrp="1" noChangeArrowheads="1"/>
          </p:cNvSpPr>
          <p:nvPr>
            <p:ph type="title"/>
          </p:nvPr>
        </p:nvSpPr>
        <p:spPr/>
        <p:txBody>
          <a:bodyPr/>
          <a:lstStyle/>
          <a:p>
            <a:pPr algn="r" eaLnBrk="1" hangingPunct="1"/>
            <a:r>
              <a:rPr lang="he-IL" smtClean="0"/>
              <a:t>סוגי טעויות: אופן החישוב</a:t>
            </a:r>
            <a:endParaRPr lang="en-US" smtClean="0"/>
          </a:p>
        </p:txBody>
      </p:sp>
      <p:sp>
        <p:nvSpPr>
          <p:cNvPr id="326699" name="Rectangle 43"/>
          <p:cNvSpPr>
            <a:spLocks noGrp="1" noChangeArrowheads="1"/>
          </p:cNvSpPr>
          <p:nvPr>
            <p:ph type="body" idx="1"/>
          </p:nvPr>
        </p:nvSpPr>
        <p:spPr>
          <a:xfrm>
            <a:off x="1187450" y="1773238"/>
            <a:ext cx="7772400" cy="3095625"/>
          </a:xfrm>
        </p:spPr>
        <p:txBody>
          <a:bodyPr/>
          <a:lstStyle/>
          <a:p>
            <a:pPr eaLnBrk="1" hangingPunct="1"/>
            <a:r>
              <a:rPr lang="he-IL" sz="2400" smtClean="0"/>
              <a:t>טעות מסוג </a:t>
            </a:r>
            <a:r>
              <a:rPr lang="en-US" sz="2400" smtClean="0">
                <a:sym typeface="Symbol" pitchFamily="18" charset="2"/>
              </a:rPr>
              <a:t></a:t>
            </a:r>
            <a:r>
              <a:rPr lang="he-IL" sz="2400" smtClean="0">
                <a:sym typeface="Symbol" pitchFamily="18" charset="2"/>
              </a:rPr>
              <a:t> - בהתאם ל </a:t>
            </a:r>
            <a:r>
              <a:rPr lang="en-US" sz="2400" smtClean="0">
                <a:sym typeface="Symbol" pitchFamily="18" charset="2"/>
              </a:rPr>
              <a:t></a:t>
            </a:r>
            <a:r>
              <a:rPr lang="he-IL" sz="2400" smtClean="0">
                <a:sym typeface="Symbol" pitchFamily="18" charset="2"/>
              </a:rPr>
              <a:t> שנקבעה.</a:t>
            </a:r>
          </a:p>
          <a:p>
            <a:pPr eaLnBrk="1" hangingPunct="1"/>
            <a:r>
              <a:rPr lang="he-IL" sz="2400" smtClean="0"/>
              <a:t> טעות מסוג </a:t>
            </a:r>
            <a:r>
              <a:rPr lang="en-US" sz="2400" smtClean="0">
                <a:sym typeface="Symbol" pitchFamily="18" charset="2"/>
              </a:rPr>
              <a:t></a:t>
            </a:r>
            <a:r>
              <a:rPr lang="he-IL" sz="2400" smtClean="0">
                <a:sym typeface="Symbol" pitchFamily="18" charset="2"/>
              </a:rPr>
              <a:t>:</a:t>
            </a:r>
          </a:p>
          <a:p>
            <a:pPr lvl="1" eaLnBrk="1" hangingPunct="1"/>
            <a:r>
              <a:rPr lang="he-IL" sz="2000" smtClean="0">
                <a:sym typeface="Symbol" pitchFamily="18" charset="2"/>
              </a:rPr>
              <a:t>מניחים </a:t>
            </a:r>
            <a:r>
              <a:rPr lang="el-GR" sz="2000" smtClean="0"/>
              <a:t>μ</a:t>
            </a:r>
            <a:r>
              <a:rPr lang="en-US" sz="2000" baseline="-25000" smtClean="0"/>
              <a:t>1</a:t>
            </a:r>
            <a:r>
              <a:rPr lang="he-IL" sz="2000" smtClean="0"/>
              <a:t> {ממוצע (משוער) </a:t>
            </a:r>
            <a:r>
              <a:rPr lang="he-IL" sz="2000" u="sng" smtClean="0"/>
              <a:t>באוכלוסייה חדשה</a:t>
            </a:r>
            <a:r>
              <a:rPr lang="he-IL" sz="2000" smtClean="0"/>
              <a:t>, חייב להיות נתון}.</a:t>
            </a:r>
          </a:p>
          <a:p>
            <a:pPr lvl="1" eaLnBrk="1" hangingPunct="1"/>
            <a:r>
              <a:rPr lang="he-IL" sz="2000" smtClean="0"/>
              <a:t>חישוב ה </a:t>
            </a:r>
            <a:r>
              <a:rPr lang="en-US" sz="2000" smtClean="0">
                <a:sym typeface="Symbol" pitchFamily="18" charset="2"/>
              </a:rPr>
              <a:t></a:t>
            </a:r>
          </a:p>
          <a:p>
            <a:pPr lvl="2" eaLnBrk="1" hangingPunct="1"/>
            <a:r>
              <a:rPr lang="he-IL" sz="1800" smtClean="0">
                <a:sym typeface="Symbol" pitchFamily="18" charset="2"/>
              </a:rPr>
              <a:t>ערך (גולמי) של ה </a:t>
            </a:r>
            <a:r>
              <a:rPr lang="en-US" sz="1800" smtClean="0">
                <a:sym typeface="Symbol" pitchFamily="18" charset="2"/>
              </a:rPr>
              <a:t>Z</a:t>
            </a:r>
            <a:r>
              <a:rPr lang="he-IL" sz="1800" smtClean="0">
                <a:sym typeface="Symbol" pitchFamily="18" charset="2"/>
              </a:rPr>
              <a:t> הגבולי </a:t>
            </a:r>
            <a:r>
              <a:rPr lang="en-US" sz="1800" smtClean="0">
                <a:sym typeface="Symbol" pitchFamily="18" charset="2"/>
              </a:rPr>
              <a:t>(C)</a:t>
            </a:r>
            <a:r>
              <a:rPr lang="he-IL" sz="1800" smtClean="0">
                <a:sym typeface="Symbol" pitchFamily="18" charset="2"/>
              </a:rPr>
              <a:t>.</a:t>
            </a:r>
          </a:p>
          <a:p>
            <a:pPr lvl="2" eaLnBrk="1" hangingPunct="1"/>
            <a:r>
              <a:rPr lang="he-IL" sz="1800" smtClean="0">
                <a:sym typeface="Symbol" pitchFamily="18" charset="2"/>
              </a:rPr>
              <a:t>חישוב ה </a:t>
            </a:r>
            <a:r>
              <a:rPr lang="en-US" sz="1800" smtClean="0">
                <a:sym typeface="Symbol" pitchFamily="18" charset="2"/>
              </a:rPr>
              <a:t>Z</a:t>
            </a:r>
            <a:r>
              <a:rPr lang="he-IL" sz="1800" smtClean="0">
                <a:sym typeface="Symbol" pitchFamily="18" charset="2"/>
              </a:rPr>
              <a:t> ביחס ל </a:t>
            </a:r>
            <a:r>
              <a:rPr lang="el-GR" sz="1800" smtClean="0"/>
              <a:t>μ</a:t>
            </a:r>
            <a:r>
              <a:rPr lang="en-US" sz="1800" baseline="-25000" smtClean="0"/>
              <a:t>1</a:t>
            </a:r>
            <a:r>
              <a:rPr lang="he-IL" sz="1800" smtClean="0">
                <a:sym typeface="Symbol" pitchFamily="18" charset="2"/>
              </a:rPr>
              <a:t>.</a:t>
            </a:r>
          </a:p>
          <a:p>
            <a:pPr lvl="2" eaLnBrk="1" hangingPunct="1"/>
            <a:endParaRPr lang="he-IL" sz="1800" smtClean="0">
              <a:sym typeface="Symbol" pitchFamily="18" charset="2"/>
            </a:endParaRPr>
          </a:p>
          <a:p>
            <a:pPr lvl="2" eaLnBrk="1" hangingPunct="1"/>
            <a:r>
              <a:rPr lang="en-US" sz="1800" smtClean="0">
                <a:sym typeface="Symbol" pitchFamily="18" charset="2"/>
              </a:rPr>
              <a:t>=100% - </a:t>
            </a:r>
            <a:r>
              <a:rPr lang="ru-RU" sz="1800" smtClean="0">
                <a:sym typeface="Symbol" pitchFamily="18" charset="2"/>
              </a:rPr>
              <a:t>Ф</a:t>
            </a:r>
            <a:r>
              <a:rPr lang="en-US" sz="1800" smtClean="0">
                <a:sym typeface="Symbol" pitchFamily="18" charset="2"/>
              </a:rPr>
              <a:t>(Z)</a:t>
            </a:r>
            <a:r>
              <a:rPr lang="he-IL" sz="1800" smtClean="0">
                <a:sym typeface="Symbol" pitchFamily="18" charset="2"/>
              </a:rPr>
              <a:t>.</a:t>
            </a:r>
            <a:endParaRPr lang="en-US" sz="1800" smtClean="0">
              <a:sym typeface="Symbol" pitchFamily="18" charset="2"/>
            </a:endParaRPr>
          </a:p>
        </p:txBody>
      </p:sp>
      <p:grpSp>
        <p:nvGrpSpPr>
          <p:cNvPr id="17416" name="Group 24"/>
          <p:cNvGrpSpPr>
            <a:grpSpLocks/>
          </p:cNvGrpSpPr>
          <p:nvPr/>
        </p:nvGrpSpPr>
        <p:grpSpPr bwMode="auto">
          <a:xfrm flipH="1">
            <a:off x="0" y="4221163"/>
            <a:ext cx="6721475" cy="2033587"/>
            <a:chOff x="3360" y="3072"/>
            <a:chExt cx="1872" cy="720"/>
          </a:xfrm>
        </p:grpSpPr>
        <p:sp>
          <p:nvSpPr>
            <p:cNvPr id="17436" name="Freeform 25"/>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7437" name="Freeform 26"/>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7417" name="Line 27"/>
          <p:cNvSpPr>
            <a:spLocks noChangeShapeType="1"/>
          </p:cNvSpPr>
          <p:nvPr/>
        </p:nvSpPr>
        <p:spPr bwMode="auto">
          <a:xfrm flipH="1">
            <a:off x="73025" y="6381750"/>
            <a:ext cx="8351838" cy="0"/>
          </a:xfrm>
          <a:prstGeom prst="line">
            <a:avLst/>
          </a:prstGeom>
          <a:noFill/>
          <a:ln w="9525">
            <a:solidFill>
              <a:schemeClr val="tx1"/>
            </a:solidFill>
            <a:miter lim="800000"/>
            <a:headEnd/>
            <a:tailEnd/>
          </a:ln>
        </p:spPr>
        <p:txBody>
          <a:bodyPr wrap="none"/>
          <a:lstStyle/>
          <a:p>
            <a:endParaRPr lang="he-IL"/>
          </a:p>
        </p:txBody>
      </p:sp>
      <p:sp>
        <p:nvSpPr>
          <p:cNvPr id="17418" name="Line 28"/>
          <p:cNvSpPr>
            <a:spLocks noChangeShapeType="1"/>
          </p:cNvSpPr>
          <p:nvPr/>
        </p:nvSpPr>
        <p:spPr bwMode="auto">
          <a:xfrm flipH="1">
            <a:off x="3336925" y="4221163"/>
            <a:ext cx="0" cy="2160587"/>
          </a:xfrm>
          <a:prstGeom prst="line">
            <a:avLst/>
          </a:prstGeom>
          <a:noFill/>
          <a:ln w="9525">
            <a:solidFill>
              <a:schemeClr val="tx1"/>
            </a:solidFill>
            <a:miter lim="800000"/>
            <a:headEnd/>
            <a:tailEnd/>
          </a:ln>
        </p:spPr>
        <p:txBody>
          <a:bodyPr wrap="none"/>
          <a:lstStyle/>
          <a:p>
            <a:endParaRPr lang="he-IL"/>
          </a:p>
        </p:txBody>
      </p:sp>
      <p:sp>
        <p:nvSpPr>
          <p:cNvPr id="17419" name="Line 30"/>
          <p:cNvSpPr>
            <a:spLocks noChangeShapeType="1"/>
          </p:cNvSpPr>
          <p:nvPr/>
        </p:nvSpPr>
        <p:spPr bwMode="auto">
          <a:xfrm flipH="1">
            <a:off x="5472113" y="4941888"/>
            <a:ext cx="0" cy="1439862"/>
          </a:xfrm>
          <a:prstGeom prst="line">
            <a:avLst/>
          </a:prstGeom>
          <a:noFill/>
          <a:ln w="9525">
            <a:solidFill>
              <a:schemeClr val="tx1"/>
            </a:solidFill>
            <a:miter lim="800000"/>
            <a:headEnd type="diamond" w="med" len="med"/>
            <a:tailEnd/>
          </a:ln>
        </p:spPr>
        <p:txBody>
          <a:bodyPr wrap="none"/>
          <a:lstStyle/>
          <a:p>
            <a:endParaRPr lang="he-IL"/>
          </a:p>
        </p:txBody>
      </p:sp>
      <p:sp>
        <p:nvSpPr>
          <p:cNvPr id="17420" name="Rectangle 32"/>
          <p:cNvSpPr>
            <a:spLocks noChangeArrowheads="1"/>
          </p:cNvSpPr>
          <p:nvPr/>
        </p:nvSpPr>
        <p:spPr bwMode="auto">
          <a:xfrm flipH="1">
            <a:off x="4824413" y="6092825"/>
            <a:ext cx="360362" cy="215900"/>
          </a:xfrm>
          <a:prstGeom prst="rect">
            <a:avLst/>
          </a:prstGeom>
          <a:noFill/>
          <a:ln w="9525">
            <a:noFill/>
            <a:miter lim="800000"/>
            <a:headEnd/>
            <a:tailEnd/>
          </a:ln>
        </p:spPr>
        <p:txBody>
          <a:bodyPr wrap="none" anchor="ctr"/>
          <a:lstStyle/>
          <a:p>
            <a:pPr algn="ctr"/>
            <a:r>
              <a:rPr lang="en-US" sz="1600" b="1">
                <a:sym typeface="Symbol" pitchFamily="18" charset="2"/>
              </a:rPr>
              <a:t></a:t>
            </a:r>
          </a:p>
        </p:txBody>
      </p:sp>
      <p:sp>
        <p:nvSpPr>
          <p:cNvPr id="17421" name="Rectangle 33"/>
          <p:cNvSpPr>
            <a:spLocks noChangeArrowheads="1"/>
          </p:cNvSpPr>
          <p:nvPr/>
        </p:nvSpPr>
        <p:spPr bwMode="auto">
          <a:xfrm flipH="1">
            <a:off x="5400675" y="6092825"/>
            <a:ext cx="360363" cy="215900"/>
          </a:xfrm>
          <a:prstGeom prst="rect">
            <a:avLst/>
          </a:prstGeom>
          <a:noFill/>
          <a:ln w="9525">
            <a:noFill/>
            <a:miter lim="800000"/>
            <a:headEnd/>
            <a:tailEnd/>
          </a:ln>
        </p:spPr>
        <p:txBody>
          <a:bodyPr wrap="none" anchor="ctr"/>
          <a:lstStyle/>
          <a:p>
            <a:pPr algn="ctr"/>
            <a:r>
              <a:rPr lang="en-US" sz="1600" b="1">
                <a:sym typeface="Symbol" pitchFamily="18" charset="2"/>
              </a:rPr>
              <a:t></a:t>
            </a:r>
          </a:p>
        </p:txBody>
      </p:sp>
      <p:sp>
        <p:nvSpPr>
          <p:cNvPr id="17422" name="Rectangle 34"/>
          <p:cNvSpPr>
            <a:spLocks noChangeArrowheads="1"/>
          </p:cNvSpPr>
          <p:nvPr/>
        </p:nvSpPr>
        <p:spPr bwMode="auto">
          <a:xfrm flipH="1">
            <a:off x="5113338" y="6453188"/>
            <a:ext cx="719137" cy="215900"/>
          </a:xfrm>
          <a:prstGeom prst="rect">
            <a:avLst/>
          </a:prstGeom>
          <a:noFill/>
          <a:ln w="9525">
            <a:noFill/>
            <a:miter lim="800000"/>
            <a:headEnd/>
            <a:tailEnd/>
          </a:ln>
        </p:spPr>
        <p:txBody>
          <a:bodyPr wrap="none" anchor="ctr"/>
          <a:lstStyle/>
          <a:p>
            <a:pPr algn="ctr"/>
            <a:r>
              <a:rPr lang="en-US" sz="1400" b="1">
                <a:solidFill>
                  <a:srgbClr val="0000FF"/>
                </a:solidFill>
                <a:sym typeface="Symbol" pitchFamily="18" charset="2"/>
              </a:rPr>
              <a:t>Z=1.65</a:t>
            </a:r>
          </a:p>
        </p:txBody>
      </p:sp>
      <p:sp>
        <p:nvSpPr>
          <p:cNvPr id="17423" name="Line 35"/>
          <p:cNvSpPr>
            <a:spLocks noChangeShapeType="1"/>
          </p:cNvSpPr>
          <p:nvPr/>
        </p:nvSpPr>
        <p:spPr bwMode="auto">
          <a:xfrm flipH="1">
            <a:off x="6121400" y="4797425"/>
            <a:ext cx="0" cy="1584325"/>
          </a:xfrm>
          <a:prstGeom prst="line">
            <a:avLst/>
          </a:prstGeom>
          <a:noFill/>
          <a:ln w="9525">
            <a:solidFill>
              <a:schemeClr val="tx1"/>
            </a:solidFill>
            <a:miter lim="800000"/>
            <a:headEnd/>
            <a:tailEnd/>
          </a:ln>
        </p:spPr>
        <p:txBody>
          <a:bodyPr wrap="none"/>
          <a:lstStyle/>
          <a:p>
            <a:endParaRPr lang="he-IL"/>
          </a:p>
        </p:txBody>
      </p:sp>
      <p:sp>
        <p:nvSpPr>
          <p:cNvPr id="17424" name="Rectangle 36"/>
          <p:cNvSpPr>
            <a:spLocks noChangeArrowheads="1"/>
          </p:cNvSpPr>
          <p:nvPr/>
        </p:nvSpPr>
        <p:spPr bwMode="auto">
          <a:xfrm flipH="1">
            <a:off x="5113338" y="6642100"/>
            <a:ext cx="719137" cy="215900"/>
          </a:xfrm>
          <a:prstGeom prst="rect">
            <a:avLst/>
          </a:prstGeom>
          <a:noFill/>
          <a:ln w="9525">
            <a:noFill/>
            <a:miter lim="800000"/>
            <a:headEnd/>
            <a:tailEnd/>
          </a:ln>
        </p:spPr>
        <p:txBody>
          <a:bodyPr wrap="none" anchor="ctr"/>
          <a:lstStyle/>
          <a:p>
            <a:pPr algn="ctr"/>
            <a:r>
              <a:rPr lang="en-US" sz="1400" b="1">
                <a:sym typeface="Symbol" pitchFamily="18" charset="2"/>
              </a:rPr>
              <a:t>C=##</a:t>
            </a:r>
          </a:p>
        </p:txBody>
      </p:sp>
      <p:sp>
        <p:nvSpPr>
          <p:cNvPr id="17425" name="Rectangle 37"/>
          <p:cNvSpPr>
            <a:spLocks noChangeArrowheads="1"/>
          </p:cNvSpPr>
          <p:nvPr/>
        </p:nvSpPr>
        <p:spPr bwMode="auto">
          <a:xfrm flipH="1">
            <a:off x="5040313" y="4652963"/>
            <a:ext cx="719137"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grpSp>
        <p:nvGrpSpPr>
          <p:cNvPr id="17426" name="Group 39"/>
          <p:cNvGrpSpPr>
            <a:grpSpLocks/>
          </p:cNvGrpSpPr>
          <p:nvPr/>
        </p:nvGrpSpPr>
        <p:grpSpPr bwMode="auto">
          <a:xfrm flipH="1">
            <a:off x="4105275" y="4797425"/>
            <a:ext cx="3960813" cy="1530350"/>
            <a:chOff x="3360" y="3072"/>
            <a:chExt cx="1872" cy="720"/>
          </a:xfrm>
        </p:grpSpPr>
        <p:sp>
          <p:nvSpPr>
            <p:cNvPr id="17434" name="Freeform 40"/>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7435" name="Freeform 41"/>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7427" name="Rectangle 45"/>
          <p:cNvSpPr>
            <a:spLocks noChangeArrowheads="1"/>
          </p:cNvSpPr>
          <p:nvPr/>
        </p:nvSpPr>
        <p:spPr bwMode="auto">
          <a:xfrm flipH="1">
            <a:off x="3168650" y="6381750"/>
            <a:ext cx="358775" cy="333375"/>
          </a:xfrm>
          <a:prstGeom prst="rect">
            <a:avLst/>
          </a:prstGeom>
          <a:noFill/>
          <a:ln w="9525">
            <a:noFill/>
            <a:miter lim="800000"/>
            <a:headEnd/>
            <a:tailEnd/>
          </a:ln>
        </p:spPr>
        <p:txBody>
          <a:bodyPr wrap="none" anchor="ctr"/>
          <a:lstStyle/>
          <a:p>
            <a:pPr algn="ctr"/>
            <a:r>
              <a:rPr lang="el-GR" sz="1600" b="1"/>
              <a:t>μ</a:t>
            </a:r>
            <a:r>
              <a:rPr lang="en-US" sz="1600" b="1" baseline="-25000"/>
              <a:t>0</a:t>
            </a:r>
          </a:p>
        </p:txBody>
      </p:sp>
      <p:sp>
        <p:nvSpPr>
          <p:cNvPr id="17428" name="Rectangle 46"/>
          <p:cNvSpPr>
            <a:spLocks noChangeArrowheads="1"/>
          </p:cNvSpPr>
          <p:nvPr/>
        </p:nvSpPr>
        <p:spPr bwMode="auto">
          <a:xfrm flipH="1">
            <a:off x="5976938" y="6381750"/>
            <a:ext cx="358775" cy="333375"/>
          </a:xfrm>
          <a:prstGeom prst="rect">
            <a:avLst/>
          </a:prstGeom>
          <a:noFill/>
          <a:ln w="9525">
            <a:noFill/>
            <a:miter lim="800000"/>
            <a:headEnd/>
            <a:tailEnd/>
          </a:ln>
        </p:spPr>
        <p:txBody>
          <a:bodyPr wrap="none" anchor="ctr"/>
          <a:lstStyle/>
          <a:p>
            <a:pPr algn="ctr"/>
            <a:r>
              <a:rPr lang="el-GR" sz="1600" b="1"/>
              <a:t>μ</a:t>
            </a:r>
            <a:r>
              <a:rPr lang="en-US" sz="1600" b="1" baseline="-25000"/>
              <a:t>1</a:t>
            </a:r>
          </a:p>
        </p:txBody>
      </p:sp>
      <p:graphicFrame>
        <p:nvGraphicFramePr>
          <p:cNvPr id="326722" name="Object 66"/>
          <p:cNvGraphicFramePr>
            <a:graphicFrameLocks noChangeAspect="1"/>
          </p:cNvGraphicFramePr>
          <p:nvPr/>
        </p:nvGraphicFramePr>
        <p:xfrm>
          <a:off x="2074863" y="3284538"/>
          <a:ext cx="2614612" cy="455612"/>
        </p:xfrm>
        <a:graphic>
          <a:graphicData uri="http://schemas.openxmlformats.org/presentationml/2006/ole">
            <p:oleObj spid="_x0000_s17410" name="משוואה" r:id="rId3" imgW="1384200" imgH="241200" progId="Equation.3">
              <p:embed/>
            </p:oleObj>
          </a:graphicData>
        </a:graphic>
      </p:graphicFrame>
      <p:graphicFrame>
        <p:nvGraphicFramePr>
          <p:cNvPr id="326723" name="Object 67"/>
          <p:cNvGraphicFramePr>
            <a:graphicFrameLocks noChangeAspect="1"/>
          </p:cNvGraphicFramePr>
          <p:nvPr/>
        </p:nvGraphicFramePr>
        <p:xfrm>
          <a:off x="4716463" y="3789363"/>
          <a:ext cx="1008062" cy="760412"/>
        </p:xfrm>
        <a:graphic>
          <a:graphicData uri="http://schemas.openxmlformats.org/presentationml/2006/ole">
            <p:oleObj spid="_x0000_s17411" name="משוואה" r:id="rId4" imgW="723600" imgH="545760" progId="Equation.3">
              <p:embed/>
            </p:oleObj>
          </a:graphicData>
        </a:graphic>
      </p:graphicFrame>
      <p:sp>
        <p:nvSpPr>
          <p:cNvPr id="17429" name="Rectangle 68"/>
          <p:cNvSpPr>
            <a:spLocks noChangeArrowheads="1"/>
          </p:cNvSpPr>
          <p:nvPr/>
        </p:nvSpPr>
        <p:spPr bwMode="auto">
          <a:xfrm flipH="1">
            <a:off x="4968875" y="5516563"/>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7430" name="Rectangle 69"/>
          <p:cNvSpPr>
            <a:spLocks noChangeArrowheads="1"/>
          </p:cNvSpPr>
          <p:nvPr/>
        </p:nvSpPr>
        <p:spPr bwMode="auto">
          <a:xfrm flipH="1">
            <a:off x="5545138" y="5516563"/>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7431" name="Line 70"/>
          <p:cNvSpPr>
            <a:spLocks noChangeShapeType="1"/>
          </p:cNvSpPr>
          <p:nvPr/>
        </p:nvSpPr>
        <p:spPr bwMode="auto">
          <a:xfrm>
            <a:off x="3455988" y="6453188"/>
            <a:ext cx="1979612" cy="0"/>
          </a:xfrm>
          <a:prstGeom prst="line">
            <a:avLst/>
          </a:prstGeom>
          <a:noFill/>
          <a:ln w="9525">
            <a:solidFill>
              <a:srgbClr val="0000FF"/>
            </a:solidFill>
            <a:miter lim="800000"/>
            <a:headEnd type="oval" w="med" len="med"/>
            <a:tailEnd type="triangle" w="med" len="med"/>
          </a:ln>
        </p:spPr>
        <p:txBody>
          <a:bodyPr wrap="none"/>
          <a:lstStyle/>
          <a:p>
            <a:endParaRPr lang="he-IL"/>
          </a:p>
        </p:txBody>
      </p:sp>
      <p:sp>
        <p:nvSpPr>
          <p:cNvPr id="326727" name="AutoShape 71">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7433" name="Rectangle 72"/>
          <p:cNvSpPr>
            <a:spLocks noChangeArrowheads="1"/>
          </p:cNvSpPr>
          <p:nvPr/>
        </p:nvSpPr>
        <p:spPr bwMode="auto">
          <a:xfrm>
            <a:off x="7164388" y="115888"/>
            <a:ext cx="1655762" cy="360362"/>
          </a:xfrm>
          <a:prstGeom prst="rect">
            <a:avLst/>
          </a:prstGeom>
          <a:noFill/>
          <a:ln w="19050">
            <a:solidFill>
              <a:schemeClr val="tx1"/>
            </a:solidFill>
            <a:miter lim="800000"/>
            <a:headEnd/>
            <a:tailEnd/>
          </a:ln>
        </p:spPr>
        <p:txBody>
          <a:bodyPr wrap="none" anchor="ctr"/>
          <a:lstStyle/>
          <a:p>
            <a:pPr algn="ctr"/>
            <a:r>
              <a:rPr lang="en-US" b="1">
                <a:solidFill>
                  <a:schemeClr val="hlink"/>
                </a:solidFill>
                <a:sym typeface="Symbol" pitchFamily="18" charset="2"/>
              </a:rPr>
              <a:t></a:t>
            </a:r>
            <a:r>
              <a:rPr lang="he-IL"/>
              <a:t> </a:t>
            </a:r>
            <a:r>
              <a:rPr lang="he-IL" b="1">
                <a:solidFill>
                  <a:schemeClr val="hlink"/>
                </a:solidFill>
              </a:rPr>
              <a:t>לא רלוונטי למבחן</a:t>
            </a:r>
            <a:endParaRPr lang="en-US" b="1">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6699">
                                            <p:txEl>
                                              <p:pRg st="0" end="0"/>
                                            </p:txEl>
                                          </p:spTgt>
                                        </p:tgtEl>
                                        <p:attrNameLst>
                                          <p:attrName>style.visibility</p:attrName>
                                        </p:attrNameLst>
                                      </p:cBhvr>
                                      <p:to>
                                        <p:strVal val="visible"/>
                                      </p:to>
                                    </p:set>
                                    <p:animEffect transition="in" filter="fade">
                                      <p:cBhvr>
                                        <p:cTn id="7" dur="2000"/>
                                        <p:tgtEl>
                                          <p:spTgt spid="32669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26699">
                                            <p:txEl>
                                              <p:pRg st="1" end="1"/>
                                            </p:txEl>
                                          </p:spTgt>
                                        </p:tgtEl>
                                        <p:attrNameLst>
                                          <p:attrName>style.visibility</p:attrName>
                                        </p:attrNameLst>
                                      </p:cBhvr>
                                      <p:to>
                                        <p:strVal val="visible"/>
                                      </p:to>
                                    </p:set>
                                    <p:animEffect transition="in" filter="fade">
                                      <p:cBhvr>
                                        <p:cTn id="11" dur="2000"/>
                                        <p:tgtEl>
                                          <p:spTgt spid="326699">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6699">
                                            <p:txEl>
                                              <p:pRg st="2" end="2"/>
                                            </p:txEl>
                                          </p:spTgt>
                                        </p:tgtEl>
                                        <p:attrNameLst>
                                          <p:attrName>style.visibility</p:attrName>
                                        </p:attrNameLst>
                                      </p:cBhvr>
                                      <p:to>
                                        <p:strVal val="visible"/>
                                      </p:to>
                                    </p:set>
                                    <p:animEffect transition="in" filter="fade">
                                      <p:cBhvr>
                                        <p:cTn id="14" dur="2000"/>
                                        <p:tgtEl>
                                          <p:spTgt spid="326699">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6699">
                                            <p:txEl>
                                              <p:pRg st="3" end="3"/>
                                            </p:txEl>
                                          </p:spTgt>
                                        </p:tgtEl>
                                        <p:attrNameLst>
                                          <p:attrName>style.visibility</p:attrName>
                                        </p:attrNameLst>
                                      </p:cBhvr>
                                      <p:to>
                                        <p:strVal val="visible"/>
                                      </p:to>
                                    </p:set>
                                    <p:animEffect transition="in" filter="fade">
                                      <p:cBhvr>
                                        <p:cTn id="17" dur="2000"/>
                                        <p:tgtEl>
                                          <p:spTgt spid="326699">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6699">
                                            <p:txEl>
                                              <p:pRg st="4" end="4"/>
                                            </p:txEl>
                                          </p:spTgt>
                                        </p:tgtEl>
                                        <p:attrNameLst>
                                          <p:attrName>style.visibility</p:attrName>
                                        </p:attrNameLst>
                                      </p:cBhvr>
                                      <p:to>
                                        <p:strVal val="visible"/>
                                      </p:to>
                                    </p:set>
                                    <p:animEffect transition="in" filter="fade">
                                      <p:cBhvr>
                                        <p:cTn id="20" dur="2000"/>
                                        <p:tgtEl>
                                          <p:spTgt spid="326699">
                                            <p:txEl>
                                              <p:pRg st="4" end="4"/>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326722"/>
                                        </p:tgtEl>
                                        <p:attrNameLst>
                                          <p:attrName>style.visibility</p:attrName>
                                        </p:attrNameLst>
                                      </p:cBhvr>
                                      <p:to>
                                        <p:strVal val="visible"/>
                                      </p:to>
                                    </p:set>
                                    <p:anim calcmode="lin" valueType="num">
                                      <p:cBhvr>
                                        <p:cTn id="23" dur="1000" fill="hold"/>
                                        <p:tgtEl>
                                          <p:spTgt spid="326722"/>
                                        </p:tgtEl>
                                        <p:attrNameLst>
                                          <p:attrName>ppt_w</p:attrName>
                                        </p:attrNameLst>
                                      </p:cBhvr>
                                      <p:tavLst>
                                        <p:tav tm="0">
                                          <p:val>
                                            <p:strVal val="#ppt_w*0.70"/>
                                          </p:val>
                                        </p:tav>
                                        <p:tav tm="100000">
                                          <p:val>
                                            <p:strVal val="#ppt_w"/>
                                          </p:val>
                                        </p:tav>
                                      </p:tavLst>
                                    </p:anim>
                                    <p:anim calcmode="lin" valueType="num">
                                      <p:cBhvr>
                                        <p:cTn id="24" dur="1000" fill="hold"/>
                                        <p:tgtEl>
                                          <p:spTgt spid="326722"/>
                                        </p:tgtEl>
                                        <p:attrNameLst>
                                          <p:attrName>ppt_h</p:attrName>
                                        </p:attrNameLst>
                                      </p:cBhvr>
                                      <p:tavLst>
                                        <p:tav tm="0">
                                          <p:val>
                                            <p:strVal val="#ppt_h"/>
                                          </p:val>
                                        </p:tav>
                                        <p:tav tm="100000">
                                          <p:val>
                                            <p:strVal val="#ppt_h"/>
                                          </p:val>
                                        </p:tav>
                                      </p:tavLst>
                                    </p:anim>
                                    <p:animEffect transition="in" filter="fade">
                                      <p:cBhvr>
                                        <p:cTn id="25" dur="1000"/>
                                        <p:tgtEl>
                                          <p:spTgt spid="3267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6699">
                                            <p:txEl>
                                              <p:pRg st="5" end="5"/>
                                            </p:txEl>
                                          </p:spTgt>
                                        </p:tgtEl>
                                        <p:attrNameLst>
                                          <p:attrName>style.visibility</p:attrName>
                                        </p:attrNameLst>
                                      </p:cBhvr>
                                      <p:to>
                                        <p:strVal val="visible"/>
                                      </p:to>
                                    </p:set>
                                    <p:animEffect transition="in" filter="fade">
                                      <p:cBhvr>
                                        <p:cTn id="28" dur="2000"/>
                                        <p:tgtEl>
                                          <p:spTgt spid="326699">
                                            <p:txEl>
                                              <p:pRg st="5" end="5"/>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326723"/>
                                        </p:tgtEl>
                                        <p:attrNameLst>
                                          <p:attrName>style.visibility</p:attrName>
                                        </p:attrNameLst>
                                      </p:cBhvr>
                                      <p:to>
                                        <p:strVal val="visible"/>
                                      </p:to>
                                    </p:set>
                                    <p:anim calcmode="lin" valueType="num">
                                      <p:cBhvr>
                                        <p:cTn id="31" dur="1000" fill="hold"/>
                                        <p:tgtEl>
                                          <p:spTgt spid="326723"/>
                                        </p:tgtEl>
                                        <p:attrNameLst>
                                          <p:attrName>ppt_w</p:attrName>
                                        </p:attrNameLst>
                                      </p:cBhvr>
                                      <p:tavLst>
                                        <p:tav tm="0">
                                          <p:val>
                                            <p:strVal val="#ppt_w*0.70"/>
                                          </p:val>
                                        </p:tav>
                                        <p:tav tm="100000">
                                          <p:val>
                                            <p:strVal val="#ppt_w"/>
                                          </p:val>
                                        </p:tav>
                                      </p:tavLst>
                                    </p:anim>
                                    <p:anim calcmode="lin" valueType="num">
                                      <p:cBhvr>
                                        <p:cTn id="32" dur="1000" fill="hold"/>
                                        <p:tgtEl>
                                          <p:spTgt spid="326723"/>
                                        </p:tgtEl>
                                        <p:attrNameLst>
                                          <p:attrName>ppt_h</p:attrName>
                                        </p:attrNameLst>
                                      </p:cBhvr>
                                      <p:tavLst>
                                        <p:tav tm="0">
                                          <p:val>
                                            <p:strVal val="#ppt_h"/>
                                          </p:val>
                                        </p:tav>
                                        <p:tav tm="100000">
                                          <p:val>
                                            <p:strVal val="#ppt_h"/>
                                          </p:val>
                                        </p:tav>
                                      </p:tavLst>
                                    </p:anim>
                                    <p:animEffect transition="in" filter="fade">
                                      <p:cBhvr>
                                        <p:cTn id="33" dur="1000"/>
                                        <p:tgtEl>
                                          <p:spTgt spid="3267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6699">
                                            <p:txEl>
                                              <p:pRg st="7" end="7"/>
                                            </p:txEl>
                                          </p:spTgt>
                                        </p:tgtEl>
                                        <p:attrNameLst>
                                          <p:attrName>style.visibility</p:attrName>
                                        </p:attrNameLst>
                                      </p:cBhvr>
                                      <p:to>
                                        <p:strVal val="visible"/>
                                      </p:to>
                                    </p:set>
                                    <p:animEffect transition="in" filter="fade">
                                      <p:cBhvr>
                                        <p:cTn id="36" dur="2000"/>
                                        <p:tgtEl>
                                          <p:spTgt spid="326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9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r" eaLnBrk="1" hangingPunct="1"/>
            <a:r>
              <a:rPr lang="he-IL" smtClean="0"/>
              <a:t>חישוב ה </a:t>
            </a:r>
            <a:r>
              <a:rPr lang="en-US" sz="4000" smtClean="0">
                <a:sym typeface="Symbol" pitchFamily="18" charset="2"/>
              </a:rPr>
              <a:t></a:t>
            </a:r>
            <a:r>
              <a:rPr lang="he-IL" sz="4000" smtClean="0">
                <a:sym typeface="Symbol" pitchFamily="18" charset="2"/>
              </a:rPr>
              <a:t>: דוגמא</a:t>
            </a:r>
            <a:endParaRPr lang="en-US" sz="4000" smtClean="0">
              <a:sym typeface="Symbol" pitchFamily="18" charset="2"/>
            </a:endParaRPr>
          </a:p>
        </p:txBody>
      </p:sp>
      <p:sp>
        <p:nvSpPr>
          <p:cNvPr id="328707" name="Rectangle 3"/>
          <p:cNvSpPr>
            <a:spLocks noGrp="1" noChangeArrowheads="1"/>
          </p:cNvSpPr>
          <p:nvPr>
            <p:ph type="body" idx="1"/>
          </p:nvPr>
        </p:nvSpPr>
        <p:spPr/>
        <p:txBody>
          <a:bodyPr/>
          <a:lstStyle/>
          <a:p>
            <a:pPr marL="609600" indent="-609600" eaLnBrk="1" hangingPunct="1">
              <a:buFont typeface="Wingdings" pitchFamily="2" charset="2"/>
              <a:buNone/>
            </a:pPr>
            <a:r>
              <a:rPr lang="he-IL" sz="2800" smtClean="0"/>
              <a:t>קופת חולים בדקה שיטה חדשה לקבלת חולים במרפאה כדי לקצר את משך ההמתנה. השיטה נבדקה על מדגם מקרי של </a:t>
            </a:r>
            <a:r>
              <a:rPr lang="en-US" sz="2800" smtClean="0"/>
              <a:t>n=36</a:t>
            </a:r>
            <a:r>
              <a:rPr lang="he-IL" sz="2800" smtClean="0"/>
              <a:t> ונמצא כי ממוצע משך ההמתנה 23 דקות. באוכלוסייה משך ההמתנה </a:t>
            </a:r>
            <a:r>
              <a:rPr lang="el-GR" sz="2800" smtClean="0"/>
              <a:t>μ</a:t>
            </a:r>
            <a:r>
              <a:rPr lang="en-US" sz="2800" smtClean="0"/>
              <a:t>=26</a:t>
            </a:r>
            <a:r>
              <a:rPr lang="he-IL" sz="2800" smtClean="0"/>
              <a:t>, </a:t>
            </a:r>
            <a:r>
              <a:rPr lang="el-GR" sz="2800" smtClean="0"/>
              <a:t>σ</a:t>
            </a:r>
            <a:r>
              <a:rPr lang="en-US" sz="2800" smtClean="0"/>
              <a:t>=12</a:t>
            </a:r>
            <a:r>
              <a:rPr lang="he-IL" sz="2800" smtClean="0"/>
              <a:t>. </a:t>
            </a:r>
          </a:p>
          <a:p>
            <a:pPr marL="609600" indent="-609600" eaLnBrk="1" hangingPunct="1"/>
            <a:r>
              <a:rPr lang="he-IL" sz="2800" smtClean="0"/>
              <a:t>מהי מסקנת המחקר ברמת מובהקות של </a:t>
            </a:r>
            <a:r>
              <a:rPr lang="el-GR" sz="2800" smtClean="0"/>
              <a:t>α</a:t>
            </a:r>
            <a:r>
              <a:rPr lang="en-US" sz="2800" smtClean="0"/>
              <a:t>=0.01</a:t>
            </a:r>
            <a:r>
              <a:rPr lang="he-IL" sz="2800" smtClean="0"/>
              <a:t>.</a:t>
            </a:r>
          </a:p>
          <a:p>
            <a:pPr marL="609600" indent="-609600" eaLnBrk="1" hangingPunct="1"/>
            <a:r>
              <a:rPr lang="he-IL" sz="2800" smtClean="0"/>
              <a:t>מהי ההסתברות לטעות במסקנה שקיבלת אם השיטה החדשה אמורה לקצר ב 25% (19.5 דקות המתנה).</a:t>
            </a:r>
            <a:endParaRPr lang="el-GR" sz="2800" smtClean="0"/>
          </a:p>
          <a:p>
            <a:pPr marL="609600" indent="-609600" eaLnBrk="1" hangingPunct="1"/>
            <a:endParaRPr lang="el-GR" sz="2800" smtClean="0"/>
          </a:p>
        </p:txBody>
      </p:sp>
      <p:sp>
        <p:nvSpPr>
          <p:cNvPr id="328709" name="AutoShape 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18789" name="Rectangle 6"/>
          <p:cNvSpPr>
            <a:spLocks noChangeArrowheads="1"/>
          </p:cNvSpPr>
          <p:nvPr/>
        </p:nvSpPr>
        <p:spPr bwMode="auto">
          <a:xfrm>
            <a:off x="7164388" y="115888"/>
            <a:ext cx="1655762" cy="360362"/>
          </a:xfrm>
          <a:prstGeom prst="rect">
            <a:avLst/>
          </a:prstGeom>
          <a:noFill/>
          <a:ln w="19050">
            <a:solidFill>
              <a:schemeClr val="tx1"/>
            </a:solidFill>
            <a:miter lim="800000"/>
            <a:headEnd/>
            <a:tailEnd/>
          </a:ln>
        </p:spPr>
        <p:txBody>
          <a:bodyPr wrap="none" anchor="ctr"/>
          <a:lstStyle/>
          <a:p>
            <a:pPr algn="ctr"/>
            <a:r>
              <a:rPr lang="en-US" b="1">
                <a:solidFill>
                  <a:schemeClr val="hlink"/>
                </a:solidFill>
                <a:sym typeface="Symbol" pitchFamily="18" charset="2"/>
              </a:rPr>
              <a:t></a:t>
            </a:r>
            <a:r>
              <a:rPr lang="he-IL"/>
              <a:t> </a:t>
            </a:r>
            <a:r>
              <a:rPr lang="he-IL" b="1">
                <a:solidFill>
                  <a:schemeClr val="hlink"/>
                </a:solidFill>
              </a:rPr>
              <a:t>לא רלוונטי למבחן</a:t>
            </a:r>
            <a:endParaRPr lang="en-US" b="1">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Effect transition="in" filter="fade">
                                      <p:cBhvr>
                                        <p:cTn id="7" dur="2000"/>
                                        <p:tgtEl>
                                          <p:spTgt spid="32870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28707">
                                            <p:txEl>
                                              <p:pRg st="1" end="1"/>
                                            </p:txEl>
                                          </p:spTgt>
                                        </p:tgtEl>
                                        <p:attrNameLst>
                                          <p:attrName>style.visibility</p:attrName>
                                        </p:attrNameLst>
                                      </p:cBhvr>
                                      <p:to>
                                        <p:strVal val="visible"/>
                                      </p:to>
                                    </p:set>
                                    <p:animEffect transition="in" filter="fade">
                                      <p:cBhvr>
                                        <p:cTn id="11" dur="2000"/>
                                        <p:tgtEl>
                                          <p:spTgt spid="32870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28707">
                                            <p:txEl>
                                              <p:pRg st="2" end="2"/>
                                            </p:txEl>
                                          </p:spTgt>
                                        </p:tgtEl>
                                        <p:attrNameLst>
                                          <p:attrName>style.visibility</p:attrName>
                                        </p:attrNameLst>
                                      </p:cBhvr>
                                      <p:to>
                                        <p:strVal val="visible"/>
                                      </p:to>
                                    </p:set>
                                    <p:animEffect transition="in" filter="fade">
                                      <p:cBhvr>
                                        <p:cTn id="15" dur="2000"/>
                                        <p:tgtEl>
                                          <p:spTgt spid="328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r" eaLnBrk="1" hangingPunct="1"/>
            <a:r>
              <a:rPr lang="he-IL" smtClean="0"/>
              <a:t>חישוב ה </a:t>
            </a:r>
            <a:r>
              <a:rPr lang="en-US" sz="4000" smtClean="0">
                <a:sym typeface="Symbol" pitchFamily="18" charset="2"/>
              </a:rPr>
              <a:t></a:t>
            </a:r>
            <a:r>
              <a:rPr lang="he-IL" sz="4000" smtClean="0">
                <a:sym typeface="Symbol" pitchFamily="18" charset="2"/>
              </a:rPr>
              <a:t>: דוגמא (1)</a:t>
            </a:r>
            <a:endParaRPr lang="en-US" sz="4000" smtClean="0">
              <a:sym typeface="Symbol" pitchFamily="18" charset="2"/>
            </a:endParaRPr>
          </a:p>
        </p:txBody>
      </p:sp>
      <p:sp>
        <p:nvSpPr>
          <p:cNvPr id="329731" name="Rectangle 3"/>
          <p:cNvSpPr>
            <a:spLocks noGrp="1" noChangeArrowheads="1"/>
          </p:cNvSpPr>
          <p:nvPr>
            <p:ph type="body" idx="1"/>
          </p:nvPr>
        </p:nvSpPr>
        <p:spPr/>
        <p:txBody>
          <a:bodyPr/>
          <a:lstStyle/>
          <a:p>
            <a:pPr eaLnBrk="1" hangingPunct="1">
              <a:lnSpc>
                <a:spcPct val="95000"/>
              </a:lnSpc>
            </a:pPr>
            <a:r>
              <a:rPr lang="he-IL" sz="2800" smtClean="0"/>
              <a:t> </a:t>
            </a:r>
            <a:r>
              <a:rPr lang="el-GR" sz="2800" smtClean="0"/>
              <a:t>μ</a:t>
            </a:r>
            <a:r>
              <a:rPr lang="en-US" sz="2800" smtClean="0"/>
              <a:t>=26</a:t>
            </a:r>
            <a:r>
              <a:rPr lang="he-IL" sz="2800" smtClean="0"/>
              <a:t>, </a:t>
            </a:r>
            <a:r>
              <a:rPr lang="el-GR" sz="2800" smtClean="0"/>
              <a:t>σ</a:t>
            </a:r>
            <a:r>
              <a:rPr lang="en-US" sz="2800" smtClean="0"/>
              <a:t>=12</a:t>
            </a:r>
            <a:r>
              <a:rPr lang="he-IL" sz="2800" smtClean="0"/>
              <a:t>, </a:t>
            </a:r>
            <a:r>
              <a:rPr lang="en-US" sz="2800" smtClean="0"/>
              <a:t>X=23</a:t>
            </a:r>
            <a:r>
              <a:rPr lang="he-IL" sz="2800" smtClean="0"/>
              <a:t>, </a:t>
            </a:r>
            <a:r>
              <a:rPr lang="en-US" sz="2800" smtClean="0"/>
              <a:t>n=36</a:t>
            </a:r>
            <a:r>
              <a:rPr lang="he-IL" sz="2800" smtClean="0"/>
              <a:t>, </a:t>
            </a:r>
            <a:r>
              <a:rPr lang="el-GR" sz="2800" smtClean="0"/>
              <a:t>α</a:t>
            </a:r>
            <a:r>
              <a:rPr lang="en-US" sz="2800" smtClean="0"/>
              <a:t>=0.01</a:t>
            </a:r>
            <a:endParaRPr lang="he-IL" sz="2800" smtClean="0"/>
          </a:p>
          <a:p>
            <a:pPr eaLnBrk="1" hangingPunct="1">
              <a:lnSpc>
                <a:spcPct val="95000"/>
              </a:lnSpc>
            </a:pPr>
            <a:r>
              <a:rPr lang="en-US" sz="2800" smtClean="0"/>
              <a:t>Z</a:t>
            </a:r>
            <a:r>
              <a:rPr lang="he-IL" sz="2800" smtClean="0"/>
              <a:t> גבולי: </a:t>
            </a:r>
            <a:r>
              <a:rPr lang="en-US" sz="2800" smtClean="0"/>
              <a:t>-2.33</a:t>
            </a:r>
          </a:p>
          <a:p>
            <a:pPr eaLnBrk="1" hangingPunct="1">
              <a:lnSpc>
                <a:spcPct val="95000"/>
              </a:lnSpc>
            </a:pPr>
            <a:r>
              <a:rPr lang="en-US" sz="2800" smtClean="0"/>
              <a:t>Z</a:t>
            </a:r>
            <a:r>
              <a:rPr lang="he-IL" sz="2800" smtClean="0"/>
              <a:t> המבחן: 1.5- </a:t>
            </a:r>
          </a:p>
          <a:p>
            <a:pPr eaLnBrk="1" hangingPunct="1">
              <a:lnSpc>
                <a:spcPct val="95000"/>
              </a:lnSpc>
            </a:pPr>
            <a:r>
              <a:rPr lang="he-IL" sz="2800" smtClean="0"/>
              <a:t>מסקנה: דוחים את </a:t>
            </a:r>
            <a:r>
              <a:rPr lang="en-US" sz="2800" smtClean="0"/>
              <a:t>H</a:t>
            </a:r>
            <a:r>
              <a:rPr lang="en-US" sz="2800" baseline="-25000" smtClean="0"/>
              <a:t>1</a:t>
            </a:r>
            <a:r>
              <a:rPr lang="he-IL" sz="2800" baseline="-25000" smtClean="0"/>
              <a:t> </a:t>
            </a:r>
            <a:r>
              <a:rPr lang="he-IL" sz="2800" smtClean="0"/>
              <a:t>(מקבלים </a:t>
            </a:r>
            <a:r>
              <a:rPr lang="en-US" sz="2800" smtClean="0"/>
              <a:t>H</a:t>
            </a:r>
            <a:r>
              <a:rPr lang="en-US" sz="2800" baseline="-25000" smtClean="0"/>
              <a:t>0</a:t>
            </a:r>
            <a:r>
              <a:rPr lang="he-IL" sz="2800" smtClean="0"/>
              <a:t>).</a:t>
            </a:r>
          </a:p>
          <a:p>
            <a:pPr eaLnBrk="1" hangingPunct="1">
              <a:lnSpc>
                <a:spcPct val="95000"/>
              </a:lnSpc>
            </a:pPr>
            <a:r>
              <a:rPr lang="he-IL" sz="2800" smtClean="0"/>
              <a:t>טעות אפשרית: טעות </a:t>
            </a:r>
            <a:r>
              <a:rPr lang="en-US" sz="2800" smtClean="0">
                <a:sym typeface="Symbol" pitchFamily="18" charset="2"/>
              </a:rPr>
              <a:t></a:t>
            </a:r>
            <a:endParaRPr lang="en-US" sz="2800" smtClean="0"/>
          </a:p>
          <a:p>
            <a:pPr eaLnBrk="1" hangingPunct="1">
              <a:lnSpc>
                <a:spcPct val="95000"/>
              </a:lnSpc>
            </a:pPr>
            <a:endParaRPr lang="el-GR" sz="2800" smtClean="0"/>
          </a:p>
          <a:p>
            <a:pPr eaLnBrk="1" hangingPunct="1">
              <a:lnSpc>
                <a:spcPct val="95000"/>
              </a:lnSpc>
            </a:pPr>
            <a:endParaRPr lang="el-GR" sz="2800" smtClean="0"/>
          </a:p>
        </p:txBody>
      </p:sp>
      <p:sp>
        <p:nvSpPr>
          <p:cNvPr id="329732" name="Line 4"/>
          <p:cNvSpPr>
            <a:spLocks noChangeShapeType="1"/>
          </p:cNvSpPr>
          <p:nvPr/>
        </p:nvSpPr>
        <p:spPr bwMode="auto">
          <a:xfrm>
            <a:off x="5795963" y="2060575"/>
            <a:ext cx="215900" cy="0"/>
          </a:xfrm>
          <a:prstGeom prst="line">
            <a:avLst/>
          </a:prstGeom>
          <a:noFill/>
          <a:ln w="9525">
            <a:solidFill>
              <a:schemeClr val="tx1"/>
            </a:solidFill>
            <a:miter lim="800000"/>
            <a:headEnd/>
            <a:tailEnd/>
          </a:ln>
        </p:spPr>
        <p:txBody>
          <a:bodyPr wrap="none"/>
          <a:lstStyle/>
          <a:p>
            <a:endParaRPr lang="he-IL"/>
          </a:p>
        </p:txBody>
      </p:sp>
      <p:grpSp>
        <p:nvGrpSpPr>
          <p:cNvPr id="2" name="Group 5"/>
          <p:cNvGrpSpPr>
            <a:grpSpLocks/>
          </p:cNvGrpSpPr>
          <p:nvPr/>
        </p:nvGrpSpPr>
        <p:grpSpPr bwMode="auto">
          <a:xfrm>
            <a:off x="0" y="1916113"/>
            <a:ext cx="3024188" cy="2808287"/>
            <a:chOff x="839" y="2069"/>
            <a:chExt cx="1824" cy="2167"/>
          </a:xfrm>
        </p:grpSpPr>
        <p:grpSp>
          <p:nvGrpSpPr>
            <p:cNvPr id="119839" name="Group 6"/>
            <p:cNvGrpSpPr>
              <a:grpSpLocks/>
            </p:cNvGrpSpPr>
            <p:nvPr/>
          </p:nvGrpSpPr>
          <p:grpSpPr bwMode="auto">
            <a:xfrm>
              <a:off x="839" y="2069"/>
              <a:ext cx="1824" cy="672"/>
              <a:chOff x="385" y="2659"/>
              <a:chExt cx="1824" cy="672"/>
            </a:xfrm>
          </p:grpSpPr>
          <p:grpSp>
            <p:nvGrpSpPr>
              <p:cNvPr id="119846" name="Group 7"/>
              <p:cNvGrpSpPr>
                <a:grpSpLocks/>
              </p:cNvGrpSpPr>
              <p:nvPr/>
            </p:nvGrpSpPr>
            <p:grpSpPr bwMode="auto">
              <a:xfrm>
                <a:off x="385" y="2659"/>
                <a:ext cx="1824" cy="672"/>
                <a:chOff x="864" y="3072"/>
                <a:chExt cx="1824" cy="672"/>
              </a:xfrm>
            </p:grpSpPr>
            <p:sp>
              <p:nvSpPr>
                <p:cNvPr id="119852" name="Rectangle 8"/>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19853" name="Group 9"/>
                <p:cNvGrpSpPr>
                  <a:grpSpLocks/>
                </p:cNvGrpSpPr>
                <p:nvPr/>
              </p:nvGrpSpPr>
              <p:grpSpPr bwMode="auto">
                <a:xfrm>
                  <a:off x="1488" y="3120"/>
                  <a:ext cx="1200" cy="624"/>
                  <a:chOff x="2688" y="3264"/>
                  <a:chExt cx="1200" cy="624"/>
                </a:xfrm>
              </p:grpSpPr>
              <p:sp>
                <p:nvSpPr>
                  <p:cNvPr id="119854" name="Rectangle 10"/>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 - </a:t>
                    </a:r>
                    <a:r>
                      <a:rPr lang="el-GR" sz="2400"/>
                      <a:t>μ</a:t>
                    </a:r>
                    <a:r>
                      <a:rPr lang="en-US" sz="2400"/>
                      <a:t> </a:t>
                    </a:r>
                  </a:p>
                  <a:p>
                    <a:pPr algn="ctr"/>
                    <a:r>
                      <a:rPr lang="en-US" sz="3600">
                        <a:sym typeface="Symbol" pitchFamily="18" charset="2"/>
                      </a:rPr>
                      <a:t>/ </a:t>
                    </a:r>
                    <a:r>
                      <a:rPr lang="en-US" sz="2800">
                        <a:sym typeface="Symbol" pitchFamily="18" charset="2"/>
                      </a:rPr>
                      <a:t>n</a:t>
                    </a:r>
                  </a:p>
                </p:txBody>
              </p:sp>
              <p:sp>
                <p:nvSpPr>
                  <p:cNvPr id="119855" name="Line 11"/>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19847" name="Line 12"/>
              <p:cNvSpPr>
                <a:spLocks noChangeShapeType="1"/>
              </p:cNvSpPr>
              <p:nvPr/>
            </p:nvSpPr>
            <p:spPr bwMode="auto">
              <a:xfrm>
                <a:off x="1338" y="2704"/>
                <a:ext cx="144" cy="0"/>
              </a:xfrm>
              <a:prstGeom prst="line">
                <a:avLst/>
              </a:prstGeom>
              <a:noFill/>
              <a:ln w="25400">
                <a:solidFill>
                  <a:schemeClr val="tx1"/>
                </a:solidFill>
                <a:miter lim="800000"/>
                <a:headEnd/>
                <a:tailEnd/>
              </a:ln>
            </p:spPr>
            <p:txBody>
              <a:bodyPr wrap="none"/>
              <a:lstStyle/>
              <a:p>
                <a:endParaRPr lang="he-IL"/>
              </a:p>
            </p:txBody>
          </p:sp>
          <p:grpSp>
            <p:nvGrpSpPr>
              <p:cNvPr id="119848" name="Group 13"/>
              <p:cNvGrpSpPr>
                <a:grpSpLocks/>
              </p:cNvGrpSpPr>
              <p:nvPr/>
            </p:nvGrpSpPr>
            <p:grpSpPr bwMode="auto">
              <a:xfrm>
                <a:off x="1655" y="3067"/>
                <a:ext cx="272" cy="227"/>
                <a:chOff x="204" y="3838"/>
                <a:chExt cx="272" cy="91"/>
              </a:xfrm>
            </p:grpSpPr>
            <p:sp>
              <p:nvSpPr>
                <p:cNvPr id="119849" name="Line 14"/>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119850" name="Line 15"/>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119851" name="Line 16"/>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119840" name="Group 17"/>
            <p:cNvGrpSpPr>
              <a:grpSpLocks/>
            </p:cNvGrpSpPr>
            <p:nvPr/>
          </p:nvGrpSpPr>
          <p:grpSpPr bwMode="auto">
            <a:xfrm>
              <a:off x="839" y="2886"/>
              <a:ext cx="1824" cy="672"/>
              <a:chOff x="864" y="3072"/>
              <a:chExt cx="1824" cy="672"/>
            </a:xfrm>
          </p:grpSpPr>
          <p:sp>
            <p:nvSpPr>
              <p:cNvPr id="119842" name="Rectangle 18"/>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Z</a:t>
                </a:r>
                <a:r>
                  <a:rPr lang="en-US" sz="4800"/>
                  <a:t> = </a:t>
                </a:r>
              </a:p>
            </p:txBody>
          </p:sp>
          <p:grpSp>
            <p:nvGrpSpPr>
              <p:cNvPr id="119843" name="Group 19"/>
              <p:cNvGrpSpPr>
                <a:grpSpLocks/>
              </p:cNvGrpSpPr>
              <p:nvPr/>
            </p:nvGrpSpPr>
            <p:grpSpPr bwMode="auto">
              <a:xfrm>
                <a:off x="1488" y="3120"/>
                <a:ext cx="1200" cy="624"/>
                <a:chOff x="2688" y="3264"/>
                <a:chExt cx="1200" cy="624"/>
              </a:xfrm>
            </p:grpSpPr>
            <p:sp>
              <p:nvSpPr>
                <p:cNvPr id="119844" name="Rectangle 20"/>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23 - 26 </a:t>
                  </a:r>
                </a:p>
                <a:p>
                  <a:pPr algn="ctr"/>
                  <a:r>
                    <a:rPr lang="en-US" sz="2800">
                      <a:sym typeface="Symbol" pitchFamily="18" charset="2"/>
                    </a:rPr>
                    <a:t>12</a:t>
                  </a:r>
                  <a:r>
                    <a:rPr lang="en-US" sz="3600">
                      <a:sym typeface="Symbol" pitchFamily="18" charset="2"/>
                    </a:rPr>
                    <a:t>/</a:t>
                  </a:r>
                  <a:r>
                    <a:rPr lang="en-US" sz="2800">
                      <a:sym typeface="Symbol" pitchFamily="18" charset="2"/>
                    </a:rPr>
                    <a:t>6</a:t>
                  </a:r>
                </a:p>
              </p:txBody>
            </p:sp>
            <p:sp>
              <p:nvSpPr>
                <p:cNvPr id="119845" name="Line 21"/>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19841" name="Rectangle 22"/>
            <p:cNvSpPr>
              <a:spLocks noChangeArrowheads="1"/>
            </p:cNvSpPr>
            <p:nvPr/>
          </p:nvSpPr>
          <p:spPr bwMode="auto">
            <a:xfrm>
              <a:off x="1066" y="3612"/>
              <a:ext cx="1406" cy="624"/>
            </a:xfrm>
            <a:prstGeom prst="rect">
              <a:avLst/>
            </a:prstGeom>
            <a:noFill/>
            <a:ln w="9525">
              <a:noFill/>
              <a:miter lim="800000"/>
              <a:headEnd/>
              <a:tailEnd/>
            </a:ln>
          </p:spPr>
          <p:txBody>
            <a:bodyPr wrap="none" anchor="ctr"/>
            <a:lstStyle/>
            <a:p>
              <a:pPr algn="ctr"/>
              <a:r>
                <a:rPr lang="en-US" sz="6000"/>
                <a:t>Z</a:t>
              </a:r>
              <a:r>
                <a:rPr lang="en-US" sz="4800"/>
                <a:t> = -1.5 </a:t>
              </a:r>
            </a:p>
          </p:txBody>
        </p:sp>
      </p:grpSp>
      <p:sp>
        <p:nvSpPr>
          <p:cNvPr id="119814" name="Rectangle 23"/>
          <p:cNvSpPr>
            <a:spLocks noChangeArrowheads="1"/>
          </p:cNvSpPr>
          <p:nvPr/>
        </p:nvSpPr>
        <p:spPr bwMode="auto">
          <a:xfrm flipH="1">
            <a:off x="4859338" y="6381750"/>
            <a:ext cx="358775" cy="333375"/>
          </a:xfrm>
          <a:prstGeom prst="rect">
            <a:avLst/>
          </a:prstGeom>
          <a:noFill/>
          <a:ln w="9525">
            <a:noFill/>
            <a:miter lim="800000"/>
            <a:headEnd/>
            <a:tailEnd/>
          </a:ln>
        </p:spPr>
        <p:txBody>
          <a:bodyPr wrap="none" anchor="ctr"/>
          <a:lstStyle/>
          <a:p>
            <a:pPr algn="ctr"/>
            <a:r>
              <a:rPr lang="el-GR" sz="1600" b="1"/>
              <a:t>μ</a:t>
            </a:r>
            <a:r>
              <a:rPr lang="en-US" sz="1600" b="1" baseline="-25000"/>
              <a:t>0</a:t>
            </a:r>
          </a:p>
        </p:txBody>
      </p:sp>
      <p:sp>
        <p:nvSpPr>
          <p:cNvPr id="119815" name="Freeform 24"/>
          <p:cNvSpPr>
            <a:spLocks/>
          </p:cNvSpPr>
          <p:nvPr/>
        </p:nvSpPr>
        <p:spPr bwMode="auto">
          <a:xfrm>
            <a:off x="2843213" y="5661025"/>
            <a:ext cx="1436687" cy="720725"/>
          </a:xfrm>
          <a:custGeom>
            <a:avLst/>
            <a:gdLst>
              <a:gd name="T0" fmla="*/ 0 w 905"/>
              <a:gd name="T1" fmla="*/ 0 h 454"/>
              <a:gd name="T2" fmla="*/ 2147483647 w 905"/>
              <a:gd name="T3" fmla="*/ 2147483647 h 454"/>
              <a:gd name="T4" fmla="*/ 2147483647 w 905"/>
              <a:gd name="T5" fmla="*/ 2147483647 h 454"/>
              <a:gd name="T6" fmla="*/ 2147483647 w 905"/>
              <a:gd name="T7" fmla="*/ 2147483647 h 454"/>
              <a:gd name="T8" fmla="*/ 2147483647 w 905"/>
              <a:gd name="T9" fmla="*/ 2147483647 h 454"/>
              <a:gd name="T10" fmla="*/ 2147483647 w 905"/>
              <a:gd name="T11" fmla="*/ 2147483647 h 454"/>
              <a:gd name="T12" fmla="*/ 2147483647 w 905"/>
              <a:gd name="T13" fmla="*/ 2147483647 h 454"/>
              <a:gd name="T14" fmla="*/ 0 w 905"/>
              <a:gd name="T15" fmla="*/ 0 h 454"/>
              <a:gd name="T16" fmla="*/ 0 60000 65536"/>
              <a:gd name="T17" fmla="*/ 0 60000 65536"/>
              <a:gd name="T18" fmla="*/ 0 60000 65536"/>
              <a:gd name="T19" fmla="*/ 0 60000 65536"/>
              <a:gd name="T20" fmla="*/ 0 60000 65536"/>
              <a:gd name="T21" fmla="*/ 0 60000 65536"/>
              <a:gd name="T22" fmla="*/ 0 60000 65536"/>
              <a:gd name="T23" fmla="*/ 0 60000 65536"/>
              <a:gd name="T24" fmla="*/ 0 w 905"/>
              <a:gd name="T25" fmla="*/ 0 h 454"/>
              <a:gd name="T26" fmla="*/ 905 w 905"/>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5" h="454">
                <a:moveTo>
                  <a:pt x="0" y="0"/>
                </a:moveTo>
                <a:lnTo>
                  <a:pt x="1" y="454"/>
                </a:lnTo>
                <a:lnTo>
                  <a:pt x="9" y="450"/>
                </a:lnTo>
                <a:lnTo>
                  <a:pt x="905" y="454"/>
                </a:lnTo>
                <a:lnTo>
                  <a:pt x="823" y="395"/>
                </a:lnTo>
                <a:lnTo>
                  <a:pt x="487" y="339"/>
                </a:lnTo>
                <a:lnTo>
                  <a:pt x="205" y="220"/>
                </a:lnTo>
                <a:lnTo>
                  <a:pt x="0" y="0"/>
                </a:lnTo>
                <a:close/>
              </a:path>
            </a:pathLst>
          </a:custGeom>
          <a:solidFill>
            <a:schemeClr val="hlink">
              <a:alpha val="50195"/>
            </a:schemeClr>
          </a:solidFill>
          <a:ln w="9525">
            <a:solidFill>
              <a:schemeClr val="tx1"/>
            </a:solidFill>
            <a:miter lim="800000"/>
            <a:headEnd/>
            <a:tailEnd/>
          </a:ln>
        </p:spPr>
        <p:txBody>
          <a:bodyPr wrap="none"/>
          <a:lstStyle/>
          <a:p>
            <a:endParaRPr lang="he-IL"/>
          </a:p>
        </p:txBody>
      </p:sp>
      <p:sp>
        <p:nvSpPr>
          <p:cNvPr id="119816" name="Freeform 25"/>
          <p:cNvSpPr>
            <a:spLocks/>
          </p:cNvSpPr>
          <p:nvPr/>
        </p:nvSpPr>
        <p:spPr bwMode="auto">
          <a:xfrm>
            <a:off x="1536700" y="6007100"/>
            <a:ext cx="1308100" cy="374650"/>
          </a:xfrm>
          <a:custGeom>
            <a:avLst/>
            <a:gdLst>
              <a:gd name="T0" fmla="*/ 2147483647 w 824"/>
              <a:gd name="T1" fmla="*/ 0 h 236"/>
              <a:gd name="T2" fmla="*/ 2147483647 w 824"/>
              <a:gd name="T3" fmla="*/ 2147483647 h 236"/>
              <a:gd name="T4" fmla="*/ 0 w 824"/>
              <a:gd name="T5" fmla="*/ 2147483647 h 236"/>
              <a:gd name="T6" fmla="*/ 2147483647 w 824"/>
              <a:gd name="T7" fmla="*/ 2147483647 h 236"/>
              <a:gd name="T8" fmla="*/ 2147483647 w 824"/>
              <a:gd name="T9" fmla="*/ 2147483647 h 236"/>
              <a:gd name="T10" fmla="*/ 2147483647 w 824"/>
              <a:gd name="T11" fmla="*/ 2147483647 h 236"/>
              <a:gd name="T12" fmla="*/ 2147483647 w 824"/>
              <a:gd name="T13" fmla="*/ 0 h 236"/>
              <a:gd name="T14" fmla="*/ 0 60000 65536"/>
              <a:gd name="T15" fmla="*/ 0 60000 65536"/>
              <a:gd name="T16" fmla="*/ 0 60000 65536"/>
              <a:gd name="T17" fmla="*/ 0 60000 65536"/>
              <a:gd name="T18" fmla="*/ 0 60000 65536"/>
              <a:gd name="T19" fmla="*/ 0 60000 65536"/>
              <a:gd name="T20" fmla="*/ 0 60000 65536"/>
              <a:gd name="T21" fmla="*/ 0 w 824"/>
              <a:gd name="T22" fmla="*/ 0 h 236"/>
              <a:gd name="T23" fmla="*/ 824 w 824"/>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4" h="236">
                <a:moveTo>
                  <a:pt x="824" y="0"/>
                </a:moveTo>
                <a:lnTo>
                  <a:pt x="820" y="236"/>
                </a:lnTo>
                <a:lnTo>
                  <a:pt x="0" y="232"/>
                </a:lnTo>
                <a:lnTo>
                  <a:pt x="120" y="152"/>
                </a:lnTo>
                <a:lnTo>
                  <a:pt x="564" y="57"/>
                </a:lnTo>
                <a:lnTo>
                  <a:pt x="792" y="24"/>
                </a:lnTo>
                <a:lnTo>
                  <a:pt x="824"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19817" name="Group 26"/>
          <p:cNvGrpSpPr>
            <a:grpSpLocks/>
          </p:cNvGrpSpPr>
          <p:nvPr/>
        </p:nvGrpSpPr>
        <p:grpSpPr bwMode="auto">
          <a:xfrm flipH="1">
            <a:off x="1690688" y="4221163"/>
            <a:ext cx="6721475" cy="2033587"/>
            <a:chOff x="3360" y="3072"/>
            <a:chExt cx="1872" cy="720"/>
          </a:xfrm>
        </p:grpSpPr>
        <p:sp>
          <p:nvSpPr>
            <p:cNvPr id="119837" name="Freeform 27"/>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19838" name="Freeform 28"/>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19818" name="Line 29"/>
          <p:cNvSpPr>
            <a:spLocks noChangeShapeType="1"/>
          </p:cNvSpPr>
          <p:nvPr/>
        </p:nvSpPr>
        <p:spPr bwMode="auto">
          <a:xfrm flipH="1">
            <a:off x="250825" y="6381750"/>
            <a:ext cx="8351838" cy="0"/>
          </a:xfrm>
          <a:prstGeom prst="line">
            <a:avLst/>
          </a:prstGeom>
          <a:noFill/>
          <a:ln w="9525">
            <a:solidFill>
              <a:schemeClr val="tx1"/>
            </a:solidFill>
            <a:miter lim="800000"/>
            <a:headEnd/>
            <a:tailEnd/>
          </a:ln>
        </p:spPr>
        <p:txBody>
          <a:bodyPr wrap="none"/>
          <a:lstStyle/>
          <a:p>
            <a:endParaRPr lang="he-IL"/>
          </a:p>
        </p:txBody>
      </p:sp>
      <p:sp>
        <p:nvSpPr>
          <p:cNvPr id="119819" name="Line 30"/>
          <p:cNvSpPr>
            <a:spLocks noChangeShapeType="1"/>
          </p:cNvSpPr>
          <p:nvPr/>
        </p:nvSpPr>
        <p:spPr bwMode="auto">
          <a:xfrm flipH="1">
            <a:off x="5027613" y="4221163"/>
            <a:ext cx="0" cy="2160587"/>
          </a:xfrm>
          <a:prstGeom prst="line">
            <a:avLst/>
          </a:prstGeom>
          <a:noFill/>
          <a:ln w="9525">
            <a:solidFill>
              <a:schemeClr val="tx1"/>
            </a:solidFill>
            <a:miter lim="800000"/>
            <a:headEnd/>
            <a:tailEnd/>
          </a:ln>
        </p:spPr>
        <p:txBody>
          <a:bodyPr wrap="none"/>
          <a:lstStyle/>
          <a:p>
            <a:endParaRPr lang="he-IL"/>
          </a:p>
        </p:txBody>
      </p:sp>
      <p:sp>
        <p:nvSpPr>
          <p:cNvPr id="119820" name="Freeform 31"/>
          <p:cNvSpPr>
            <a:spLocks/>
          </p:cNvSpPr>
          <p:nvPr/>
        </p:nvSpPr>
        <p:spPr bwMode="auto">
          <a:xfrm>
            <a:off x="2846388" y="5013325"/>
            <a:ext cx="11112" cy="1362075"/>
          </a:xfrm>
          <a:custGeom>
            <a:avLst/>
            <a:gdLst>
              <a:gd name="T0" fmla="*/ 0 w 7"/>
              <a:gd name="T1" fmla="*/ 0 h 858"/>
              <a:gd name="T2" fmla="*/ 2147483647 w 7"/>
              <a:gd name="T3" fmla="*/ 2147483647 h 858"/>
              <a:gd name="T4" fmla="*/ 0 60000 65536"/>
              <a:gd name="T5" fmla="*/ 0 60000 65536"/>
              <a:gd name="T6" fmla="*/ 0 w 7"/>
              <a:gd name="T7" fmla="*/ 0 h 858"/>
              <a:gd name="T8" fmla="*/ 7 w 7"/>
              <a:gd name="T9" fmla="*/ 858 h 858"/>
            </a:gdLst>
            <a:ahLst/>
            <a:cxnLst>
              <a:cxn ang="T4">
                <a:pos x="T0" y="T1"/>
              </a:cxn>
              <a:cxn ang="T5">
                <a:pos x="T2" y="T3"/>
              </a:cxn>
            </a:cxnLst>
            <a:rect l="T6" t="T7" r="T8" b="T9"/>
            <a:pathLst>
              <a:path w="7" h="858">
                <a:moveTo>
                  <a:pt x="0" y="0"/>
                </a:moveTo>
                <a:lnTo>
                  <a:pt x="7" y="858"/>
                </a:lnTo>
              </a:path>
            </a:pathLst>
          </a:custGeom>
          <a:noFill/>
          <a:ln w="9525">
            <a:solidFill>
              <a:schemeClr val="tx1"/>
            </a:solidFill>
            <a:miter lim="800000"/>
            <a:headEnd type="diamond" w="med" len="med"/>
            <a:tailEnd/>
          </a:ln>
        </p:spPr>
        <p:txBody>
          <a:bodyPr wrap="none"/>
          <a:lstStyle/>
          <a:p>
            <a:endParaRPr lang="he-IL"/>
          </a:p>
        </p:txBody>
      </p:sp>
      <p:sp>
        <p:nvSpPr>
          <p:cNvPr id="119821" name="Rectangle 32"/>
          <p:cNvSpPr>
            <a:spLocks noChangeArrowheads="1"/>
          </p:cNvSpPr>
          <p:nvPr/>
        </p:nvSpPr>
        <p:spPr bwMode="auto">
          <a:xfrm flipH="1">
            <a:off x="2916238" y="6092825"/>
            <a:ext cx="360362" cy="215900"/>
          </a:xfrm>
          <a:prstGeom prst="rect">
            <a:avLst/>
          </a:prstGeom>
          <a:noFill/>
          <a:ln w="9525">
            <a:noFill/>
            <a:miter lim="800000"/>
            <a:headEnd/>
            <a:tailEnd/>
          </a:ln>
        </p:spPr>
        <p:txBody>
          <a:bodyPr wrap="none" anchor="ctr"/>
          <a:lstStyle/>
          <a:p>
            <a:pPr algn="ctr"/>
            <a:r>
              <a:rPr lang="en-US" sz="1600" b="1">
                <a:sym typeface="Symbol" pitchFamily="18" charset="2"/>
              </a:rPr>
              <a:t></a:t>
            </a:r>
          </a:p>
        </p:txBody>
      </p:sp>
      <p:sp>
        <p:nvSpPr>
          <p:cNvPr id="119822" name="Rectangle 33"/>
          <p:cNvSpPr>
            <a:spLocks noChangeArrowheads="1"/>
          </p:cNvSpPr>
          <p:nvPr/>
        </p:nvSpPr>
        <p:spPr bwMode="auto">
          <a:xfrm flipH="1">
            <a:off x="2411413" y="6092825"/>
            <a:ext cx="360362" cy="215900"/>
          </a:xfrm>
          <a:prstGeom prst="rect">
            <a:avLst/>
          </a:prstGeom>
          <a:noFill/>
          <a:ln w="9525">
            <a:noFill/>
            <a:miter lim="800000"/>
            <a:headEnd/>
            <a:tailEnd/>
          </a:ln>
        </p:spPr>
        <p:txBody>
          <a:bodyPr wrap="none" anchor="ctr"/>
          <a:lstStyle/>
          <a:p>
            <a:pPr algn="ctr"/>
            <a:r>
              <a:rPr lang="en-US" sz="1600" b="1">
                <a:sym typeface="Symbol" pitchFamily="18" charset="2"/>
              </a:rPr>
              <a:t></a:t>
            </a:r>
          </a:p>
        </p:txBody>
      </p:sp>
      <p:sp>
        <p:nvSpPr>
          <p:cNvPr id="119823" name="Line 34"/>
          <p:cNvSpPr>
            <a:spLocks noChangeShapeType="1"/>
          </p:cNvSpPr>
          <p:nvPr/>
        </p:nvSpPr>
        <p:spPr bwMode="auto">
          <a:xfrm flipH="1">
            <a:off x="2195513" y="4868863"/>
            <a:ext cx="0" cy="1512887"/>
          </a:xfrm>
          <a:prstGeom prst="line">
            <a:avLst/>
          </a:prstGeom>
          <a:noFill/>
          <a:ln w="9525">
            <a:solidFill>
              <a:schemeClr val="tx1"/>
            </a:solidFill>
            <a:miter lim="800000"/>
            <a:headEnd/>
            <a:tailEnd/>
          </a:ln>
        </p:spPr>
        <p:txBody>
          <a:bodyPr wrap="none"/>
          <a:lstStyle/>
          <a:p>
            <a:endParaRPr lang="he-IL"/>
          </a:p>
        </p:txBody>
      </p:sp>
      <p:sp>
        <p:nvSpPr>
          <p:cNvPr id="119824" name="Rectangle 35"/>
          <p:cNvSpPr>
            <a:spLocks noChangeArrowheads="1"/>
          </p:cNvSpPr>
          <p:nvPr/>
        </p:nvSpPr>
        <p:spPr bwMode="auto">
          <a:xfrm flipH="1">
            <a:off x="2555875" y="4724400"/>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grpSp>
        <p:nvGrpSpPr>
          <p:cNvPr id="119825" name="Group 36"/>
          <p:cNvGrpSpPr>
            <a:grpSpLocks/>
          </p:cNvGrpSpPr>
          <p:nvPr/>
        </p:nvGrpSpPr>
        <p:grpSpPr bwMode="auto">
          <a:xfrm flipH="1">
            <a:off x="250825" y="4797425"/>
            <a:ext cx="3960813" cy="1530350"/>
            <a:chOff x="3360" y="3072"/>
            <a:chExt cx="1872" cy="720"/>
          </a:xfrm>
        </p:grpSpPr>
        <p:sp>
          <p:nvSpPr>
            <p:cNvPr id="119835" name="Freeform 37"/>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19836" name="Freeform 38"/>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19826" name="Rectangle 39"/>
          <p:cNvSpPr>
            <a:spLocks noChangeArrowheads="1"/>
          </p:cNvSpPr>
          <p:nvPr/>
        </p:nvSpPr>
        <p:spPr bwMode="auto">
          <a:xfrm flipH="1">
            <a:off x="1979613" y="6381750"/>
            <a:ext cx="358775" cy="333375"/>
          </a:xfrm>
          <a:prstGeom prst="rect">
            <a:avLst/>
          </a:prstGeom>
          <a:noFill/>
          <a:ln w="9525">
            <a:noFill/>
            <a:miter lim="800000"/>
            <a:headEnd/>
            <a:tailEnd/>
          </a:ln>
        </p:spPr>
        <p:txBody>
          <a:bodyPr wrap="none" anchor="ctr"/>
          <a:lstStyle/>
          <a:p>
            <a:pPr algn="ctr"/>
            <a:r>
              <a:rPr lang="el-GR" sz="1600" b="1"/>
              <a:t>μ</a:t>
            </a:r>
            <a:r>
              <a:rPr lang="en-US" sz="1600" b="1" baseline="-25000"/>
              <a:t>1</a:t>
            </a:r>
          </a:p>
        </p:txBody>
      </p:sp>
      <p:sp>
        <p:nvSpPr>
          <p:cNvPr id="119827" name="Rectangle 40"/>
          <p:cNvSpPr>
            <a:spLocks noChangeArrowheads="1"/>
          </p:cNvSpPr>
          <p:nvPr/>
        </p:nvSpPr>
        <p:spPr bwMode="auto">
          <a:xfrm flipH="1">
            <a:off x="2987675" y="5516563"/>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19828" name="Rectangle 41"/>
          <p:cNvSpPr>
            <a:spLocks noChangeArrowheads="1"/>
          </p:cNvSpPr>
          <p:nvPr/>
        </p:nvSpPr>
        <p:spPr bwMode="auto">
          <a:xfrm flipH="1">
            <a:off x="2411413" y="5516563"/>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19829" name="Rectangle 42"/>
          <p:cNvSpPr>
            <a:spLocks noChangeArrowheads="1"/>
          </p:cNvSpPr>
          <p:nvPr/>
        </p:nvSpPr>
        <p:spPr bwMode="auto">
          <a:xfrm flipH="1">
            <a:off x="2484438" y="6453188"/>
            <a:ext cx="719137" cy="215900"/>
          </a:xfrm>
          <a:prstGeom prst="rect">
            <a:avLst/>
          </a:prstGeom>
          <a:noFill/>
          <a:ln w="9525">
            <a:noFill/>
            <a:miter lim="800000"/>
            <a:headEnd/>
            <a:tailEnd/>
          </a:ln>
        </p:spPr>
        <p:txBody>
          <a:bodyPr wrap="none" anchor="ctr"/>
          <a:lstStyle/>
          <a:p>
            <a:pPr algn="ctr"/>
            <a:r>
              <a:rPr lang="en-US" sz="1400" b="1">
                <a:sym typeface="Symbol" pitchFamily="18" charset="2"/>
              </a:rPr>
              <a:t>Z=-2.33</a:t>
            </a:r>
          </a:p>
        </p:txBody>
      </p:sp>
      <p:sp>
        <p:nvSpPr>
          <p:cNvPr id="119830" name="Line 44"/>
          <p:cNvSpPr>
            <a:spLocks noChangeShapeType="1"/>
          </p:cNvSpPr>
          <p:nvPr/>
        </p:nvSpPr>
        <p:spPr bwMode="auto">
          <a:xfrm flipH="1">
            <a:off x="3635375" y="5013325"/>
            <a:ext cx="0" cy="1441450"/>
          </a:xfrm>
          <a:prstGeom prst="line">
            <a:avLst/>
          </a:prstGeom>
          <a:noFill/>
          <a:ln w="9525">
            <a:solidFill>
              <a:schemeClr val="tx1"/>
            </a:solidFill>
            <a:miter lim="800000"/>
            <a:headEnd/>
            <a:tailEnd/>
          </a:ln>
        </p:spPr>
        <p:txBody>
          <a:bodyPr wrap="none"/>
          <a:lstStyle/>
          <a:p>
            <a:endParaRPr lang="he-IL"/>
          </a:p>
        </p:txBody>
      </p:sp>
      <p:sp>
        <p:nvSpPr>
          <p:cNvPr id="119831" name="Rectangle 45"/>
          <p:cNvSpPr>
            <a:spLocks noChangeArrowheads="1"/>
          </p:cNvSpPr>
          <p:nvPr/>
        </p:nvSpPr>
        <p:spPr bwMode="auto">
          <a:xfrm flipH="1">
            <a:off x="3276600" y="4724400"/>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מבחן</a:t>
            </a:r>
            <a:endParaRPr lang="en-US" sz="1000" b="1">
              <a:sym typeface="Symbol" pitchFamily="18" charset="2"/>
            </a:endParaRPr>
          </a:p>
        </p:txBody>
      </p:sp>
      <p:sp>
        <p:nvSpPr>
          <p:cNvPr id="119832" name="Rectangle 46"/>
          <p:cNvSpPr>
            <a:spLocks noChangeArrowheads="1"/>
          </p:cNvSpPr>
          <p:nvPr/>
        </p:nvSpPr>
        <p:spPr bwMode="auto">
          <a:xfrm flipH="1">
            <a:off x="3276600" y="6453188"/>
            <a:ext cx="719138" cy="215900"/>
          </a:xfrm>
          <a:prstGeom prst="rect">
            <a:avLst/>
          </a:prstGeom>
          <a:noFill/>
          <a:ln w="9525">
            <a:noFill/>
            <a:miter lim="800000"/>
            <a:headEnd/>
            <a:tailEnd/>
          </a:ln>
        </p:spPr>
        <p:txBody>
          <a:bodyPr wrap="none" anchor="ctr"/>
          <a:lstStyle/>
          <a:p>
            <a:pPr algn="ctr"/>
            <a:r>
              <a:rPr lang="en-US" sz="1400" b="1">
                <a:sym typeface="Symbol" pitchFamily="18" charset="2"/>
              </a:rPr>
              <a:t>Z=-1.5</a:t>
            </a:r>
          </a:p>
        </p:txBody>
      </p:sp>
      <p:sp>
        <p:nvSpPr>
          <p:cNvPr id="329776" name="AutoShape 48">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19834" name="Rectangle 49"/>
          <p:cNvSpPr>
            <a:spLocks noChangeArrowheads="1"/>
          </p:cNvSpPr>
          <p:nvPr/>
        </p:nvSpPr>
        <p:spPr bwMode="auto">
          <a:xfrm>
            <a:off x="7164388" y="115888"/>
            <a:ext cx="1655762" cy="360362"/>
          </a:xfrm>
          <a:prstGeom prst="rect">
            <a:avLst/>
          </a:prstGeom>
          <a:noFill/>
          <a:ln w="19050">
            <a:solidFill>
              <a:schemeClr val="tx1"/>
            </a:solidFill>
            <a:miter lim="800000"/>
            <a:headEnd/>
            <a:tailEnd/>
          </a:ln>
        </p:spPr>
        <p:txBody>
          <a:bodyPr wrap="none" anchor="ctr"/>
          <a:lstStyle/>
          <a:p>
            <a:pPr algn="ctr"/>
            <a:r>
              <a:rPr lang="en-US" b="1">
                <a:solidFill>
                  <a:schemeClr val="hlink"/>
                </a:solidFill>
                <a:sym typeface="Symbol" pitchFamily="18" charset="2"/>
              </a:rPr>
              <a:t></a:t>
            </a:r>
            <a:r>
              <a:rPr lang="he-IL"/>
              <a:t> </a:t>
            </a:r>
            <a:r>
              <a:rPr lang="he-IL" b="1">
                <a:solidFill>
                  <a:schemeClr val="hlink"/>
                </a:solidFill>
              </a:rPr>
              <a:t>לא רלוונטי למבחן</a:t>
            </a:r>
            <a:endParaRPr lang="en-US" b="1">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fade">
                                      <p:cBhvr>
                                        <p:cTn id="7" dur="2000"/>
                                        <p:tgtEl>
                                          <p:spTgt spid="329731">
                                            <p:txEl>
                                              <p:pRg st="0" end="0"/>
                                            </p:txEl>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29732"/>
                                        </p:tgtEl>
                                        <p:attrNameLst>
                                          <p:attrName>style.visibility</p:attrName>
                                        </p:attrNameLst>
                                      </p:cBhvr>
                                      <p:to>
                                        <p:strVal val="visible"/>
                                      </p:to>
                                    </p:set>
                                    <p:anim calcmode="lin" valueType="num">
                                      <p:cBhvr>
                                        <p:cTn id="10" dur="1000" fill="hold"/>
                                        <p:tgtEl>
                                          <p:spTgt spid="329732"/>
                                        </p:tgtEl>
                                        <p:attrNameLst>
                                          <p:attrName>ppt_w</p:attrName>
                                        </p:attrNameLst>
                                      </p:cBhvr>
                                      <p:tavLst>
                                        <p:tav tm="0">
                                          <p:val>
                                            <p:strVal val="#ppt_w*0.70"/>
                                          </p:val>
                                        </p:tav>
                                        <p:tav tm="100000">
                                          <p:val>
                                            <p:strVal val="#ppt_w"/>
                                          </p:val>
                                        </p:tav>
                                      </p:tavLst>
                                    </p:anim>
                                    <p:anim calcmode="lin" valueType="num">
                                      <p:cBhvr>
                                        <p:cTn id="11" dur="1000" fill="hold"/>
                                        <p:tgtEl>
                                          <p:spTgt spid="329732"/>
                                        </p:tgtEl>
                                        <p:attrNameLst>
                                          <p:attrName>ppt_h</p:attrName>
                                        </p:attrNameLst>
                                      </p:cBhvr>
                                      <p:tavLst>
                                        <p:tav tm="0">
                                          <p:val>
                                            <p:strVal val="#ppt_h"/>
                                          </p:val>
                                        </p:tav>
                                        <p:tav tm="100000">
                                          <p:val>
                                            <p:strVal val="#ppt_h"/>
                                          </p:val>
                                        </p:tav>
                                      </p:tavLst>
                                    </p:anim>
                                    <p:animEffect transition="in" filter="fade">
                                      <p:cBhvr>
                                        <p:cTn id="12" dur="1000"/>
                                        <p:tgtEl>
                                          <p:spTgt spid="32973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29731">
                                            <p:txEl>
                                              <p:pRg st="1" end="1"/>
                                            </p:txEl>
                                          </p:spTgt>
                                        </p:tgtEl>
                                        <p:attrNameLst>
                                          <p:attrName>style.visibility</p:attrName>
                                        </p:attrNameLst>
                                      </p:cBhvr>
                                      <p:to>
                                        <p:strVal val="visible"/>
                                      </p:to>
                                    </p:set>
                                    <p:animEffect transition="in" filter="fade">
                                      <p:cBhvr>
                                        <p:cTn id="16" dur="2000"/>
                                        <p:tgtEl>
                                          <p:spTgt spid="329731">
                                            <p:txEl>
                                              <p:pRg st="1" end="1"/>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329731">
                                            <p:txEl>
                                              <p:pRg st="2" end="2"/>
                                            </p:txEl>
                                          </p:spTgt>
                                        </p:tgtEl>
                                        <p:attrNameLst>
                                          <p:attrName>style.visibility</p:attrName>
                                        </p:attrNameLst>
                                      </p:cBhvr>
                                      <p:to>
                                        <p:strVal val="visible"/>
                                      </p:to>
                                    </p:set>
                                    <p:animEffect transition="in" filter="fade">
                                      <p:cBhvr>
                                        <p:cTn id="20" dur="2000"/>
                                        <p:tgtEl>
                                          <p:spTgt spid="329731">
                                            <p:txEl>
                                              <p:pRg st="2" end="2"/>
                                            </p:txEl>
                                          </p:spTgt>
                                        </p:tgtEl>
                                      </p:cBhvr>
                                    </p:animEffect>
                                  </p:childTnLst>
                                </p:cTn>
                              </p:par>
                              <p:par>
                                <p:cTn id="21" presetID="29"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ppt_x</p:attrName>
                                        </p:attrNameLst>
                                      </p:cBhvr>
                                      <p:tavLst>
                                        <p:tav tm="0">
                                          <p:val>
                                            <p:strVal val="#ppt_x-.2"/>
                                          </p:val>
                                        </p:tav>
                                        <p:tav tm="100000">
                                          <p:val>
                                            <p:strVal val="#ppt_x"/>
                                          </p:val>
                                        </p:tav>
                                      </p:tavLst>
                                    </p:anim>
                                    <p:anim calcmode="lin" valueType="num">
                                      <p:cBhvr>
                                        <p:cTn id="2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329731">
                                            <p:txEl>
                                              <p:pRg st="3" end="3"/>
                                            </p:txEl>
                                          </p:spTgt>
                                        </p:tgtEl>
                                        <p:attrNameLst>
                                          <p:attrName>style.visibility</p:attrName>
                                        </p:attrNameLst>
                                      </p:cBhvr>
                                      <p:to>
                                        <p:strVal val="visible"/>
                                      </p:to>
                                    </p:set>
                                    <p:animEffect transition="in" filter="fade">
                                      <p:cBhvr>
                                        <p:cTn id="29" dur="2000"/>
                                        <p:tgtEl>
                                          <p:spTgt spid="329731">
                                            <p:txEl>
                                              <p:pRg st="3" end="3"/>
                                            </p:txEl>
                                          </p:spTgt>
                                        </p:tgtEl>
                                      </p:cBhvr>
                                    </p:animEffect>
                                  </p:childTnLst>
                                </p:cTn>
                              </p:par>
                            </p:childTnLst>
                          </p:cTn>
                        </p:par>
                        <p:par>
                          <p:cTn id="30" fill="hold">
                            <p:stCondLst>
                              <p:cond delay="8000"/>
                            </p:stCondLst>
                            <p:childTnLst>
                              <p:par>
                                <p:cTn id="31" presetID="10" presetClass="entr" presetSubtype="0" fill="hold" grpId="0" nodeType="afterEffect">
                                  <p:stCondLst>
                                    <p:cond delay="0"/>
                                  </p:stCondLst>
                                  <p:childTnLst>
                                    <p:set>
                                      <p:cBhvr>
                                        <p:cTn id="32" dur="1" fill="hold">
                                          <p:stCondLst>
                                            <p:cond delay="0"/>
                                          </p:stCondLst>
                                        </p:cTn>
                                        <p:tgtEl>
                                          <p:spTgt spid="329731">
                                            <p:txEl>
                                              <p:pRg st="4" end="4"/>
                                            </p:txEl>
                                          </p:spTgt>
                                        </p:tgtEl>
                                        <p:attrNameLst>
                                          <p:attrName>style.visibility</p:attrName>
                                        </p:attrNameLst>
                                      </p:cBhvr>
                                      <p:to>
                                        <p:strVal val="visible"/>
                                      </p:to>
                                    </p:set>
                                    <p:animEffect transition="in" filter="fade">
                                      <p:cBhvr>
                                        <p:cTn id="33" dur="2000"/>
                                        <p:tgtEl>
                                          <p:spTgt spid="329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p:bldP spid="32973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algn="r" eaLnBrk="1" hangingPunct="1"/>
            <a:r>
              <a:rPr lang="he-IL" smtClean="0"/>
              <a:t>חישוב ה </a:t>
            </a:r>
            <a:r>
              <a:rPr lang="en-US" sz="4000" smtClean="0">
                <a:sym typeface="Symbol" pitchFamily="18" charset="2"/>
              </a:rPr>
              <a:t></a:t>
            </a:r>
            <a:r>
              <a:rPr lang="he-IL" sz="4000" smtClean="0">
                <a:sym typeface="Symbol" pitchFamily="18" charset="2"/>
              </a:rPr>
              <a:t>: דוגמא (2)</a:t>
            </a:r>
            <a:endParaRPr lang="en-US" sz="4000" smtClean="0">
              <a:sym typeface="Symbol" pitchFamily="18" charset="2"/>
            </a:endParaRPr>
          </a:p>
        </p:txBody>
      </p:sp>
      <p:sp>
        <p:nvSpPr>
          <p:cNvPr id="330755" name="Rectangle 3"/>
          <p:cNvSpPr>
            <a:spLocks noGrp="1" noChangeArrowheads="1"/>
          </p:cNvSpPr>
          <p:nvPr>
            <p:ph type="body" idx="1"/>
          </p:nvPr>
        </p:nvSpPr>
        <p:spPr/>
        <p:txBody>
          <a:bodyPr/>
          <a:lstStyle/>
          <a:p>
            <a:pPr eaLnBrk="1" hangingPunct="1">
              <a:lnSpc>
                <a:spcPct val="95000"/>
              </a:lnSpc>
            </a:pPr>
            <a:r>
              <a:rPr lang="he-IL" sz="2000" smtClean="0"/>
              <a:t>נתון:  </a:t>
            </a:r>
            <a:r>
              <a:rPr lang="el-GR" sz="2000" smtClean="0"/>
              <a:t>μ</a:t>
            </a:r>
            <a:r>
              <a:rPr lang="en-US" sz="2000" smtClean="0"/>
              <a:t>=26</a:t>
            </a:r>
            <a:r>
              <a:rPr lang="he-IL" sz="2000" smtClean="0"/>
              <a:t>, </a:t>
            </a:r>
            <a:r>
              <a:rPr lang="el-GR" sz="2000" smtClean="0"/>
              <a:t>σ</a:t>
            </a:r>
            <a:r>
              <a:rPr lang="en-US" sz="2000" smtClean="0"/>
              <a:t>=12</a:t>
            </a:r>
            <a:r>
              <a:rPr lang="he-IL" sz="2000" smtClean="0"/>
              <a:t>, </a:t>
            </a:r>
            <a:r>
              <a:rPr lang="en-US" sz="2000" smtClean="0"/>
              <a:t>X=23</a:t>
            </a:r>
            <a:r>
              <a:rPr lang="he-IL" sz="2000" smtClean="0"/>
              <a:t>, </a:t>
            </a:r>
            <a:r>
              <a:rPr lang="en-US" sz="2000" smtClean="0"/>
              <a:t>n=36</a:t>
            </a:r>
            <a:r>
              <a:rPr lang="he-IL" sz="2000" smtClean="0"/>
              <a:t>, </a:t>
            </a:r>
            <a:r>
              <a:rPr lang="el-GR" sz="2000" smtClean="0"/>
              <a:t>α</a:t>
            </a:r>
            <a:r>
              <a:rPr lang="en-US" sz="2000" smtClean="0"/>
              <a:t>=0.01</a:t>
            </a:r>
            <a:r>
              <a:rPr lang="he-IL" sz="2000" smtClean="0"/>
              <a:t>, </a:t>
            </a:r>
            <a:r>
              <a:rPr lang="el-GR" sz="2000" smtClean="0"/>
              <a:t>μ</a:t>
            </a:r>
            <a:r>
              <a:rPr lang="en-US" sz="2000" baseline="-25000" smtClean="0"/>
              <a:t>1</a:t>
            </a:r>
            <a:r>
              <a:rPr lang="en-US" sz="2000" smtClean="0"/>
              <a:t>=19.5</a:t>
            </a:r>
            <a:r>
              <a:rPr lang="he-IL" sz="2000" smtClean="0"/>
              <a:t>.</a:t>
            </a:r>
            <a:endParaRPr lang="en-US" sz="2000" smtClean="0"/>
          </a:p>
          <a:p>
            <a:pPr eaLnBrk="1" hangingPunct="1">
              <a:lnSpc>
                <a:spcPct val="95000"/>
              </a:lnSpc>
            </a:pPr>
            <a:r>
              <a:rPr lang="he-IL" sz="2000" smtClean="0"/>
              <a:t>שלב </a:t>
            </a:r>
            <a:r>
              <a:rPr lang="en-US" sz="2000" smtClean="0"/>
              <a:t>I</a:t>
            </a:r>
            <a:r>
              <a:rPr lang="he-IL" sz="2000" smtClean="0"/>
              <a:t>: מציאת ערך גולמי של ה </a:t>
            </a:r>
            <a:r>
              <a:rPr lang="en-US" sz="2000" smtClean="0"/>
              <a:t>Z</a:t>
            </a:r>
            <a:r>
              <a:rPr lang="he-IL" sz="2000" smtClean="0"/>
              <a:t> הגבולי</a:t>
            </a:r>
          </a:p>
          <a:p>
            <a:pPr lvl="1" eaLnBrk="1" hangingPunct="1">
              <a:lnSpc>
                <a:spcPct val="95000"/>
              </a:lnSpc>
            </a:pPr>
            <a:r>
              <a:rPr lang="en-US" sz="1800" smtClean="0"/>
              <a:t>C=26+(-2.33*12/6)=21.34</a:t>
            </a:r>
            <a:r>
              <a:rPr lang="he-IL" sz="1800" smtClean="0"/>
              <a:t> </a:t>
            </a:r>
          </a:p>
          <a:p>
            <a:pPr eaLnBrk="1" hangingPunct="1">
              <a:lnSpc>
                <a:spcPct val="95000"/>
              </a:lnSpc>
            </a:pPr>
            <a:r>
              <a:rPr lang="he-IL" sz="2000" smtClean="0">
                <a:sym typeface="Symbol" pitchFamily="18" charset="2"/>
              </a:rPr>
              <a:t>שלב </a:t>
            </a:r>
            <a:r>
              <a:rPr lang="en-US" sz="2000" smtClean="0">
                <a:sym typeface="Symbol" pitchFamily="18" charset="2"/>
              </a:rPr>
              <a:t>II</a:t>
            </a:r>
            <a:r>
              <a:rPr lang="he-IL" sz="2000" smtClean="0">
                <a:sym typeface="Symbol" pitchFamily="18" charset="2"/>
              </a:rPr>
              <a:t>: חישוב ה </a:t>
            </a:r>
            <a:r>
              <a:rPr lang="en-US" sz="2000" smtClean="0">
                <a:sym typeface="Symbol" pitchFamily="18" charset="2"/>
              </a:rPr>
              <a:t>Z</a:t>
            </a:r>
            <a:r>
              <a:rPr lang="he-IL" sz="2000" smtClean="0">
                <a:sym typeface="Symbol" pitchFamily="18" charset="2"/>
              </a:rPr>
              <a:t> ביחס ל </a:t>
            </a:r>
            <a:r>
              <a:rPr lang="en-US" sz="2000" smtClean="0">
                <a:sym typeface="Symbol" pitchFamily="18" charset="2"/>
              </a:rPr>
              <a:t> </a:t>
            </a:r>
            <a:r>
              <a:rPr lang="el-GR" sz="2000" smtClean="0"/>
              <a:t>μ</a:t>
            </a:r>
            <a:r>
              <a:rPr lang="en-US" sz="2000" baseline="-25000" smtClean="0"/>
              <a:t>1</a:t>
            </a:r>
          </a:p>
          <a:p>
            <a:pPr lvl="1" eaLnBrk="1" hangingPunct="1">
              <a:lnSpc>
                <a:spcPct val="95000"/>
              </a:lnSpc>
            </a:pPr>
            <a:r>
              <a:rPr lang="en-US" sz="1800" smtClean="0"/>
              <a:t>Z=(21.34-19.5)/(12/6)=0.92</a:t>
            </a:r>
          </a:p>
          <a:p>
            <a:pPr lvl="1" eaLnBrk="1" hangingPunct="1">
              <a:lnSpc>
                <a:spcPct val="95000"/>
              </a:lnSpc>
            </a:pPr>
            <a:r>
              <a:rPr lang="en-US" sz="2000" smtClean="0">
                <a:sym typeface="Symbol" pitchFamily="18" charset="2"/>
              </a:rPr>
              <a:t>=100%-82.12%=17.88%</a:t>
            </a:r>
            <a:endParaRPr lang="el-GR" sz="1800" smtClean="0"/>
          </a:p>
          <a:p>
            <a:pPr eaLnBrk="1" hangingPunct="1">
              <a:lnSpc>
                <a:spcPct val="95000"/>
              </a:lnSpc>
            </a:pPr>
            <a:endParaRPr lang="el-GR" sz="2000" smtClean="0"/>
          </a:p>
        </p:txBody>
      </p:sp>
      <p:sp>
        <p:nvSpPr>
          <p:cNvPr id="18438" name="Line 4"/>
          <p:cNvSpPr>
            <a:spLocks noChangeShapeType="1"/>
          </p:cNvSpPr>
          <p:nvPr/>
        </p:nvSpPr>
        <p:spPr bwMode="auto">
          <a:xfrm>
            <a:off x="6084888" y="2060575"/>
            <a:ext cx="215900" cy="0"/>
          </a:xfrm>
          <a:prstGeom prst="line">
            <a:avLst/>
          </a:prstGeom>
          <a:noFill/>
          <a:ln w="9525">
            <a:solidFill>
              <a:schemeClr val="tx1"/>
            </a:solidFill>
            <a:miter lim="800000"/>
            <a:headEnd/>
            <a:tailEnd/>
          </a:ln>
        </p:spPr>
        <p:txBody>
          <a:bodyPr wrap="none"/>
          <a:lstStyle/>
          <a:p>
            <a:endParaRPr lang="he-IL"/>
          </a:p>
        </p:txBody>
      </p:sp>
      <p:sp>
        <p:nvSpPr>
          <p:cNvPr id="18439" name="Rectangle 23"/>
          <p:cNvSpPr>
            <a:spLocks noChangeArrowheads="1"/>
          </p:cNvSpPr>
          <p:nvPr/>
        </p:nvSpPr>
        <p:spPr bwMode="auto">
          <a:xfrm flipH="1">
            <a:off x="4859338" y="6381750"/>
            <a:ext cx="358775" cy="333375"/>
          </a:xfrm>
          <a:prstGeom prst="rect">
            <a:avLst/>
          </a:prstGeom>
          <a:noFill/>
          <a:ln w="9525">
            <a:noFill/>
            <a:miter lim="800000"/>
            <a:headEnd/>
            <a:tailEnd/>
          </a:ln>
        </p:spPr>
        <p:txBody>
          <a:bodyPr wrap="none" anchor="ctr"/>
          <a:lstStyle/>
          <a:p>
            <a:pPr algn="ctr"/>
            <a:r>
              <a:rPr lang="el-GR" sz="1600" b="1"/>
              <a:t>μ</a:t>
            </a:r>
            <a:r>
              <a:rPr lang="en-US" sz="1600" b="1" baseline="-25000"/>
              <a:t>0</a:t>
            </a:r>
          </a:p>
        </p:txBody>
      </p:sp>
      <p:sp>
        <p:nvSpPr>
          <p:cNvPr id="18440" name="Freeform 24"/>
          <p:cNvSpPr>
            <a:spLocks/>
          </p:cNvSpPr>
          <p:nvPr/>
        </p:nvSpPr>
        <p:spPr bwMode="auto">
          <a:xfrm>
            <a:off x="2828925" y="5657850"/>
            <a:ext cx="1428750" cy="723900"/>
          </a:xfrm>
          <a:custGeom>
            <a:avLst/>
            <a:gdLst>
              <a:gd name="T0" fmla="*/ 2147483647 w 900"/>
              <a:gd name="T1" fmla="*/ 0 h 456"/>
              <a:gd name="T2" fmla="*/ 0 w 900"/>
              <a:gd name="T3" fmla="*/ 2147483647 h 456"/>
              <a:gd name="T4" fmla="*/ 2147483647 w 900"/>
              <a:gd name="T5" fmla="*/ 2147483647 h 456"/>
              <a:gd name="T6" fmla="*/ 2147483647 w 900"/>
              <a:gd name="T7" fmla="*/ 2147483647 h 456"/>
              <a:gd name="T8" fmla="*/ 2147483647 w 900"/>
              <a:gd name="T9" fmla="*/ 2147483647 h 456"/>
              <a:gd name="T10" fmla="*/ 2147483647 w 900"/>
              <a:gd name="T11" fmla="*/ 2147483647 h 456"/>
              <a:gd name="T12" fmla="*/ 2147483647 w 900"/>
              <a:gd name="T13" fmla="*/ 0 h 456"/>
              <a:gd name="T14" fmla="*/ 0 60000 65536"/>
              <a:gd name="T15" fmla="*/ 0 60000 65536"/>
              <a:gd name="T16" fmla="*/ 0 60000 65536"/>
              <a:gd name="T17" fmla="*/ 0 60000 65536"/>
              <a:gd name="T18" fmla="*/ 0 60000 65536"/>
              <a:gd name="T19" fmla="*/ 0 60000 65536"/>
              <a:gd name="T20" fmla="*/ 0 60000 65536"/>
              <a:gd name="T21" fmla="*/ 0 w 900"/>
              <a:gd name="T22" fmla="*/ 0 h 456"/>
              <a:gd name="T23" fmla="*/ 900 w 900"/>
              <a:gd name="T24" fmla="*/ 456 h 4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0" h="456">
                <a:moveTo>
                  <a:pt x="6" y="0"/>
                </a:moveTo>
                <a:lnTo>
                  <a:pt x="0" y="456"/>
                </a:lnTo>
                <a:lnTo>
                  <a:pt x="900" y="456"/>
                </a:lnTo>
                <a:lnTo>
                  <a:pt x="832" y="397"/>
                </a:lnTo>
                <a:lnTo>
                  <a:pt x="496" y="341"/>
                </a:lnTo>
                <a:lnTo>
                  <a:pt x="214" y="222"/>
                </a:lnTo>
                <a:lnTo>
                  <a:pt x="6" y="0"/>
                </a:lnTo>
                <a:close/>
              </a:path>
            </a:pathLst>
          </a:custGeom>
          <a:solidFill>
            <a:schemeClr val="hlink">
              <a:alpha val="50195"/>
            </a:schemeClr>
          </a:solidFill>
          <a:ln w="9525">
            <a:solidFill>
              <a:schemeClr val="tx1"/>
            </a:solidFill>
            <a:miter lim="800000"/>
            <a:headEnd/>
            <a:tailEnd/>
          </a:ln>
        </p:spPr>
        <p:txBody>
          <a:bodyPr wrap="none"/>
          <a:lstStyle/>
          <a:p>
            <a:endParaRPr lang="he-IL"/>
          </a:p>
        </p:txBody>
      </p:sp>
      <p:sp>
        <p:nvSpPr>
          <p:cNvPr id="18441" name="Freeform 25"/>
          <p:cNvSpPr>
            <a:spLocks/>
          </p:cNvSpPr>
          <p:nvPr/>
        </p:nvSpPr>
        <p:spPr bwMode="auto">
          <a:xfrm>
            <a:off x="1536700" y="6007100"/>
            <a:ext cx="1308100" cy="374650"/>
          </a:xfrm>
          <a:custGeom>
            <a:avLst/>
            <a:gdLst>
              <a:gd name="T0" fmla="*/ 2147483647 w 824"/>
              <a:gd name="T1" fmla="*/ 0 h 236"/>
              <a:gd name="T2" fmla="*/ 2147483647 w 824"/>
              <a:gd name="T3" fmla="*/ 2147483647 h 236"/>
              <a:gd name="T4" fmla="*/ 0 w 824"/>
              <a:gd name="T5" fmla="*/ 2147483647 h 236"/>
              <a:gd name="T6" fmla="*/ 2147483647 w 824"/>
              <a:gd name="T7" fmla="*/ 2147483647 h 236"/>
              <a:gd name="T8" fmla="*/ 2147483647 w 824"/>
              <a:gd name="T9" fmla="*/ 2147483647 h 236"/>
              <a:gd name="T10" fmla="*/ 2147483647 w 824"/>
              <a:gd name="T11" fmla="*/ 2147483647 h 236"/>
              <a:gd name="T12" fmla="*/ 2147483647 w 824"/>
              <a:gd name="T13" fmla="*/ 0 h 236"/>
              <a:gd name="T14" fmla="*/ 0 60000 65536"/>
              <a:gd name="T15" fmla="*/ 0 60000 65536"/>
              <a:gd name="T16" fmla="*/ 0 60000 65536"/>
              <a:gd name="T17" fmla="*/ 0 60000 65536"/>
              <a:gd name="T18" fmla="*/ 0 60000 65536"/>
              <a:gd name="T19" fmla="*/ 0 60000 65536"/>
              <a:gd name="T20" fmla="*/ 0 60000 65536"/>
              <a:gd name="T21" fmla="*/ 0 w 824"/>
              <a:gd name="T22" fmla="*/ 0 h 236"/>
              <a:gd name="T23" fmla="*/ 824 w 824"/>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4" h="236">
                <a:moveTo>
                  <a:pt x="824" y="0"/>
                </a:moveTo>
                <a:lnTo>
                  <a:pt x="820" y="236"/>
                </a:lnTo>
                <a:lnTo>
                  <a:pt x="0" y="232"/>
                </a:lnTo>
                <a:lnTo>
                  <a:pt x="120" y="152"/>
                </a:lnTo>
                <a:lnTo>
                  <a:pt x="564" y="57"/>
                </a:lnTo>
                <a:lnTo>
                  <a:pt x="792" y="24"/>
                </a:lnTo>
                <a:lnTo>
                  <a:pt x="824"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8442" name="Group 26"/>
          <p:cNvGrpSpPr>
            <a:grpSpLocks/>
          </p:cNvGrpSpPr>
          <p:nvPr/>
        </p:nvGrpSpPr>
        <p:grpSpPr bwMode="auto">
          <a:xfrm flipH="1">
            <a:off x="1690688" y="4221163"/>
            <a:ext cx="6721475" cy="2033587"/>
            <a:chOff x="3360" y="3072"/>
            <a:chExt cx="1872" cy="720"/>
          </a:xfrm>
        </p:grpSpPr>
        <p:sp>
          <p:nvSpPr>
            <p:cNvPr id="18461" name="Freeform 27"/>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8462" name="Freeform 28"/>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8443" name="Line 29"/>
          <p:cNvSpPr>
            <a:spLocks noChangeShapeType="1"/>
          </p:cNvSpPr>
          <p:nvPr/>
        </p:nvSpPr>
        <p:spPr bwMode="auto">
          <a:xfrm flipH="1">
            <a:off x="250825" y="6381750"/>
            <a:ext cx="8351838" cy="0"/>
          </a:xfrm>
          <a:prstGeom prst="line">
            <a:avLst/>
          </a:prstGeom>
          <a:noFill/>
          <a:ln w="9525">
            <a:solidFill>
              <a:schemeClr val="tx1"/>
            </a:solidFill>
            <a:miter lim="800000"/>
            <a:headEnd/>
            <a:tailEnd/>
          </a:ln>
        </p:spPr>
        <p:txBody>
          <a:bodyPr wrap="none"/>
          <a:lstStyle/>
          <a:p>
            <a:endParaRPr lang="he-IL"/>
          </a:p>
        </p:txBody>
      </p:sp>
      <p:sp>
        <p:nvSpPr>
          <p:cNvPr id="18444" name="Line 30"/>
          <p:cNvSpPr>
            <a:spLocks noChangeShapeType="1"/>
          </p:cNvSpPr>
          <p:nvPr/>
        </p:nvSpPr>
        <p:spPr bwMode="auto">
          <a:xfrm flipH="1">
            <a:off x="5027613" y="4221163"/>
            <a:ext cx="0" cy="2160587"/>
          </a:xfrm>
          <a:prstGeom prst="line">
            <a:avLst/>
          </a:prstGeom>
          <a:noFill/>
          <a:ln w="9525">
            <a:solidFill>
              <a:schemeClr val="tx1"/>
            </a:solidFill>
            <a:miter lim="800000"/>
            <a:headEnd/>
            <a:tailEnd/>
          </a:ln>
        </p:spPr>
        <p:txBody>
          <a:bodyPr wrap="none"/>
          <a:lstStyle/>
          <a:p>
            <a:endParaRPr lang="he-IL"/>
          </a:p>
        </p:txBody>
      </p:sp>
      <p:sp>
        <p:nvSpPr>
          <p:cNvPr id="18445" name="Line 31"/>
          <p:cNvSpPr>
            <a:spLocks noChangeShapeType="1"/>
          </p:cNvSpPr>
          <p:nvPr/>
        </p:nvSpPr>
        <p:spPr bwMode="auto">
          <a:xfrm flipH="1">
            <a:off x="2843213" y="5013325"/>
            <a:ext cx="0" cy="1439863"/>
          </a:xfrm>
          <a:prstGeom prst="line">
            <a:avLst/>
          </a:prstGeom>
          <a:noFill/>
          <a:ln w="9525">
            <a:solidFill>
              <a:schemeClr val="tx1"/>
            </a:solidFill>
            <a:miter lim="800000"/>
            <a:headEnd type="diamond" w="med" len="med"/>
            <a:tailEnd/>
          </a:ln>
        </p:spPr>
        <p:txBody>
          <a:bodyPr wrap="none"/>
          <a:lstStyle/>
          <a:p>
            <a:endParaRPr lang="he-IL"/>
          </a:p>
        </p:txBody>
      </p:sp>
      <p:sp>
        <p:nvSpPr>
          <p:cNvPr id="18446" name="Rectangle 32"/>
          <p:cNvSpPr>
            <a:spLocks noChangeArrowheads="1"/>
          </p:cNvSpPr>
          <p:nvPr/>
        </p:nvSpPr>
        <p:spPr bwMode="auto">
          <a:xfrm flipH="1">
            <a:off x="2916238" y="6092825"/>
            <a:ext cx="360362" cy="215900"/>
          </a:xfrm>
          <a:prstGeom prst="rect">
            <a:avLst/>
          </a:prstGeom>
          <a:noFill/>
          <a:ln w="9525">
            <a:noFill/>
            <a:miter lim="800000"/>
            <a:headEnd/>
            <a:tailEnd/>
          </a:ln>
        </p:spPr>
        <p:txBody>
          <a:bodyPr wrap="none" anchor="ctr"/>
          <a:lstStyle/>
          <a:p>
            <a:pPr algn="ctr"/>
            <a:r>
              <a:rPr lang="en-US" sz="1600" b="1">
                <a:sym typeface="Symbol" pitchFamily="18" charset="2"/>
              </a:rPr>
              <a:t></a:t>
            </a:r>
          </a:p>
        </p:txBody>
      </p:sp>
      <p:sp>
        <p:nvSpPr>
          <p:cNvPr id="18447" name="Rectangle 33"/>
          <p:cNvSpPr>
            <a:spLocks noChangeArrowheads="1"/>
          </p:cNvSpPr>
          <p:nvPr/>
        </p:nvSpPr>
        <p:spPr bwMode="auto">
          <a:xfrm flipH="1">
            <a:off x="2411413" y="6092825"/>
            <a:ext cx="360362" cy="215900"/>
          </a:xfrm>
          <a:prstGeom prst="rect">
            <a:avLst/>
          </a:prstGeom>
          <a:noFill/>
          <a:ln w="9525">
            <a:noFill/>
            <a:miter lim="800000"/>
            <a:headEnd/>
            <a:tailEnd/>
          </a:ln>
        </p:spPr>
        <p:txBody>
          <a:bodyPr wrap="none" anchor="ctr"/>
          <a:lstStyle/>
          <a:p>
            <a:pPr algn="ctr"/>
            <a:r>
              <a:rPr lang="en-US" sz="1600" b="1">
                <a:sym typeface="Symbol" pitchFamily="18" charset="2"/>
              </a:rPr>
              <a:t></a:t>
            </a:r>
          </a:p>
        </p:txBody>
      </p:sp>
      <p:sp>
        <p:nvSpPr>
          <p:cNvPr id="18448" name="Line 34"/>
          <p:cNvSpPr>
            <a:spLocks noChangeShapeType="1"/>
          </p:cNvSpPr>
          <p:nvPr/>
        </p:nvSpPr>
        <p:spPr bwMode="auto">
          <a:xfrm flipH="1">
            <a:off x="2195513" y="4868863"/>
            <a:ext cx="0" cy="1512887"/>
          </a:xfrm>
          <a:prstGeom prst="line">
            <a:avLst/>
          </a:prstGeom>
          <a:noFill/>
          <a:ln w="9525">
            <a:solidFill>
              <a:schemeClr val="tx1"/>
            </a:solidFill>
            <a:miter lim="800000"/>
            <a:headEnd/>
            <a:tailEnd/>
          </a:ln>
        </p:spPr>
        <p:txBody>
          <a:bodyPr wrap="none"/>
          <a:lstStyle/>
          <a:p>
            <a:endParaRPr lang="he-IL"/>
          </a:p>
        </p:txBody>
      </p:sp>
      <p:sp>
        <p:nvSpPr>
          <p:cNvPr id="18449" name="Rectangle 35"/>
          <p:cNvSpPr>
            <a:spLocks noChangeArrowheads="1"/>
          </p:cNvSpPr>
          <p:nvPr/>
        </p:nvSpPr>
        <p:spPr bwMode="auto">
          <a:xfrm flipH="1">
            <a:off x="2555875" y="4724400"/>
            <a:ext cx="719138" cy="215900"/>
          </a:xfrm>
          <a:prstGeom prst="rect">
            <a:avLst/>
          </a:prstGeom>
          <a:noFill/>
          <a:ln w="9525">
            <a:noFill/>
            <a:miter lim="800000"/>
            <a:headEnd/>
            <a:tailEnd/>
          </a:ln>
        </p:spPr>
        <p:txBody>
          <a:bodyPr wrap="none" anchor="ctr"/>
          <a:lstStyle/>
          <a:p>
            <a:pPr algn="ctr"/>
            <a:r>
              <a:rPr lang="en-US" sz="1000" b="1">
                <a:sym typeface="Symbol" pitchFamily="18" charset="2"/>
              </a:rPr>
              <a:t> Z</a:t>
            </a:r>
            <a:r>
              <a:rPr lang="he-IL" sz="1000" b="1">
                <a:sym typeface="Symbol" pitchFamily="18" charset="2"/>
              </a:rPr>
              <a:t>גבולי</a:t>
            </a:r>
            <a:endParaRPr lang="en-US" sz="1000" b="1">
              <a:sym typeface="Symbol" pitchFamily="18" charset="2"/>
            </a:endParaRPr>
          </a:p>
        </p:txBody>
      </p:sp>
      <p:grpSp>
        <p:nvGrpSpPr>
          <p:cNvPr id="18450" name="Group 36"/>
          <p:cNvGrpSpPr>
            <a:grpSpLocks/>
          </p:cNvGrpSpPr>
          <p:nvPr/>
        </p:nvGrpSpPr>
        <p:grpSpPr bwMode="auto">
          <a:xfrm flipH="1">
            <a:off x="250825" y="4797425"/>
            <a:ext cx="3960813" cy="1530350"/>
            <a:chOff x="3360" y="3072"/>
            <a:chExt cx="1872" cy="720"/>
          </a:xfrm>
        </p:grpSpPr>
        <p:sp>
          <p:nvSpPr>
            <p:cNvPr id="18459" name="Freeform 37"/>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8460" name="Freeform 38"/>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8451" name="Rectangle 39"/>
          <p:cNvSpPr>
            <a:spLocks noChangeArrowheads="1"/>
          </p:cNvSpPr>
          <p:nvPr/>
        </p:nvSpPr>
        <p:spPr bwMode="auto">
          <a:xfrm flipH="1">
            <a:off x="1979613" y="6381750"/>
            <a:ext cx="358775" cy="333375"/>
          </a:xfrm>
          <a:prstGeom prst="rect">
            <a:avLst/>
          </a:prstGeom>
          <a:noFill/>
          <a:ln w="9525">
            <a:noFill/>
            <a:miter lim="800000"/>
            <a:headEnd/>
            <a:tailEnd/>
          </a:ln>
        </p:spPr>
        <p:txBody>
          <a:bodyPr wrap="none" anchor="ctr"/>
          <a:lstStyle/>
          <a:p>
            <a:pPr algn="ctr"/>
            <a:r>
              <a:rPr lang="el-GR" sz="1600" b="1"/>
              <a:t>μ</a:t>
            </a:r>
            <a:r>
              <a:rPr lang="en-US" sz="1600" b="1" baseline="-25000"/>
              <a:t>1</a:t>
            </a:r>
          </a:p>
        </p:txBody>
      </p:sp>
      <p:sp>
        <p:nvSpPr>
          <p:cNvPr id="18452" name="Rectangle 40"/>
          <p:cNvSpPr>
            <a:spLocks noChangeArrowheads="1"/>
          </p:cNvSpPr>
          <p:nvPr/>
        </p:nvSpPr>
        <p:spPr bwMode="auto">
          <a:xfrm flipH="1">
            <a:off x="2987675" y="5516563"/>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8453" name="Rectangle 41"/>
          <p:cNvSpPr>
            <a:spLocks noChangeArrowheads="1"/>
          </p:cNvSpPr>
          <p:nvPr/>
        </p:nvSpPr>
        <p:spPr bwMode="auto">
          <a:xfrm flipH="1">
            <a:off x="2411413" y="5516563"/>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8454" name="Rectangle 42"/>
          <p:cNvSpPr>
            <a:spLocks noChangeArrowheads="1"/>
          </p:cNvSpPr>
          <p:nvPr/>
        </p:nvSpPr>
        <p:spPr bwMode="auto">
          <a:xfrm flipH="1">
            <a:off x="2484438" y="6453188"/>
            <a:ext cx="719137" cy="215900"/>
          </a:xfrm>
          <a:prstGeom prst="rect">
            <a:avLst/>
          </a:prstGeom>
          <a:noFill/>
          <a:ln w="9525">
            <a:noFill/>
            <a:miter lim="800000"/>
            <a:headEnd/>
            <a:tailEnd/>
          </a:ln>
        </p:spPr>
        <p:txBody>
          <a:bodyPr wrap="none" anchor="ctr"/>
          <a:lstStyle/>
          <a:p>
            <a:pPr algn="ctr"/>
            <a:r>
              <a:rPr lang="en-US" sz="1400" b="1">
                <a:solidFill>
                  <a:srgbClr val="0000FF"/>
                </a:solidFill>
                <a:sym typeface="Symbol" pitchFamily="18" charset="2"/>
              </a:rPr>
              <a:t>Z=0.92</a:t>
            </a:r>
          </a:p>
        </p:txBody>
      </p:sp>
      <p:graphicFrame>
        <p:nvGraphicFramePr>
          <p:cNvPr id="330798" name="Object 46"/>
          <p:cNvGraphicFramePr>
            <a:graphicFrameLocks noChangeAspect="1"/>
          </p:cNvGraphicFramePr>
          <p:nvPr/>
        </p:nvGraphicFramePr>
        <p:xfrm>
          <a:off x="179388" y="2708275"/>
          <a:ext cx="2663825" cy="455613"/>
        </p:xfrm>
        <a:graphic>
          <a:graphicData uri="http://schemas.openxmlformats.org/presentationml/2006/ole">
            <p:oleObj spid="_x0000_s18434" name="משוואה" r:id="rId3" imgW="1409400" imgH="241200" progId="Equation.3">
              <p:embed/>
            </p:oleObj>
          </a:graphicData>
        </a:graphic>
      </p:graphicFrame>
      <p:graphicFrame>
        <p:nvGraphicFramePr>
          <p:cNvPr id="330799" name="Object 47"/>
          <p:cNvGraphicFramePr>
            <a:graphicFrameLocks noChangeAspect="1"/>
          </p:cNvGraphicFramePr>
          <p:nvPr/>
        </p:nvGraphicFramePr>
        <p:xfrm>
          <a:off x="179388" y="3357563"/>
          <a:ext cx="936625" cy="706437"/>
        </p:xfrm>
        <a:graphic>
          <a:graphicData uri="http://schemas.openxmlformats.org/presentationml/2006/ole">
            <p:oleObj spid="_x0000_s18435" name="משוואה" r:id="rId4" imgW="723600" imgH="545760" progId="Equation.3">
              <p:embed/>
            </p:oleObj>
          </a:graphicData>
        </a:graphic>
      </p:graphicFrame>
      <p:sp>
        <p:nvSpPr>
          <p:cNvPr id="18455" name="Rectangle 48"/>
          <p:cNvSpPr>
            <a:spLocks noChangeArrowheads="1"/>
          </p:cNvSpPr>
          <p:nvPr/>
        </p:nvSpPr>
        <p:spPr bwMode="auto">
          <a:xfrm flipH="1">
            <a:off x="2484438" y="6642100"/>
            <a:ext cx="719137" cy="215900"/>
          </a:xfrm>
          <a:prstGeom prst="rect">
            <a:avLst/>
          </a:prstGeom>
          <a:noFill/>
          <a:ln w="9525">
            <a:noFill/>
            <a:miter lim="800000"/>
            <a:headEnd/>
            <a:tailEnd/>
          </a:ln>
        </p:spPr>
        <p:txBody>
          <a:bodyPr wrap="none" anchor="ctr"/>
          <a:lstStyle/>
          <a:p>
            <a:pPr algn="ctr"/>
            <a:r>
              <a:rPr lang="en-US" sz="1400" b="1">
                <a:sym typeface="Symbol" pitchFamily="18" charset="2"/>
              </a:rPr>
              <a:t>C=21.34</a:t>
            </a:r>
          </a:p>
        </p:txBody>
      </p:sp>
      <p:sp>
        <p:nvSpPr>
          <p:cNvPr id="18456" name="Line 49"/>
          <p:cNvSpPr>
            <a:spLocks noChangeShapeType="1"/>
          </p:cNvSpPr>
          <p:nvPr/>
        </p:nvSpPr>
        <p:spPr bwMode="auto">
          <a:xfrm>
            <a:off x="2195513" y="6453188"/>
            <a:ext cx="647700" cy="0"/>
          </a:xfrm>
          <a:prstGeom prst="line">
            <a:avLst/>
          </a:prstGeom>
          <a:noFill/>
          <a:ln w="9525">
            <a:solidFill>
              <a:srgbClr val="0000FF"/>
            </a:solidFill>
            <a:miter lim="800000"/>
            <a:headEnd type="oval" w="med" len="med"/>
            <a:tailEnd type="triangle" w="med" len="med"/>
          </a:ln>
        </p:spPr>
        <p:txBody>
          <a:bodyPr wrap="none"/>
          <a:lstStyle/>
          <a:p>
            <a:endParaRPr lang="he-IL"/>
          </a:p>
        </p:txBody>
      </p:sp>
      <p:sp>
        <p:nvSpPr>
          <p:cNvPr id="330803" name="AutoShape 51">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18458" name="Rectangle 52"/>
          <p:cNvSpPr>
            <a:spLocks noChangeArrowheads="1"/>
          </p:cNvSpPr>
          <p:nvPr/>
        </p:nvSpPr>
        <p:spPr bwMode="auto">
          <a:xfrm>
            <a:off x="7164388" y="115888"/>
            <a:ext cx="1655762" cy="360362"/>
          </a:xfrm>
          <a:prstGeom prst="rect">
            <a:avLst/>
          </a:prstGeom>
          <a:noFill/>
          <a:ln w="19050">
            <a:solidFill>
              <a:schemeClr val="tx1"/>
            </a:solidFill>
            <a:miter lim="800000"/>
            <a:headEnd/>
            <a:tailEnd/>
          </a:ln>
        </p:spPr>
        <p:txBody>
          <a:bodyPr wrap="none" anchor="ctr"/>
          <a:lstStyle/>
          <a:p>
            <a:pPr algn="ctr"/>
            <a:r>
              <a:rPr lang="en-US" b="1">
                <a:solidFill>
                  <a:schemeClr val="hlink"/>
                </a:solidFill>
                <a:sym typeface="Symbol" pitchFamily="18" charset="2"/>
              </a:rPr>
              <a:t></a:t>
            </a:r>
            <a:r>
              <a:rPr lang="he-IL"/>
              <a:t> </a:t>
            </a:r>
            <a:r>
              <a:rPr lang="he-IL" b="1">
                <a:solidFill>
                  <a:schemeClr val="hlink"/>
                </a:solidFill>
              </a:rPr>
              <a:t>לא רלוונטי למבחן</a:t>
            </a:r>
            <a:endParaRPr lang="en-US" b="1">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animEffect transition="in" filter="fade">
                                      <p:cBhvr>
                                        <p:cTn id="7" dur="2000"/>
                                        <p:tgtEl>
                                          <p:spTgt spid="33075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30755">
                                            <p:txEl>
                                              <p:pRg st="1" end="1"/>
                                            </p:txEl>
                                          </p:spTgt>
                                        </p:tgtEl>
                                        <p:attrNameLst>
                                          <p:attrName>style.visibility</p:attrName>
                                        </p:attrNameLst>
                                      </p:cBhvr>
                                      <p:to>
                                        <p:strVal val="visible"/>
                                      </p:to>
                                    </p:set>
                                    <p:animEffect transition="in" filter="fade">
                                      <p:cBhvr>
                                        <p:cTn id="11" dur="2000"/>
                                        <p:tgtEl>
                                          <p:spTgt spid="330755">
                                            <p:txEl>
                                              <p:pRg st="1" end="1"/>
                                            </p:txEl>
                                          </p:spTgt>
                                        </p:tgtEl>
                                      </p:cBhvr>
                                    </p:animEffect>
                                  </p:childTnLst>
                                </p:cTn>
                              </p:par>
                              <p:par>
                                <p:cTn id="12" presetID="55" presetClass="entr" presetSubtype="0" fill="hold" nodeType="withEffect">
                                  <p:stCondLst>
                                    <p:cond delay="0"/>
                                  </p:stCondLst>
                                  <p:childTnLst>
                                    <p:set>
                                      <p:cBhvr>
                                        <p:cTn id="13" dur="1" fill="hold">
                                          <p:stCondLst>
                                            <p:cond delay="0"/>
                                          </p:stCondLst>
                                        </p:cTn>
                                        <p:tgtEl>
                                          <p:spTgt spid="330798"/>
                                        </p:tgtEl>
                                        <p:attrNameLst>
                                          <p:attrName>style.visibility</p:attrName>
                                        </p:attrNameLst>
                                      </p:cBhvr>
                                      <p:to>
                                        <p:strVal val="visible"/>
                                      </p:to>
                                    </p:set>
                                    <p:anim calcmode="lin" valueType="num">
                                      <p:cBhvr>
                                        <p:cTn id="14" dur="1000" fill="hold"/>
                                        <p:tgtEl>
                                          <p:spTgt spid="330798"/>
                                        </p:tgtEl>
                                        <p:attrNameLst>
                                          <p:attrName>ppt_w</p:attrName>
                                        </p:attrNameLst>
                                      </p:cBhvr>
                                      <p:tavLst>
                                        <p:tav tm="0">
                                          <p:val>
                                            <p:strVal val="#ppt_w*0.70"/>
                                          </p:val>
                                        </p:tav>
                                        <p:tav tm="100000">
                                          <p:val>
                                            <p:strVal val="#ppt_w"/>
                                          </p:val>
                                        </p:tav>
                                      </p:tavLst>
                                    </p:anim>
                                    <p:anim calcmode="lin" valueType="num">
                                      <p:cBhvr>
                                        <p:cTn id="15" dur="1000" fill="hold"/>
                                        <p:tgtEl>
                                          <p:spTgt spid="330798"/>
                                        </p:tgtEl>
                                        <p:attrNameLst>
                                          <p:attrName>ppt_h</p:attrName>
                                        </p:attrNameLst>
                                      </p:cBhvr>
                                      <p:tavLst>
                                        <p:tav tm="0">
                                          <p:val>
                                            <p:strVal val="#ppt_h"/>
                                          </p:val>
                                        </p:tav>
                                        <p:tav tm="100000">
                                          <p:val>
                                            <p:strVal val="#ppt_h"/>
                                          </p:val>
                                        </p:tav>
                                      </p:tavLst>
                                    </p:anim>
                                    <p:animEffect transition="in" filter="fade">
                                      <p:cBhvr>
                                        <p:cTn id="16" dur="1000"/>
                                        <p:tgtEl>
                                          <p:spTgt spid="330798"/>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330755">
                                            <p:txEl>
                                              <p:pRg st="2" end="2"/>
                                            </p:txEl>
                                          </p:spTgt>
                                        </p:tgtEl>
                                        <p:attrNameLst>
                                          <p:attrName>style.visibility</p:attrName>
                                        </p:attrNameLst>
                                      </p:cBhvr>
                                      <p:to>
                                        <p:strVal val="visible"/>
                                      </p:to>
                                    </p:set>
                                    <p:animEffect transition="in" filter="fade">
                                      <p:cBhvr>
                                        <p:cTn id="20" dur="2000"/>
                                        <p:tgtEl>
                                          <p:spTgt spid="33075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0755">
                                            <p:txEl>
                                              <p:pRg st="3" end="3"/>
                                            </p:txEl>
                                          </p:spTgt>
                                        </p:tgtEl>
                                        <p:attrNameLst>
                                          <p:attrName>style.visibility</p:attrName>
                                        </p:attrNameLst>
                                      </p:cBhvr>
                                      <p:to>
                                        <p:strVal val="visible"/>
                                      </p:to>
                                    </p:set>
                                    <p:animEffect transition="in" filter="fade">
                                      <p:cBhvr>
                                        <p:cTn id="25" dur="2000"/>
                                        <p:tgtEl>
                                          <p:spTgt spid="330755">
                                            <p:txEl>
                                              <p:pRg st="3" end="3"/>
                                            </p:txEl>
                                          </p:spTgt>
                                        </p:tgtEl>
                                      </p:cBhvr>
                                    </p:animEffect>
                                  </p:childTnLst>
                                </p:cTn>
                              </p:par>
                            </p:childTnLst>
                          </p:cTn>
                        </p:par>
                        <p:par>
                          <p:cTn id="26" fill="hold">
                            <p:stCondLst>
                              <p:cond delay="2000"/>
                            </p:stCondLst>
                            <p:childTnLst>
                              <p:par>
                                <p:cTn id="27" presetID="55" presetClass="entr" presetSubtype="0" fill="hold" nodeType="afterEffect">
                                  <p:stCondLst>
                                    <p:cond delay="0"/>
                                  </p:stCondLst>
                                  <p:childTnLst>
                                    <p:set>
                                      <p:cBhvr>
                                        <p:cTn id="28" dur="1" fill="hold">
                                          <p:stCondLst>
                                            <p:cond delay="0"/>
                                          </p:stCondLst>
                                        </p:cTn>
                                        <p:tgtEl>
                                          <p:spTgt spid="330799"/>
                                        </p:tgtEl>
                                        <p:attrNameLst>
                                          <p:attrName>style.visibility</p:attrName>
                                        </p:attrNameLst>
                                      </p:cBhvr>
                                      <p:to>
                                        <p:strVal val="visible"/>
                                      </p:to>
                                    </p:set>
                                    <p:anim calcmode="lin" valueType="num">
                                      <p:cBhvr>
                                        <p:cTn id="29" dur="1000" fill="hold"/>
                                        <p:tgtEl>
                                          <p:spTgt spid="330799"/>
                                        </p:tgtEl>
                                        <p:attrNameLst>
                                          <p:attrName>ppt_w</p:attrName>
                                        </p:attrNameLst>
                                      </p:cBhvr>
                                      <p:tavLst>
                                        <p:tav tm="0">
                                          <p:val>
                                            <p:strVal val="#ppt_w*0.70"/>
                                          </p:val>
                                        </p:tav>
                                        <p:tav tm="100000">
                                          <p:val>
                                            <p:strVal val="#ppt_w"/>
                                          </p:val>
                                        </p:tav>
                                      </p:tavLst>
                                    </p:anim>
                                    <p:anim calcmode="lin" valueType="num">
                                      <p:cBhvr>
                                        <p:cTn id="30" dur="1000" fill="hold"/>
                                        <p:tgtEl>
                                          <p:spTgt spid="330799"/>
                                        </p:tgtEl>
                                        <p:attrNameLst>
                                          <p:attrName>ppt_h</p:attrName>
                                        </p:attrNameLst>
                                      </p:cBhvr>
                                      <p:tavLst>
                                        <p:tav tm="0">
                                          <p:val>
                                            <p:strVal val="#ppt_h"/>
                                          </p:val>
                                        </p:tav>
                                        <p:tav tm="100000">
                                          <p:val>
                                            <p:strVal val="#ppt_h"/>
                                          </p:val>
                                        </p:tav>
                                      </p:tavLst>
                                    </p:anim>
                                    <p:animEffect transition="in" filter="fade">
                                      <p:cBhvr>
                                        <p:cTn id="31" dur="1000"/>
                                        <p:tgtEl>
                                          <p:spTgt spid="33079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0755">
                                            <p:txEl>
                                              <p:pRg st="4" end="4"/>
                                            </p:txEl>
                                          </p:spTgt>
                                        </p:tgtEl>
                                        <p:attrNameLst>
                                          <p:attrName>style.visibility</p:attrName>
                                        </p:attrNameLst>
                                      </p:cBhvr>
                                      <p:to>
                                        <p:strVal val="visible"/>
                                      </p:to>
                                    </p:set>
                                    <p:animEffect transition="in" filter="fade">
                                      <p:cBhvr>
                                        <p:cTn id="34" dur="2000"/>
                                        <p:tgtEl>
                                          <p:spTgt spid="330755">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0755">
                                            <p:txEl>
                                              <p:pRg st="5" end="5"/>
                                            </p:txEl>
                                          </p:spTgt>
                                        </p:tgtEl>
                                        <p:attrNameLst>
                                          <p:attrName>style.visibility</p:attrName>
                                        </p:attrNameLst>
                                      </p:cBhvr>
                                      <p:to>
                                        <p:strVal val="visible"/>
                                      </p:to>
                                    </p:set>
                                    <p:animEffect transition="in" filter="fade">
                                      <p:cBhvr>
                                        <p:cTn id="37" dur="2000"/>
                                        <p:tgtEl>
                                          <p:spTgt spid="330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971550" y="617538"/>
            <a:ext cx="7972425" cy="1143000"/>
          </a:xfrm>
        </p:spPr>
        <p:txBody>
          <a:bodyPr/>
          <a:lstStyle/>
          <a:p>
            <a:pPr algn="r" eaLnBrk="1" hangingPunct="1"/>
            <a:r>
              <a:rPr lang="he-IL" sz="2400" smtClean="0"/>
              <a:t>מבחן </a:t>
            </a:r>
            <a:r>
              <a:rPr lang="en-US" sz="2400" smtClean="0"/>
              <a:t>t</a:t>
            </a:r>
            <a:r>
              <a:rPr lang="he-IL" sz="2400" smtClean="0"/>
              <a:t>: בדיקת השערות על הפרמטר </a:t>
            </a:r>
            <a:r>
              <a:rPr lang="el-GR" sz="2400" smtClean="0"/>
              <a:t>μ</a:t>
            </a:r>
            <a:r>
              <a:rPr lang="he-IL" sz="2400" smtClean="0"/>
              <a:t> כאשר </a:t>
            </a:r>
            <a:r>
              <a:rPr lang="en-US" sz="2400" smtClean="0">
                <a:sym typeface="Symbol" pitchFamily="18" charset="2"/>
              </a:rPr>
              <a:t></a:t>
            </a:r>
            <a:r>
              <a:rPr lang="he-IL" sz="2400" smtClean="0"/>
              <a:t> </a:t>
            </a:r>
            <a:r>
              <a:rPr lang="he-IL" sz="1600" smtClean="0"/>
              <a:t>(סטיית תקן אוכלוסייה)</a:t>
            </a:r>
            <a:r>
              <a:rPr lang="he-IL" sz="2400" smtClean="0"/>
              <a:t> לא נתונה</a:t>
            </a:r>
            <a:endParaRPr lang="en-US" sz="2400" smtClean="0"/>
          </a:p>
        </p:txBody>
      </p:sp>
      <p:sp>
        <p:nvSpPr>
          <p:cNvPr id="339971" name="Rectangle 3"/>
          <p:cNvSpPr>
            <a:spLocks noGrp="1" noChangeArrowheads="1"/>
          </p:cNvSpPr>
          <p:nvPr>
            <p:ph type="body" idx="1"/>
          </p:nvPr>
        </p:nvSpPr>
        <p:spPr>
          <a:xfrm>
            <a:off x="1692275" y="2017713"/>
            <a:ext cx="7262813" cy="4114800"/>
          </a:xfrm>
        </p:spPr>
        <p:txBody>
          <a:bodyPr/>
          <a:lstStyle/>
          <a:p>
            <a:pPr eaLnBrk="1" hangingPunct="1"/>
            <a:r>
              <a:rPr lang="he-IL" sz="2400" smtClean="0"/>
              <a:t>כאשר סטיית התקן באוכלוסייה [</a:t>
            </a:r>
            <a:r>
              <a:rPr lang="en-US" sz="2400" smtClean="0">
                <a:sym typeface="Symbol" pitchFamily="18" charset="2"/>
              </a:rPr>
              <a:t></a:t>
            </a:r>
            <a:r>
              <a:rPr lang="he-IL" sz="2400" smtClean="0">
                <a:sym typeface="Symbol" pitchFamily="18" charset="2"/>
              </a:rPr>
              <a:t>]</a:t>
            </a:r>
            <a:r>
              <a:rPr lang="he-IL" sz="2400" smtClean="0"/>
              <a:t> אינה ידועה (לא נתונה) נשתמש בסטיית התקן של המדגם [</a:t>
            </a:r>
            <a:r>
              <a:rPr lang="en-US" sz="2400" smtClean="0"/>
              <a:t>S</a:t>
            </a:r>
            <a:r>
              <a:rPr lang="he-IL" sz="2400" smtClean="0"/>
              <a:t>]. </a:t>
            </a:r>
          </a:p>
          <a:p>
            <a:pPr eaLnBrk="1" hangingPunct="1"/>
            <a:r>
              <a:rPr lang="he-IL" sz="2400" smtClean="0"/>
              <a:t>אם צריך לחשב את סטיית התקן מתוך נתונים גולמיים של המדגם אזי הנוסחה היא. </a:t>
            </a:r>
          </a:p>
          <a:p>
            <a:pPr eaLnBrk="1" hangingPunct="1"/>
            <a:endParaRPr lang="he-IL" sz="2400" smtClean="0"/>
          </a:p>
          <a:p>
            <a:pPr eaLnBrk="1" hangingPunct="1"/>
            <a:r>
              <a:rPr lang="he-IL" sz="2400" smtClean="0"/>
              <a:t>נוסחת החישוב של ה </a:t>
            </a:r>
            <a:r>
              <a:rPr lang="en-US" sz="2400" smtClean="0"/>
              <a:t>t</a:t>
            </a:r>
            <a:r>
              <a:rPr lang="he-IL" sz="2400" smtClean="0"/>
              <a:t> דומה לנוסחת החישוב של ה </a:t>
            </a:r>
            <a:r>
              <a:rPr lang="en-US" sz="2400" smtClean="0"/>
              <a:t>Z</a:t>
            </a:r>
            <a:r>
              <a:rPr lang="he-IL" sz="2400" smtClean="0"/>
              <a:t> למעט סטיית התקן הלקוחה מהמדגם ומסומנת ב </a:t>
            </a:r>
            <a:r>
              <a:rPr lang="en-US" sz="2400" smtClean="0"/>
              <a:t>S</a:t>
            </a:r>
            <a:r>
              <a:rPr lang="he-IL" sz="2400" smtClean="0"/>
              <a:t>. </a:t>
            </a:r>
          </a:p>
          <a:p>
            <a:pPr eaLnBrk="1" hangingPunct="1"/>
            <a:endParaRPr lang="he-IL" sz="2400" smtClean="0"/>
          </a:p>
          <a:p>
            <a:pPr lvl="1" eaLnBrk="1" hangingPunct="1"/>
            <a:r>
              <a:rPr lang="he-IL" sz="2000" smtClean="0"/>
              <a:t>אם חישוב סטיית התקן במדגם לא נעשה ע"פ </a:t>
            </a:r>
            <a:r>
              <a:rPr lang="en-US" sz="2000" smtClean="0"/>
              <a:t>n-1</a:t>
            </a:r>
            <a:r>
              <a:rPr lang="he-IL" sz="2000" smtClean="0"/>
              <a:t> אזי בנוסחת חישוב ה </a:t>
            </a:r>
            <a:r>
              <a:rPr lang="en-US" sz="2000" smtClean="0"/>
              <a:t>t</a:t>
            </a:r>
            <a:r>
              <a:rPr lang="he-IL" sz="2000" smtClean="0"/>
              <a:t> נחסיר 1.  </a:t>
            </a:r>
            <a:endParaRPr lang="en-US" sz="2000" smtClean="0"/>
          </a:p>
        </p:txBody>
      </p:sp>
      <p:graphicFrame>
        <p:nvGraphicFramePr>
          <p:cNvPr id="339972" name="Object 4"/>
          <p:cNvGraphicFramePr>
            <a:graphicFrameLocks noChangeAspect="1"/>
          </p:cNvGraphicFramePr>
          <p:nvPr/>
        </p:nvGraphicFramePr>
        <p:xfrm>
          <a:off x="5076825" y="3284538"/>
          <a:ext cx="1560513" cy="738187"/>
        </p:xfrm>
        <a:graphic>
          <a:graphicData uri="http://schemas.openxmlformats.org/presentationml/2006/ole">
            <p:oleObj spid="_x0000_s19458" name="משוואה" r:id="rId3" imgW="1231560" imgH="495000" progId="Equation.3">
              <p:embed/>
            </p:oleObj>
          </a:graphicData>
        </a:graphic>
      </p:graphicFrame>
      <p:graphicFrame>
        <p:nvGraphicFramePr>
          <p:cNvPr id="339973" name="Object 5"/>
          <p:cNvGraphicFramePr>
            <a:graphicFrameLocks noChangeAspect="1"/>
          </p:cNvGraphicFramePr>
          <p:nvPr/>
        </p:nvGraphicFramePr>
        <p:xfrm>
          <a:off x="3492500" y="4508500"/>
          <a:ext cx="935038" cy="808038"/>
        </p:xfrm>
        <a:graphic>
          <a:graphicData uri="http://schemas.openxmlformats.org/presentationml/2006/ole">
            <p:oleObj spid="_x0000_s19459" name="משוואה" r:id="rId4" imgW="660240" imgH="571320" progId="Equation.3">
              <p:embed/>
            </p:oleObj>
          </a:graphicData>
        </a:graphic>
      </p:graphicFrame>
      <p:graphicFrame>
        <p:nvGraphicFramePr>
          <p:cNvPr id="339974" name="Object 6"/>
          <p:cNvGraphicFramePr>
            <a:graphicFrameLocks noChangeAspect="1"/>
          </p:cNvGraphicFramePr>
          <p:nvPr/>
        </p:nvGraphicFramePr>
        <p:xfrm>
          <a:off x="5219700" y="5661025"/>
          <a:ext cx="1223963" cy="873125"/>
        </p:xfrm>
        <a:graphic>
          <a:graphicData uri="http://schemas.openxmlformats.org/presentationml/2006/ole">
            <p:oleObj spid="_x0000_s19460" name="משוואה" r:id="rId5" imgW="799920" imgH="571320" progId="Equation.3">
              <p:embed/>
            </p:oleObj>
          </a:graphicData>
        </a:graphic>
      </p:graphicFrame>
      <p:sp>
        <p:nvSpPr>
          <p:cNvPr id="339976" name="AutoShape 8">
            <a:hlinkClick r:id="rId6"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Effect transition="in" filter="fade">
                                      <p:cBhvr>
                                        <p:cTn id="7" dur="2000"/>
                                        <p:tgtEl>
                                          <p:spTgt spid="33997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39971">
                                            <p:txEl>
                                              <p:pRg st="1" end="1"/>
                                            </p:txEl>
                                          </p:spTgt>
                                        </p:tgtEl>
                                        <p:attrNameLst>
                                          <p:attrName>style.visibility</p:attrName>
                                        </p:attrNameLst>
                                      </p:cBhvr>
                                      <p:to>
                                        <p:strVal val="visible"/>
                                      </p:to>
                                    </p:set>
                                    <p:animEffect transition="in" filter="fade">
                                      <p:cBhvr>
                                        <p:cTn id="11" dur="2000"/>
                                        <p:tgtEl>
                                          <p:spTgt spid="339971">
                                            <p:txEl>
                                              <p:pRg st="1" end="1"/>
                                            </p:txEl>
                                          </p:spTgt>
                                        </p:tgtEl>
                                      </p:cBhvr>
                                    </p:animEffect>
                                  </p:childTnLst>
                                </p:cTn>
                              </p:par>
                              <p:par>
                                <p:cTn id="12" presetID="55" presetClass="entr" presetSubtype="0" fill="hold" nodeType="withEffect">
                                  <p:stCondLst>
                                    <p:cond delay="0"/>
                                  </p:stCondLst>
                                  <p:childTnLst>
                                    <p:set>
                                      <p:cBhvr>
                                        <p:cTn id="13" dur="1" fill="hold">
                                          <p:stCondLst>
                                            <p:cond delay="0"/>
                                          </p:stCondLst>
                                        </p:cTn>
                                        <p:tgtEl>
                                          <p:spTgt spid="339972"/>
                                        </p:tgtEl>
                                        <p:attrNameLst>
                                          <p:attrName>style.visibility</p:attrName>
                                        </p:attrNameLst>
                                      </p:cBhvr>
                                      <p:to>
                                        <p:strVal val="visible"/>
                                      </p:to>
                                    </p:set>
                                    <p:anim calcmode="lin" valueType="num">
                                      <p:cBhvr>
                                        <p:cTn id="14" dur="1000" fill="hold"/>
                                        <p:tgtEl>
                                          <p:spTgt spid="339972"/>
                                        </p:tgtEl>
                                        <p:attrNameLst>
                                          <p:attrName>ppt_w</p:attrName>
                                        </p:attrNameLst>
                                      </p:cBhvr>
                                      <p:tavLst>
                                        <p:tav tm="0">
                                          <p:val>
                                            <p:strVal val="#ppt_w*0.70"/>
                                          </p:val>
                                        </p:tav>
                                        <p:tav tm="100000">
                                          <p:val>
                                            <p:strVal val="#ppt_w"/>
                                          </p:val>
                                        </p:tav>
                                      </p:tavLst>
                                    </p:anim>
                                    <p:anim calcmode="lin" valueType="num">
                                      <p:cBhvr>
                                        <p:cTn id="15" dur="1000" fill="hold"/>
                                        <p:tgtEl>
                                          <p:spTgt spid="339972"/>
                                        </p:tgtEl>
                                        <p:attrNameLst>
                                          <p:attrName>ppt_h</p:attrName>
                                        </p:attrNameLst>
                                      </p:cBhvr>
                                      <p:tavLst>
                                        <p:tav tm="0">
                                          <p:val>
                                            <p:strVal val="#ppt_h"/>
                                          </p:val>
                                        </p:tav>
                                        <p:tav tm="100000">
                                          <p:val>
                                            <p:strVal val="#ppt_h"/>
                                          </p:val>
                                        </p:tav>
                                      </p:tavLst>
                                    </p:anim>
                                    <p:animEffect transition="in" filter="fade">
                                      <p:cBhvr>
                                        <p:cTn id="16" dur="1000"/>
                                        <p:tgtEl>
                                          <p:spTgt spid="339972"/>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339971">
                                            <p:txEl>
                                              <p:pRg st="3" end="3"/>
                                            </p:txEl>
                                          </p:spTgt>
                                        </p:tgtEl>
                                        <p:attrNameLst>
                                          <p:attrName>style.visibility</p:attrName>
                                        </p:attrNameLst>
                                      </p:cBhvr>
                                      <p:to>
                                        <p:strVal val="visible"/>
                                      </p:to>
                                    </p:set>
                                    <p:animEffect transition="in" filter="fade">
                                      <p:cBhvr>
                                        <p:cTn id="20" dur="2000"/>
                                        <p:tgtEl>
                                          <p:spTgt spid="339971">
                                            <p:txEl>
                                              <p:pRg st="3" end="3"/>
                                            </p:txEl>
                                          </p:spTgt>
                                        </p:tgtEl>
                                      </p:cBhvr>
                                    </p:animEffect>
                                  </p:childTnLst>
                                </p:cTn>
                              </p:par>
                              <p:par>
                                <p:cTn id="21" presetID="55" presetClass="entr" presetSubtype="0" fill="hold" nodeType="withEffect">
                                  <p:stCondLst>
                                    <p:cond delay="0"/>
                                  </p:stCondLst>
                                  <p:childTnLst>
                                    <p:set>
                                      <p:cBhvr>
                                        <p:cTn id="22" dur="1" fill="hold">
                                          <p:stCondLst>
                                            <p:cond delay="0"/>
                                          </p:stCondLst>
                                        </p:cTn>
                                        <p:tgtEl>
                                          <p:spTgt spid="339973"/>
                                        </p:tgtEl>
                                        <p:attrNameLst>
                                          <p:attrName>style.visibility</p:attrName>
                                        </p:attrNameLst>
                                      </p:cBhvr>
                                      <p:to>
                                        <p:strVal val="visible"/>
                                      </p:to>
                                    </p:set>
                                    <p:anim calcmode="lin" valueType="num">
                                      <p:cBhvr>
                                        <p:cTn id="23" dur="1000" fill="hold"/>
                                        <p:tgtEl>
                                          <p:spTgt spid="339973"/>
                                        </p:tgtEl>
                                        <p:attrNameLst>
                                          <p:attrName>ppt_w</p:attrName>
                                        </p:attrNameLst>
                                      </p:cBhvr>
                                      <p:tavLst>
                                        <p:tav tm="0">
                                          <p:val>
                                            <p:strVal val="#ppt_w*0.70"/>
                                          </p:val>
                                        </p:tav>
                                        <p:tav tm="100000">
                                          <p:val>
                                            <p:strVal val="#ppt_w"/>
                                          </p:val>
                                        </p:tav>
                                      </p:tavLst>
                                    </p:anim>
                                    <p:anim calcmode="lin" valueType="num">
                                      <p:cBhvr>
                                        <p:cTn id="24" dur="1000" fill="hold"/>
                                        <p:tgtEl>
                                          <p:spTgt spid="339973"/>
                                        </p:tgtEl>
                                        <p:attrNameLst>
                                          <p:attrName>ppt_h</p:attrName>
                                        </p:attrNameLst>
                                      </p:cBhvr>
                                      <p:tavLst>
                                        <p:tav tm="0">
                                          <p:val>
                                            <p:strVal val="#ppt_h"/>
                                          </p:val>
                                        </p:tav>
                                        <p:tav tm="100000">
                                          <p:val>
                                            <p:strVal val="#ppt_h"/>
                                          </p:val>
                                        </p:tav>
                                      </p:tavLst>
                                    </p:anim>
                                    <p:animEffect transition="in" filter="fade">
                                      <p:cBhvr>
                                        <p:cTn id="25" dur="1000"/>
                                        <p:tgtEl>
                                          <p:spTgt spid="33997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9971">
                                            <p:txEl>
                                              <p:pRg st="5" end="5"/>
                                            </p:txEl>
                                          </p:spTgt>
                                        </p:tgtEl>
                                        <p:attrNameLst>
                                          <p:attrName>style.visibility</p:attrName>
                                        </p:attrNameLst>
                                      </p:cBhvr>
                                      <p:to>
                                        <p:strVal val="visible"/>
                                      </p:to>
                                    </p:set>
                                    <p:animEffect transition="in" filter="fade">
                                      <p:cBhvr>
                                        <p:cTn id="28" dur="2000"/>
                                        <p:tgtEl>
                                          <p:spTgt spid="339971">
                                            <p:txEl>
                                              <p:pRg st="5" end="5"/>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339974"/>
                                        </p:tgtEl>
                                        <p:attrNameLst>
                                          <p:attrName>style.visibility</p:attrName>
                                        </p:attrNameLst>
                                      </p:cBhvr>
                                      <p:to>
                                        <p:strVal val="visible"/>
                                      </p:to>
                                    </p:set>
                                    <p:anim calcmode="lin" valueType="num">
                                      <p:cBhvr>
                                        <p:cTn id="31" dur="1000" fill="hold"/>
                                        <p:tgtEl>
                                          <p:spTgt spid="339974"/>
                                        </p:tgtEl>
                                        <p:attrNameLst>
                                          <p:attrName>ppt_w</p:attrName>
                                        </p:attrNameLst>
                                      </p:cBhvr>
                                      <p:tavLst>
                                        <p:tav tm="0">
                                          <p:val>
                                            <p:strVal val="#ppt_w*0.70"/>
                                          </p:val>
                                        </p:tav>
                                        <p:tav tm="100000">
                                          <p:val>
                                            <p:strVal val="#ppt_w"/>
                                          </p:val>
                                        </p:tav>
                                      </p:tavLst>
                                    </p:anim>
                                    <p:anim calcmode="lin" valueType="num">
                                      <p:cBhvr>
                                        <p:cTn id="32" dur="1000" fill="hold"/>
                                        <p:tgtEl>
                                          <p:spTgt spid="339974"/>
                                        </p:tgtEl>
                                        <p:attrNameLst>
                                          <p:attrName>ppt_h</p:attrName>
                                        </p:attrNameLst>
                                      </p:cBhvr>
                                      <p:tavLst>
                                        <p:tav tm="0">
                                          <p:val>
                                            <p:strVal val="#ppt_h"/>
                                          </p:val>
                                        </p:tav>
                                        <p:tav tm="100000">
                                          <p:val>
                                            <p:strVal val="#ppt_h"/>
                                          </p:val>
                                        </p:tav>
                                      </p:tavLst>
                                    </p:anim>
                                    <p:animEffect transition="in" filter="fade">
                                      <p:cBhvr>
                                        <p:cTn id="33" dur="1000"/>
                                        <p:tgtEl>
                                          <p:spTgt spid="339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900113" y="549275"/>
            <a:ext cx="7993062" cy="1143000"/>
          </a:xfrm>
        </p:spPr>
        <p:txBody>
          <a:bodyPr/>
          <a:lstStyle/>
          <a:p>
            <a:pPr algn="r" eaLnBrk="1" hangingPunct="1"/>
            <a:r>
              <a:rPr lang="he-IL" sz="3600" smtClean="0"/>
              <a:t>התפלגות </a:t>
            </a:r>
            <a:r>
              <a:rPr lang="en-US" sz="3600" smtClean="0"/>
              <a:t>t</a:t>
            </a:r>
            <a:r>
              <a:rPr lang="he-IL" sz="3600" smtClean="0"/>
              <a:t> (מכונה גם התפלגות סטודנטיאלית)</a:t>
            </a:r>
            <a:endParaRPr lang="en-US" sz="3600" smtClean="0"/>
          </a:p>
        </p:txBody>
      </p:sp>
      <p:sp>
        <p:nvSpPr>
          <p:cNvPr id="340995" name="Rectangle 3"/>
          <p:cNvSpPr>
            <a:spLocks noGrp="1" noChangeArrowheads="1"/>
          </p:cNvSpPr>
          <p:nvPr>
            <p:ph type="body" idx="1"/>
          </p:nvPr>
        </p:nvSpPr>
        <p:spPr>
          <a:xfrm>
            <a:off x="1187450" y="1844675"/>
            <a:ext cx="7772400" cy="4114800"/>
          </a:xfrm>
          <a:noFill/>
        </p:spPr>
        <p:txBody>
          <a:bodyPr/>
          <a:lstStyle/>
          <a:p>
            <a:pPr algn="justLow" eaLnBrk="1" hangingPunct="1"/>
            <a:r>
              <a:rPr lang="he-IL" sz="1800" smtClean="0">
                <a:sym typeface="Symbol" pitchFamily="18" charset="2"/>
              </a:rPr>
              <a:t>מתי מותר להשתמש ב </a:t>
            </a:r>
            <a:r>
              <a:rPr lang="en-US" sz="1800" smtClean="0">
                <a:sym typeface="Symbol" pitchFamily="18" charset="2"/>
              </a:rPr>
              <a:t>t</a:t>
            </a:r>
            <a:r>
              <a:rPr lang="he-IL" sz="1800" smtClean="0">
                <a:sym typeface="Symbol" pitchFamily="18" charset="2"/>
              </a:rPr>
              <a:t>:</a:t>
            </a:r>
          </a:p>
          <a:p>
            <a:pPr lvl="1" algn="justLow" eaLnBrk="1" hangingPunct="1"/>
            <a:r>
              <a:rPr lang="he-IL" sz="1600" smtClean="0">
                <a:sym typeface="Symbol" pitchFamily="18" charset="2"/>
              </a:rPr>
              <a:t>עבור </a:t>
            </a:r>
            <a:r>
              <a:rPr lang="en-US" sz="1600" smtClean="0">
                <a:sym typeface="Symbol" pitchFamily="18" charset="2"/>
              </a:rPr>
              <a:t>n&lt;30</a:t>
            </a:r>
            <a:r>
              <a:rPr lang="he-IL" sz="1600" smtClean="0">
                <a:sym typeface="Symbol" pitchFamily="18" charset="2"/>
              </a:rPr>
              <a:t> יש להניח התפלגות נורמאלית של האוכלוסייה ממנה לקוח המדגם.</a:t>
            </a:r>
          </a:p>
          <a:p>
            <a:pPr lvl="1" algn="justLow" eaLnBrk="1" hangingPunct="1"/>
            <a:r>
              <a:rPr lang="he-IL" sz="1600" smtClean="0">
                <a:sym typeface="Symbol" pitchFamily="18" charset="2"/>
              </a:rPr>
              <a:t>עבור </a:t>
            </a:r>
            <a:r>
              <a:rPr lang="en-US" sz="1600" smtClean="0">
                <a:sym typeface="Symbol" pitchFamily="18" charset="2"/>
              </a:rPr>
              <a:t>30&lt;n&lt;100</a:t>
            </a:r>
            <a:r>
              <a:rPr lang="he-IL" sz="1600" smtClean="0">
                <a:sym typeface="Symbol" pitchFamily="18" charset="2"/>
              </a:rPr>
              <a:t> יש להניח התפלגות אוכלוסייה ממנה לקוח המדגם כנוטה לסימטרית.</a:t>
            </a:r>
          </a:p>
          <a:p>
            <a:pPr lvl="1" algn="justLow" eaLnBrk="1" hangingPunct="1"/>
            <a:r>
              <a:rPr lang="he-IL" sz="1600" smtClean="0">
                <a:sym typeface="Symbol" pitchFamily="18" charset="2"/>
              </a:rPr>
              <a:t>עבור </a:t>
            </a:r>
            <a:r>
              <a:rPr lang="en-US" sz="1600" smtClean="0">
                <a:sym typeface="Symbol" pitchFamily="18" charset="2"/>
              </a:rPr>
              <a:t>n&gt;100</a:t>
            </a:r>
            <a:r>
              <a:rPr lang="he-IL" sz="1600" smtClean="0">
                <a:sym typeface="Symbol" pitchFamily="18" charset="2"/>
              </a:rPr>
              <a:t> אין צורך להתייחס להתפלגות האוכלוסייה ממנה לקוח המדגם.</a:t>
            </a:r>
          </a:p>
          <a:p>
            <a:pPr eaLnBrk="1" hangingPunct="1"/>
            <a:r>
              <a:rPr lang="he-IL" sz="1800" smtClean="0">
                <a:sym typeface="Symbol" pitchFamily="18" charset="2"/>
              </a:rPr>
              <a:t>בשונה מהתפלגות </a:t>
            </a:r>
            <a:r>
              <a:rPr lang="en-US" sz="1800" smtClean="0">
                <a:sym typeface="Symbol" pitchFamily="18" charset="2"/>
              </a:rPr>
              <a:t>Z</a:t>
            </a:r>
            <a:r>
              <a:rPr lang="he-IL" sz="1800" smtClean="0">
                <a:sym typeface="Symbol" pitchFamily="18" charset="2"/>
              </a:rPr>
              <a:t> ישנן מספר</a:t>
            </a:r>
            <a:r>
              <a:rPr lang="en-US" sz="1800" smtClean="0">
                <a:sym typeface="Symbol" pitchFamily="18" charset="2"/>
              </a:rPr>
              <a:t/>
            </a:r>
            <a:br>
              <a:rPr lang="en-US" sz="1800" smtClean="0">
                <a:sym typeface="Symbol" pitchFamily="18" charset="2"/>
              </a:rPr>
            </a:br>
            <a:r>
              <a:rPr lang="he-IL" sz="1800" smtClean="0">
                <a:sym typeface="Symbol" pitchFamily="18" charset="2"/>
              </a:rPr>
              <a:t>אין סופי של התפלגויות </a:t>
            </a:r>
            <a:r>
              <a:rPr lang="en-US" sz="1800" smtClean="0">
                <a:sym typeface="Symbol" pitchFamily="18" charset="2"/>
              </a:rPr>
              <a:t>t</a:t>
            </a:r>
            <a:r>
              <a:rPr lang="he-IL" sz="1800" smtClean="0">
                <a:sym typeface="Symbol" pitchFamily="18" charset="2"/>
              </a:rPr>
              <a:t> ככל שה </a:t>
            </a:r>
            <a:r>
              <a:rPr lang="en-US" sz="1800" smtClean="0">
                <a:sym typeface="Symbol" pitchFamily="18" charset="2"/>
              </a:rPr>
              <a:t>n</a:t>
            </a:r>
            <a:br>
              <a:rPr lang="en-US" sz="1800" smtClean="0">
                <a:sym typeface="Symbol" pitchFamily="18" charset="2"/>
              </a:rPr>
            </a:br>
            <a:r>
              <a:rPr lang="he-IL" sz="1800" smtClean="0">
                <a:sym typeface="Symbol" pitchFamily="18" charset="2"/>
              </a:rPr>
              <a:t>יותר גדול התפלגות ה </a:t>
            </a:r>
            <a:r>
              <a:rPr lang="en-US" sz="1800" smtClean="0">
                <a:sym typeface="Symbol" pitchFamily="18" charset="2"/>
              </a:rPr>
              <a:t>t</a:t>
            </a:r>
            <a:r>
              <a:rPr lang="he-IL" sz="1800" smtClean="0">
                <a:sym typeface="Symbol" pitchFamily="18" charset="2"/>
              </a:rPr>
              <a:t> שואפת </a:t>
            </a:r>
            <a:r>
              <a:rPr lang="en-US" sz="1800" smtClean="0">
                <a:sym typeface="Symbol" pitchFamily="18" charset="2"/>
              </a:rPr>
              <a:t/>
            </a:r>
            <a:br>
              <a:rPr lang="en-US" sz="1800" smtClean="0">
                <a:sym typeface="Symbol" pitchFamily="18" charset="2"/>
              </a:rPr>
            </a:br>
            <a:r>
              <a:rPr lang="he-IL" sz="1800" smtClean="0">
                <a:sym typeface="Symbol" pitchFamily="18" charset="2"/>
              </a:rPr>
              <a:t>להתפלגות </a:t>
            </a:r>
            <a:r>
              <a:rPr lang="en-US" sz="1800" smtClean="0">
                <a:sym typeface="Symbol" pitchFamily="18" charset="2"/>
              </a:rPr>
              <a:t>Z</a:t>
            </a:r>
            <a:r>
              <a:rPr lang="he-IL" sz="1800" smtClean="0">
                <a:sym typeface="Symbol" pitchFamily="18" charset="2"/>
              </a:rPr>
              <a:t>.</a:t>
            </a:r>
          </a:p>
          <a:p>
            <a:pPr eaLnBrk="1" hangingPunct="1"/>
            <a:r>
              <a:rPr lang="he-IL" sz="1800" smtClean="0">
                <a:sym typeface="Symbol" pitchFamily="18" charset="2"/>
              </a:rPr>
              <a:t>סטיית התקן מהמדגם מהווה אומדן.</a:t>
            </a:r>
            <a:r>
              <a:rPr lang="en-US" sz="1800" smtClean="0">
                <a:sym typeface="Symbol" pitchFamily="18" charset="2"/>
              </a:rPr>
              <a:t/>
            </a:r>
            <a:br>
              <a:rPr lang="en-US" sz="1800" smtClean="0">
                <a:sym typeface="Symbol" pitchFamily="18" charset="2"/>
              </a:rPr>
            </a:br>
            <a:r>
              <a:rPr lang="he-IL" sz="1800" smtClean="0">
                <a:sym typeface="Symbol" pitchFamily="18" charset="2"/>
              </a:rPr>
              <a:t>ככל שה </a:t>
            </a:r>
            <a:r>
              <a:rPr lang="en-US" sz="1800" smtClean="0">
                <a:sym typeface="Symbol" pitchFamily="18" charset="2"/>
              </a:rPr>
              <a:t>n</a:t>
            </a:r>
            <a:r>
              <a:rPr lang="he-IL" sz="1800" smtClean="0">
                <a:sym typeface="Symbol" pitchFamily="18" charset="2"/>
              </a:rPr>
              <a:t> יותר גדול האומדן של </a:t>
            </a:r>
            <a:r>
              <a:rPr lang="en-US" sz="1800" smtClean="0">
                <a:sym typeface="Symbol" pitchFamily="18" charset="2"/>
              </a:rPr>
              <a:t/>
            </a:r>
            <a:br>
              <a:rPr lang="en-US" sz="1800" smtClean="0">
                <a:sym typeface="Symbol" pitchFamily="18" charset="2"/>
              </a:rPr>
            </a:br>
            <a:r>
              <a:rPr lang="he-IL" sz="1800" smtClean="0">
                <a:sym typeface="Symbol" pitchFamily="18" charset="2"/>
              </a:rPr>
              <a:t>סטיית התקן יותר מדויק. </a:t>
            </a:r>
            <a:endParaRPr lang="en-US" sz="1800" smtClean="0">
              <a:sym typeface="Symbol" pitchFamily="18" charset="2"/>
            </a:endParaRPr>
          </a:p>
          <a:p>
            <a:pPr algn="justLow" eaLnBrk="1" hangingPunct="1"/>
            <a:r>
              <a:rPr lang="he-IL" sz="1800" smtClean="0">
                <a:sym typeface="Symbol" pitchFamily="18" charset="2"/>
              </a:rPr>
              <a:t>דרגות החופש </a:t>
            </a:r>
            <a:r>
              <a:rPr lang="en-US" sz="1800" smtClean="0">
                <a:sym typeface="Symbol" pitchFamily="18" charset="2"/>
              </a:rPr>
              <a:t>df=n-1</a:t>
            </a:r>
            <a:r>
              <a:rPr lang="he-IL" sz="1800" smtClean="0">
                <a:sym typeface="Symbol" pitchFamily="18" charset="2"/>
              </a:rPr>
              <a:t>.</a:t>
            </a:r>
          </a:p>
          <a:p>
            <a:pPr algn="just" eaLnBrk="1" hangingPunct="1">
              <a:buFont typeface="Wingdings" pitchFamily="2" charset="2"/>
              <a:buNone/>
            </a:pPr>
            <a:endParaRPr lang="en-US" sz="2000" smtClean="0"/>
          </a:p>
        </p:txBody>
      </p:sp>
      <p:grpSp>
        <p:nvGrpSpPr>
          <p:cNvPr id="2" name="Group 33"/>
          <p:cNvGrpSpPr>
            <a:grpSpLocks/>
          </p:cNvGrpSpPr>
          <p:nvPr/>
        </p:nvGrpSpPr>
        <p:grpSpPr bwMode="auto">
          <a:xfrm>
            <a:off x="684213" y="3716338"/>
            <a:ext cx="8451850" cy="2681287"/>
            <a:chOff x="431" y="2341"/>
            <a:chExt cx="5324" cy="1689"/>
          </a:xfrm>
        </p:grpSpPr>
        <p:grpSp>
          <p:nvGrpSpPr>
            <p:cNvPr id="120838" name="Group 4"/>
            <p:cNvGrpSpPr>
              <a:grpSpLocks/>
            </p:cNvGrpSpPr>
            <p:nvPr/>
          </p:nvGrpSpPr>
          <p:grpSpPr bwMode="auto">
            <a:xfrm flipH="1">
              <a:off x="1662" y="2387"/>
              <a:ext cx="2817" cy="1598"/>
              <a:chOff x="3360" y="3072"/>
              <a:chExt cx="1872" cy="720"/>
            </a:xfrm>
          </p:grpSpPr>
          <p:sp>
            <p:nvSpPr>
              <p:cNvPr id="120849" name="Freeform 5"/>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20850" name="Freeform 6"/>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20839" name="Line 7"/>
            <p:cNvSpPr>
              <a:spLocks noChangeShapeType="1"/>
            </p:cNvSpPr>
            <p:nvPr/>
          </p:nvSpPr>
          <p:spPr bwMode="auto">
            <a:xfrm flipH="1">
              <a:off x="495" y="4020"/>
              <a:ext cx="5260" cy="1"/>
            </a:xfrm>
            <a:prstGeom prst="line">
              <a:avLst/>
            </a:prstGeom>
            <a:noFill/>
            <a:ln w="9525">
              <a:solidFill>
                <a:schemeClr val="tx1"/>
              </a:solidFill>
              <a:miter lim="800000"/>
              <a:headEnd/>
              <a:tailEnd/>
            </a:ln>
          </p:spPr>
          <p:txBody>
            <a:bodyPr wrap="none"/>
            <a:lstStyle/>
            <a:p>
              <a:endParaRPr lang="he-IL"/>
            </a:p>
          </p:txBody>
        </p:sp>
        <p:grpSp>
          <p:nvGrpSpPr>
            <p:cNvPr id="120840" name="Group 8"/>
            <p:cNvGrpSpPr>
              <a:grpSpLocks/>
            </p:cNvGrpSpPr>
            <p:nvPr/>
          </p:nvGrpSpPr>
          <p:grpSpPr bwMode="auto">
            <a:xfrm flipH="1">
              <a:off x="431" y="3022"/>
              <a:ext cx="5216" cy="1008"/>
              <a:chOff x="3360" y="3072"/>
              <a:chExt cx="1872" cy="720"/>
            </a:xfrm>
          </p:grpSpPr>
          <p:sp>
            <p:nvSpPr>
              <p:cNvPr id="120847" name="Freeform 9"/>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FF0000"/>
                </a:solidFill>
                <a:prstDash val="sysDot"/>
                <a:miter lim="800000"/>
                <a:headEnd/>
                <a:tailEnd/>
              </a:ln>
            </p:spPr>
            <p:txBody>
              <a:bodyPr wrap="none"/>
              <a:lstStyle/>
              <a:p>
                <a:endParaRPr lang="he-IL"/>
              </a:p>
            </p:txBody>
          </p:sp>
          <p:sp>
            <p:nvSpPr>
              <p:cNvPr id="120848" name="Freeform 10"/>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FF0000"/>
                </a:solidFill>
                <a:prstDash val="sysDot"/>
                <a:miter lim="800000"/>
                <a:headEnd/>
                <a:tailEnd/>
              </a:ln>
            </p:spPr>
            <p:txBody>
              <a:bodyPr wrap="none"/>
              <a:lstStyle/>
              <a:p>
                <a:endParaRPr lang="he-IL"/>
              </a:p>
            </p:txBody>
          </p:sp>
        </p:grpSp>
        <p:grpSp>
          <p:nvGrpSpPr>
            <p:cNvPr id="120841" name="Group 11"/>
            <p:cNvGrpSpPr>
              <a:grpSpLocks/>
            </p:cNvGrpSpPr>
            <p:nvPr/>
          </p:nvGrpSpPr>
          <p:grpSpPr bwMode="auto">
            <a:xfrm flipH="1">
              <a:off x="1073" y="2704"/>
              <a:ext cx="3964" cy="1326"/>
              <a:chOff x="3360" y="3072"/>
              <a:chExt cx="1872" cy="720"/>
            </a:xfrm>
          </p:grpSpPr>
          <p:sp>
            <p:nvSpPr>
              <p:cNvPr id="120845" name="Freeform 1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8000"/>
                </a:solidFill>
                <a:prstDash val="sysDot"/>
                <a:miter lim="800000"/>
                <a:headEnd/>
                <a:tailEnd/>
              </a:ln>
            </p:spPr>
            <p:txBody>
              <a:bodyPr wrap="none"/>
              <a:lstStyle/>
              <a:p>
                <a:endParaRPr lang="he-IL"/>
              </a:p>
            </p:txBody>
          </p:sp>
          <p:sp>
            <p:nvSpPr>
              <p:cNvPr id="120846" name="Freeform 1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8000"/>
                </a:solidFill>
                <a:prstDash val="sysDot"/>
                <a:miter lim="800000"/>
                <a:headEnd/>
                <a:tailEnd/>
              </a:ln>
            </p:spPr>
            <p:txBody>
              <a:bodyPr wrap="none"/>
              <a:lstStyle/>
              <a:p>
                <a:endParaRPr lang="he-IL"/>
              </a:p>
            </p:txBody>
          </p:sp>
        </p:grpSp>
        <p:sp>
          <p:nvSpPr>
            <p:cNvPr id="120842" name="Rectangle 29"/>
            <p:cNvSpPr>
              <a:spLocks noChangeArrowheads="1"/>
            </p:cNvSpPr>
            <p:nvPr/>
          </p:nvSpPr>
          <p:spPr bwMode="auto">
            <a:xfrm>
              <a:off x="1701" y="3294"/>
              <a:ext cx="418" cy="227"/>
            </a:xfrm>
            <a:prstGeom prst="rect">
              <a:avLst/>
            </a:prstGeom>
            <a:noFill/>
            <a:ln w="9525">
              <a:noFill/>
              <a:miter lim="800000"/>
              <a:headEnd/>
              <a:tailEnd/>
            </a:ln>
          </p:spPr>
          <p:txBody>
            <a:bodyPr wrap="none" anchor="ctr"/>
            <a:lstStyle/>
            <a:p>
              <a:pPr algn="ctr"/>
              <a:r>
                <a:rPr lang="en-US" sz="1600" b="1">
                  <a:solidFill>
                    <a:schemeClr val="hlink"/>
                  </a:solidFill>
                </a:rPr>
                <a:t>df=5</a:t>
              </a:r>
            </a:p>
          </p:txBody>
        </p:sp>
        <p:sp>
          <p:nvSpPr>
            <p:cNvPr id="120843" name="Rectangle 30"/>
            <p:cNvSpPr>
              <a:spLocks noChangeArrowheads="1"/>
            </p:cNvSpPr>
            <p:nvPr/>
          </p:nvSpPr>
          <p:spPr bwMode="auto">
            <a:xfrm>
              <a:off x="2064" y="2795"/>
              <a:ext cx="418" cy="227"/>
            </a:xfrm>
            <a:prstGeom prst="rect">
              <a:avLst/>
            </a:prstGeom>
            <a:noFill/>
            <a:ln w="9525">
              <a:noFill/>
              <a:miter lim="800000"/>
              <a:headEnd/>
              <a:tailEnd/>
            </a:ln>
          </p:spPr>
          <p:txBody>
            <a:bodyPr wrap="none" anchor="ctr"/>
            <a:lstStyle/>
            <a:p>
              <a:pPr algn="ctr"/>
              <a:r>
                <a:rPr lang="en-US" sz="1600" b="1">
                  <a:solidFill>
                    <a:srgbClr val="008000"/>
                  </a:solidFill>
                </a:rPr>
                <a:t>df=20</a:t>
              </a:r>
            </a:p>
          </p:txBody>
        </p:sp>
        <p:sp>
          <p:nvSpPr>
            <p:cNvPr id="120844" name="Rectangle 31"/>
            <p:cNvSpPr>
              <a:spLocks noChangeArrowheads="1"/>
            </p:cNvSpPr>
            <p:nvPr/>
          </p:nvSpPr>
          <p:spPr bwMode="auto">
            <a:xfrm>
              <a:off x="1927" y="2341"/>
              <a:ext cx="1044" cy="227"/>
            </a:xfrm>
            <a:prstGeom prst="rect">
              <a:avLst/>
            </a:prstGeom>
            <a:noFill/>
            <a:ln w="9525">
              <a:noFill/>
              <a:miter lim="800000"/>
              <a:headEnd/>
              <a:tailEnd/>
            </a:ln>
          </p:spPr>
          <p:txBody>
            <a:bodyPr wrap="none" anchor="ctr"/>
            <a:lstStyle/>
            <a:p>
              <a:pPr algn="ctr"/>
              <a:r>
                <a:rPr lang="en-US" sz="1600" b="1"/>
                <a:t>df=120 »Z</a:t>
              </a:r>
            </a:p>
          </p:txBody>
        </p:sp>
      </p:grpSp>
      <p:sp>
        <p:nvSpPr>
          <p:cNvPr id="341024" name="AutoShape 32">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fade">
                                      <p:cBhvr>
                                        <p:cTn id="7" dur="2000"/>
                                        <p:tgtEl>
                                          <p:spTgt spid="34099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0995">
                                            <p:txEl>
                                              <p:pRg st="1" end="1"/>
                                            </p:txEl>
                                          </p:spTgt>
                                        </p:tgtEl>
                                        <p:attrNameLst>
                                          <p:attrName>style.visibility</p:attrName>
                                        </p:attrNameLst>
                                      </p:cBhvr>
                                      <p:to>
                                        <p:strVal val="visible"/>
                                      </p:to>
                                    </p:set>
                                    <p:animEffect transition="in" filter="fade">
                                      <p:cBhvr>
                                        <p:cTn id="11" dur="2000"/>
                                        <p:tgtEl>
                                          <p:spTgt spid="34099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40995">
                                            <p:txEl>
                                              <p:pRg st="2" end="2"/>
                                            </p:txEl>
                                          </p:spTgt>
                                        </p:tgtEl>
                                        <p:attrNameLst>
                                          <p:attrName>style.visibility</p:attrName>
                                        </p:attrNameLst>
                                      </p:cBhvr>
                                      <p:to>
                                        <p:strVal val="visible"/>
                                      </p:to>
                                    </p:set>
                                    <p:animEffect transition="in" filter="fade">
                                      <p:cBhvr>
                                        <p:cTn id="15" dur="2000"/>
                                        <p:tgtEl>
                                          <p:spTgt spid="34099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40995">
                                            <p:txEl>
                                              <p:pRg st="3" end="3"/>
                                            </p:txEl>
                                          </p:spTgt>
                                        </p:tgtEl>
                                        <p:attrNameLst>
                                          <p:attrName>style.visibility</p:attrName>
                                        </p:attrNameLst>
                                      </p:cBhvr>
                                      <p:to>
                                        <p:strVal val="visible"/>
                                      </p:to>
                                    </p:set>
                                    <p:animEffect transition="in" filter="fade">
                                      <p:cBhvr>
                                        <p:cTn id="19" dur="2000"/>
                                        <p:tgtEl>
                                          <p:spTgt spid="340995">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40995">
                                            <p:txEl>
                                              <p:pRg st="4" end="4"/>
                                            </p:txEl>
                                          </p:spTgt>
                                        </p:tgtEl>
                                        <p:attrNameLst>
                                          <p:attrName>style.visibility</p:attrName>
                                        </p:attrNameLst>
                                      </p:cBhvr>
                                      <p:to>
                                        <p:strVal val="visible"/>
                                      </p:to>
                                    </p:set>
                                    <p:animEffect transition="in" filter="fade">
                                      <p:cBhvr>
                                        <p:cTn id="23" dur="2000"/>
                                        <p:tgtEl>
                                          <p:spTgt spid="340995">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40995">
                                            <p:txEl>
                                              <p:pRg st="5" end="5"/>
                                            </p:txEl>
                                          </p:spTgt>
                                        </p:tgtEl>
                                        <p:attrNameLst>
                                          <p:attrName>style.visibility</p:attrName>
                                        </p:attrNameLst>
                                      </p:cBhvr>
                                      <p:to>
                                        <p:strVal val="visible"/>
                                      </p:to>
                                    </p:set>
                                    <p:animEffect transition="in" filter="fade">
                                      <p:cBhvr>
                                        <p:cTn id="27" dur="2000"/>
                                        <p:tgtEl>
                                          <p:spTgt spid="340995">
                                            <p:txEl>
                                              <p:pRg st="5" end="5"/>
                                            </p:txEl>
                                          </p:spTgt>
                                        </p:tgtEl>
                                      </p:cBhvr>
                                    </p:animEffect>
                                  </p:childTnLst>
                                </p:cTn>
                              </p:par>
                              <p:par>
                                <p:cTn id="28" presetID="55"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strVal val="#ppt_w*0.70"/>
                                          </p:val>
                                        </p:tav>
                                        <p:tav tm="100000">
                                          <p:val>
                                            <p:strVal val="#ppt_w"/>
                                          </p:val>
                                        </p:tav>
                                      </p:tavLst>
                                    </p:anim>
                                    <p:anim calcmode="lin" valueType="num">
                                      <p:cBhvr>
                                        <p:cTn id="31" dur="1000" fill="hold"/>
                                        <p:tgtEl>
                                          <p:spTgt spid="2"/>
                                        </p:tgtEl>
                                        <p:attrNameLst>
                                          <p:attrName>ppt_h</p:attrName>
                                        </p:attrNameLst>
                                      </p:cBhvr>
                                      <p:tavLst>
                                        <p:tav tm="0">
                                          <p:val>
                                            <p:strVal val="#ppt_h"/>
                                          </p:val>
                                        </p:tav>
                                        <p:tav tm="100000">
                                          <p:val>
                                            <p:strVal val="#ppt_h"/>
                                          </p:val>
                                        </p:tav>
                                      </p:tavLst>
                                    </p:anim>
                                    <p:animEffect transition="in" filter="fade">
                                      <p:cBhvr>
                                        <p:cTn id="32" dur="1000"/>
                                        <p:tgtEl>
                                          <p:spTgt spid="2"/>
                                        </p:tgtEl>
                                      </p:cBhvr>
                                    </p:animEffect>
                                  </p:childTnLst>
                                </p:cTn>
                              </p:par>
                            </p:childTnLst>
                          </p:cTn>
                        </p:par>
                        <p:par>
                          <p:cTn id="33" fill="hold">
                            <p:stCondLst>
                              <p:cond delay="12000"/>
                            </p:stCondLst>
                            <p:childTnLst>
                              <p:par>
                                <p:cTn id="34" presetID="10" presetClass="entr" presetSubtype="0" fill="hold" grpId="0" nodeType="afterEffect">
                                  <p:stCondLst>
                                    <p:cond delay="0"/>
                                  </p:stCondLst>
                                  <p:childTnLst>
                                    <p:set>
                                      <p:cBhvr>
                                        <p:cTn id="35" dur="1" fill="hold">
                                          <p:stCondLst>
                                            <p:cond delay="0"/>
                                          </p:stCondLst>
                                        </p:cTn>
                                        <p:tgtEl>
                                          <p:spTgt spid="340995">
                                            <p:txEl>
                                              <p:pRg st="6" end="6"/>
                                            </p:txEl>
                                          </p:spTgt>
                                        </p:tgtEl>
                                        <p:attrNameLst>
                                          <p:attrName>style.visibility</p:attrName>
                                        </p:attrNameLst>
                                      </p:cBhvr>
                                      <p:to>
                                        <p:strVal val="visible"/>
                                      </p:to>
                                    </p:set>
                                    <p:animEffect transition="in" filter="fade">
                                      <p:cBhvr>
                                        <p:cTn id="36" dur="2000"/>
                                        <p:tgtEl>
                                          <p:spTgt spid="3409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979613" y="620713"/>
            <a:ext cx="6661150" cy="1143000"/>
          </a:xfrm>
        </p:spPr>
        <p:txBody>
          <a:bodyPr/>
          <a:lstStyle/>
          <a:p>
            <a:pPr algn="r" eaLnBrk="1" hangingPunct="1"/>
            <a:r>
              <a:rPr lang="he-IL" smtClean="0"/>
              <a:t>טבלת ערכים גבוליים </a:t>
            </a:r>
            <a:r>
              <a:rPr lang="en-US" smtClean="0"/>
              <a:t>t</a:t>
            </a:r>
          </a:p>
        </p:txBody>
      </p:sp>
      <p:sp>
        <p:nvSpPr>
          <p:cNvPr id="342019" name="Rectangle 3"/>
          <p:cNvSpPr>
            <a:spLocks noGrp="1" noChangeArrowheads="1"/>
          </p:cNvSpPr>
          <p:nvPr>
            <p:ph type="body" idx="1"/>
          </p:nvPr>
        </p:nvSpPr>
        <p:spPr>
          <a:xfrm>
            <a:off x="1182688" y="2017713"/>
            <a:ext cx="7808912" cy="4383087"/>
          </a:xfrm>
        </p:spPr>
        <p:txBody>
          <a:bodyPr/>
          <a:lstStyle/>
          <a:p>
            <a:pPr algn="just" eaLnBrk="1" hangingPunct="1">
              <a:lnSpc>
                <a:spcPct val="90000"/>
              </a:lnSpc>
            </a:pPr>
            <a:r>
              <a:rPr lang="he-IL" sz="2400" smtClean="0"/>
              <a:t>טבלת ה </a:t>
            </a:r>
            <a:r>
              <a:rPr lang="en-US" sz="2400" smtClean="0"/>
              <a:t>t</a:t>
            </a:r>
            <a:r>
              <a:rPr lang="he-IL" sz="2400" smtClean="0"/>
              <a:t> מציגה את ערכי ה </a:t>
            </a:r>
            <a:r>
              <a:rPr lang="en-US" sz="2400" smtClean="0"/>
              <a:t>t</a:t>
            </a:r>
            <a:r>
              <a:rPr lang="he-IL" sz="2400" smtClean="0"/>
              <a:t> הגבוליים בהתאם לדרגת החופש.</a:t>
            </a:r>
          </a:p>
          <a:p>
            <a:pPr algn="just" eaLnBrk="1" hangingPunct="1">
              <a:lnSpc>
                <a:spcPct val="90000"/>
              </a:lnSpc>
            </a:pPr>
            <a:r>
              <a:rPr lang="he-IL" sz="2400" smtClean="0"/>
              <a:t>במרכז הטבלה הערכים הגבוליים.</a:t>
            </a:r>
          </a:p>
          <a:p>
            <a:pPr algn="just" eaLnBrk="1" hangingPunct="1">
              <a:lnSpc>
                <a:spcPct val="90000"/>
              </a:lnSpc>
            </a:pPr>
            <a:r>
              <a:rPr lang="he-IL" sz="2400" smtClean="0"/>
              <a:t>בעמודה השמאלית הראשונה: דרגות החופש.</a:t>
            </a:r>
          </a:p>
          <a:p>
            <a:pPr algn="just" eaLnBrk="1" hangingPunct="1">
              <a:lnSpc>
                <a:spcPct val="90000"/>
              </a:lnSpc>
            </a:pPr>
            <a:r>
              <a:rPr lang="he-IL" sz="2400" smtClean="0"/>
              <a:t>בשורה הראשונה: </a:t>
            </a:r>
            <a:r>
              <a:rPr lang="en-US" sz="2400" smtClean="0"/>
              <a:t>1-</a:t>
            </a:r>
            <a:r>
              <a:rPr lang="el-GR" sz="2400" smtClean="0"/>
              <a:t>α</a:t>
            </a:r>
            <a:r>
              <a:rPr lang="he-IL" sz="2400" smtClean="0"/>
              <a:t> (בהתאם לרמת המובהקות).</a:t>
            </a:r>
          </a:p>
          <a:p>
            <a:pPr algn="just" eaLnBrk="1" hangingPunct="1">
              <a:lnSpc>
                <a:spcPct val="90000"/>
              </a:lnSpc>
            </a:pPr>
            <a:r>
              <a:rPr lang="he-IL" sz="2400" smtClean="0"/>
              <a:t>הטבלה מתייחסת לצד החיובי של ההתפלגות, התפלגות סימטרית ועל כן ניתן למצוא גם את ערכי ה </a:t>
            </a:r>
            <a:r>
              <a:rPr lang="en-US" sz="2400" smtClean="0"/>
              <a:t>t</a:t>
            </a:r>
            <a:r>
              <a:rPr lang="he-IL" sz="2400" smtClean="0"/>
              <a:t> השלילים ע"י הוספת מינוס.</a:t>
            </a:r>
          </a:p>
          <a:p>
            <a:pPr algn="just" eaLnBrk="1" hangingPunct="1">
              <a:lnSpc>
                <a:spcPct val="90000"/>
              </a:lnSpc>
            </a:pPr>
            <a:r>
              <a:rPr lang="he-IL" sz="2400" smtClean="0"/>
              <a:t>לדוגמא:</a:t>
            </a:r>
          </a:p>
          <a:p>
            <a:pPr lvl="1" algn="just" eaLnBrk="1" hangingPunct="1">
              <a:lnSpc>
                <a:spcPct val="90000"/>
              </a:lnSpc>
            </a:pPr>
            <a:r>
              <a:rPr lang="he-IL" sz="2000" smtClean="0"/>
              <a:t>בהינתן </a:t>
            </a:r>
            <a:r>
              <a:rPr lang="el-GR" sz="2000" smtClean="0"/>
              <a:t>α</a:t>
            </a:r>
            <a:r>
              <a:rPr lang="en-US" sz="2000" smtClean="0"/>
              <a:t>=0.05</a:t>
            </a:r>
            <a:r>
              <a:rPr lang="he-IL" sz="2000" smtClean="0"/>
              <a:t> מבחן חד כיווני (חיובי) </a:t>
            </a:r>
            <a:r>
              <a:rPr lang="en-US" sz="2000" smtClean="0"/>
              <a:t>n=26</a:t>
            </a:r>
            <a:r>
              <a:rPr lang="he-IL" sz="2000" smtClean="0"/>
              <a:t>, ה </a:t>
            </a:r>
            <a:r>
              <a:rPr lang="en-US" sz="2000" smtClean="0"/>
              <a:t>t</a:t>
            </a:r>
            <a:r>
              <a:rPr lang="he-IL" sz="2000" smtClean="0"/>
              <a:t> הגבולי הוא 1.708 </a:t>
            </a:r>
            <a:r>
              <a:rPr lang="en-US" sz="2000" smtClean="0"/>
              <a:t> </a:t>
            </a:r>
            <a:endParaRPr lang="he-IL" sz="1400" smtClean="0"/>
          </a:p>
          <a:p>
            <a:pPr lvl="1" algn="just" eaLnBrk="1" hangingPunct="1">
              <a:lnSpc>
                <a:spcPct val="90000"/>
              </a:lnSpc>
            </a:pPr>
            <a:r>
              <a:rPr lang="he-IL" sz="2000" smtClean="0"/>
              <a:t>בהינתן </a:t>
            </a:r>
            <a:r>
              <a:rPr lang="el-GR" sz="2000" smtClean="0"/>
              <a:t>α</a:t>
            </a:r>
            <a:r>
              <a:rPr lang="en-US" sz="2000" smtClean="0"/>
              <a:t>=0.01</a:t>
            </a:r>
            <a:r>
              <a:rPr lang="he-IL" sz="2000" smtClean="0"/>
              <a:t> מבחן דו כיווני </a:t>
            </a:r>
            <a:r>
              <a:rPr lang="en-US" sz="2000" smtClean="0"/>
              <a:t>n=31</a:t>
            </a:r>
            <a:r>
              <a:rPr lang="he-IL" sz="2000" smtClean="0"/>
              <a:t>, ה </a:t>
            </a:r>
            <a:r>
              <a:rPr lang="en-US" sz="2000" smtClean="0"/>
              <a:t>t</a:t>
            </a:r>
            <a:r>
              <a:rPr lang="he-IL" sz="2000" smtClean="0"/>
              <a:t> הגבוליים הם 2.750 </a:t>
            </a:r>
            <a:r>
              <a:rPr lang="he-IL" sz="2000" baseline="-25000" smtClean="0"/>
              <a:t>+</a:t>
            </a:r>
            <a:r>
              <a:rPr lang="he-IL" sz="2000" smtClean="0"/>
              <a:t>/</a:t>
            </a:r>
            <a:r>
              <a:rPr lang="he-IL" sz="2000" baseline="30000" smtClean="0"/>
              <a:t>-</a:t>
            </a:r>
            <a:endParaRPr lang="en-US" sz="2000" baseline="30000" smtClean="0"/>
          </a:p>
        </p:txBody>
      </p:sp>
      <p:sp>
        <p:nvSpPr>
          <p:cNvPr id="342020" name="AutoShape 4">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Effect transition="in" filter="fade">
                                      <p:cBhvr>
                                        <p:cTn id="7" dur="2000"/>
                                        <p:tgtEl>
                                          <p:spTgt spid="34201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2019">
                                            <p:txEl>
                                              <p:pRg st="1" end="1"/>
                                            </p:txEl>
                                          </p:spTgt>
                                        </p:tgtEl>
                                        <p:attrNameLst>
                                          <p:attrName>style.visibility</p:attrName>
                                        </p:attrNameLst>
                                      </p:cBhvr>
                                      <p:to>
                                        <p:strVal val="visible"/>
                                      </p:to>
                                    </p:set>
                                    <p:animEffect transition="in" filter="fade">
                                      <p:cBhvr>
                                        <p:cTn id="11" dur="2000"/>
                                        <p:tgtEl>
                                          <p:spTgt spid="34201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42019">
                                            <p:txEl>
                                              <p:pRg st="2" end="2"/>
                                            </p:txEl>
                                          </p:spTgt>
                                        </p:tgtEl>
                                        <p:attrNameLst>
                                          <p:attrName>style.visibility</p:attrName>
                                        </p:attrNameLst>
                                      </p:cBhvr>
                                      <p:to>
                                        <p:strVal val="visible"/>
                                      </p:to>
                                    </p:set>
                                    <p:animEffect transition="in" filter="fade">
                                      <p:cBhvr>
                                        <p:cTn id="15" dur="2000"/>
                                        <p:tgtEl>
                                          <p:spTgt spid="342019">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42019">
                                            <p:txEl>
                                              <p:pRg st="3" end="3"/>
                                            </p:txEl>
                                          </p:spTgt>
                                        </p:tgtEl>
                                        <p:attrNameLst>
                                          <p:attrName>style.visibility</p:attrName>
                                        </p:attrNameLst>
                                      </p:cBhvr>
                                      <p:to>
                                        <p:strVal val="visible"/>
                                      </p:to>
                                    </p:set>
                                    <p:animEffect transition="in" filter="fade">
                                      <p:cBhvr>
                                        <p:cTn id="19" dur="2000"/>
                                        <p:tgtEl>
                                          <p:spTgt spid="342019">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42019">
                                            <p:txEl>
                                              <p:pRg st="4" end="4"/>
                                            </p:txEl>
                                          </p:spTgt>
                                        </p:tgtEl>
                                        <p:attrNameLst>
                                          <p:attrName>style.visibility</p:attrName>
                                        </p:attrNameLst>
                                      </p:cBhvr>
                                      <p:to>
                                        <p:strVal val="visible"/>
                                      </p:to>
                                    </p:set>
                                    <p:animEffect transition="in" filter="fade">
                                      <p:cBhvr>
                                        <p:cTn id="23" dur="2000"/>
                                        <p:tgtEl>
                                          <p:spTgt spid="342019">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42019">
                                            <p:txEl>
                                              <p:pRg st="5" end="5"/>
                                            </p:txEl>
                                          </p:spTgt>
                                        </p:tgtEl>
                                        <p:attrNameLst>
                                          <p:attrName>style.visibility</p:attrName>
                                        </p:attrNameLst>
                                      </p:cBhvr>
                                      <p:to>
                                        <p:strVal val="visible"/>
                                      </p:to>
                                    </p:set>
                                    <p:animEffect transition="in" filter="fade">
                                      <p:cBhvr>
                                        <p:cTn id="27" dur="2000"/>
                                        <p:tgtEl>
                                          <p:spTgt spid="342019">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42019">
                                            <p:txEl>
                                              <p:pRg st="6" end="6"/>
                                            </p:txEl>
                                          </p:spTgt>
                                        </p:tgtEl>
                                        <p:attrNameLst>
                                          <p:attrName>style.visibility</p:attrName>
                                        </p:attrNameLst>
                                      </p:cBhvr>
                                      <p:to>
                                        <p:strVal val="visible"/>
                                      </p:to>
                                    </p:set>
                                    <p:animEffect transition="in" filter="fade">
                                      <p:cBhvr>
                                        <p:cTn id="31" dur="2000"/>
                                        <p:tgtEl>
                                          <p:spTgt spid="342019">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342019">
                                            <p:txEl>
                                              <p:pRg st="7" end="7"/>
                                            </p:txEl>
                                          </p:spTgt>
                                        </p:tgtEl>
                                        <p:attrNameLst>
                                          <p:attrName>style.visibility</p:attrName>
                                        </p:attrNameLst>
                                      </p:cBhvr>
                                      <p:to>
                                        <p:strVal val="visible"/>
                                      </p:to>
                                    </p:set>
                                    <p:animEffect transition="in" filter="fade">
                                      <p:cBhvr>
                                        <p:cTn id="35" dur="2000"/>
                                        <p:tgtEl>
                                          <p:spTgt spid="3420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79613" y="620713"/>
            <a:ext cx="6661150" cy="1143000"/>
          </a:xfrm>
        </p:spPr>
        <p:txBody>
          <a:bodyPr/>
          <a:lstStyle/>
          <a:p>
            <a:pPr algn="r" eaLnBrk="1" hangingPunct="1"/>
            <a:r>
              <a:rPr lang="he-IL" smtClean="0"/>
              <a:t>טבלת ציוני </a:t>
            </a:r>
            <a:r>
              <a:rPr lang="en-US" smtClean="0"/>
              <a:t> Z</a:t>
            </a:r>
            <a:r>
              <a:rPr lang="he-IL" smtClean="0"/>
              <a:t> (התפלגות </a:t>
            </a:r>
            <a:r>
              <a:rPr lang="en-US" smtClean="0"/>
              <a:t>Z</a:t>
            </a:r>
            <a:r>
              <a:rPr lang="he-IL" smtClean="0"/>
              <a:t>)</a:t>
            </a:r>
            <a:endParaRPr lang="en-US" smtClean="0"/>
          </a:p>
        </p:txBody>
      </p:sp>
      <p:sp>
        <p:nvSpPr>
          <p:cNvPr id="140291" name="Rectangle 3"/>
          <p:cNvSpPr>
            <a:spLocks noGrp="1" noChangeArrowheads="1"/>
          </p:cNvSpPr>
          <p:nvPr>
            <p:ph type="body" idx="1"/>
          </p:nvPr>
        </p:nvSpPr>
        <p:spPr>
          <a:xfrm>
            <a:off x="1182688" y="2017713"/>
            <a:ext cx="7808912" cy="4383087"/>
          </a:xfrm>
        </p:spPr>
        <p:txBody>
          <a:bodyPr/>
          <a:lstStyle/>
          <a:p>
            <a:pPr algn="just" eaLnBrk="1" hangingPunct="1">
              <a:lnSpc>
                <a:spcPct val="80000"/>
              </a:lnSpc>
            </a:pPr>
            <a:r>
              <a:rPr lang="he-IL" sz="2400" smtClean="0"/>
              <a:t>טבלת ה </a:t>
            </a:r>
            <a:r>
              <a:rPr lang="en-US" sz="2400" smtClean="0"/>
              <a:t>Z</a:t>
            </a:r>
            <a:r>
              <a:rPr lang="he-IL" sz="2400" smtClean="0"/>
              <a:t> מאפשרת </a:t>
            </a:r>
            <a:r>
              <a:rPr lang="he-IL" sz="2400" u="sng" smtClean="0"/>
              <a:t>לעבור מאחוזים לציון </a:t>
            </a:r>
            <a:r>
              <a:rPr lang="en-US" sz="2400" u="sng" smtClean="0"/>
              <a:t>Z</a:t>
            </a:r>
            <a:r>
              <a:rPr lang="he-IL" sz="2400" u="sng" smtClean="0"/>
              <a:t> ולהיפך</a:t>
            </a:r>
            <a:r>
              <a:rPr lang="he-IL" sz="2400" smtClean="0"/>
              <a:t>.</a:t>
            </a:r>
          </a:p>
          <a:p>
            <a:pPr algn="just" eaLnBrk="1" hangingPunct="1">
              <a:lnSpc>
                <a:spcPct val="80000"/>
              </a:lnSpc>
            </a:pPr>
            <a:r>
              <a:rPr lang="he-IL" sz="2400" smtClean="0"/>
              <a:t>במרכז הטבלה השטח המצטבר באחוזים.</a:t>
            </a:r>
          </a:p>
          <a:p>
            <a:pPr algn="just" eaLnBrk="1" hangingPunct="1">
              <a:lnSpc>
                <a:spcPct val="80000"/>
              </a:lnSpc>
            </a:pPr>
            <a:r>
              <a:rPr lang="he-IL" sz="2400" smtClean="0"/>
              <a:t>העמודה השמאלית – ערכי </a:t>
            </a:r>
            <a:r>
              <a:rPr lang="en-US" sz="2400" smtClean="0"/>
              <a:t>Z</a:t>
            </a:r>
            <a:r>
              <a:rPr lang="he-IL" sz="2400" smtClean="0"/>
              <a:t> עד סיפרה אחרי הנקודה.</a:t>
            </a:r>
          </a:p>
          <a:p>
            <a:pPr algn="just" eaLnBrk="1" hangingPunct="1">
              <a:lnSpc>
                <a:spcPct val="80000"/>
              </a:lnSpc>
            </a:pPr>
            <a:r>
              <a:rPr lang="he-IL" sz="2400" smtClean="0"/>
              <a:t>בשורה ראשונה – ערכי ה </a:t>
            </a:r>
            <a:r>
              <a:rPr lang="en-US" sz="2400" smtClean="0"/>
              <a:t>Z</a:t>
            </a:r>
            <a:r>
              <a:rPr lang="he-IL" sz="2400" smtClean="0"/>
              <a:t> שתי ספרות אחרי הנקודה.</a:t>
            </a:r>
          </a:p>
          <a:p>
            <a:pPr algn="just" eaLnBrk="1" hangingPunct="1">
              <a:lnSpc>
                <a:spcPct val="80000"/>
              </a:lnSpc>
            </a:pPr>
            <a:r>
              <a:rPr lang="he-IL" sz="2400" smtClean="0"/>
              <a:t>הטבלה מתייחסת לצד אחד של ההתפלגות, הצד החיובי. התפלגות ה </a:t>
            </a:r>
            <a:r>
              <a:rPr lang="en-US" sz="2400" smtClean="0"/>
              <a:t>Z</a:t>
            </a:r>
            <a:r>
              <a:rPr lang="he-IL" sz="2400" smtClean="0"/>
              <a:t> סימטרית ועל כן ניתן למצוא גם את ערכי ה </a:t>
            </a:r>
            <a:r>
              <a:rPr lang="en-US" sz="2400" smtClean="0"/>
              <a:t>Z</a:t>
            </a:r>
            <a:r>
              <a:rPr lang="he-IL" sz="2400" smtClean="0"/>
              <a:t> השלילים. [ב </a:t>
            </a:r>
            <a:r>
              <a:rPr lang="en-US" sz="2400" smtClean="0"/>
              <a:t>Z</a:t>
            </a:r>
            <a:r>
              <a:rPr lang="he-IL" sz="2400" smtClean="0"/>
              <a:t> להוסיף מינוס, באחוזים להחסיר מ 100%].</a:t>
            </a:r>
          </a:p>
          <a:p>
            <a:pPr algn="just" eaLnBrk="1" hangingPunct="1">
              <a:lnSpc>
                <a:spcPct val="80000"/>
              </a:lnSpc>
            </a:pPr>
            <a:r>
              <a:rPr lang="en-US" sz="2400" smtClean="0"/>
              <a:t>Z=0</a:t>
            </a:r>
            <a:r>
              <a:rPr lang="he-IL" sz="2400" smtClean="0"/>
              <a:t> הינו הממוצע החציון והשכיח, 99.9% מהמקרים נמצאים בין</a:t>
            </a:r>
            <a:r>
              <a:rPr lang="en-US" sz="2400" smtClean="0"/>
              <a:t/>
            </a:r>
            <a:br>
              <a:rPr lang="en-US" sz="2400" smtClean="0"/>
            </a:br>
            <a:r>
              <a:rPr lang="en-US" sz="2400" smtClean="0"/>
              <a:t>Z=-3</a:t>
            </a:r>
            <a:r>
              <a:rPr lang="he-IL" sz="2400" smtClean="0"/>
              <a:t> ל </a:t>
            </a:r>
            <a:r>
              <a:rPr lang="en-US" sz="2400" smtClean="0"/>
              <a:t>Z=3</a:t>
            </a:r>
            <a:endParaRPr lang="he-IL" sz="2400" smtClean="0"/>
          </a:p>
          <a:p>
            <a:pPr algn="just" eaLnBrk="1" hangingPunct="1">
              <a:lnSpc>
                <a:spcPct val="80000"/>
              </a:lnSpc>
            </a:pPr>
            <a:r>
              <a:rPr lang="he-IL" sz="2400" smtClean="0"/>
              <a:t>דוגמאות:</a:t>
            </a:r>
          </a:p>
          <a:p>
            <a:pPr lvl="1" algn="just" eaLnBrk="1" hangingPunct="1">
              <a:lnSpc>
                <a:spcPct val="80000"/>
              </a:lnSpc>
            </a:pPr>
            <a:r>
              <a:rPr lang="en-US" sz="2000" smtClean="0"/>
              <a:t>Z</a:t>
            </a:r>
            <a:r>
              <a:rPr lang="en-US" sz="1400" smtClean="0"/>
              <a:t>1.65 </a:t>
            </a:r>
            <a:r>
              <a:rPr lang="en-US" sz="2000" smtClean="0"/>
              <a:t>=</a:t>
            </a:r>
            <a:r>
              <a:rPr lang="en-US" sz="1400" smtClean="0"/>
              <a:t> </a:t>
            </a:r>
            <a:r>
              <a:rPr lang="en-US" sz="2000" smtClean="0"/>
              <a:t>95%</a:t>
            </a:r>
            <a:r>
              <a:rPr lang="he-IL" sz="2000" smtClean="0"/>
              <a:t> 95% מהמקרים נמצאים עד </a:t>
            </a:r>
            <a:r>
              <a:rPr lang="en-US" sz="2000" smtClean="0"/>
              <a:t>Z</a:t>
            </a:r>
            <a:r>
              <a:rPr lang="en-US" sz="1400" smtClean="0"/>
              <a:t>1.65</a:t>
            </a:r>
            <a:endParaRPr lang="he-IL" sz="1400" smtClean="0"/>
          </a:p>
          <a:p>
            <a:pPr lvl="1" algn="just" eaLnBrk="1" hangingPunct="1">
              <a:lnSpc>
                <a:spcPct val="80000"/>
              </a:lnSpc>
            </a:pPr>
            <a:r>
              <a:rPr lang="en-US" sz="2000" smtClean="0"/>
              <a:t>Z </a:t>
            </a:r>
            <a:r>
              <a:rPr lang="en-US" sz="1400" smtClean="0"/>
              <a:t>-1.65</a:t>
            </a:r>
            <a:r>
              <a:rPr lang="en-US" sz="2000" smtClean="0"/>
              <a:t> = 5%</a:t>
            </a:r>
            <a:r>
              <a:rPr lang="he-IL" sz="2000" smtClean="0"/>
              <a:t> מהמקרים נמצאים עד </a:t>
            </a:r>
            <a:r>
              <a:rPr lang="en-US" sz="2000" smtClean="0"/>
              <a:t>Z </a:t>
            </a:r>
            <a:r>
              <a:rPr lang="en-US" sz="1400" smtClean="0"/>
              <a:t>-1.65</a:t>
            </a:r>
          </a:p>
        </p:txBody>
      </p:sp>
      <p:sp>
        <p:nvSpPr>
          <p:cNvPr id="140293" name="AutoShape 5">
            <a:hlinkClick r:id="rId2"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2000"/>
                                        <p:tgtEl>
                                          <p:spTgt spid="14029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animEffect transition="in" filter="fade">
                                      <p:cBhvr>
                                        <p:cTn id="11" dur="2000"/>
                                        <p:tgtEl>
                                          <p:spTgt spid="140291">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animEffect transition="in" filter="fade">
                                      <p:cBhvr>
                                        <p:cTn id="15" dur="2000"/>
                                        <p:tgtEl>
                                          <p:spTgt spid="140291">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40291">
                                            <p:txEl>
                                              <p:pRg st="3" end="3"/>
                                            </p:txEl>
                                          </p:spTgt>
                                        </p:tgtEl>
                                        <p:attrNameLst>
                                          <p:attrName>style.visibility</p:attrName>
                                        </p:attrNameLst>
                                      </p:cBhvr>
                                      <p:to>
                                        <p:strVal val="visible"/>
                                      </p:to>
                                    </p:set>
                                    <p:animEffect transition="in" filter="fade">
                                      <p:cBhvr>
                                        <p:cTn id="19" dur="2000"/>
                                        <p:tgtEl>
                                          <p:spTgt spid="140291">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40291">
                                            <p:txEl>
                                              <p:pRg st="4" end="4"/>
                                            </p:txEl>
                                          </p:spTgt>
                                        </p:tgtEl>
                                        <p:attrNameLst>
                                          <p:attrName>style.visibility</p:attrName>
                                        </p:attrNameLst>
                                      </p:cBhvr>
                                      <p:to>
                                        <p:strVal val="visible"/>
                                      </p:to>
                                    </p:set>
                                    <p:animEffect transition="in" filter="fade">
                                      <p:cBhvr>
                                        <p:cTn id="23" dur="2000"/>
                                        <p:tgtEl>
                                          <p:spTgt spid="140291">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animEffect transition="in" filter="fade">
                                      <p:cBhvr>
                                        <p:cTn id="27" dur="2000"/>
                                        <p:tgtEl>
                                          <p:spTgt spid="140291">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40291">
                                            <p:txEl>
                                              <p:pRg st="6" end="6"/>
                                            </p:txEl>
                                          </p:spTgt>
                                        </p:tgtEl>
                                        <p:attrNameLst>
                                          <p:attrName>style.visibility</p:attrName>
                                        </p:attrNameLst>
                                      </p:cBhvr>
                                      <p:to>
                                        <p:strVal val="visible"/>
                                      </p:to>
                                    </p:set>
                                    <p:animEffect transition="in" filter="fade">
                                      <p:cBhvr>
                                        <p:cTn id="31" dur="2000"/>
                                        <p:tgtEl>
                                          <p:spTgt spid="140291">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40291">
                                            <p:txEl>
                                              <p:pRg st="7" end="7"/>
                                            </p:txEl>
                                          </p:spTgt>
                                        </p:tgtEl>
                                        <p:attrNameLst>
                                          <p:attrName>style.visibility</p:attrName>
                                        </p:attrNameLst>
                                      </p:cBhvr>
                                      <p:to>
                                        <p:strVal val="visible"/>
                                      </p:to>
                                    </p:set>
                                    <p:animEffect transition="in" filter="fade">
                                      <p:cBhvr>
                                        <p:cTn id="35" dur="2000"/>
                                        <p:tgtEl>
                                          <p:spTgt spid="140291">
                                            <p:txEl>
                                              <p:pRg st="7" end="7"/>
                                            </p:tx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40291">
                                            <p:txEl>
                                              <p:pRg st="8" end="8"/>
                                            </p:txEl>
                                          </p:spTgt>
                                        </p:tgtEl>
                                        <p:attrNameLst>
                                          <p:attrName>style.visibility</p:attrName>
                                        </p:attrNameLst>
                                      </p:cBhvr>
                                      <p:to>
                                        <p:strVal val="visible"/>
                                      </p:to>
                                    </p:set>
                                    <p:animEffect transition="in" filter="fade">
                                      <p:cBhvr>
                                        <p:cTn id="39" dur="2000"/>
                                        <p:tgtEl>
                                          <p:spTgt spid="140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gn="r" eaLnBrk="1" hangingPunct="1"/>
            <a:r>
              <a:rPr lang="he-IL" sz="3600" smtClean="0">
                <a:solidFill>
                  <a:schemeClr val="hlink"/>
                </a:solidFill>
              </a:rPr>
              <a:t>תרגיל 1</a:t>
            </a:r>
            <a:endParaRPr lang="en-US" sz="3600" smtClean="0">
              <a:solidFill>
                <a:schemeClr val="hlink"/>
              </a:solidFill>
            </a:endParaRPr>
          </a:p>
        </p:txBody>
      </p:sp>
      <p:sp>
        <p:nvSpPr>
          <p:cNvPr id="343043" name="Rectangle 3"/>
          <p:cNvSpPr>
            <a:spLocks noChangeArrowheads="1"/>
          </p:cNvSpPr>
          <p:nvPr/>
        </p:nvSpPr>
        <p:spPr bwMode="auto">
          <a:xfrm>
            <a:off x="395288" y="2133600"/>
            <a:ext cx="8569325" cy="4175125"/>
          </a:xfrm>
          <a:prstGeom prst="rect">
            <a:avLst/>
          </a:prstGeom>
          <a:noFill/>
          <a:ln w="9525">
            <a:noFill/>
            <a:miter lim="800000"/>
            <a:headEnd/>
            <a:tailEnd/>
          </a:ln>
        </p:spPr>
        <p:txBody>
          <a:bodyPr/>
          <a:lstStyle/>
          <a:p>
            <a:pPr marL="609600" indent="-609600" algn="just">
              <a:buClr>
                <a:schemeClr val="tx2"/>
              </a:buClr>
            </a:pPr>
            <a:r>
              <a:rPr lang="he-IL" sz="2400">
                <a:latin typeface="Times New Roman" pitchFamily="18" charset="0"/>
              </a:rPr>
              <a:t>חוקר בדק את ההשערה כי בממוצע היקף הגולגולת של היילודים הסובלים ממחלה מסוימת גדול מהיקף הגולגולת של ילדים בריאים. היקף הגולגולת של ילדים בריאים מתפלג נורמאלית, ממוצע 34 ס"מ. נבדק מדגם מקרי של 8 ילדים להלן תוצאות היקף הגולגולת: 35, 37, 33, 40, 38, 38, 32, 43. </a:t>
            </a:r>
          </a:p>
          <a:p>
            <a:pPr marL="865188" lvl="1" indent="-407988" algn="just">
              <a:buClr>
                <a:srgbClr val="003399"/>
              </a:buClr>
              <a:buFont typeface="Wingdings" pitchFamily="2" charset="2"/>
              <a:buChar char="§"/>
            </a:pPr>
            <a:r>
              <a:rPr lang="he-IL" sz="2400">
                <a:latin typeface="Times New Roman" pitchFamily="18" charset="0"/>
              </a:rPr>
              <a:t>בדוק את ההשערה לרמת מובהקות של 0.05, לאור התוצאה שהתקבל איזה סוג שגיאה אפשרי?</a:t>
            </a:r>
          </a:p>
          <a:p>
            <a:pPr marL="865188" lvl="1" indent="-407988" algn="just">
              <a:buClr>
                <a:srgbClr val="003399"/>
              </a:buClr>
              <a:buFont typeface="Wingdings" pitchFamily="2" charset="2"/>
              <a:buAutoNum type="romanUcPeriod"/>
            </a:pPr>
            <a:endParaRPr lang="he-IL" sz="2400">
              <a:latin typeface="Times New Roman" pitchFamily="18" charset="0"/>
            </a:endParaRPr>
          </a:p>
          <a:p>
            <a:pPr marL="865188" lvl="1" indent="-407988" algn="just">
              <a:buClr>
                <a:schemeClr val="hlink"/>
              </a:buClr>
              <a:buFont typeface="Wingdings" pitchFamily="2" charset="2"/>
              <a:buChar char="¯"/>
            </a:pPr>
            <a:r>
              <a:rPr lang="he-IL" sz="2400">
                <a:latin typeface="Times New Roman" pitchFamily="18" charset="0"/>
              </a:rPr>
              <a:t>שימו לב כי לא נתונה סטיית התקן באוכלוסייה ויש לחשבה על בסיס המדגם (כמו גם הממוצע) ולכן מדובר במבחן </a:t>
            </a:r>
            <a:r>
              <a:rPr lang="en-US" sz="2400">
                <a:latin typeface="Times New Roman" pitchFamily="18" charset="0"/>
              </a:rPr>
              <a:t>t</a:t>
            </a:r>
            <a:r>
              <a:rPr lang="he-IL" sz="2400">
                <a:latin typeface="Times New Roman" pitchFamily="18" charset="0"/>
              </a:rPr>
              <a:t>.</a:t>
            </a:r>
          </a:p>
          <a:p>
            <a:pPr marL="865188" lvl="1" indent="-407988" algn="just">
              <a:buClr>
                <a:srgbClr val="003399"/>
              </a:buClr>
              <a:buFont typeface="Wingdings" pitchFamily="2" charset="2"/>
              <a:buChar char="§"/>
            </a:pP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43043"/>
                                        </p:tgtEl>
                                        <p:attrNameLst>
                                          <p:attrName>style.visibility</p:attrName>
                                        </p:attrNameLst>
                                      </p:cBhvr>
                                      <p:to>
                                        <p:strVal val="visible"/>
                                      </p:to>
                                    </p:set>
                                    <p:anim calcmode="lin" valueType="num">
                                      <p:cBhvr>
                                        <p:cTn id="7" dur="1000" fill="hold"/>
                                        <p:tgtEl>
                                          <p:spTgt spid="343043"/>
                                        </p:tgtEl>
                                        <p:attrNameLst>
                                          <p:attrName>ppt_w</p:attrName>
                                        </p:attrNameLst>
                                      </p:cBhvr>
                                      <p:tavLst>
                                        <p:tav tm="0">
                                          <p:val>
                                            <p:strVal val="#ppt_w*0.70"/>
                                          </p:val>
                                        </p:tav>
                                        <p:tav tm="100000">
                                          <p:val>
                                            <p:strVal val="#ppt_w"/>
                                          </p:val>
                                        </p:tav>
                                      </p:tavLst>
                                    </p:anim>
                                    <p:anim calcmode="lin" valueType="num">
                                      <p:cBhvr>
                                        <p:cTn id="8" dur="1000" fill="hold"/>
                                        <p:tgtEl>
                                          <p:spTgt spid="343043"/>
                                        </p:tgtEl>
                                        <p:attrNameLst>
                                          <p:attrName>ppt_h</p:attrName>
                                        </p:attrNameLst>
                                      </p:cBhvr>
                                      <p:tavLst>
                                        <p:tav tm="0">
                                          <p:val>
                                            <p:strVal val="#ppt_h"/>
                                          </p:val>
                                        </p:tav>
                                        <p:tav tm="100000">
                                          <p:val>
                                            <p:strVal val="#ppt_h"/>
                                          </p:val>
                                        </p:tav>
                                      </p:tavLst>
                                    </p:anim>
                                    <p:animEffect transition="in" filter="fade">
                                      <p:cBhvr>
                                        <p:cTn id="9" dur="1000"/>
                                        <p:tgtEl>
                                          <p:spTgt spid="343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11188" y="549275"/>
            <a:ext cx="7793037" cy="1143000"/>
          </a:xfrm>
        </p:spPr>
        <p:txBody>
          <a:bodyPr/>
          <a:lstStyle/>
          <a:p>
            <a:pPr algn="r" eaLnBrk="1" hangingPunct="1"/>
            <a:r>
              <a:rPr lang="he-IL" sz="3200" smtClean="0">
                <a:solidFill>
                  <a:schemeClr val="hlink"/>
                </a:solidFill>
              </a:rPr>
              <a:t>תרגיל 1: שלב א' ניסוח השערות</a:t>
            </a:r>
            <a:endParaRPr lang="en-US" sz="3200" smtClean="0">
              <a:solidFill>
                <a:schemeClr val="hlink"/>
              </a:solidFill>
            </a:endParaRPr>
          </a:p>
        </p:txBody>
      </p:sp>
      <p:sp>
        <p:nvSpPr>
          <p:cNvPr id="344067" name="Rectangle 3"/>
          <p:cNvSpPr>
            <a:spLocks noGrp="1" noChangeArrowheads="1"/>
          </p:cNvSpPr>
          <p:nvPr>
            <p:ph type="body" idx="1"/>
          </p:nvPr>
        </p:nvSpPr>
        <p:spPr>
          <a:xfrm>
            <a:off x="611188" y="2017713"/>
            <a:ext cx="8343900" cy="4114800"/>
          </a:xfrm>
          <a:noFill/>
        </p:spPr>
        <p:txBody>
          <a:bodyPr/>
          <a:lstStyle/>
          <a:p>
            <a:pPr algn="just" eaLnBrk="1" hangingPunct="1">
              <a:lnSpc>
                <a:spcPct val="90000"/>
              </a:lnSpc>
            </a:pPr>
            <a:r>
              <a:rPr lang="he-IL" sz="2400" smtClean="0"/>
              <a:t>השערת האפס </a:t>
            </a:r>
            <a:r>
              <a:rPr lang="en-US" sz="2400" smtClean="0"/>
              <a:t>(H</a:t>
            </a:r>
            <a:r>
              <a:rPr lang="en-US" sz="1600" smtClean="0"/>
              <a:t>0</a:t>
            </a:r>
            <a:r>
              <a:rPr lang="en-US" sz="2400" smtClean="0"/>
              <a:t>)</a:t>
            </a:r>
            <a:r>
              <a:rPr lang="he-IL" sz="2400" smtClean="0"/>
              <a:t>: היקף הגולגולת שווה או קטן יותר בקרב החולים.</a:t>
            </a:r>
          </a:p>
          <a:p>
            <a:pPr algn="just" eaLnBrk="1" hangingPunct="1">
              <a:lnSpc>
                <a:spcPct val="90000"/>
              </a:lnSpc>
            </a:pPr>
            <a:r>
              <a:rPr lang="he-IL" sz="2400" smtClean="0"/>
              <a:t>השערה אלטרנטיבית </a:t>
            </a:r>
            <a:r>
              <a:rPr lang="en-US" sz="2400" smtClean="0"/>
              <a:t>(H</a:t>
            </a:r>
            <a:r>
              <a:rPr lang="en-US" sz="1600" smtClean="0"/>
              <a:t>1</a:t>
            </a:r>
            <a:r>
              <a:rPr lang="en-US" sz="2400" smtClean="0"/>
              <a:t>)</a:t>
            </a:r>
            <a:r>
              <a:rPr lang="he-IL" sz="2400" smtClean="0"/>
              <a:t>: היקף הגולגולת גדול יותר בקרב החולים. (השערת החוקר).</a:t>
            </a:r>
          </a:p>
          <a:p>
            <a:pPr algn="just" eaLnBrk="1" hangingPunct="1">
              <a:lnSpc>
                <a:spcPct val="90000"/>
              </a:lnSpc>
            </a:pPr>
            <a:endParaRPr lang="he-IL" sz="2400" smtClean="0"/>
          </a:p>
          <a:p>
            <a:pPr algn="just" eaLnBrk="1" hangingPunct="1">
              <a:lnSpc>
                <a:spcPct val="90000"/>
              </a:lnSpc>
            </a:pPr>
            <a:r>
              <a:rPr lang="en-US" sz="2400" smtClean="0"/>
              <a:t>H</a:t>
            </a:r>
            <a:r>
              <a:rPr lang="en-US" sz="1600" smtClean="0"/>
              <a:t>0</a:t>
            </a:r>
            <a:r>
              <a:rPr lang="en-US" sz="2400" smtClean="0"/>
              <a:t>: </a:t>
            </a:r>
            <a:r>
              <a:rPr lang="el-GR" sz="2400" smtClean="0"/>
              <a:t>μ</a:t>
            </a:r>
            <a:r>
              <a:rPr lang="en-US" sz="2400" smtClean="0"/>
              <a:t> ≤ 34</a:t>
            </a:r>
          </a:p>
          <a:p>
            <a:pPr algn="just" eaLnBrk="1" hangingPunct="1">
              <a:lnSpc>
                <a:spcPct val="90000"/>
              </a:lnSpc>
            </a:pPr>
            <a:r>
              <a:rPr lang="en-US" sz="2400" smtClean="0"/>
              <a:t>H</a:t>
            </a:r>
            <a:r>
              <a:rPr lang="en-US" sz="1600" smtClean="0"/>
              <a:t>1</a:t>
            </a:r>
            <a:r>
              <a:rPr lang="en-US" sz="2400" smtClean="0"/>
              <a:t>: </a:t>
            </a:r>
            <a:r>
              <a:rPr lang="el-GR" sz="2400" smtClean="0"/>
              <a:t>μ</a:t>
            </a:r>
            <a:r>
              <a:rPr lang="en-US" sz="2400" smtClean="0"/>
              <a:t> &gt; 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 calcmode="lin" valueType="num">
                                      <p:cBhvr>
                                        <p:cTn id="7" dur="1000" fill="hold"/>
                                        <p:tgtEl>
                                          <p:spTgt spid="3440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40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4067">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44067">
                                            <p:txEl>
                                              <p:pRg st="1" end="1"/>
                                            </p:txEl>
                                          </p:spTgt>
                                        </p:tgtEl>
                                        <p:attrNameLst>
                                          <p:attrName>style.visibility</p:attrName>
                                        </p:attrNameLst>
                                      </p:cBhvr>
                                      <p:to>
                                        <p:strVal val="visible"/>
                                      </p:to>
                                    </p:set>
                                    <p:anim calcmode="lin" valueType="num">
                                      <p:cBhvr>
                                        <p:cTn id="13" dur="1000" fill="hold"/>
                                        <p:tgtEl>
                                          <p:spTgt spid="34406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4406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44067">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44067">
                                            <p:txEl>
                                              <p:pRg st="3" end="3"/>
                                            </p:txEl>
                                          </p:spTgt>
                                        </p:tgtEl>
                                        <p:attrNameLst>
                                          <p:attrName>style.visibility</p:attrName>
                                        </p:attrNameLst>
                                      </p:cBhvr>
                                      <p:to>
                                        <p:strVal val="visible"/>
                                      </p:to>
                                    </p:set>
                                    <p:anim calcmode="lin" valueType="num">
                                      <p:cBhvr>
                                        <p:cTn id="19" dur="1000" fill="hold"/>
                                        <p:tgtEl>
                                          <p:spTgt spid="344067">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44067">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44067">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44067">
                                            <p:txEl>
                                              <p:pRg st="4" end="4"/>
                                            </p:txEl>
                                          </p:spTgt>
                                        </p:tgtEl>
                                        <p:attrNameLst>
                                          <p:attrName>style.visibility</p:attrName>
                                        </p:attrNameLst>
                                      </p:cBhvr>
                                      <p:to>
                                        <p:strVal val="visible"/>
                                      </p:to>
                                    </p:set>
                                    <p:anim calcmode="lin" valueType="num">
                                      <p:cBhvr>
                                        <p:cTn id="25" dur="1000" fill="hold"/>
                                        <p:tgtEl>
                                          <p:spTgt spid="344067">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44067">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44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 שלב ב' קביעת רמת מובהקות </a:t>
            </a:r>
            <a:r>
              <a:rPr lang="en-US" sz="3600" smtClean="0">
                <a:solidFill>
                  <a:schemeClr val="hlink"/>
                </a:solidFill>
                <a:sym typeface="Symbol" pitchFamily="18" charset="2"/>
              </a:rPr>
              <a:t></a:t>
            </a:r>
          </a:p>
        </p:txBody>
      </p:sp>
      <p:sp>
        <p:nvSpPr>
          <p:cNvPr id="345091" name="Rectangle 3"/>
          <p:cNvSpPr>
            <a:spLocks noGrp="1" noChangeArrowheads="1"/>
          </p:cNvSpPr>
          <p:nvPr>
            <p:ph type="body" idx="1"/>
          </p:nvPr>
        </p:nvSpPr>
        <p:spPr>
          <a:xfrm>
            <a:off x="323850" y="2017713"/>
            <a:ext cx="8631238" cy="4114800"/>
          </a:xfrm>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&lt;0.05</a:t>
            </a:r>
            <a:r>
              <a:rPr lang="he-IL" sz="2000" smtClean="0">
                <a:sym typeface="Symbol" pitchFamily="18" charset="2"/>
              </a:rPr>
              <a:t>, ה </a:t>
            </a:r>
            <a:r>
              <a:rPr lang="en-US" sz="2000" smtClean="0">
                <a:sym typeface="Symbol" pitchFamily="18" charset="2"/>
              </a:rPr>
              <a:t>n=8</a:t>
            </a:r>
            <a:r>
              <a:rPr lang="he-IL" sz="2000" smtClean="0">
                <a:sym typeface="Symbol" pitchFamily="18" charset="2"/>
              </a:rPr>
              <a:t> ולכן ה </a:t>
            </a:r>
            <a:r>
              <a:rPr lang="en-US" sz="2000" smtClean="0">
                <a:sym typeface="Symbol" pitchFamily="18" charset="2"/>
              </a:rPr>
              <a:t>df=7</a:t>
            </a:r>
            <a:r>
              <a:rPr lang="he-IL" sz="2000" smtClean="0">
                <a:sym typeface="Symbol" pitchFamily="18" charset="2"/>
              </a:rPr>
              <a:t>, בכיוון החיובי. כלומר ה </a:t>
            </a:r>
            <a:r>
              <a:rPr lang="en-US" sz="2000" smtClean="0">
                <a:sym typeface="Symbol" pitchFamily="18" charset="2"/>
              </a:rPr>
              <a:t>t</a:t>
            </a:r>
            <a:r>
              <a:rPr lang="he-IL" sz="2000" smtClean="0">
                <a:sym typeface="Symbol" pitchFamily="18" charset="2"/>
              </a:rPr>
              <a:t> הגבולי (על פי הטבלה) 1.895 </a:t>
            </a:r>
            <a:endParaRPr lang="he-IL" sz="2000" smtClean="0"/>
          </a:p>
          <a:p>
            <a:pPr algn="just" eaLnBrk="1" hangingPunct="1">
              <a:lnSpc>
                <a:spcPct val="90000"/>
              </a:lnSpc>
              <a:buFont typeface="Wingdings" pitchFamily="2" charset="2"/>
              <a:buNone/>
            </a:pPr>
            <a:endParaRPr lang="en-US" sz="2000" smtClean="0"/>
          </a:p>
        </p:txBody>
      </p:sp>
      <p:sp>
        <p:nvSpPr>
          <p:cNvPr id="124932" name="Freeform 4"/>
          <p:cNvSpPr>
            <a:spLocks/>
          </p:cNvSpPr>
          <p:nvPr/>
        </p:nvSpPr>
        <p:spPr bwMode="auto">
          <a:xfrm>
            <a:off x="6516688" y="5589588"/>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24933" name="Group 5"/>
          <p:cNvGrpSpPr>
            <a:grpSpLocks/>
          </p:cNvGrpSpPr>
          <p:nvPr/>
        </p:nvGrpSpPr>
        <p:grpSpPr bwMode="auto">
          <a:xfrm flipH="1">
            <a:off x="971550" y="3789363"/>
            <a:ext cx="6721475" cy="2033587"/>
            <a:chOff x="3360" y="3072"/>
            <a:chExt cx="1872" cy="720"/>
          </a:xfrm>
        </p:grpSpPr>
        <p:sp>
          <p:nvSpPr>
            <p:cNvPr id="124947"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24948"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24934" name="Line 8"/>
          <p:cNvSpPr>
            <a:spLocks noChangeShapeType="1"/>
          </p:cNvSpPr>
          <p:nvPr/>
        </p:nvSpPr>
        <p:spPr bwMode="auto">
          <a:xfrm flipH="1">
            <a:off x="827088" y="5949950"/>
            <a:ext cx="7151687" cy="0"/>
          </a:xfrm>
          <a:prstGeom prst="line">
            <a:avLst/>
          </a:prstGeom>
          <a:noFill/>
          <a:ln w="9525">
            <a:solidFill>
              <a:schemeClr val="tx1"/>
            </a:solidFill>
            <a:miter lim="800000"/>
            <a:headEnd/>
            <a:tailEnd/>
          </a:ln>
        </p:spPr>
        <p:txBody>
          <a:bodyPr wrap="none"/>
          <a:lstStyle/>
          <a:p>
            <a:endParaRPr lang="he-IL"/>
          </a:p>
        </p:txBody>
      </p:sp>
      <p:sp>
        <p:nvSpPr>
          <p:cNvPr id="124935" name="Line 9"/>
          <p:cNvSpPr>
            <a:spLocks noChangeShapeType="1"/>
          </p:cNvSpPr>
          <p:nvPr/>
        </p:nvSpPr>
        <p:spPr bwMode="auto">
          <a:xfrm flipH="1">
            <a:off x="4308475" y="3789363"/>
            <a:ext cx="0" cy="2160587"/>
          </a:xfrm>
          <a:prstGeom prst="line">
            <a:avLst/>
          </a:prstGeom>
          <a:noFill/>
          <a:ln w="9525">
            <a:solidFill>
              <a:schemeClr val="tx1"/>
            </a:solidFill>
            <a:miter lim="800000"/>
            <a:headEnd/>
            <a:tailEnd/>
          </a:ln>
        </p:spPr>
        <p:txBody>
          <a:bodyPr wrap="none"/>
          <a:lstStyle/>
          <a:p>
            <a:endParaRPr lang="he-IL"/>
          </a:p>
        </p:txBody>
      </p:sp>
      <p:sp>
        <p:nvSpPr>
          <p:cNvPr id="124936" name="Rectangle 10"/>
          <p:cNvSpPr>
            <a:spLocks noChangeArrowheads="1"/>
          </p:cNvSpPr>
          <p:nvPr/>
        </p:nvSpPr>
        <p:spPr bwMode="auto">
          <a:xfrm flipH="1">
            <a:off x="4164013" y="6021388"/>
            <a:ext cx="360362" cy="215900"/>
          </a:xfrm>
          <a:prstGeom prst="rect">
            <a:avLst/>
          </a:prstGeom>
          <a:noFill/>
          <a:ln w="9525">
            <a:noFill/>
            <a:miter lim="800000"/>
            <a:headEnd/>
            <a:tailEnd/>
          </a:ln>
        </p:spPr>
        <p:txBody>
          <a:bodyPr wrap="none" anchor="ctr"/>
          <a:lstStyle/>
          <a:p>
            <a:pPr algn="ctr"/>
            <a:r>
              <a:rPr lang="he-IL" sz="1400" b="1"/>
              <a:t>34</a:t>
            </a:r>
            <a:endParaRPr lang="en-US" sz="1400" b="1"/>
          </a:p>
        </p:txBody>
      </p:sp>
      <p:grpSp>
        <p:nvGrpSpPr>
          <p:cNvPr id="124937" name="Group 11"/>
          <p:cNvGrpSpPr>
            <a:grpSpLocks/>
          </p:cNvGrpSpPr>
          <p:nvPr/>
        </p:nvGrpSpPr>
        <p:grpSpPr bwMode="auto">
          <a:xfrm flipH="1">
            <a:off x="5148263" y="4652963"/>
            <a:ext cx="3600450" cy="1169987"/>
            <a:chOff x="3360" y="3072"/>
            <a:chExt cx="1872" cy="720"/>
          </a:xfrm>
        </p:grpSpPr>
        <p:sp>
          <p:nvSpPr>
            <p:cNvPr id="124945" name="Freeform 1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24946" name="Freeform 1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24938" name="Line 14"/>
          <p:cNvSpPr>
            <a:spLocks noChangeShapeType="1"/>
          </p:cNvSpPr>
          <p:nvPr/>
        </p:nvSpPr>
        <p:spPr bwMode="auto">
          <a:xfrm flipH="1">
            <a:off x="6516688" y="4724400"/>
            <a:ext cx="0" cy="1225550"/>
          </a:xfrm>
          <a:prstGeom prst="line">
            <a:avLst/>
          </a:prstGeom>
          <a:noFill/>
          <a:ln w="9525">
            <a:solidFill>
              <a:schemeClr val="tx1"/>
            </a:solidFill>
            <a:miter lim="800000"/>
            <a:headEnd type="diamond" w="med" len="med"/>
            <a:tailEnd/>
          </a:ln>
        </p:spPr>
        <p:txBody>
          <a:bodyPr wrap="none"/>
          <a:lstStyle/>
          <a:p>
            <a:endParaRPr lang="he-IL"/>
          </a:p>
        </p:txBody>
      </p:sp>
      <p:sp>
        <p:nvSpPr>
          <p:cNvPr id="124939" name="Rectangle 15"/>
          <p:cNvSpPr>
            <a:spLocks noChangeArrowheads="1"/>
          </p:cNvSpPr>
          <p:nvPr/>
        </p:nvSpPr>
        <p:spPr bwMode="auto">
          <a:xfrm flipH="1">
            <a:off x="6156325" y="6021388"/>
            <a:ext cx="719138" cy="215900"/>
          </a:xfrm>
          <a:prstGeom prst="rect">
            <a:avLst/>
          </a:prstGeom>
          <a:noFill/>
          <a:ln w="9525">
            <a:noFill/>
            <a:miter lim="800000"/>
            <a:headEnd/>
            <a:tailEnd/>
          </a:ln>
        </p:spPr>
        <p:txBody>
          <a:bodyPr wrap="none" anchor="ctr"/>
          <a:lstStyle/>
          <a:p>
            <a:pPr algn="ctr"/>
            <a:r>
              <a:rPr lang="en-US" sz="1400" b="1">
                <a:sym typeface="Symbol" pitchFamily="18" charset="2"/>
              </a:rPr>
              <a:t>=0.05</a:t>
            </a:r>
          </a:p>
        </p:txBody>
      </p:sp>
      <p:sp>
        <p:nvSpPr>
          <p:cNvPr id="124940" name="Rectangle 16"/>
          <p:cNvSpPr>
            <a:spLocks noChangeArrowheads="1"/>
          </p:cNvSpPr>
          <p:nvPr/>
        </p:nvSpPr>
        <p:spPr bwMode="auto">
          <a:xfrm flipH="1">
            <a:off x="6588125" y="5734050"/>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24941" name="Rectangle 17"/>
          <p:cNvSpPr>
            <a:spLocks noChangeArrowheads="1"/>
          </p:cNvSpPr>
          <p:nvPr/>
        </p:nvSpPr>
        <p:spPr bwMode="auto">
          <a:xfrm flipH="1">
            <a:off x="6011863" y="57340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24942" name="Rectangle 18"/>
          <p:cNvSpPr>
            <a:spLocks noChangeArrowheads="1"/>
          </p:cNvSpPr>
          <p:nvPr/>
        </p:nvSpPr>
        <p:spPr bwMode="auto">
          <a:xfrm flipH="1">
            <a:off x="6156325" y="6453188"/>
            <a:ext cx="719138" cy="215900"/>
          </a:xfrm>
          <a:prstGeom prst="rect">
            <a:avLst/>
          </a:prstGeom>
          <a:noFill/>
          <a:ln w="9525">
            <a:noFill/>
            <a:miter lim="800000"/>
            <a:headEnd/>
            <a:tailEnd/>
          </a:ln>
        </p:spPr>
        <p:txBody>
          <a:bodyPr wrap="none" anchor="ctr"/>
          <a:lstStyle/>
          <a:p>
            <a:pPr algn="ctr"/>
            <a:r>
              <a:rPr lang="en-US" sz="1400" b="1">
                <a:sym typeface="Symbol" pitchFamily="18" charset="2"/>
              </a:rPr>
              <a:t>t=1.895</a:t>
            </a:r>
          </a:p>
        </p:txBody>
      </p:sp>
      <p:sp>
        <p:nvSpPr>
          <p:cNvPr id="124943" name="Rectangle 20"/>
          <p:cNvSpPr>
            <a:spLocks noChangeArrowheads="1"/>
          </p:cNvSpPr>
          <p:nvPr/>
        </p:nvSpPr>
        <p:spPr bwMode="auto">
          <a:xfrm>
            <a:off x="6156325" y="6237288"/>
            <a:ext cx="719138" cy="215900"/>
          </a:xfrm>
          <a:prstGeom prst="rect">
            <a:avLst/>
          </a:prstGeom>
          <a:noFill/>
          <a:ln w="9525">
            <a:noFill/>
            <a:miter lim="800000"/>
            <a:headEnd/>
            <a:tailEnd/>
          </a:ln>
        </p:spPr>
        <p:txBody>
          <a:bodyPr wrap="none" anchor="ctr"/>
          <a:lstStyle/>
          <a:p>
            <a:pPr algn="ctr"/>
            <a:r>
              <a:rPr lang="en-US" sz="1400" b="1">
                <a:sym typeface="Symbol" pitchFamily="18" charset="2"/>
              </a:rPr>
              <a:t>df=7</a:t>
            </a:r>
          </a:p>
        </p:txBody>
      </p:sp>
      <p:sp>
        <p:nvSpPr>
          <p:cNvPr id="124944" name="Rectangle 22"/>
          <p:cNvSpPr>
            <a:spLocks noChangeArrowheads="1"/>
          </p:cNvSpPr>
          <p:nvPr/>
        </p:nvSpPr>
        <p:spPr bwMode="auto">
          <a:xfrm flipH="1">
            <a:off x="6084888" y="4437063"/>
            <a:ext cx="719137" cy="215900"/>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fade">
                                      <p:cBhvr>
                                        <p:cTn id="7" dur="2000"/>
                                        <p:tgtEl>
                                          <p:spTgt spid="345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 חישוב סטיית התקן והממוצע</a:t>
            </a:r>
            <a:endParaRPr lang="en-US" sz="3600" smtClean="0">
              <a:solidFill>
                <a:schemeClr val="hlink"/>
              </a:solidFill>
              <a:sym typeface="Symbol" pitchFamily="18" charset="2"/>
            </a:endParaRPr>
          </a:p>
        </p:txBody>
      </p:sp>
      <p:graphicFrame>
        <p:nvGraphicFramePr>
          <p:cNvPr id="357471" name="Group 95"/>
          <p:cNvGraphicFramePr>
            <a:graphicFrameLocks noGrp="1"/>
          </p:cNvGraphicFramePr>
          <p:nvPr/>
        </p:nvGraphicFramePr>
        <p:xfrm>
          <a:off x="323850" y="2492375"/>
          <a:ext cx="3240088" cy="3352800"/>
        </p:xfrm>
        <a:graphic>
          <a:graphicData uri="http://schemas.openxmlformats.org/drawingml/2006/table">
            <a:tbl>
              <a:tblPr rtl="1"/>
              <a:tblGrid>
                <a:gridCol w="792163"/>
                <a:gridCol w="574675"/>
                <a:gridCol w="938212"/>
                <a:gridCol w="935038"/>
              </a:tblGrid>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(Xi-X)</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296</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92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57466" name="Rectangle 90"/>
          <p:cNvSpPr>
            <a:spLocks noGrp="1" noChangeArrowheads="1"/>
          </p:cNvSpPr>
          <p:nvPr>
            <p:ph type="body" idx="1"/>
          </p:nvPr>
        </p:nvSpPr>
        <p:spPr/>
        <p:txBody>
          <a:bodyPr/>
          <a:lstStyle/>
          <a:p>
            <a:pPr eaLnBrk="1" hangingPunct="1"/>
            <a:r>
              <a:rPr lang="he-IL" sz="2400" smtClean="0"/>
              <a:t>ממוצע </a:t>
            </a:r>
            <a:r>
              <a:rPr lang="en-US" sz="2400" smtClean="0"/>
              <a:t>296/8=37</a:t>
            </a:r>
          </a:p>
          <a:p>
            <a:pPr eaLnBrk="1" hangingPunct="1"/>
            <a:r>
              <a:rPr lang="he-IL" sz="2400" smtClean="0"/>
              <a:t>סטיית תקן </a:t>
            </a:r>
            <a:endParaRPr lang="en-US" sz="2400" smtClean="0"/>
          </a:p>
        </p:txBody>
      </p:sp>
      <p:graphicFrame>
        <p:nvGraphicFramePr>
          <p:cNvPr id="357468" name="Object 92"/>
          <p:cNvGraphicFramePr>
            <a:graphicFrameLocks noChangeAspect="1"/>
          </p:cNvGraphicFramePr>
          <p:nvPr/>
        </p:nvGraphicFramePr>
        <p:xfrm>
          <a:off x="3851275" y="2420938"/>
          <a:ext cx="3443288" cy="738187"/>
        </p:xfrm>
        <a:graphic>
          <a:graphicData uri="http://schemas.openxmlformats.org/presentationml/2006/ole">
            <p:oleObj spid="_x0000_s20482" name="משוואה" r:id="rId3" imgW="2717640" imgH="4950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7466">
                                            <p:txEl>
                                              <p:pRg st="0" end="0"/>
                                            </p:txEl>
                                          </p:spTgt>
                                        </p:tgtEl>
                                        <p:attrNameLst>
                                          <p:attrName>style.visibility</p:attrName>
                                        </p:attrNameLst>
                                      </p:cBhvr>
                                      <p:to>
                                        <p:strVal val="visible"/>
                                      </p:to>
                                    </p:set>
                                    <p:animEffect transition="in" filter="fade">
                                      <p:cBhvr>
                                        <p:cTn id="7" dur="2000"/>
                                        <p:tgtEl>
                                          <p:spTgt spid="35746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57466">
                                            <p:txEl>
                                              <p:pRg st="1" end="1"/>
                                            </p:txEl>
                                          </p:spTgt>
                                        </p:tgtEl>
                                        <p:attrNameLst>
                                          <p:attrName>style.visibility</p:attrName>
                                        </p:attrNameLst>
                                      </p:cBhvr>
                                      <p:to>
                                        <p:strVal val="visible"/>
                                      </p:to>
                                    </p:set>
                                    <p:animEffect transition="in" filter="fade">
                                      <p:cBhvr>
                                        <p:cTn id="11" dur="2000"/>
                                        <p:tgtEl>
                                          <p:spTgt spid="357466">
                                            <p:txEl>
                                              <p:pRg st="1" end="1"/>
                                            </p:txEl>
                                          </p:spTgt>
                                        </p:tgtEl>
                                      </p:cBhvr>
                                    </p:animEffect>
                                  </p:childTnLst>
                                </p:cTn>
                              </p:par>
                            </p:childTnLst>
                          </p:cTn>
                        </p:par>
                        <p:par>
                          <p:cTn id="12" fill="hold">
                            <p:stCondLst>
                              <p:cond delay="4000"/>
                            </p:stCondLst>
                            <p:childTnLst>
                              <p:par>
                                <p:cTn id="13" presetID="55" presetClass="entr" presetSubtype="0" fill="hold" nodeType="afterEffect">
                                  <p:stCondLst>
                                    <p:cond delay="0"/>
                                  </p:stCondLst>
                                  <p:childTnLst>
                                    <p:set>
                                      <p:cBhvr>
                                        <p:cTn id="14" dur="1" fill="hold">
                                          <p:stCondLst>
                                            <p:cond delay="0"/>
                                          </p:stCondLst>
                                        </p:cTn>
                                        <p:tgtEl>
                                          <p:spTgt spid="357471"/>
                                        </p:tgtEl>
                                        <p:attrNameLst>
                                          <p:attrName>style.visibility</p:attrName>
                                        </p:attrNameLst>
                                      </p:cBhvr>
                                      <p:to>
                                        <p:strVal val="visible"/>
                                      </p:to>
                                    </p:set>
                                    <p:anim calcmode="lin" valueType="num">
                                      <p:cBhvr>
                                        <p:cTn id="15" dur="1000" fill="hold"/>
                                        <p:tgtEl>
                                          <p:spTgt spid="357471"/>
                                        </p:tgtEl>
                                        <p:attrNameLst>
                                          <p:attrName>ppt_w</p:attrName>
                                        </p:attrNameLst>
                                      </p:cBhvr>
                                      <p:tavLst>
                                        <p:tav tm="0">
                                          <p:val>
                                            <p:strVal val="#ppt_w*0.70"/>
                                          </p:val>
                                        </p:tav>
                                        <p:tav tm="100000">
                                          <p:val>
                                            <p:strVal val="#ppt_w"/>
                                          </p:val>
                                        </p:tav>
                                      </p:tavLst>
                                    </p:anim>
                                    <p:anim calcmode="lin" valueType="num">
                                      <p:cBhvr>
                                        <p:cTn id="16" dur="1000" fill="hold"/>
                                        <p:tgtEl>
                                          <p:spTgt spid="357471"/>
                                        </p:tgtEl>
                                        <p:attrNameLst>
                                          <p:attrName>ppt_h</p:attrName>
                                        </p:attrNameLst>
                                      </p:cBhvr>
                                      <p:tavLst>
                                        <p:tav tm="0">
                                          <p:val>
                                            <p:strVal val="#ppt_h"/>
                                          </p:val>
                                        </p:tav>
                                        <p:tav tm="100000">
                                          <p:val>
                                            <p:strVal val="#ppt_h"/>
                                          </p:val>
                                        </p:tav>
                                      </p:tavLst>
                                    </p:anim>
                                    <p:animEffect transition="in" filter="fade">
                                      <p:cBhvr>
                                        <p:cTn id="17" dur="1000"/>
                                        <p:tgtEl>
                                          <p:spTgt spid="357471"/>
                                        </p:tgtEl>
                                      </p:cBhvr>
                                    </p:animEffect>
                                  </p:childTnLst>
                                </p:cTn>
                              </p:par>
                              <p:par>
                                <p:cTn id="18" presetID="55" presetClass="entr" presetSubtype="0" fill="hold" nodeType="withEffect">
                                  <p:stCondLst>
                                    <p:cond delay="0"/>
                                  </p:stCondLst>
                                  <p:childTnLst>
                                    <p:set>
                                      <p:cBhvr>
                                        <p:cTn id="19" dur="1" fill="hold">
                                          <p:stCondLst>
                                            <p:cond delay="0"/>
                                          </p:stCondLst>
                                        </p:cTn>
                                        <p:tgtEl>
                                          <p:spTgt spid="357468"/>
                                        </p:tgtEl>
                                        <p:attrNameLst>
                                          <p:attrName>style.visibility</p:attrName>
                                        </p:attrNameLst>
                                      </p:cBhvr>
                                      <p:to>
                                        <p:strVal val="visible"/>
                                      </p:to>
                                    </p:set>
                                    <p:anim calcmode="lin" valueType="num">
                                      <p:cBhvr>
                                        <p:cTn id="20" dur="1000" fill="hold"/>
                                        <p:tgtEl>
                                          <p:spTgt spid="357468"/>
                                        </p:tgtEl>
                                        <p:attrNameLst>
                                          <p:attrName>ppt_w</p:attrName>
                                        </p:attrNameLst>
                                      </p:cBhvr>
                                      <p:tavLst>
                                        <p:tav tm="0">
                                          <p:val>
                                            <p:strVal val="#ppt_w*0.70"/>
                                          </p:val>
                                        </p:tav>
                                        <p:tav tm="100000">
                                          <p:val>
                                            <p:strVal val="#ppt_w"/>
                                          </p:val>
                                        </p:tav>
                                      </p:tavLst>
                                    </p:anim>
                                    <p:anim calcmode="lin" valueType="num">
                                      <p:cBhvr>
                                        <p:cTn id="21" dur="1000" fill="hold"/>
                                        <p:tgtEl>
                                          <p:spTgt spid="357468"/>
                                        </p:tgtEl>
                                        <p:attrNameLst>
                                          <p:attrName>ppt_h</p:attrName>
                                        </p:attrNameLst>
                                      </p:cBhvr>
                                      <p:tavLst>
                                        <p:tav tm="0">
                                          <p:val>
                                            <p:strVal val="#ppt_h"/>
                                          </p:val>
                                        </p:tav>
                                        <p:tav tm="100000">
                                          <p:val>
                                            <p:strVal val="#ppt_h"/>
                                          </p:val>
                                        </p:tav>
                                      </p:tavLst>
                                    </p:anim>
                                    <p:animEffect transition="in" filter="fade">
                                      <p:cBhvr>
                                        <p:cTn id="22" dur="1000"/>
                                        <p:tgtEl>
                                          <p:spTgt spid="357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466"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gn="r" eaLnBrk="1" hangingPunct="1"/>
            <a:r>
              <a:rPr lang="he-IL" sz="3600" smtClean="0">
                <a:solidFill>
                  <a:schemeClr val="hlink"/>
                </a:solidFill>
              </a:rPr>
              <a:t>תרגיל 1: שלב ג' חישוב (קבלה או דחייה)</a:t>
            </a:r>
            <a:endParaRPr lang="en-US" sz="3600" smtClean="0">
              <a:solidFill>
                <a:schemeClr val="hlink"/>
              </a:solidFill>
            </a:endParaRPr>
          </a:p>
        </p:txBody>
      </p:sp>
      <p:sp>
        <p:nvSpPr>
          <p:cNvPr id="346115" name="Rectangle 3"/>
          <p:cNvSpPr>
            <a:spLocks noGrp="1" noChangeArrowheads="1"/>
          </p:cNvSpPr>
          <p:nvPr>
            <p:ph type="body" idx="1"/>
          </p:nvPr>
        </p:nvSpPr>
        <p:spPr/>
        <p:txBody>
          <a:bodyPr/>
          <a:lstStyle/>
          <a:p>
            <a:pPr algn="just" eaLnBrk="1" hangingPunct="1"/>
            <a:r>
              <a:rPr lang="he-IL" smtClean="0"/>
              <a:t>ע"פ הטבלה ה </a:t>
            </a:r>
            <a:r>
              <a:rPr lang="en-US" smtClean="0"/>
              <a:t>t</a:t>
            </a:r>
            <a:r>
              <a:rPr lang="he-IL" smtClean="0"/>
              <a:t> הגבולי </a:t>
            </a:r>
            <a:r>
              <a:rPr lang="en-US" smtClean="0"/>
              <a:t>t</a:t>
            </a:r>
            <a:r>
              <a:rPr lang="en-US" sz="1800" smtClean="0"/>
              <a:t>0.95 df=7 </a:t>
            </a:r>
            <a:r>
              <a:rPr lang="en-US" sz="3600" smtClean="0"/>
              <a:t>= 1.895</a:t>
            </a:r>
            <a:endParaRPr lang="he-IL" sz="1800" smtClean="0"/>
          </a:p>
          <a:p>
            <a:pPr algn="just" eaLnBrk="1" hangingPunct="1"/>
            <a:r>
              <a:rPr lang="he-IL" smtClean="0"/>
              <a:t>מציאת </a:t>
            </a:r>
            <a:r>
              <a:rPr lang="en-US" smtClean="0"/>
              <a:t>t</a:t>
            </a:r>
            <a:r>
              <a:rPr lang="he-IL" smtClean="0"/>
              <a:t> המבחן.</a:t>
            </a:r>
          </a:p>
          <a:p>
            <a:pPr lvl="1" algn="just" eaLnBrk="1" hangingPunct="1"/>
            <a:r>
              <a:rPr lang="el-GR" smtClean="0"/>
              <a:t>μ</a:t>
            </a:r>
            <a:r>
              <a:rPr lang="en-US" smtClean="0"/>
              <a:t>=34</a:t>
            </a:r>
            <a:r>
              <a:rPr lang="he-IL" smtClean="0"/>
              <a:t>, </a:t>
            </a:r>
            <a:r>
              <a:rPr lang="en-US" smtClean="0"/>
              <a:t>S=3.62</a:t>
            </a:r>
            <a:r>
              <a:rPr lang="he-IL" smtClean="0"/>
              <a:t>, </a:t>
            </a:r>
            <a:r>
              <a:rPr lang="en-US" smtClean="0"/>
              <a:t>X=37</a:t>
            </a:r>
            <a:r>
              <a:rPr lang="he-IL" smtClean="0"/>
              <a:t>, </a:t>
            </a:r>
            <a:r>
              <a:rPr lang="en-US" smtClean="0"/>
              <a:t>n=8</a:t>
            </a:r>
          </a:p>
        </p:txBody>
      </p:sp>
      <p:grpSp>
        <p:nvGrpSpPr>
          <p:cNvPr id="2" name="Group 4"/>
          <p:cNvGrpSpPr>
            <a:grpSpLocks/>
          </p:cNvGrpSpPr>
          <p:nvPr/>
        </p:nvGrpSpPr>
        <p:grpSpPr bwMode="auto">
          <a:xfrm>
            <a:off x="1331913" y="3284538"/>
            <a:ext cx="3024187" cy="3313112"/>
            <a:chOff x="839" y="2069"/>
            <a:chExt cx="1824" cy="2167"/>
          </a:xfrm>
        </p:grpSpPr>
        <p:grpSp>
          <p:nvGrpSpPr>
            <p:cNvPr id="125959" name="Group 5"/>
            <p:cNvGrpSpPr>
              <a:grpSpLocks/>
            </p:cNvGrpSpPr>
            <p:nvPr/>
          </p:nvGrpSpPr>
          <p:grpSpPr bwMode="auto">
            <a:xfrm>
              <a:off x="839" y="2069"/>
              <a:ext cx="1824" cy="672"/>
              <a:chOff x="385" y="2659"/>
              <a:chExt cx="1824" cy="672"/>
            </a:xfrm>
          </p:grpSpPr>
          <p:grpSp>
            <p:nvGrpSpPr>
              <p:cNvPr id="125966" name="Group 6"/>
              <p:cNvGrpSpPr>
                <a:grpSpLocks/>
              </p:cNvGrpSpPr>
              <p:nvPr/>
            </p:nvGrpSpPr>
            <p:grpSpPr bwMode="auto">
              <a:xfrm>
                <a:off x="385" y="2659"/>
                <a:ext cx="1824" cy="672"/>
                <a:chOff x="864" y="3072"/>
                <a:chExt cx="1824" cy="672"/>
              </a:xfrm>
            </p:grpSpPr>
            <p:sp>
              <p:nvSpPr>
                <p:cNvPr id="125972" name="Rectangle 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t</a:t>
                  </a:r>
                  <a:r>
                    <a:rPr lang="en-US" sz="4800"/>
                    <a:t> = </a:t>
                  </a:r>
                </a:p>
              </p:txBody>
            </p:sp>
            <p:grpSp>
              <p:nvGrpSpPr>
                <p:cNvPr id="125973" name="Group 8"/>
                <p:cNvGrpSpPr>
                  <a:grpSpLocks/>
                </p:cNvGrpSpPr>
                <p:nvPr/>
              </p:nvGrpSpPr>
              <p:grpSpPr bwMode="auto">
                <a:xfrm>
                  <a:off x="1488" y="3120"/>
                  <a:ext cx="1200" cy="624"/>
                  <a:chOff x="2688" y="3264"/>
                  <a:chExt cx="1200" cy="624"/>
                </a:xfrm>
              </p:grpSpPr>
              <p:sp>
                <p:nvSpPr>
                  <p:cNvPr id="125974" name="Rectangle 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 - </a:t>
                    </a:r>
                    <a:r>
                      <a:rPr lang="el-GR" sz="2400"/>
                      <a:t>μ</a:t>
                    </a:r>
                    <a:r>
                      <a:rPr lang="en-US" sz="2400"/>
                      <a:t> </a:t>
                    </a:r>
                  </a:p>
                  <a:p>
                    <a:pPr algn="ctr"/>
                    <a:r>
                      <a:rPr lang="en-US" sz="3600">
                        <a:sym typeface="Symbol" pitchFamily="18" charset="2"/>
                      </a:rPr>
                      <a:t>s/ </a:t>
                    </a:r>
                    <a:r>
                      <a:rPr lang="en-US" sz="2800">
                        <a:sym typeface="Symbol" pitchFamily="18" charset="2"/>
                      </a:rPr>
                      <a:t>n</a:t>
                    </a:r>
                  </a:p>
                </p:txBody>
              </p:sp>
              <p:sp>
                <p:nvSpPr>
                  <p:cNvPr id="125975" name="Line 1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25967" name="Line 11"/>
              <p:cNvSpPr>
                <a:spLocks noChangeShapeType="1"/>
              </p:cNvSpPr>
              <p:nvPr/>
            </p:nvSpPr>
            <p:spPr bwMode="auto">
              <a:xfrm>
                <a:off x="1338" y="2704"/>
                <a:ext cx="144" cy="0"/>
              </a:xfrm>
              <a:prstGeom prst="line">
                <a:avLst/>
              </a:prstGeom>
              <a:noFill/>
              <a:ln w="25400">
                <a:solidFill>
                  <a:schemeClr val="tx1"/>
                </a:solidFill>
                <a:miter lim="800000"/>
                <a:headEnd/>
                <a:tailEnd/>
              </a:ln>
            </p:spPr>
            <p:txBody>
              <a:bodyPr wrap="none"/>
              <a:lstStyle/>
              <a:p>
                <a:endParaRPr lang="he-IL"/>
              </a:p>
            </p:txBody>
          </p:sp>
          <p:grpSp>
            <p:nvGrpSpPr>
              <p:cNvPr id="125968" name="Group 12"/>
              <p:cNvGrpSpPr>
                <a:grpSpLocks/>
              </p:cNvGrpSpPr>
              <p:nvPr/>
            </p:nvGrpSpPr>
            <p:grpSpPr bwMode="auto">
              <a:xfrm>
                <a:off x="1655" y="3067"/>
                <a:ext cx="272" cy="227"/>
                <a:chOff x="204" y="3838"/>
                <a:chExt cx="272" cy="91"/>
              </a:xfrm>
            </p:grpSpPr>
            <p:sp>
              <p:nvSpPr>
                <p:cNvPr id="125969" name="Line 13"/>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125970" name="Line 14"/>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125971" name="Line 15"/>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125960" name="Group 16"/>
            <p:cNvGrpSpPr>
              <a:grpSpLocks/>
            </p:cNvGrpSpPr>
            <p:nvPr/>
          </p:nvGrpSpPr>
          <p:grpSpPr bwMode="auto">
            <a:xfrm>
              <a:off x="839" y="2886"/>
              <a:ext cx="1824" cy="672"/>
              <a:chOff x="864" y="3072"/>
              <a:chExt cx="1824" cy="672"/>
            </a:xfrm>
          </p:grpSpPr>
          <p:sp>
            <p:nvSpPr>
              <p:cNvPr id="125962" name="Rectangle 1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t</a:t>
                </a:r>
                <a:r>
                  <a:rPr lang="en-US" sz="4800"/>
                  <a:t> = </a:t>
                </a:r>
              </a:p>
            </p:txBody>
          </p:sp>
          <p:grpSp>
            <p:nvGrpSpPr>
              <p:cNvPr id="125963" name="Group 18"/>
              <p:cNvGrpSpPr>
                <a:grpSpLocks/>
              </p:cNvGrpSpPr>
              <p:nvPr/>
            </p:nvGrpSpPr>
            <p:grpSpPr bwMode="auto">
              <a:xfrm>
                <a:off x="1488" y="3120"/>
                <a:ext cx="1200" cy="624"/>
                <a:chOff x="2688" y="3264"/>
                <a:chExt cx="1200" cy="624"/>
              </a:xfrm>
            </p:grpSpPr>
            <p:sp>
              <p:nvSpPr>
                <p:cNvPr id="125964" name="Rectangle 1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37 - 34 </a:t>
                  </a:r>
                </a:p>
                <a:p>
                  <a:pPr algn="ctr"/>
                  <a:r>
                    <a:rPr lang="en-US" sz="2400">
                      <a:sym typeface="Symbol" pitchFamily="18" charset="2"/>
                    </a:rPr>
                    <a:t>3.62</a:t>
                  </a:r>
                  <a:r>
                    <a:rPr lang="en-US" sz="3200">
                      <a:sym typeface="Symbol" pitchFamily="18" charset="2"/>
                    </a:rPr>
                    <a:t>/</a:t>
                  </a:r>
                  <a:r>
                    <a:rPr lang="en-US" sz="2400">
                      <a:sym typeface="Symbol" pitchFamily="18" charset="2"/>
                    </a:rPr>
                    <a:t>2.83</a:t>
                  </a:r>
                </a:p>
              </p:txBody>
            </p:sp>
            <p:sp>
              <p:nvSpPr>
                <p:cNvPr id="125965" name="Line 2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25961" name="Rectangle 21"/>
            <p:cNvSpPr>
              <a:spLocks noChangeArrowheads="1"/>
            </p:cNvSpPr>
            <p:nvPr/>
          </p:nvSpPr>
          <p:spPr bwMode="auto">
            <a:xfrm>
              <a:off x="1066" y="3612"/>
              <a:ext cx="1406" cy="624"/>
            </a:xfrm>
            <a:prstGeom prst="rect">
              <a:avLst/>
            </a:prstGeom>
            <a:noFill/>
            <a:ln w="9525">
              <a:noFill/>
              <a:miter lim="800000"/>
              <a:headEnd/>
              <a:tailEnd/>
            </a:ln>
          </p:spPr>
          <p:txBody>
            <a:bodyPr wrap="none" anchor="ctr"/>
            <a:lstStyle/>
            <a:p>
              <a:pPr algn="ctr"/>
              <a:r>
                <a:rPr lang="en-US" sz="6000"/>
                <a:t>t</a:t>
              </a:r>
              <a:r>
                <a:rPr lang="en-US" sz="4800"/>
                <a:t> = 2.34 </a:t>
              </a:r>
            </a:p>
          </p:txBody>
        </p:sp>
      </p:grpSp>
      <p:sp>
        <p:nvSpPr>
          <p:cNvPr id="125957" name="Rectangle 22"/>
          <p:cNvSpPr>
            <a:spLocks noChangeArrowheads="1"/>
          </p:cNvSpPr>
          <p:nvPr/>
        </p:nvSpPr>
        <p:spPr bwMode="auto">
          <a:xfrm>
            <a:off x="5634038" y="5089525"/>
            <a:ext cx="1905000" cy="990600"/>
          </a:xfrm>
          <a:prstGeom prst="rect">
            <a:avLst/>
          </a:prstGeom>
          <a:noFill/>
          <a:ln w="9525">
            <a:noFill/>
            <a:miter lim="800000"/>
            <a:headEnd/>
            <a:tailEnd/>
          </a:ln>
        </p:spPr>
        <p:txBody>
          <a:bodyPr wrap="none" anchor="ctr"/>
          <a:lstStyle/>
          <a:p>
            <a:pPr algn="ctr"/>
            <a:r>
              <a:rPr lang="en-US" sz="2400"/>
              <a:t>  </a:t>
            </a:r>
            <a:endParaRPr lang="en-US" sz="2800">
              <a:sym typeface="Symbol" pitchFamily="18" charset="2"/>
            </a:endParaRPr>
          </a:p>
        </p:txBody>
      </p:sp>
      <p:sp>
        <p:nvSpPr>
          <p:cNvPr id="346135" name="Line 23"/>
          <p:cNvSpPr>
            <a:spLocks noChangeShapeType="1"/>
          </p:cNvSpPr>
          <p:nvPr/>
        </p:nvSpPr>
        <p:spPr bwMode="auto">
          <a:xfrm>
            <a:off x="5148263" y="3284538"/>
            <a:ext cx="288925" cy="0"/>
          </a:xfrm>
          <a:prstGeom prst="line">
            <a:avLst/>
          </a:prstGeom>
          <a:noFill/>
          <a:ln w="19050">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 calcmode="lin" valueType="num">
                                      <p:cBhvr>
                                        <p:cTn id="7" dur="1000" fill="hold"/>
                                        <p:tgtEl>
                                          <p:spTgt spid="3461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61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61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6115">
                                            <p:txEl>
                                              <p:pRg st="1" end="1"/>
                                            </p:txEl>
                                          </p:spTgt>
                                        </p:tgtEl>
                                        <p:attrNameLst>
                                          <p:attrName>style.visibility</p:attrName>
                                        </p:attrNameLst>
                                      </p:cBhvr>
                                      <p:to>
                                        <p:strVal val="visible"/>
                                      </p:to>
                                    </p:set>
                                    <p:anim calcmode="lin" valueType="num">
                                      <p:cBhvr>
                                        <p:cTn id="14" dur="1000" fill="hold"/>
                                        <p:tgtEl>
                                          <p:spTgt spid="34611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461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46115">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46115">
                                            <p:txEl>
                                              <p:pRg st="2" end="2"/>
                                            </p:txEl>
                                          </p:spTgt>
                                        </p:tgtEl>
                                        <p:attrNameLst>
                                          <p:attrName>style.visibility</p:attrName>
                                        </p:attrNameLst>
                                      </p:cBhvr>
                                      <p:to>
                                        <p:strVal val="visible"/>
                                      </p:to>
                                    </p:set>
                                    <p:anim calcmode="lin" valueType="num">
                                      <p:cBhvr>
                                        <p:cTn id="19" dur="1000" fill="hold"/>
                                        <p:tgtEl>
                                          <p:spTgt spid="34611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4611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46115">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46135"/>
                                        </p:tgtEl>
                                        <p:attrNameLst>
                                          <p:attrName>style.visibility</p:attrName>
                                        </p:attrNameLst>
                                      </p:cBhvr>
                                      <p:to>
                                        <p:strVal val="visible"/>
                                      </p:to>
                                    </p:set>
                                    <p:anim calcmode="lin" valueType="num">
                                      <p:cBhvr>
                                        <p:cTn id="24" dur="1000" fill="hold"/>
                                        <p:tgtEl>
                                          <p:spTgt spid="346135"/>
                                        </p:tgtEl>
                                        <p:attrNameLst>
                                          <p:attrName>ppt_w</p:attrName>
                                        </p:attrNameLst>
                                      </p:cBhvr>
                                      <p:tavLst>
                                        <p:tav tm="0">
                                          <p:val>
                                            <p:strVal val="#ppt_w*0.70"/>
                                          </p:val>
                                        </p:tav>
                                        <p:tav tm="100000">
                                          <p:val>
                                            <p:strVal val="#ppt_w"/>
                                          </p:val>
                                        </p:tav>
                                      </p:tavLst>
                                    </p:anim>
                                    <p:anim calcmode="lin" valueType="num">
                                      <p:cBhvr>
                                        <p:cTn id="25" dur="1000" fill="hold"/>
                                        <p:tgtEl>
                                          <p:spTgt spid="346135"/>
                                        </p:tgtEl>
                                        <p:attrNameLst>
                                          <p:attrName>ppt_h</p:attrName>
                                        </p:attrNameLst>
                                      </p:cBhvr>
                                      <p:tavLst>
                                        <p:tav tm="0">
                                          <p:val>
                                            <p:strVal val="#ppt_h"/>
                                          </p:val>
                                        </p:tav>
                                        <p:tav tm="100000">
                                          <p:val>
                                            <p:strVal val="#ppt_h"/>
                                          </p:val>
                                        </p:tav>
                                      </p:tavLst>
                                    </p:anim>
                                    <p:animEffect transition="in" filter="fade">
                                      <p:cBhvr>
                                        <p:cTn id="26" dur="1000"/>
                                        <p:tgtEl>
                                          <p:spTgt spid="346135"/>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ppt_x</p:attrName>
                                        </p:attrNameLst>
                                      </p:cBhvr>
                                      <p:tavLst>
                                        <p:tav tm="0">
                                          <p:val>
                                            <p:strVal val="#ppt_x-.2"/>
                                          </p:val>
                                        </p:tav>
                                        <p:tav tm="100000">
                                          <p:val>
                                            <p:strVal val="#ppt_x"/>
                                          </p:val>
                                        </p:tav>
                                      </p:tavLst>
                                    </p:anim>
                                    <p:anim calcmode="lin" valueType="num">
                                      <p:cBhvr>
                                        <p:cTn id="3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p:bldP spid="34613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 שלב ד' החלטה</a:t>
            </a:r>
            <a:endParaRPr lang="en-US" sz="3600" smtClean="0">
              <a:solidFill>
                <a:schemeClr val="hlink"/>
              </a:solidFill>
            </a:endParaRPr>
          </a:p>
        </p:txBody>
      </p:sp>
      <p:sp>
        <p:nvSpPr>
          <p:cNvPr id="347139" name="Rectangle 3"/>
          <p:cNvSpPr>
            <a:spLocks noGrp="1" noChangeArrowheads="1"/>
          </p:cNvSpPr>
          <p:nvPr>
            <p:ph type="body" idx="1"/>
          </p:nvPr>
        </p:nvSpPr>
        <p:spPr>
          <a:noFill/>
        </p:spPr>
        <p:txBody>
          <a:bodyPr/>
          <a:lstStyle/>
          <a:p>
            <a:pPr algn="just" eaLnBrk="1" hangingPunct="1"/>
            <a:r>
              <a:rPr lang="en-US" sz="2400" smtClean="0"/>
              <a:t>t</a:t>
            </a:r>
            <a:r>
              <a:rPr lang="he-IL" sz="2400" smtClean="0"/>
              <a:t> המבחן יצא גדול מה </a:t>
            </a:r>
            <a:r>
              <a:rPr lang="en-US" sz="2400" smtClean="0"/>
              <a:t>t</a:t>
            </a:r>
            <a:r>
              <a:rPr lang="he-IL" sz="2400" smtClean="0"/>
              <a:t> הגבולי כלומר בתחום ה </a:t>
            </a:r>
            <a:r>
              <a:rPr lang="en-US" sz="2400" smtClean="0">
                <a:sym typeface="Symbol" pitchFamily="18" charset="2"/>
              </a:rPr>
              <a:t></a:t>
            </a:r>
            <a:r>
              <a:rPr lang="he-IL" sz="2400" smtClean="0">
                <a:sym typeface="Symbol" pitchFamily="18" charset="2"/>
              </a:rPr>
              <a:t> ולכן נקבל את השערת ה </a:t>
            </a:r>
            <a:r>
              <a:rPr lang="en-US" sz="2400" smtClean="0">
                <a:sym typeface="Symbol" pitchFamily="18" charset="2"/>
              </a:rPr>
              <a:t>H</a:t>
            </a:r>
            <a:r>
              <a:rPr lang="en-US" sz="1400" smtClean="0">
                <a:sym typeface="Symbol" pitchFamily="18" charset="2"/>
              </a:rPr>
              <a:t>1</a:t>
            </a:r>
            <a:r>
              <a:rPr lang="he-IL" sz="1400" smtClean="0">
                <a:sym typeface="Symbol" pitchFamily="18" charset="2"/>
              </a:rPr>
              <a:t> </a:t>
            </a:r>
            <a:r>
              <a:rPr lang="he-IL" sz="2400" smtClean="0">
                <a:sym typeface="Symbol" pitchFamily="18" charset="2"/>
              </a:rPr>
              <a:t>(נקבל את השערת החוקר)</a:t>
            </a:r>
            <a:r>
              <a:rPr lang="he-IL" sz="2000" smtClean="0">
                <a:sym typeface="Symbol" pitchFamily="18" charset="2"/>
              </a:rPr>
              <a:t>.</a:t>
            </a:r>
            <a:r>
              <a:rPr lang="he-IL" sz="2000" smtClean="0"/>
              <a:t> </a:t>
            </a:r>
          </a:p>
          <a:p>
            <a:pPr algn="just" eaLnBrk="1" hangingPunct="1"/>
            <a:r>
              <a:rPr lang="he-IL" sz="2400" smtClean="0"/>
              <a:t>טעות אפשרית: טעות מסוג </a:t>
            </a:r>
            <a:r>
              <a:rPr lang="en-US" sz="2400" smtClean="0"/>
              <a:t>I</a:t>
            </a:r>
            <a:r>
              <a:rPr lang="he-IL" sz="2400" smtClean="0"/>
              <a:t> (האפשרות שקיבלנו את השערת החוקר למרות שהיא אינה נכונה).</a:t>
            </a:r>
          </a:p>
          <a:p>
            <a:pPr algn="just" eaLnBrk="1" hangingPunct="1">
              <a:buFont typeface="Wingdings" pitchFamily="2" charset="2"/>
              <a:buNone/>
            </a:pPr>
            <a:endParaRPr lang="en-US" sz="2400" smtClean="0"/>
          </a:p>
        </p:txBody>
      </p:sp>
      <p:sp>
        <p:nvSpPr>
          <p:cNvPr id="126980" name="Freeform 23"/>
          <p:cNvSpPr>
            <a:spLocks/>
          </p:cNvSpPr>
          <p:nvPr/>
        </p:nvSpPr>
        <p:spPr bwMode="auto">
          <a:xfrm>
            <a:off x="6516688" y="5589588"/>
            <a:ext cx="1200150" cy="360362"/>
          </a:xfrm>
          <a:custGeom>
            <a:avLst/>
            <a:gdLst>
              <a:gd name="T0" fmla="*/ 0 w 756"/>
              <a:gd name="T1" fmla="*/ 0 h 227"/>
              <a:gd name="T2" fmla="*/ 0 w 756"/>
              <a:gd name="T3" fmla="*/ 2147483647 h 227"/>
              <a:gd name="T4" fmla="*/ 2147483647 w 756"/>
              <a:gd name="T5" fmla="*/ 2147483647 h 227"/>
              <a:gd name="T6" fmla="*/ 2147483647 w 756"/>
              <a:gd name="T7" fmla="*/ 2147483647 h 227"/>
              <a:gd name="T8" fmla="*/ 2147483647 w 756"/>
              <a:gd name="T9" fmla="*/ 2147483647 h 227"/>
              <a:gd name="T10" fmla="*/ 2147483647 w 756"/>
              <a:gd name="T11" fmla="*/ 0 h 227"/>
              <a:gd name="T12" fmla="*/ 0 w 756"/>
              <a:gd name="T13" fmla="*/ 0 h 227"/>
              <a:gd name="T14" fmla="*/ 0 60000 65536"/>
              <a:gd name="T15" fmla="*/ 0 60000 65536"/>
              <a:gd name="T16" fmla="*/ 0 60000 65536"/>
              <a:gd name="T17" fmla="*/ 0 60000 65536"/>
              <a:gd name="T18" fmla="*/ 0 60000 65536"/>
              <a:gd name="T19" fmla="*/ 0 60000 65536"/>
              <a:gd name="T20" fmla="*/ 0 60000 65536"/>
              <a:gd name="T21" fmla="*/ 0 w 756"/>
              <a:gd name="T22" fmla="*/ 0 h 227"/>
              <a:gd name="T23" fmla="*/ 756 w 756"/>
              <a:gd name="T24" fmla="*/ 227 h 2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6" h="227">
                <a:moveTo>
                  <a:pt x="0" y="0"/>
                </a:moveTo>
                <a:lnTo>
                  <a:pt x="0" y="227"/>
                </a:lnTo>
                <a:lnTo>
                  <a:pt x="756" y="227"/>
                </a:lnTo>
                <a:lnTo>
                  <a:pt x="727" y="143"/>
                </a:lnTo>
                <a:lnTo>
                  <a:pt x="346" y="97"/>
                </a:lnTo>
                <a:lnTo>
                  <a:pt x="63"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26981" name="Group 24"/>
          <p:cNvGrpSpPr>
            <a:grpSpLocks/>
          </p:cNvGrpSpPr>
          <p:nvPr/>
        </p:nvGrpSpPr>
        <p:grpSpPr bwMode="auto">
          <a:xfrm flipH="1">
            <a:off x="971550" y="3789363"/>
            <a:ext cx="6721475" cy="2033587"/>
            <a:chOff x="3360" y="3072"/>
            <a:chExt cx="1872" cy="720"/>
          </a:xfrm>
        </p:grpSpPr>
        <p:sp>
          <p:nvSpPr>
            <p:cNvPr id="126998" name="Freeform 25"/>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26999" name="Freeform 26"/>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26982" name="Line 27"/>
          <p:cNvSpPr>
            <a:spLocks noChangeShapeType="1"/>
          </p:cNvSpPr>
          <p:nvPr/>
        </p:nvSpPr>
        <p:spPr bwMode="auto">
          <a:xfrm flipH="1">
            <a:off x="827088" y="5949950"/>
            <a:ext cx="7151687" cy="0"/>
          </a:xfrm>
          <a:prstGeom prst="line">
            <a:avLst/>
          </a:prstGeom>
          <a:noFill/>
          <a:ln w="9525">
            <a:solidFill>
              <a:schemeClr val="tx1"/>
            </a:solidFill>
            <a:miter lim="800000"/>
            <a:headEnd/>
            <a:tailEnd/>
          </a:ln>
        </p:spPr>
        <p:txBody>
          <a:bodyPr wrap="none"/>
          <a:lstStyle/>
          <a:p>
            <a:endParaRPr lang="he-IL"/>
          </a:p>
        </p:txBody>
      </p:sp>
      <p:sp>
        <p:nvSpPr>
          <p:cNvPr id="126983" name="Line 28"/>
          <p:cNvSpPr>
            <a:spLocks noChangeShapeType="1"/>
          </p:cNvSpPr>
          <p:nvPr/>
        </p:nvSpPr>
        <p:spPr bwMode="auto">
          <a:xfrm flipH="1">
            <a:off x="4308475" y="3789363"/>
            <a:ext cx="0" cy="2160587"/>
          </a:xfrm>
          <a:prstGeom prst="line">
            <a:avLst/>
          </a:prstGeom>
          <a:noFill/>
          <a:ln w="9525">
            <a:solidFill>
              <a:schemeClr val="tx1"/>
            </a:solidFill>
            <a:miter lim="800000"/>
            <a:headEnd/>
            <a:tailEnd/>
          </a:ln>
        </p:spPr>
        <p:txBody>
          <a:bodyPr wrap="none"/>
          <a:lstStyle/>
          <a:p>
            <a:endParaRPr lang="he-IL"/>
          </a:p>
        </p:txBody>
      </p:sp>
      <p:sp>
        <p:nvSpPr>
          <p:cNvPr id="126984" name="Rectangle 29"/>
          <p:cNvSpPr>
            <a:spLocks noChangeArrowheads="1"/>
          </p:cNvSpPr>
          <p:nvPr/>
        </p:nvSpPr>
        <p:spPr bwMode="auto">
          <a:xfrm flipH="1">
            <a:off x="4164013" y="6021388"/>
            <a:ext cx="360362" cy="215900"/>
          </a:xfrm>
          <a:prstGeom prst="rect">
            <a:avLst/>
          </a:prstGeom>
          <a:noFill/>
          <a:ln w="9525">
            <a:noFill/>
            <a:miter lim="800000"/>
            <a:headEnd/>
            <a:tailEnd/>
          </a:ln>
        </p:spPr>
        <p:txBody>
          <a:bodyPr wrap="none" anchor="ctr"/>
          <a:lstStyle/>
          <a:p>
            <a:pPr algn="ctr"/>
            <a:r>
              <a:rPr lang="he-IL" sz="1400" b="1"/>
              <a:t>34</a:t>
            </a:r>
            <a:endParaRPr lang="en-US" sz="1400" b="1"/>
          </a:p>
        </p:txBody>
      </p:sp>
      <p:grpSp>
        <p:nvGrpSpPr>
          <p:cNvPr id="126985" name="Group 30"/>
          <p:cNvGrpSpPr>
            <a:grpSpLocks/>
          </p:cNvGrpSpPr>
          <p:nvPr/>
        </p:nvGrpSpPr>
        <p:grpSpPr bwMode="auto">
          <a:xfrm flipH="1">
            <a:off x="5148263" y="4652963"/>
            <a:ext cx="3600450" cy="1169987"/>
            <a:chOff x="3360" y="3072"/>
            <a:chExt cx="1872" cy="720"/>
          </a:xfrm>
        </p:grpSpPr>
        <p:sp>
          <p:nvSpPr>
            <p:cNvPr id="126996" name="Freeform 31"/>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26997" name="Freeform 32"/>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26986" name="Line 33"/>
          <p:cNvSpPr>
            <a:spLocks noChangeShapeType="1"/>
          </p:cNvSpPr>
          <p:nvPr/>
        </p:nvSpPr>
        <p:spPr bwMode="auto">
          <a:xfrm flipH="1">
            <a:off x="6516688" y="4724400"/>
            <a:ext cx="0" cy="1225550"/>
          </a:xfrm>
          <a:prstGeom prst="line">
            <a:avLst/>
          </a:prstGeom>
          <a:noFill/>
          <a:ln w="9525">
            <a:solidFill>
              <a:schemeClr val="tx1"/>
            </a:solidFill>
            <a:miter lim="800000"/>
            <a:headEnd type="diamond" w="med" len="med"/>
            <a:tailEnd/>
          </a:ln>
        </p:spPr>
        <p:txBody>
          <a:bodyPr wrap="none"/>
          <a:lstStyle/>
          <a:p>
            <a:endParaRPr lang="he-IL"/>
          </a:p>
        </p:txBody>
      </p:sp>
      <p:sp>
        <p:nvSpPr>
          <p:cNvPr id="126987" name="Rectangle 34"/>
          <p:cNvSpPr>
            <a:spLocks noChangeArrowheads="1"/>
          </p:cNvSpPr>
          <p:nvPr/>
        </p:nvSpPr>
        <p:spPr bwMode="auto">
          <a:xfrm flipH="1">
            <a:off x="6156325" y="6021388"/>
            <a:ext cx="719138" cy="215900"/>
          </a:xfrm>
          <a:prstGeom prst="rect">
            <a:avLst/>
          </a:prstGeom>
          <a:noFill/>
          <a:ln w="9525">
            <a:noFill/>
            <a:miter lim="800000"/>
            <a:headEnd/>
            <a:tailEnd/>
          </a:ln>
        </p:spPr>
        <p:txBody>
          <a:bodyPr wrap="none" anchor="ctr"/>
          <a:lstStyle/>
          <a:p>
            <a:pPr algn="ctr"/>
            <a:r>
              <a:rPr lang="en-US" sz="1400" b="1">
                <a:sym typeface="Symbol" pitchFamily="18" charset="2"/>
              </a:rPr>
              <a:t>=0.05</a:t>
            </a:r>
          </a:p>
        </p:txBody>
      </p:sp>
      <p:sp>
        <p:nvSpPr>
          <p:cNvPr id="126988" name="Rectangle 35"/>
          <p:cNvSpPr>
            <a:spLocks noChangeArrowheads="1"/>
          </p:cNvSpPr>
          <p:nvPr/>
        </p:nvSpPr>
        <p:spPr bwMode="auto">
          <a:xfrm flipH="1">
            <a:off x="6588125" y="5734050"/>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26989" name="Rectangle 36"/>
          <p:cNvSpPr>
            <a:spLocks noChangeArrowheads="1"/>
          </p:cNvSpPr>
          <p:nvPr/>
        </p:nvSpPr>
        <p:spPr bwMode="auto">
          <a:xfrm flipH="1">
            <a:off x="6011863" y="57340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26990" name="Rectangle 37"/>
          <p:cNvSpPr>
            <a:spLocks noChangeArrowheads="1"/>
          </p:cNvSpPr>
          <p:nvPr/>
        </p:nvSpPr>
        <p:spPr bwMode="auto">
          <a:xfrm flipH="1">
            <a:off x="6156325" y="6453188"/>
            <a:ext cx="719138" cy="215900"/>
          </a:xfrm>
          <a:prstGeom prst="rect">
            <a:avLst/>
          </a:prstGeom>
          <a:noFill/>
          <a:ln w="9525">
            <a:noFill/>
            <a:miter lim="800000"/>
            <a:headEnd/>
            <a:tailEnd/>
          </a:ln>
        </p:spPr>
        <p:txBody>
          <a:bodyPr wrap="none" anchor="ctr"/>
          <a:lstStyle/>
          <a:p>
            <a:pPr algn="ctr"/>
            <a:r>
              <a:rPr lang="en-US" sz="1400" b="1">
                <a:sym typeface="Symbol" pitchFamily="18" charset="2"/>
              </a:rPr>
              <a:t>t=1.895</a:t>
            </a:r>
          </a:p>
        </p:txBody>
      </p:sp>
      <p:sp>
        <p:nvSpPr>
          <p:cNvPr id="126991" name="Rectangle 38"/>
          <p:cNvSpPr>
            <a:spLocks noChangeArrowheads="1"/>
          </p:cNvSpPr>
          <p:nvPr/>
        </p:nvSpPr>
        <p:spPr bwMode="auto">
          <a:xfrm>
            <a:off x="6156325" y="6237288"/>
            <a:ext cx="719138" cy="215900"/>
          </a:xfrm>
          <a:prstGeom prst="rect">
            <a:avLst/>
          </a:prstGeom>
          <a:noFill/>
          <a:ln w="9525">
            <a:noFill/>
            <a:miter lim="800000"/>
            <a:headEnd/>
            <a:tailEnd/>
          </a:ln>
        </p:spPr>
        <p:txBody>
          <a:bodyPr wrap="none" anchor="ctr"/>
          <a:lstStyle/>
          <a:p>
            <a:pPr algn="ctr"/>
            <a:r>
              <a:rPr lang="en-US" sz="1400" b="1">
                <a:sym typeface="Symbol" pitchFamily="18" charset="2"/>
              </a:rPr>
              <a:t>df=7</a:t>
            </a:r>
          </a:p>
        </p:txBody>
      </p:sp>
      <p:sp>
        <p:nvSpPr>
          <p:cNvPr id="126992" name="Rectangle 39"/>
          <p:cNvSpPr>
            <a:spLocks noChangeArrowheads="1"/>
          </p:cNvSpPr>
          <p:nvPr/>
        </p:nvSpPr>
        <p:spPr bwMode="auto">
          <a:xfrm flipH="1">
            <a:off x="6084888" y="4437063"/>
            <a:ext cx="719137" cy="215900"/>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sp>
        <p:nvSpPr>
          <p:cNvPr id="126993" name="Line 40"/>
          <p:cNvSpPr>
            <a:spLocks noChangeShapeType="1"/>
          </p:cNvSpPr>
          <p:nvPr/>
        </p:nvSpPr>
        <p:spPr bwMode="auto">
          <a:xfrm flipH="1">
            <a:off x="7092950" y="4724400"/>
            <a:ext cx="0" cy="1225550"/>
          </a:xfrm>
          <a:prstGeom prst="line">
            <a:avLst/>
          </a:prstGeom>
          <a:noFill/>
          <a:ln w="9525">
            <a:solidFill>
              <a:schemeClr val="tx1"/>
            </a:solidFill>
            <a:miter lim="800000"/>
            <a:headEnd type="diamond" w="med" len="med"/>
            <a:tailEnd/>
          </a:ln>
        </p:spPr>
        <p:txBody>
          <a:bodyPr wrap="none"/>
          <a:lstStyle/>
          <a:p>
            <a:endParaRPr lang="he-IL"/>
          </a:p>
        </p:txBody>
      </p:sp>
      <p:sp>
        <p:nvSpPr>
          <p:cNvPr id="126994" name="Rectangle 41"/>
          <p:cNvSpPr>
            <a:spLocks noChangeArrowheads="1"/>
          </p:cNvSpPr>
          <p:nvPr/>
        </p:nvSpPr>
        <p:spPr bwMode="auto">
          <a:xfrm flipH="1">
            <a:off x="6661150" y="4437063"/>
            <a:ext cx="719138" cy="215900"/>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המבחן</a:t>
            </a:r>
            <a:endParaRPr lang="en-US" sz="1000" b="1">
              <a:sym typeface="Symbol" pitchFamily="18" charset="2"/>
            </a:endParaRPr>
          </a:p>
        </p:txBody>
      </p:sp>
      <p:sp>
        <p:nvSpPr>
          <p:cNvPr id="126995" name="Rectangle 42"/>
          <p:cNvSpPr>
            <a:spLocks noChangeArrowheads="1"/>
          </p:cNvSpPr>
          <p:nvPr/>
        </p:nvSpPr>
        <p:spPr bwMode="auto">
          <a:xfrm flipH="1">
            <a:off x="6877050" y="6021388"/>
            <a:ext cx="719138" cy="215900"/>
          </a:xfrm>
          <a:prstGeom prst="rect">
            <a:avLst/>
          </a:prstGeom>
          <a:noFill/>
          <a:ln w="9525">
            <a:noFill/>
            <a:miter lim="800000"/>
            <a:headEnd/>
            <a:tailEnd/>
          </a:ln>
        </p:spPr>
        <p:txBody>
          <a:bodyPr wrap="none" anchor="ctr"/>
          <a:lstStyle/>
          <a:p>
            <a:pPr algn="ctr"/>
            <a:r>
              <a:rPr lang="en-US" sz="1400" b="1">
                <a:sym typeface="Symbol" pitchFamily="18" charset="2"/>
              </a:rPr>
              <a:t>t=2.34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Effect transition="in" filter="fade">
                                      <p:cBhvr>
                                        <p:cTn id="7" dur="2000"/>
                                        <p:tgtEl>
                                          <p:spTgt spid="347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7139">
                                            <p:txEl>
                                              <p:pRg st="1" end="1"/>
                                            </p:txEl>
                                          </p:spTgt>
                                        </p:tgtEl>
                                        <p:attrNameLst>
                                          <p:attrName>style.visibility</p:attrName>
                                        </p:attrNameLst>
                                      </p:cBhvr>
                                      <p:to>
                                        <p:strVal val="visible"/>
                                      </p:to>
                                    </p:set>
                                    <p:animEffect transition="in" filter="fade">
                                      <p:cBhvr>
                                        <p:cTn id="12" dur="2000"/>
                                        <p:tgtEl>
                                          <p:spTgt spid="3471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gn="r" eaLnBrk="1" hangingPunct="1"/>
            <a:r>
              <a:rPr lang="he-IL" sz="3600" smtClean="0">
                <a:solidFill>
                  <a:schemeClr val="hlink"/>
                </a:solidFill>
              </a:rPr>
              <a:t>תרגיל 2</a:t>
            </a:r>
            <a:endParaRPr lang="en-US" sz="3600" smtClean="0">
              <a:solidFill>
                <a:schemeClr val="hlink"/>
              </a:solidFill>
            </a:endParaRPr>
          </a:p>
        </p:txBody>
      </p:sp>
      <p:sp>
        <p:nvSpPr>
          <p:cNvPr id="358403" name="Rectangle 3"/>
          <p:cNvSpPr>
            <a:spLocks noChangeArrowheads="1"/>
          </p:cNvSpPr>
          <p:nvPr/>
        </p:nvSpPr>
        <p:spPr bwMode="auto">
          <a:xfrm>
            <a:off x="395288" y="2133600"/>
            <a:ext cx="8569325" cy="4175125"/>
          </a:xfrm>
          <a:prstGeom prst="rect">
            <a:avLst/>
          </a:prstGeom>
          <a:noFill/>
          <a:ln w="9525">
            <a:noFill/>
            <a:miter lim="800000"/>
            <a:headEnd/>
            <a:tailEnd/>
          </a:ln>
        </p:spPr>
        <p:txBody>
          <a:bodyPr/>
          <a:lstStyle/>
          <a:p>
            <a:pPr marL="609600" indent="-609600"/>
            <a:r>
              <a:rPr lang="he-IL" sz="2400">
                <a:latin typeface="Times New Roman" pitchFamily="18" charset="0"/>
              </a:rPr>
              <a:t>לחץ הדם בקרב חולים בסוכרת הוא בממוצע 145. חוקר מציע תרופה חדשה להורדת לחץ דם אצל חולי סוכרת. התרופה נבדקה על מדגם מקרי </a:t>
            </a:r>
            <a:r>
              <a:rPr lang="en-US" sz="2400">
                <a:latin typeface="Times New Roman" pitchFamily="18" charset="0"/>
              </a:rPr>
              <a:t>n=75</a:t>
            </a:r>
            <a:r>
              <a:rPr lang="he-IL" sz="2400">
                <a:latin typeface="Times New Roman" pitchFamily="18" charset="0"/>
              </a:rPr>
              <a:t> חולי סוכרת ובמדגם נמצא ממוצע לחץ דם של 138 עם סטיית תקן 20, האם התרופה החדשה אומנם מורידה את לחץ הדם? </a:t>
            </a:r>
          </a:p>
          <a:p>
            <a:pPr marL="1066800" lvl="1" indent="-609600" algn="just">
              <a:buClr>
                <a:srgbClr val="003399"/>
              </a:buClr>
              <a:buFont typeface="Wingdings" pitchFamily="2" charset="2"/>
              <a:buNone/>
            </a:pPr>
            <a:endParaRPr lang="he-IL" sz="2400">
              <a:latin typeface="Times New Roman" pitchFamily="18" charset="0"/>
            </a:endParaRPr>
          </a:p>
          <a:p>
            <a:pPr marL="1066800" lvl="1" indent="-609600" algn="just">
              <a:buClr>
                <a:srgbClr val="003399"/>
              </a:buClr>
              <a:buFont typeface="Wingdings" pitchFamily="2" charset="2"/>
              <a:buChar char="§"/>
            </a:pPr>
            <a:r>
              <a:rPr lang="he-IL" sz="2400">
                <a:latin typeface="Times New Roman" pitchFamily="18" charset="0"/>
              </a:rPr>
              <a:t>בדוק את ההשערה לרמת מובהקות של 0.01, לאור התוצאה שהתקבל איזה סוג שגיאה אפשרי?</a:t>
            </a:r>
          </a:p>
          <a:p>
            <a:pPr marL="1066800" lvl="1" indent="-609600" algn="just">
              <a:buClr>
                <a:srgbClr val="003399"/>
              </a:buClr>
              <a:buFont typeface="Wingdings" pitchFamily="2" charset="2"/>
              <a:buAutoNum type="romanUcPeriod"/>
            </a:pPr>
            <a:endParaRPr lang="he-IL" sz="2400">
              <a:latin typeface="Times New Roman" pitchFamily="18" charset="0"/>
            </a:endParaRPr>
          </a:p>
          <a:p>
            <a:pPr marL="1066800" lvl="1" indent="-609600" algn="just">
              <a:buClr>
                <a:schemeClr val="hlink"/>
              </a:buClr>
              <a:buFont typeface="Wingdings" pitchFamily="2" charset="2"/>
              <a:buChar char="¯"/>
            </a:pPr>
            <a:r>
              <a:rPr lang="he-IL" sz="2400">
                <a:latin typeface="Times New Roman" pitchFamily="18" charset="0"/>
              </a:rPr>
              <a:t>שימו לב כי סטיית התקן נתונה מהמדגם ולכן מדובר במבחן </a:t>
            </a:r>
            <a:r>
              <a:rPr lang="en-US" sz="2400">
                <a:latin typeface="Times New Roman" pitchFamily="18" charset="0"/>
              </a:rPr>
              <a:t>t</a:t>
            </a:r>
            <a:r>
              <a:rPr lang="he-IL" sz="2400">
                <a:latin typeface="Times New Roman" pitchFamily="18" charset="0"/>
              </a:rPr>
              <a:t>.</a:t>
            </a:r>
          </a:p>
          <a:p>
            <a:pPr marL="1066800" lvl="1" indent="-609600" algn="just">
              <a:buClr>
                <a:srgbClr val="003399"/>
              </a:buClr>
              <a:buFont typeface="Wingdings" pitchFamily="2" charset="2"/>
              <a:buChar char="§"/>
            </a:pP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58403"/>
                                        </p:tgtEl>
                                        <p:attrNameLst>
                                          <p:attrName>style.visibility</p:attrName>
                                        </p:attrNameLst>
                                      </p:cBhvr>
                                      <p:to>
                                        <p:strVal val="visible"/>
                                      </p:to>
                                    </p:set>
                                    <p:anim calcmode="lin" valueType="num">
                                      <p:cBhvr>
                                        <p:cTn id="7" dur="1000" fill="hold"/>
                                        <p:tgtEl>
                                          <p:spTgt spid="358403"/>
                                        </p:tgtEl>
                                        <p:attrNameLst>
                                          <p:attrName>ppt_w</p:attrName>
                                        </p:attrNameLst>
                                      </p:cBhvr>
                                      <p:tavLst>
                                        <p:tav tm="0">
                                          <p:val>
                                            <p:strVal val="#ppt_w*0.70"/>
                                          </p:val>
                                        </p:tav>
                                        <p:tav tm="100000">
                                          <p:val>
                                            <p:strVal val="#ppt_w"/>
                                          </p:val>
                                        </p:tav>
                                      </p:tavLst>
                                    </p:anim>
                                    <p:anim calcmode="lin" valueType="num">
                                      <p:cBhvr>
                                        <p:cTn id="8" dur="1000" fill="hold"/>
                                        <p:tgtEl>
                                          <p:spTgt spid="358403"/>
                                        </p:tgtEl>
                                        <p:attrNameLst>
                                          <p:attrName>ppt_h</p:attrName>
                                        </p:attrNameLst>
                                      </p:cBhvr>
                                      <p:tavLst>
                                        <p:tav tm="0">
                                          <p:val>
                                            <p:strVal val="#ppt_h"/>
                                          </p:val>
                                        </p:tav>
                                        <p:tav tm="100000">
                                          <p:val>
                                            <p:strVal val="#ppt_h"/>
                                          </p:val>
                                        </p:tav>
                                      </p:tavLst>
                                    </p:anim>
                                    <p:animEffect transition="in" filter="fade">
                                      <p:cBhvr>
                                        <p:cTn id="9" dur="1000"/>
                                        <p:tgtEl>
                                          <p:spTgt spid="358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11188" y="549275"/>
            <a:ext cx="7793037" cy="1143000"/>
          </a:xfrm>
        </p:spPr>
        <p:txBody>
          <a:bodyPr/>
          <a:lstStyle/>
          <a:p>
            <a:pPr algn="r" eaLnBrk="1" hangingPunct="1"/>
            <a:r>
              <a:rPr lang="he-IL" sz="3200" smtClean="0">
                <a:solidFill>
                  <a:schemeClr val="hlink"/>
                </a:solidFill>
              </a:rPr>
              <a:t>תרגיל 2: שלב א' ניסוח השערות</a:t>
            </a:r>
            <a:endParaRPr lang="en-US" sz="3200" smtClean="0">
              <a:solidFill>
                <a:schemeClr val="hlink"/>
              </a:solidFill>
            </a:endParaRPr>
          </a:p>
        </p:txBody>
      </p:sp>
      <p:sp>
        <p:nvSpPr>
          <p:cNvPr id="348163" name="Rectangle 3"/>
          <p:cNvSpPr>
            <a:spLocks noGrp="1" noChangeArrowheads="1"/>
          </p:cNvSpPr>
          <p:nvPr>
            <p:ph type="body" idx="1"/>
          </p:nvPr>
        </p:nvSpPr>
        <p:spPr>
          <a:xfrm>
            <a:off x="611188" y="2017713"/>
            <a:ext cx="8343900" cy="4114800"/>
          </a:xfrm>
          <a:noFill/>
        </p:spPr>
        <p:txBody>
          <a:bodyPr/>
          <a:lstStyle/>
          <a:p>
            <a:pPr algn="just" eaLnBrk="1" hangingPunct="1"/>
            <a:r>
              <a:rPr lang="he-IL" sz="2400" smtClean="0"/>
              <a:t>השערת האפס </a:t>
            </a:r>
            <a:r>
              <a:rPr lang="en-US" sz="2400" smtClean="0"/>
              <a:t>(H</a:t>
            </a:r>
            <a:r>
              <a:rPr lang="en-US" sz="1600" smtClean="0"/>
              <a:t>0</a:t>
            </a:r>
            <a:r>
              <a:rPr lang="en-US" sz="2400" smtClean="0"/>
              <a:t>)</a:t>
            </a:r>
            <a:r>
              <a:rPr lang="he-IL" sz="2400" smtClean="0"/>
              <a:t>: התרופה </a:t>
            </a:r>
            <a:r>
              <a:rPr lang="he-IL" sz="2400" b="1" u="sng" smtClean="0"/>
              <a:t>אינה מורידה</a:t>
            </a:r>
            <a:r>
              <a:rPr lang="he-IL" sz="2400" smtClean="0"/>
              <a:t> את לחץ הדם.</a:t>
            </a:r>
          </a:p>
          <a:p>
            <a:pPr algn="just" eaLnBrk="1" hangingPunct="1"/>
            <a:r>
              <a:rPr lang="he-IL" sz="2400" smtClean="0"/>
              <a:t>השערה אלטרנטיבית </a:t>
            </a:r>
            <a:r>
              <a:rPr lang="en-US" sz="2400" smtClean="0"/>
              <a:t>(H</a:t>
            </a:r>
            <a:r>
              <a:rPr lang="en-US" sz="1600" smtClean="0"/>
              <a:t>1</a:t>
            </a:r>
            <a:r>
              <a:rPr lang="en-US" sz="2400" smtClean="0"/>
              <a:t>)</a:t>
            </a:r>
            <a:r>
              <a:rPr lang="he-IL" sz="2400" smtClean="0"/>
              <a:t>: התרופה </a:t>
            </a:r>
            <a:r>
              <a:rPr lang="he-IL" sz="2400" b="1" u="sng" smtClean="0"/>
              <a:t>מורידה</a:t>
            </a:r>
            <a:r>
              <a:rPr lang="he-IL" sz="2400" smtClean="0"/>
              <a:t> את לחץ הדם. </a:t>
            </a:r>
          </a:p>
          <a:p>
            <a:pPr algn="just" eaLnBrk="1" hangingPunct="1"/>
            <a:endParaRPr lang="he-IL" sz="2400" smtClean="0"/>
          </a:p>
          <a:p>
            <a:pPr algn="just" eaLnBrk="1" hangingPunct="1"/>
            <a:r>
              <a:rPr lang="en-US" sz="2400" smtClean="0"/>
              <a:t>H</a:t>
            </a:r>
            <a:r>
              <a:rPr lang="en-US" sz="1600" smtClean="0"/>
              <a:t>0</a:t>
            </a:r>
            <a:r>
              <a:rPr lang="en-US" sz="2400" smtClean="0"/>
              <a:t>: </a:t>
            </a:r>
            <a:r>
              <a:rPr lang="el-GR" sz="2400" smtClean="0"/>
              <a:t>μ</a:t>
            </a:r>
            <a:r>
              <a:rPr lang="en-US" sz="2400" smtClean="0"/>
              <a:t> ≥ 145</a:t>
            </a:r>
          </a:p>
          <a:p>
            <a:pPr algn="just" eaLnBrk="1" hangingPunct="1"/>
            <a:r>
              <a:rPr lang="en-US" sz="2400" smtClean="0"/>
              <a:t>H</a:t>
            </a:r>
            <a:r>
              <a:rPr lang="en-US" sz="1600" smtClean="0"/>
              <a:t>1</a:t>
            </a:r>
            <a:r>
              <a:rPr lang="en-US" sz="2400" smtClean="0"/>
              <a:t>: </a:t>
            </a:r>
            <a:r>
              <a:rPr lang="el-GR" sz="2400" smtClean="0"/>
              <a:t>μ</a:t>
            </a:r>
            <a:r>
              <a:rPr lang="en-US" sz="2400" smtClean="0"/>
              <a:t> &lt; 145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p:cTn id="7" dur="1000" fill="hold"/>
                                        <p:tgtEl>
                                          <p:spTgt spid="3481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81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16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48163">
                                            <p:txEl>
                                              <p:pRg st="1" end="1"/>
                                            </p:txEl>
                                          </p:spTgt>
                                        </p:tgtEl>
                                        <p:attrNameLst>
                                          <p:attrName>style.visibility</p:attrName>
                                        </p:attrNameLst>
                                      </p:cBhvr>
                                      <p:to>
                                        <p:strVal val="visible"/>
                                      </p:to>
                                    </p:set>
                                    <p:anim calcmode="lin" valueType="num">
                                      <p:cBhvr>
                                        <p:cTn id="13" dur="1000" fill="hold"/>
                                        <p:tgtEl>
                                          <p:spTgt spid="34816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4816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4816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48163">
                                            <p:txEl>
                                              <p:pRg st="3" end="3"/>
                                            </p:txEl>
                                          </p:spTgt>
                                        </p:tgtEl>
                                        <p:attrNameLst>
                                          <p:attrName>style.visibility</p:attrName>
                                        </p:attrNameLst>
                                      </p:cBhvr>
                                      <p:to>
                                        <p:strVal val="visible"/>
                                      </p:to>
                                    </p:set>
                                    <p:anim calcmode="lin" valueType="num">
                                      <p:cBhvr>
                                        <p:cTn id="19" dur="1000" fill="hold"/>
                                        <p:tgtEl>
                                          <p:spTgt spid="34816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4816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48163">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48163">
                                            <p:txEl>
                                              <p:pRg st="4" end="4"/>
                                            </p:txEl>
                                          </p:spTgt>
                                        </p:tgtEl>
                                        <p:attrNameLst>
                                          <p:attrName>style.visibility</p:attrName>
                                        </p:attrNameLst>
                                      </p:cBhvr>
                                      <p:to>
                                        <p:strVal val="visible"/>
                                      </p:to>
                                    </p:set>
                                    <p:anim calcmode="lin" valueType="num">
                                      <p:cBhvr>
                                        <p:cTn id="25" dur="1000" fill="hold"/>
                                        <p:tgtEl>
                                          <p:spTgt spid="348163">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48163">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48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2: שלב ב' קביעת רמת מובהקות </a:t>
            </a:r>
            <a:r>
              <a:rPr lang="en-US" sz="3600" smtClean="0">
                <a:solidFill>
                  <a:schemeClr val="hlink"/>
                </a:solidFill>
                <a:sym typeface="Symbol" pitchFamily="18" charset="2"/>
              </a:rPr>
              <a:t></a:t>
            </a:r>
          </a:p>
        </p:txBody>
      </p:sp>
      <p:sp>
        <p:nvSpPr>
          <p:cNvPr id="349187" name="Rectangle 3"/>
          <p:cNvSpPr>
            <a:spLocks noGrp="1" noChangeArrowheads="1"/>
          </p:cNvSpPr>
          <p:nvPr>
            <p:ph type="body" idx="1"/>
          </p:nvPr>
        </p:nvSpPr>
        <p:spPr>
          <a:xfrm>
            <a:off x="323850" y="2017713"/>
            <a:ext cx="8631238" cy="4114800"/>
          </a:xfrm>
          <a:noFill/>
        </p:spPr>
        <p:txBody>
          <a:bodyPr/>
          <a:lstStyle/>
          <a:p>
            <a:pPr algn="just" eaLnBrk="1" hangingPunct="1"/>
            <a:r>
              <a:rPr lang="he-IL" sz="2000" smtClean="0"/>
              <a:t>רמת המובהקות שנקבעה היא </a:t>
            </a:r>
            <a:r>
              <a:rPr lang="en-US" sz="2000" smtClean="0">
                <a:sym typeface="Symbol" pitchFamily="18" charset="2"/>
              </a:rPr>
              <a:t>&lt;0.01</a:t>
            </a:r>
            <a:r>
              <a:rPr lang="he-IL" sz="2000" smtClean="0">
                <a:sym typeface="Symbol" pitchFamily="18" charset="2"/>
              </a:rPr>
              <a:t>, ה </a:t>
            </a:r>
            <a:r>
              <a:rPr lang="en-US" sz="2000" smtClean="0">
                <a:sym typeface="Symbol" pitchFamily="18" charset="2"/>
              </a:rPr>
              <a:t>n=75</a:t>
            </a:r>
            <a:r>
              <a:rPr lang="he-IL" sz="2000" smtClean="0">
                <a:sym typeface="Symbol" pitchFamily="18" charset="2"/>
              </a:rPr>
              <a:t> ולכן ה 4</a:t>
            </a:r>
            <a:r>
              <a:rPr lang="en-US" sz="2000" smtClean="0">
                <a:sym typeface="Symbol" pitchFamily="18" charset="2"/>
              </a:rPr>
              <a:t>df=7</a:t>
            </a:r>
            <a:r>
              <a:rPr lang="he-IL" sz="2000" smtClean="0">
                <a:sym typeface="Symbol" pitchFamily="18" charset="2"/>
              </a:rPr>
              <a:t> (בטבלה 70), בכיוון השלילי. כלומר ה </a:t>
            </a:r>
            <a:r>
              <a:rPr lang="en-US" sz="2000" smtClean="0">
                <a:sym typeface="Symbol" pitchFamily="18" charset="2"/>
              </a:rPr>
              <a:t>t</a:t>
            </a:r>
            <a:r>
              <a:rPr lang="he-IL" sz="2000" smtClean="0">
                <a:sym typeface="Symbol" pitchFamily="18" charset="2"/>
              </a:rPr>
              <a:t> הגבולי (על פי הטבלה) 2.381- </a:t>
            </a:r>
          </a:p>
        </p:txBody>
      </p:sp>
      <p:sp>
        <p:nvSpPr>
          <p:cNvPr id="130052" name="Freeform 4"/>
          <p:cNvSpPr>
            <a:spLocks/>
          </p:cNvSpPr>
          <p:nvPr/>
        </p:nvSpPr>
        <p:spPr bwMode="auto">
          <a:xfrm flipH="1">
            <a:off x="2147888" y="5589588"/>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30053" name="Group 5"/>
          <p:cNvGrpSpPr>
            <a:grpSpLocks/>
          </p:cNvGrpSpPr>
          <p:nvPr/>
        </p:nvGrpSpPr>
        <p:grpSpPr bwMode="auto">
          <a:xfrm flipH="1">
            <a:off x="2195513" y="3789363"/>
            <a:ext cx="6721475" cy="2033587"/>
            <a:chOff x="3360" y="3072"/>
            <a:chExt cx="1872" cy="720"/>
          </a:xfrm>
        </p:grpSpPr>
        <p:sp>
          <p:nvSpPr>
            <p:cNvPr id="130067"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30068"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30054" name="Line 8"/>
          <p:cNvSpPr>
            <a:spLocks noChangeShapeType="1"/>
          </p:cNvSpPr>
          <p:nvPr/>
        </p:nvSpPr>
        <p:spPr bwMode="auto">
          <a:xfrm flipH="1">
            <a:off x="492125" y="5949950"/>
            <a:ext cx="8351838" cy="0"/>
          </a:xfrm>
          <a:prstGeom prst="line">
            <a:avLst/>
          </a:prstGeom>
          <a:noFill/>
          <a:ln w="9525">
            <a:solidFill>
              <a:schemeClr val="tx1"/>
            </a:solidFill>
            <a:miter lim="800000"/>
            <a:headEnd/>
            <a:tailEnd/>
          </a:ln>
        </p:spPr>
        <p:txBody>
          <a:bodyPr wrap="none"/>
          <a:lstStyle/>
          <a:p>
            <a:endParaRPr lang="he-IL"/>
          </a:p>
        </p:txBody>
      </p:sp>
      <p:sp>
        <p:nvSpPr>
          <p:cNvPr id="130055" name="Line 9"/>
          <p:cNvSpPr>
            <a:spLocks noChangeShapeType="1"/>
          </p:cNvSpPr>
          <p:nvPr/>
        </p:nvSpPr>
        <p:spPr bwMode="auto">
          <a:xfrm flipH="1">
            <a:off x="5532438" y="3789363"/>
            <a:ext cx="0" cy="2160587"/>
          </a:xfrm>
          <a:prstGeom prst="line">
            <a:avLst/>
          </a:prstGeom>
          <a:noFill/>
          <a:ln w="9525">
            <a:solidFill>
              <a:schemeClr val="tx1"/>
            </a:solidFill>
            <a:miter lim="800000"/>
            <a:headEnd/>
            <a:tailEnd/>
          </a:ln>
        </p:spPr>
        <p:txBody>
          <a:bodyPr wrap="none"/>
          <a:lstStyle/>
          <a:p>
            <a:endParaRPr lang="he-IL"/>
          </a:p>
        </p:txBody>
      </p:sp>
      <p:sp>
        <p:nvSpPr>
          <p:cNvPr id="130056" name="Rectangle 10"/>
          <p:cNvSpPr>
            <a:spLocks noChangeArrowheads="1"/>
          </p:cNvSpPr>
          <p:nvPr/>
        </p:nvSpPr>
        <p:spPr bwMode="auto">
          <a:xfrm flipH="1">
            <a:off x="5387975" y="6021388"/>
            <a:ext cx="360363" cy="215900"/>
          </a:xfrm>
          <a:prstGeom prst="rect">
            <a:avLst/>
          </a:prstGeom>
          <a:noFill/>
          <a:ln w="9525">
            <a:noFill/>
            <a:miter lim="800000"/>
            <a:headEnd/>
            <a:tailEnd/>
          </a:ln>
        </p:spPr>
        <p:txBody>
          <a:bodyPr wrap="none" anchor="ctr"/>
          <a:lstStyle/>
          <a:p>
            <a:pPr algn="ctr"/>
            <a:r>
              <a:rPr lang="he-IL" sz="1400" b="1"/>
              <a:t>145</a:t>
            </a:r>
            <a:endParaRPr lang="en-US" sz="1400" b="1"/>
          </a:p>
        </p:txBody>
      </p:sp>
      <p:grpSp>
        <p:nvGrpSpPr>
          <p:cNvPr id="130057" name="Group 11"/>
          <p:cNvGrpSpPr>
            <a:grpSpLocks/>
          </p:cNvGrpSpPr>
          <p:nvPr/>
        </p:nvGrpSpPr>
        <p:grpSpPr bwMode="auto">
          <a:xfrm flipH="1">
            <a:off x="1403350" y="4724400"/>
            <a:ext cx="3600450" cy="1169988"/>
            <a:chOff x="3360" y="3072"/>
            <a:chExt cx="1872" cy="720"/>
          </a:xfrm>
        </p:grpSpPr>
        <p:sp>
          <p:nvSpPr>
            <p:cNvPr id="130065" name="Freeform 1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30066" name="Freeform 1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30058" name="Line 14"/>
          <p:cNvSpPr>
            <a:spLocks noChangeShapeType="1"/>
          </p:cNvSpPr>
          <p:nvPr/>
        </p:nvSpPr>
        <p:spPr bwMode="auto">
          <a:xfrm flipH="1">
            <a:off x="3348038" y="5229225"/>
            <a:ext cx="0" cy="720725"/>
          </a:xfrm>
          <a:prstGeom prst="line">
            <a:avLst/>
          </a:prstGeom>
          <a:noFill/>
          <a:ln w="9525">
            <a:solidFill>
              <a:schemeClr val="tx1"/>
            </a:solidFill>
            <a:miter lim="800000"/>
            <a:headEnd/>
            <a:tailEnd/>
          </a:ln>
        </p:spPr>
        <p:txBody>
          <a:bodyPr wrap="none"/>
          <a:lstStyle/>
          <a:p>
            <a:endParaRPr lang="he-IL"/>
          </a:p>
        </p:txBody>
      </p:sp>
      <p:sp>
        <p:nvSpPr>
          <p:cNvPr id="130059" name="Rectangle 15"/>
          <p:cNvSpPr>
            <a:spLocks noChangeArrowheads="1"/>
          </p:cNvSpPr>
          <p:nvPr/>
        </p:nvSpPr>
        <p:spPr bwMode="auto">
          <a:xfrm flipH="1">
            <a:off x="2987675" y="6021388"/>
            <a:ext cx="719138" cy="215900"/>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30060" name="Rectangle 16"/>
          <p:cNvSpPr>
            <a:spLocks noChangeArrowheads="1"/>
          </p:cNvSpPr>
          <p:nvPr/>
        </p:nvSpPr>
        <p:spPr bwMode="auto">
          <a:xfrm flipH="1">
            <a:off x="2843213" y="57340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30061" name="Rectangle 17"/>
          <p:cNvSpPr>
            <a:spLocks noChangeArrowheads="1"/>
          </p:cNvSpPr>
          <p:nvPr/>
        </p:nvSpPr>
        <p:spPr bwMode="auto">
          <a:xfrm flipH="1">
            <a:off x="3563938" y="57340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30062" name="Rectangle 18"/>
          <p:cNvSpPr>
            <a:spLocks noChangeArrowheads="1"/>
          </p:cNvSpPr>
          <p:nvPr/>
        </p:nvSpPr>
        <p:spPr bwMode="auto">
          <a:xfrm flipH="1">
            <a:off x="2987675" y="6453188"/>
            <a:ext cx="719138" cy="215900"/>
          </a:xfrm>
          <a:prstGeom prst="rect">
            <a:avLst/>
          </a:prstGeom>
          <a:noFill/>
          <a:ln w="9525">
            <a:noFill/>
            <a:miter lim="800000"/>
            <a:headEnd/>
            <a:tailEnd/>
          </a:ln>
        </p:spPr>
        <p:txBody>
          <a:bodyPr wrap="none" anchor="ctr"/>
          <a:lstStyle/>
          <a:p>
            <a:pPr algn="ctr"/>
            <a:r>
              <a:rPr lang="en-US" sz="1400" b="1">
                <a:sym typeface="Symbol" pitchFamily="18" charset="2"/>
              </a:rPr>
              <a:t>t=-2.38</a:t>
            </a:r>
          </a:p>
        </p:txBody>
      </p:sp>
      <p:sp>
        <p:nvSpPr>
          <p:cNvPr id="130063" name="Rectangle 20"/>
          <p:cNvSpPr>
            <a:spLocks noChangeArrowheads="1"/>
          </p:cNvSpPr>
          <p:nvPr/>
        </p:nvSpPr>
        <p:spPr bwMode="auto">
          <a:xfrm>
            <a:off x="2987675" y="6237288"/>
            <a:ext cx="719138" cy="215900"/>
          </a:xfrm>
          <a:prstGeom prst="rect">
            <a:avLst/>
          </a:prstGeom>
          <a:noFill/>
          <a:ln w="9525">
            <a:noFill/>
            <a:miter lim="800000"/>
            <a:headEnd/>
            <a:tailEnd/>
          </a:ln>
        </p:spPr>
        <p:txBody>
          <a:bodyPr wrap="none" anchor="ctr"/>
          <a:lstStyle/>
          <a:p>
            <a:pPr algn="ctr"/>
            <a:r>
              <a:rPr lang="en-US" sz="1400" b="1">
                <a:sym typeface="Symbol" pitchFamily="18" charset="2"/>
              </a:rPr>
              <a:t>df=74</a:t>
            </a:r>
          </a:p>
        </p:txBody>
      </p:sp>
      <p:sp>
        <p:nvSpPr>
          <p:cNvPr id="130064" name="Rectangle 22"/>
          <p:cNvSpPr>
            <a:spLocks noChangeArrowheads="1"/>
          </p:cNvSpPr>
          <p:nvPr/>
        </p:nvSpPr>
        <p:spPr bwMode="auto">
          <a:xfrm flipH="1">
            <a:off x="2987675" y="4941888"/>
            <a:ext cx="719138" cy="215900"/>
          </a:xfrm>
          <a:prstGeom prst="rect">
            <a:avLst/>
          </a:prstGeom>
          <a:noFill/>
          <a:ln w="9525">
            <a:noFill/>
            <a:miter lim="800000"/>
            <a:headEnd/>
            <a:tailEnd/>
          </a:ln>
        </p:spPr>
        <p:txBody>
          <a:bodyPr wrap="none" anchor="ctr"/>
          <a:lstStyle/>
          <a:p>
            <a:pPr algn="ctr"/>
            <a:r>
              <a:rPr lang="en-US" sz="1000" b="1">
                <a:sym typeface="Symbol" pitchFamily="18" charset="2"/>
              </a:rPr>
              <a:t>t</a:t>
            </a:r>
            <a:r>
              <a:rPr lang="he-IL" sz="1000" b="1">
                <a:sym typeface="Symbol" pitchFamily="18" charset="2"/>
              </a:rPr>
              <a:t>גבולי</a:t>
            </a:r>
            <a:endParaRPr lang="en-US" sz="1000" b="1">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fade">
                                      <p:cBhvr>
                                        <p:cTn id="7" dur="2000"/>
                                        <p:tgtEl>
                                          <p:spTgt spid="3491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gn="r" eaLnBrk="1" hangingPunct="1"/>
            <a:r>
              <a:rPr lang="he-IL" sz="4000" smtClean="0">
                <a:solidFill>
                  <a:schemeClr val="hlink"/>
                </a:solidFill>
              </a:rPr>
              <a:t>תרגיל 2: שלב ג' חישוב (קבלה או דחייה)</a:t>
            </a:r>
            <a:endParaRPr lang="en-US" sz="4000" smtClean="0">
              <a:solidFill>
                <a:schemeClr val="hlink"/>
              </a:solidFill>
            </a:endParaRPr>
          </a:p>
        </p:txBody>
      </p:sp>
      <p:sp>
        <p:nvSpPr>
          <p:cNvPr id="350211" name="Rectangle 3"/>
          <p:cNvSpPr>
            <a:spLocks noGrp="1" noChangeArrowheads="1"/>
          </p:cNvSpPr>
          <p:nvPr>
            <p:ph type="body" idx="1"/>
          </p:nvPr>
        </p:nvSpPr>
        <p:spPr/>
        <p:txBody>
          <a:bodyPr/>
          <a:lstStyle/>
          <a:p>
            <a:pPr algn="just" eaLnBrk="1" hangingPunct="1"/>
            <a:r>
              <a:rPr lang="he-IL" smtClean="0"/>
              <a:t>ע"פ הטבלה ה </a:t>
            </a:r>
            <a:r>
              <a:rPr lang="en-US" smtClean="0"/>
              <a:t>t</a:t>
            </a:r>
            <a:r>
              <a:rPr lang="he-IL" smtClean="0"/>
              <a:t> הגבולי </a:t>
            </a:r>
            <a:r>
              <a:rPr lang="en-US" smtClean="0"/>
              <a:t>t</a:t>
            </a:r>
            <a:r>
              <a:rPr lang="en-US" sz="1800" smtClean="0"/>
              <a:t>0.99 df=74 </a:t>
            </a:r>
            <a:r>
              <a:rPr lang="en-US" sz="3600" smtClean="0"/>
              <a:t>= -2.38</a:t>
            </a:r>
            <a:endParaRPr lang="he-IL" sz="1800" smtClean="0"/>
          </a:p>
          <a:p>
            <a:pPr algn="just" eaLnBrk="1" hangingPunct="1"/>
            <a:r>
              <a:rPr lang="he-IL" smtClean="0"/>
              <a:t>מציאת </a:t>
            </a:r>
            <a:r>
              <a:rPr lang="en-US" smtClean="0"/>
              <a:t>t</a:t>
            </a:r>
            <a:r>
              <a:rPr lang="he-IL" smtClean="0"/>
              <a:t> המבחן.</a:t>
            </a:r>
          </a:p>
          <a:p>
            <a:pPr lvl="1" algn="just" eaLnBrk="1" hangingPunct="1"/>
            <a:r>
              <a:rPr lang="el-GR" smtClean="0"/>
              <a:t>μ</a:t>
            </a:r>
            <a:r>
              <a:rPr lang="en-US" smtClean="0"/>
              <a:t>=145</a:t>
            </a:r>
            <a:r>
              <a:rPr lang="he-IL" smtClean="0"/>
              <a:t>, </a:t>
            </a:r>
            <a:r>
              <a:rPr lang="en-US" smtClean="0"/>
              <a:t>S=20</a:t>
            </a:r>
            <a:r>
              <a:rPr lang="he-IL" smtClean="0"/>
              <a:t>, </a:t>
            </a:r>
            <a:r>
              <a:rPr lang="en-US" smtClean="0"/>
              <a:t>X=138</a:t>
            </a:r>
            <a:r>
              <a:rPr lang="he-IL" smtClean="0"/>
              <a:t>, </a:t>
            </a:r>
            <a:r>
              <a:rPr lang="en-US" smtClean="0"/>
              <a:t>n=75</a:t>
            </a:r>
          </a:p>
        </p:txBody>
      </p:sp>
      <p:sp>
        <p:nvSpPr>
          <p:cNvPr id="131076" name="Rectangle 22"/>
          <p:cNvSpPr>
            <a:spLocks noChangeArrowheads="1"/>
          </p:cNvSpPr>
          <p:nvPr/>
        </p:nvSpPr>
        <p:spPr bwMode="auto">
          <a:xfrm>
            <a:off x="5634038" y="5089525"/>
            <a:ext cx="1905000" cy="990600"/>
          </a:xfrm>
          <a:prstGeom prst="rect">
            <a:avLst/>
          </a:prstGeom>
          <a:noFill/>
          <a:ln w="9525">
            <a:noFill/>
            <a:miter lim="800000"/>
            <a:headEnd/>
            <a:tailEnd/>
          </a:ln>
        </p:spPr>
        <p:txBody>
          <a:bodyPr wrap="none" anchor="ctr"/>
          <a:lstStyle/>
          <a:p>
            <a:pPr algn="ctr"/>
            <a:r>
              <a:rPr lang="en-US" sz="2400"/>
              <a:t>  </a:t>
            </a:r>
            <a:endParaRPr lang="en-US" sz="2800">
              <a:sym typeface="Symbol" pitchFamily="18" charset="2"/>
            </a:endParaRPr>
          </a:p>
        </p:txBody>
      </p:sp>
      <p:grpSp>
        <p:nvGrpSpPr>
          <p:cNvPr id="2" name="Group 23"/>
          <p:cNvGrpSpPr>
            <a:grpSpLocks/>
          </p:cNvGrpSpPr>
          <p:nvPr/>
        </p:nvGrpSpPr>
        <p:grpSpPr bwMode="auto">
          <a:xfrm>
            <a:off x="1042988" y="2852738"/>
            <a:ext cx="3024187" cy="3313112"/>
            <a:chOff x="839" y="2069"/>
            <a:chExt cx="1824" cy="2167"/>
          </a:xfrm>
        </p:grpSpPr>
        <p:grpSp>
          <p:nvGrpSpPr>
            <p:cNvPr id="131079" name="Group 24"/>
            <p:cNvGrpSpPr>
              <a:grpSpLocks/>
            </p:cNvGrpSpPr>
            <p:nvPr/>
          </p:nvGrpSpPr>
          <p:grpSpPr bwMode="auto">
            <a:xfrm>
              <a:off x="839" y="2069"/>
              <a:ext cx="1824" cy="672"/>
              <a:chOff x="385" y="2659"/>
              <a:chExt cx="1824" cy="672"/>
            </a:xfrm>
          </p:grpSpPr>
          <p:grpSp>
            <p:nvGrpSpPr>
              <p:cNvPr id="131086" name="Group 25"/>
              <p:cNvGrpSpPr>
                <a:grpSpLocks/>
              </p:cNvGrpSpPr>
              <p:nvPr/>
            </p:nvGrpSpPr>
            <p:grpSpPr bwMode="auto">
              <a:xfrm>
                <a:off x="385" y="2659"/>
                <a:ext cx="1824" cy="672"/>
                <a:chOff x="864" y="3072"/>
                <a:chExt cx="1824" cy="672"/>
              </a:xfrm>
            </p:grpSpPr>
            <p:sp>
              <p:nvSpPr>
                <p:cNvPr id="131092" name="Rectangle 26"/>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t</a:t>
                  </a:r>
                  <a:r>
                    <a:rPr lang="en-US" sz="4800"/>
                    <a:t> = </a:t>
                  </a:r>
                </a:p>
              </p:txBody>
            </p:sp>
            <p:grpSp>
              <p:nvGrpSpPr>
                <p:cNvPr id="131093" name="Group 27"/>
                <p:cNvGrpSpPr>
                  <a:grpSpLocks/>
                </p:cNvGrpSpPr>
                <p:nvPr/>
              </p:nvGrpSpPr>
              <p:grpSpPr bwMode="auto">
                <a:xfrm>
                  <a:off x="1488" y="3120"/>
                  <a:ext cx="1200" cy="624"/>
                  <a:chOff x="2688" y="3264"/>
                  <a:chExt cx="1200" cy="624"/>
                </a:xfrm>
              </p:grpSpPr>
              <p:sp>
                <p:nvSpPr>
                  <p:cNvPr id="131094" name="Rectangle 28"/>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 - </a:t>
                    </a:r>
                    <a:r>
                      <a:rPr lang="el-GR" sz="2400"/>
                      <a:t>μ</a:t>
                    </a:r>
                    <a:r>
                      <a:rPr lang="en-US" sz="2400"/>
                      <a:t> </a:t>
                    </a:r>
                  </a:p>
                  <a:p>
                    <a:pPr algn="ctr"/>
                    <a:r>
                      <a:rPr lang="en-US" sz="3600">
                        <a:sym typeface="Symbol" pitchFamily="18" charset="2"/>
                      </a:rPr>
                      <a:t>s/ </a:t>
                    </a:r>
                    <a:r>
                      <a:rPr lang="en-US" sz="2800">
                        <a:sym typeface="Symbol" pitchFamily="18" charset="2"/>
                      </a:rPr>
                      <a:t>n</a:t>
                    </a:r>
                  </a:p>
                </p:txBody>
              </p:sp>
              <p:sp>
                <p:nvSpPr>
                  <p:cNvPr id="131095" name="Line 29"/>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31087" name="Line 30"/>
              <p:cNvSpPr>
                <a:spLocks noChangeShapeType="1"/>
              </p:cNvSpPr>
              <p:nvPr/>
            </p:nvSpPr>
            <p:spPr bwMode="auto">
              <a:xfrm>
                <a:off x="1338" y="2704"/>
                <a:ext cx="144" cy="0"/>
              </a:xfrm>
              <a:prstGeom prst="line">
                <a:avLst/>
              </a:prstGeom>
              <a:noFill/>
              <a:ln w="25400">
                <a:solidFill>
                  <a:schemeClr val="tx1"/>
                </a:solidFill>
                <a:miter lim="800000"/>
                <a:headEnd/>
                <a:tailEnd/>
              </a:ln>
            </p:spPr>
            <p:txBody>
              <a:bodyPr wrap="none"/>
              <a:lstStyle/>
              <a:p>
                <a:endParaRPr lang="he-IL"/>
              </a:p>
            </p:txBody>
          </p:sp>
          <p:grpSp>
            <p:nvGrpSpPr>
              <p:cNvPr id="131088" name="Group 31"/>
              <p:cNvGrpSpPr>
                <a:grpSpLocks/>
              </p:cNvGrpSpPr>
              <p:nvPr/>
            </p:nvGrpSpPr>
            <p:grpSpPr bwMode="auto">
              <a:xfrm>
                <a:off x="1655" y="3067"/>
                <a:ext cx="272" cy="227"/>
                <a:chOff x="204" y="3838"/>
                <a:chExt cx="272" cy="91"/>
              </a:xfrm>
            </p:grpSpPr>
            <p:sp>
              <p:nvSpPr>
                <p:cNvPr id="131089" name="Line 32"/>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131090" name="Line 33"/>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131091" name="Line 34"/>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131080" name="Group 35"/>
            <p:cNvGrpSpPr>
              <a:grpSpLocks/>
            </p:cNvGrpSpPr>
            <p:nvPr/>
          </p:nvGrpSpPr>
          <p:grpSpPr bwMode="auto">
            <a:xfrm>
              <a:off x="839" y="2886"/>
              <a:ext cx="1824" cy="672"/>
              <a:chOff x="864" y="3072"/>
              <a:chExt cx="1824" cy="672"/>
            </a:xfrm>
          </p:grpSpPr>
          <p:sp>
            <p:nvSpPr>
              <p:cNvPr id="131082" name="Rectangle 36"/>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t</a:t>
                </a:r>
                <a:r>
                  <a:rPr lang="en-US" sz="4800"/>
                  <a:t> = </a:t>
                </a:r>
              </a:p>
            </p:txBody>
          </p:sp>
          <p:grpSp>
            <p:nvGrpSpPr>
              <p:cNvPr id="131083" name="Group 37"/>
              <p:cNvGrpSpPr>
                <a:grpSpLocks/>
              </p:cNvGrpSpPr>
              <p:nvPr/>
            </p:nvGrpSpPr>
            <p:grpSpPr bwMode="auto">
              <a:xfrm>
                <a:off x="1488" y="3120"/>
                <a:ext cx="1200" cy="624"/>
                <a:chOff x="2688" y="3264"/>
                <a:chExt cx="1200" cy="624"/>
              </a:xfrm>
            </p:grpSpPr>
            <p:sp>
              <p:nvSpPr>
                <p:cNvPr id="131084" name="Rectangle 38"/>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138 - 145 </a:t>
                  </a:r>
                </a:p>
                <a:p>
                  <a:pPr algn="ctr"/>
                  <a:r>
                    <a:rPr lang="en-US" sz="2800">
                      <a:sym typeface="Symbol" pitchFamily="18" charset="2"/>
                    </a:rPr>
                    <a:t>20</a:t>
                  </a:r>
                  <a:r>
                    <a:rPr lang="en-US" sz="3600">
                      <a:sym typeface="Symbol" pitchFamily="18" charset="2"/>
                    </a:rPr>
                    <a:t>/</a:t>
                  </a:r>
                  <a:r>
                    <a:rPr lang="en-US" sz="2800">
                      <a:sym typeface="Symbol" pitchFamily="18" charset="2"/>
                    </a:rPr>
                    <a:t>8.66</a:t>
                  </a:r>
                </a:p>
              </p:txBody>
            </p:sp>
            <p:sp>
              <p:nvSpPr>
                <p:cNvPr id="131085" name="Line 39"/>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31081" name="Rectangle 40"/>
            <p:cNvSpPr>
              <a:spLocks noChangeArrowheads="1"/>
            </p:cNvSpPr>
            <p:nvPr/>
          </p:nvSpPr>
          <p:spPr bwMode="auto">
            <a:xfrm>
              <a:off x="1066" y="3612"/>
              <a:ext cx="1406" cy="624"/>
            </a:xfrm>
            <a:prstGeom prst="rect">
              <a:avLst/>
            </a:prstGeom>
            <a:noFill/>
            <a:ln w="9525">
              <a:noFill/>
              <a:miter lim="800000"/>
              <a:headEnd/>
              <a:tailEnd/>
            </a:ln>
          </p:spPr>
          <p:txBody>
            <a:bodyPr wrap="none" anchor="ctr"/>
            <a:lstStyle/>
            <a:p>
              <a:pPr algn="ctr"/>
              <a:r>
                <a:rPr lang="en-US" sz="6000"/>
                <a:t>t</a:t>
              </a:r>
              <a:r>
                <a:rPr lang="en-US" sz="4800"/>
                <a:t> = -3.03 </a:t>
              </a:r>
            </a:p>
          </p:txBody>
        </p:sp>
      </p:grpSp>
      <p:sp>
        <p:nvSpPr>
          <p:cNvPr id="350249" name="Line 41"/>
          <p:cNvSpPr>
            <a:spLocks noChangeShapeType="1"/>
          </p:cNvSpPr>
          <p:nvPr/>
        </p:nvSpPr>
        <p:spPr bwMode="auto">
          <a:xfrm>
            <a:off x="5148263" y="3284538"/>
            <a:ext cx="215900" cy="0"/>
          </a:xfrm>
          <a:prstGeom prst="line">
            <a:avLst/>
          </a:prstGeom>
          <a:noFill/>
          <a:ln w="9525">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 calcmode="lin" valueType="num">
                                      <p:cBhvr>
                                        <p:cTn id="7" dur="1000" fill="hold"/>
                                        <p:tgtEl>
                                          <p:spTgt spid="3502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02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02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50211">
                                            <p:txEl>
                                              <p:pRg st="1" end="1"/>
                                            </p:txEl>
                                          </p:spTgt>
                                        </p:tgtEl>
                                        <p:attrNameLst>
                                          <p:attrName>style.visibility</p:attrName>
                                        </p:attrNameLst>
                                      </p:cBhvr>
                                      <p:to>
                                        <p:strVal val="visible"/>
                                      </p:to>
                                    </p:set>
                                    <p:anim calcmode="lin" valueType="num">
                                      <p:cBhvr>
                                        <p:cTn id="14" dur="1000" fill="hold"/>
                                        <p:tgtEl>
                                          <p:spTgt spid="3502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502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50211">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50211">
                                            <p:txEl>
                                              <p:pRg st="2" end="2"/>
                                            </p:txEl>
                                          </p:spTgt>
                                        </p:tgtEl>
                                        <p:attrNameLst>
                                          <p:attrName>style.visibility</p:attrName>
                                        </p:attrNameLst>
                                      </p:cBhvr>
                                      <p:to>
                                        <p:strVal val="visible"/>
                                      </p:to>
                                    </p:set>
                                    <p:animEffect transition="in" filter="fade">
                                      <p:cBhvr>
                                        <p:cTn id="20" dur="2000"/>
                                        <p:tgtEl>
                                          <p:spTgt spid="350211">
                                            <p:txEl>
                                              <p:pRg st="2" end="2"/>
                                            </p:txEl>
                                          </p:spTgt>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350249"/>
                                        </p:tgtEl>
                                        <p:attrNameLst>
                                          <p:attrName>style.visibility</p:attrName>
                                        </p:attrNameLst>
                                      </p:cBhvr>
                                      <p:to>
                                        <p:strVal val="visible"/>
                                      </p:to>
                                    </p:set>
                                    <p:anim calcmode="lin" valueType="num">
                                      <p:cBhvr>
                                        <p:cTn id="23" dur="1000" fill="hold"/>
                                        <p:tgtEl>
                                          <p:spTgt spid="350249"/>
                                        </p:tgtEl>
                                        <p:attrNameLst>
                                          <p:attrName>ppt_w</p:attrName>
                                        </p:attrNameLst>
                                      </p:cBhvr>
                                      <p:tavLst>
                                        <p:tav tm="0">
                                          <p:val>
                                            <p:strVal val="#ppt_w*0.70"/>
                                          </p:val>
                                        </p:tav>
                                        <p:tav tm="100000">
                                          <p:val>
                                            <p:strVal val="#ppt_w"/>
                                          </p:val>
                                        </p:tav>
                                      </p:tavLst>
                                    </p:anim>
                                    <p:anim calcmode="lin" valueType="num">
                                      <p:cBhvr>
                                        <p:cTn id="24" dur="1000" fill="hold"/>
                                        <p:tgtEl>
                                          <p:spTgt spid="350249"/>
                                        </p:tgtEl>
                                        <p:attrNameLst>
                                          <p:attrName>ppt_h</p:attrName>
                                        </p:attrNameLst>
                                      </p:cBhvr>
                                      <p:tavLst>
                                        <p:tav tm="0">
                                          <p:val>
                                            <p:strVal val="#ppt_h"/>
                                          </p:val>
                                        </p:tav>
                                        <p:tav tm="100000">
                                          <p:val>
                                            <p:strVal val="#ppt_h"/>
                                          </p:val>
                                        </p:tav>
                                      </p:tavLst>
                                    </p:anim>
                                    <p:animEffect transition="in" filter="fade">
                                      <p:cBhvr>
                                        <p:cTn id="25" dur="1000"/>
                                        <p:tgtEl>
                                          <p:spTgt spid="350249"/>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ppt_x</p:attrName>
                                        </p:attrNameLst>
                                      </p:cBhvr>
                                      <p:tavLst>
                                        <p:tav tm="0">
                                          <p:val>
                                            <p:strVal val="#ppt_x-.2"/>
                                          </p:val>
                                        </p:tav>
                                        <p:tav tm="100000">
                                          <p:val>
                                            <p:strVal val="#ppt_x"/>
                                          </p:val>
                                        </p:tav>
                                      </p:tavLst>
                                    </p:anim>
                                    <p:anim calcmode="lin" valueType="num">
                                      <p:cBhvr>
                                        <p:cTn id="3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p:bldP spid="3502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algn="r" eaLnBrk="1" hangingPunct="1"/>
            <a:r>
              <a:rPr lang="he-IL" sz="4000" smtClean="0"/>
              <a:t>אומדן לפרמטר </a:t>
            </a:r>
            <a:r>
              <a:rPr lang="el-GR" sz="4000" smtClean="0"/>
              <a:t>μ</a:t>
            </a:r>
            <a:r>
              <a:rPr lang="he-IL" sz="4000" smtClean="0"/>
              <a:t>, </a:t>
            </a:r>
            <a:r>
              <a:rPr lang="en-US" sz="4000" smtClean="0">
                <a:sym typeface="Symbol" pitchFamily="18" charset="2"/>
              </a:rPr>
              <a:t></a:t>
            </a:r>
            <a:r>
              <a:rPr lang="he-IL" sz="4000" smtClean="0"/>
              <a:t> נתונה: רווח בר סמך</a:t>
            </a:r>
            <a:endParaRPr lang="en-US" sz="4000" smtClean="0"/>
          </a:p>
        </p:txBody>
      </p:sp>
      <p:sp>
        <p:nvSpPr>
          <p:cNvPr id="305155" name="Rectangle 3"/>
          <p:cNvSpPr>
            <a:spLocks noGrp="1" noChangeArrowheads="1"/>
          </p:cNvSpPr>
          <p:nvPr>
            <p:ph type="body" idx="1"/>
          </p:nvPr>
        </p:nvSpPr>
        <p:spPr/>
        <p:txBody>
          <a:bodyPr/>
          <a:lstStyle/>
          <a:p>
            <a:pPr eaLnBrk="1" hangingPunct="1"/>
            <a:r>
              <a:rPr lang="he-IL" sz="2800" smtClean="0"/>
              <a:t>אומדן נקודתי: ממוצע המדגם </a:t>
            </a:r>
            <a:r>
              <a:rPr lang="en-US" sz="2800" smtClean="0"/>
              <a:t>X</a:t>
            </a:r>
            <a:r>
              <a:rPr lang="he-IL" sz="2800" smtClean="0"/>
              <a:t> משמש אומדן בלתי מוטה לממוצע האוכלוסייה.</a:t>
            </a:r>
          </a:p>
          <a:p>
            <a:pPr eaLnBrk="1" hangingPunct="1"/>
            <a:r>
              <a:rPr lang="he-IL" sz="2800" smtClean="0"/>
              <a:t>אומדן ע"י תחום (רווח בר סמך): החוקר קובע את רמת הסמך </a:t>
            </a:r>
            <a:r>
              <a:rPr lang="en-US" sz="2800" smtClean="0"/>
              <a:t>(1- </a:t>
            </a:r>
            <a:r>
              <a:rPr lang="en-US" smtClean="0">
                <a:sym typeface="Symbol" pitchFamily="18" charset="2"/>
              </a:rPr>
              <a:t>)</a:t>
            </a:r>
            <a:r>
              <a:rPr lang="he-IL" smtClean="0">
                <a:sym typeface="Symbol" pitchFamily="18" charset="2"/>
              </a:rPr>
              <a:t>. </a:t>
            </a:r>
            <a:r>
              <a:rPr lang="he-IL" sz="2800" smtClean="0">
                <a:sym typeface="Symbol" pitchFamily="18" charset="2"/>
              </a:rPr>
              <a:t>בהנחה שסטיית התקן של האוכלוסייה ידועה הנוסחה היא: </a:t>
            </a:r>
            <a:r>
              <a:rPr lang="en-US" sz="2800" smtClean="0">
                <a:sym typeface="Symbol" pitchFamily="18" charset="2"/>
              </a:rPr>
              <a:t/>
            </a:r>
            <a:br>
              <a:rPr lang="en-US" sz="2800" smtClean="0">
                <a:sym typeface="Symbol" pitchFamily="18" charset="2"/>
              </a:rPr>
            </a:br>
            <a:r>
              <a:rPr lang="en-US" sz="2800" smtClean="0">
                <a:sym typeface="Symbol" pitchFamily="18" charset="2"/>
              </a:rPr>
              <a:t/>
            </a:r>
            <a:br>
              <a:rPr lang="en-US" sz="2800" smtClean="0">
                <a:sym typeface="Symbol" pitchFamily="18" charset="2"/>
              </a:rPr>
            </a:br>
            <a:r>
              <a:rPr lang="he-IL" sz="2800" smtClean="0">
                <a:sym typeface="Symbol" pitchFamily="18" charset="2"/>
              </a:rPr>
              <a:t>הרווח נבנה סביב ממוצע המדגם, מוסיפים ומפחיתים ממנו </a:t>
            </a:r>
            <a:r>
              <a:rPr lang="en-US" sz="2800" smtClean="0">
                <a:sym typeface="Symbol" pitchFamily="18" charset="2"/>
              </a:rPr>
              <a:t>Z</a:t>
            </a:r>
            <a:r>
              <a:rPr lang="he-IL" sz="2800" smtClean="0">
                <a:sym typeface="Symbol" pitchFamily="18" charset="2"/>
              </a:rPr>
              <a:t> פעמים את טעות התקן. </a:t>
            </a:r>
            <a:endParaRPr lang="en-US" sz="2800" smtClean="0">
              <a:sym typeface="Symbol" pitchFamily="18" charset="2"/>
            </a:endParaRPr>
          </a:p>
        </p:txBody>
      </p:sp>
      <p:sp>
        <p:nvSpPr>
          <p:cNvPr id="305156" name="Line 4"/>
          <p:cNvSpPr>
            <a:spLocks noChangeShapeType="1"/>
          </p:cNvSpPr>
          <p:nvPr/>
        </p:nvSpPr>
        <p:spPr bwMode="auto">
          <a:xfrm>
            <a:off x="4787900" y="2060575"/>
            <a:ext cx="215900" cy="0"/>
          </a:xfrm>
          <a:prstGeom prst="line">
            <a:avLst/>
          </a:prstGeom>
          <a:noFill/>
          <a:ln w="19050">
            <a:solidFill>
              <a:schemeClr val="tx1"/>
            </a:solidFill>
            <a:miter lim="800000"/>
            <a:headEnd/>
            <a:tailEnd/>
          </a:ln>
        </p:spPr>
        <p:txBody>
          <a:bodyPr wrap="none"/>
          <a:lstStyle/>
          <a:p>
            <a:endParaRPr lang="he-IL"/>
          </a:p>
        </p:txBody>
      </p:sp>
      <p:graphicFrame>
        <p:nvGraphicFramePr>
          <p:cNvPr id="305157" name="Object 5"/>
          <p:cNvGraphicFramePr>
            <a:graphicFrameLocks noChangeAspect="1"/>
          </p:cNvGraphicFramePr>
          <p:nvPr/>
        </p:nvGraphicFramePr>
        <p:xfrm>
          <a:off x="1357313" y="4076700"/>
          <a:ext cx="5851525" cy="536575"/>
        </p:xfrm>
        <a:graphic>
          <a:graphicData uri="http://schemas.openxmlformats.org/presentationml/2006/ole">
            <p:oleObj spid="_x0000_s5122" name="משוואה" r:id="rId3" imgW="2768400" imgH="253800" progId="Equation.3">
              <p:embed/>
            </p:oleObj>
          </a:graphicData>
        </a:graphic>
      </p:graphicFrame>
      <p:sp>
        <p:nvSpPr>
          <p:cNvPr id="305158" name="AutoShape 6">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fade">
                                      <p:cBhvr>
                                        <p:cTn id="7" dur="2000"/>
                                        <p:tgtEl>
                                          <p:spTgt spid="305155">
                                            <p:txEl>
                                              <p:pRg st="0" end="0"/>
                                            </p:txEl>
                                          </p:spTgt>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305156"/>
                                        </p:tgtEl>
                                        <p:attrNameLst>
                                          <p:attrName>style.visibility</p:attrName>
                                        </p:attrNameLst>
                                      </p:cBhvr>
                                      <p:to>
                                        <p:strVal val="visible"/>
                                      </p:to>
                                    </p:set>
                                    <p:anim calcmode="lin" valueType="num">
                                      <p:cBhvr>
                                        <p:cTn id="10" dur="1000" fill="hold"/>
                                        <p:tgtEl>
                                          <p:spTgt spid="305156"/>
                                        </p:tgtEl>
                                        <p:attrNameLst>
                                          <p:attrName>ppt_x</p:attrName>
                                        </p:attrNameLst>
                                      </p:cBhvr>
                                      <p:tavLst>
                                        <p:tav tm="0">
                                          <p:val>
                                            <p:strVal val="#ppt_x-.2"/>
                                          </p:val>
                                        </p:tav>
                                        <p:tav tm="100000">
                                          <p:val>
                                            <p:strVal val="#ppt_x"/>
                                          </p:val>
                                        </p:tav>
                                      </p:tavLst>
                                    </p:anim>
                                    <p:anim calcmode="lin" valueType="num">
                                      <p:cBhvr>
                                        <p:cTn id="11" dur="1000" fill="hold"/>
                                        <p:tgtEl>
                                          <p:spTgt spid="305156"/>
                                        </p:tgtEl>
                                        <p:attrNameLst>
                                          <p:attrName>ppt_y</p:attrName>
                                        </p:attrNameLst>
                                      </p:cBhvr>
                                      <p:tavLst>
                                        <p:tav tm="0">
                                          <p:val>
                                            <p:strVal val="#ppt_y"/>
                                          </p:val>
                                        </p:tav>
                                        <p:tav tm="100000">
                                          <p:val>
                                            <p:strVal val="#ppt_y"/>
                                          </p:val>
                                        </p:tav>
                                      </p:tavLst>
                                    </p:anim>
                                    <p:animEffect transition="in" filter="wipe(right)" prLst="gradientSize: 0.1">
                                      <p:cBhvr>
                                        <p:cTn id="12" dur="1000"/>
                                        <p:tgtEl>
                                          <p:spTgt spid="305156"/>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05155">
                                            <p:txEl>
                                              <p:pRg st="1" end="1"/>
                                            </p:txEl>
                                          </p:spTgt>
                                        </p:tgtEl>
                                        <p:attrNameLst>
                                          <p:attrName>style.visibility</p:attrName>
                                        </p:attrNameLst>
                                      </p:cBhvr>
                                      <p:to>
                                        <p:strVal val="visible"/>
                                      </p:to>
                                    </p:set>
                                    <p:animEffect transition="in" filter="fade">
                                      <p:cBhvr>
                                        <p:cTn id="16" dur="2000"/>
                                        <p:tgtEl>
                                          <p:spTgt spid="305155">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5157"/>
                                        </p:tgtEl>
                                        <p:attrNameLst>
                                          <p:attrName>style.visibility</p:attrName>
                                        </p:attrNameLst>
                                      </p:cBhvr>
                                      <p:to>
                                        <p:strVal val="visible"/>
                                      </p:to>
                                    </p:set>
                                    <p:animEffect transition="in" filter="fade">
                                      <p:cBhvr>
                                        <p:cTn id="19" dur="2000"/>
                                        <p:tgtEl>
                                          <p:spTgt spid="305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00113" y="549275"/>
            <a:ext cx="7993062" cy="1143000"/>
          </a:xfrm>
        </p:spPr>
        <p:txBody>
          <a:bodyPr/>
          <a:lstStyle/>
          <a:p>
            <a:pPr algn="r" eaLnBrk="1" hangingPunct="1"/>
            <a:r>
              <a:rPr lang="he-IL" sz="4000" smtClean="0">
                <a:solidFill>
                  <a:schemeClr val="hlink"/>
                </a:solidFill>
              </a:rPr>
              <a:t>תרגיל </a:t>
            </a:r>
            <a:r>
              <a:rPr lang="en-US" sz="4000" smtClean="0">
                <a:solidFill>
                  <a:schemeClr val="hlink"/>
                </a:solidFill>
              </a:rPr>
              <a:t>2</a:t>
            </a:r>
            <a:r>
              <a:rPr lang="he-IL" sz="4000" smtClean="0">
                <a:solidFill>
                  <a:schemeClr val="hlink"/>
                </a:solidFill>
              </a:rPr>
              <a:t>: שלב ד' החלטה</a:t>
            </a:r>
            <a:endParaRPr lang="en-US" sz="4000" smtClean="0">
              <a:solidFill>
                <a:schemeClr val="hlink"/>
              </a:solidFill>
            </a:endParaRPr>
          </a:p>
        </p:txBody>
      </p:sp>
      <p:sp>
        <p:nvSpPr>
          <p:cNvPr id="351235" name="Rectangle 3"/>
          <p:cNvSpPr>
            <a:spLocks noGrp="1" noChangeArrowheads="1"/>
          </p:cNvSpPr>
          <p:nvPr>
            <p:ph type="body" idx="1"/>
          </p:nvPr>
        </p:nvSpPr>
        <p:spPr>
          <a:xfrm>
            <a:off x="971550" y="2017713"/>
            <a:ext cx="7983538" cy="4114800"/>
          </a:xfrm>
          <a:noFill/>
        </p:spPr>
        <p:txBody>
          <a:bodyPr/>
          <a:lstStyle/>
          <a:p>
            <a:pPr algn="just" eaLnBrk="1" hangingPunct="1"/>
            <a:r>
              <a:rPr lang="en-US" sz="2400" smtClean="0"/>
              <a:t>t</a:t>
            </a:r>
            <a:r>
              <a:rPr lang="he-IL" sz="2400" smtClean="0"/>
              <a:t> המבחן יצא קטן מה </a:t>
            </a:r>
            <a:r>
              <a:rPr lang="en-US" sz="2400" smtClean="0"/>
              <a:t>t</a:t>
            </a:r>
            <a:r>
              <a:rPr lang="he-IL" sz="2400" smtClean="0"/>
              <a:t> הגבולי כלומר בתחום ה </a:t>
            </a:r>
            <a:r>
              <a:rPr lang="en-US" sz="2400" smtClean="0">
                <a:sym typeface="Symbol" pitchFamily="18" charset="2"/>
              </a:rPr>
              <a:t></a:t>
            </a:r>
            <a:r>
              <a:rPr lang="he-IL" sz="2400" smtClean="0">
                <a:sym typeface="Symbol" pitchFamily="18" charset="2"/>
              </a:rPr>
              <a:t> </a:t>
            </a:r>
            <a:r>
              <a:rPr lang="he-IL" sz="1800" smtClean="0">
                <a:sym typeface="Symbol" pitchFamily="18" charset="2"/>
              </a:rPr>
              <a:t>(חיפשנו כאן </a:t>
            </a:r>
            <a:r>
              <a:rPr lang="en-US" sz="1800" smtClean="0">
                <a:sym typeface="Symbol" pitchFamily="18" charset="2"/>
              </a:rPr>
              <a:t>t</a:t>
            </a:r>
            <a:r>
              <a:rPr lang="he-IL" sz="1800" smtClean="0">
                <a:sym typeface="Symbol" pitchFamily="18" charset="2"/>
              </a:rPr>
              <a:t> קטן מ 2.38-)</a:t>
            </a:r>
            <a:r>
              <a:rPr lang="he-IL" sz="2400" smtClean="0">
                <a:sym typeface="Symbol" pitchFamily="18" charset="2"/>
              </a:rPr>
              <a:t> ולכן נדחה את השערת ה </a:t>
            </a:r>
            <a:r>
              <a:rPr lang="en-US" sz="2400" smtClean="0">
                <a:sym typeface="Symbol" pitchFamily="18" charset="2"/>
              </a:rPr>
              <a:t>H</a:t>
            </a:r>
            <a:r>
              <a:rPr lang="en-US" sz="1400" smtClean="0">
                <a:sym typeface="Symbol" pitchFamily="18" charset="2"/>
              </a:rPr>
              <a:t>0</a:t>
            </a:r>
            <a:r>
              <a:rPr lang="he-IL" sz="1400" smtClean="0">
                <a:sym typeface="Symbol" pitchFamily="18" charset="2"/>
              </a:rPr>
              <a:t> </a:t>
            </a:r>
            <a:r>
              <a:rPr lang="he-IL" sz="2400" smtClean="0">
                <a:sym typeface="Symbol" pitchFamily="18" charset="2"/>
              </a:rPr>
              <a:t>(נקבל את השערת החוקר)</a:t>
            </a:r>
            <a:r>
              <a:rPr lang="he-IL" sz="2000" smtClean="0">
                <a:sym typeface="Symbol" pitchFamily="18" charset="2"/>
              </a:rPr>
              <a:t>.</a:t>
            </a:r>
            <a:r>
              <a:rPr lang="he-IL" sz="2000" smtClean="0"/>
              <a:t> </a:t>
            </a:r>
          </a:p>
          <a:p>
            <a:pPr algn="just" eaLnBrk="1" hangingPunct="1"/>
            <a:r>
              <a:rPr lang="he-IL" sz="2400" smtClean="0"/>
              <a:t>שלב ה' טעות אפשרית: טעות מסוג </a:t>
            </a:r>
            <a:r>
              <a:rPr lang="en-US" sz="2400" smtClean="0"/>
              <a:t>I</a:t>
            </a:r>
            <a:r>
              <a:rPr lang="he-IL" sz="2400" smtClean="0"/>
              <a:t> (האפשרות שקיבלנו את השערת החוקר למרות שהיא לא נכונה).</a:t>
            </a:r>
          </a:p>
          <a:p>
            <a:pPr algn="just" eaLnBrk="1" hangingPunct="1">
              <a:buFont typeface="Wingdings" pitchFamily="2" charset="2"/>
              <a:buNone/>
            </a:pPr>
            <a:endParaRPr lang="en-US" sz="2400" smtClean="0"/>
          </a:p>
        </p:txBody>
      </p:sp>
      <p:sp>
        <p:nvSpPr>
          <p:cNvPr id="132100" name="Freeform 4"/>
          <p:cNvSpPr>
            <a:spLocks/>
          </p:cNvSpPr>
          <p:nvPr/>
        </p:nvSpPr>
        <p:spPr bwMode="auto">
          <a:xfrm flipH="1">
            <a:off x="2124075" y="5589588"/>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32101" name="Group 5"/>
          <p:cNvGrpSpPr>
            <a:grpSpLocks/>
          </p:cNvGrpSpPr>
          <p:nvPr/>
        </p:nvGrpSpPr>
        <p:grpSpPr bwMode="auto">
          <a:xfrm flipH="1">
            <a:off x="2171700" y="3789363"/>
            <a:ext cx="6721475" cy="2033587"/>
            <a:chOff x="3360" y="3072"/>
            <a:chExt cx="1872" cy="720"/>
          </a:xfrm>
        </p:grpSpPr>
        <p:sp>
          <p:nvSpPr>
            <p:cNvPr id="132118"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32119"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32102" name="Line 8"/>
          <p:cNvSpPr>
            <a:spLocks noChangeShapeType="1"/>
          </p:cNvSpPr>
          <p:nvPr/>
        </p:nvSpPr>
        <p:spPr bwMode="auto">
          <a:xfrm flipH="1">
            <a:off x="468313" y="5949950"/>
            <a:ext cx="8351837" cy="0"/>
          </a:xfrm>
          <a:prstGeom prst="line">
            <a:avLst/>
          </a:prstGeom>
          <a:noFill/>
          <a:ln w="9525">
            <a:solidFill>
              <a:schemeClr val="tx1"/>
            </a:solidFill>
            <a:miter lim="800000"/>
            <a:headEnd/>
            <a:tailEnd/>
          </a:ln>
        </p:spPr>
        <p:txBody>
          <a:bodyPr wrap="none"/>
          <a:lstStyle/>
          <a:p>
            <a:endParaRPr lang="he-IL"/>
          </a:p>
        </p:txBody>
      </p:sp>
      <p:sp>
        <p:nvSpPr>
          <p:cNvPr id="132103" name="Line 9"/>
          <p:cNvSpPr>
            <a:spLocks noChangeShapeType="1"/>
          </p:cNvSpPr>
          <p:nvPr/>
        </p:nvSpPr>
        <p:spPr bwMode="auto">
          <a:xfrm flipH="1">
            <a:off x="5508625" y="3789363"/>
            <a:ext cx="0" cy="2160587"/>
          </a:xfrm>
          <a:prstGeom prst="line">
            <a:avLst/>
          </a:prstGeom>
          <a:noFill/>
          <a:ln w="9525">
            <a:solidFill>
              <a:schemeClr val="tx1"/>
            </a:solidFill>
            <a:miter lim="800000"/>
            <a:headEnd/>
            <a:tailEnd/>
          </a:ln>
        </p:spPr>
        <p:txBody>
          <a:bodyPr wrap="none"/>
          <a:lstStyle/>
          <a:p>
            <a:endParaRPr lang="he-IL"/>
          </a:p>
        </p:txBody>
      </p:sp>
      <p:sp>
        <p:nvSpPr>
          <p:cNvPr id="132104" name="Rectangle 10"/>
          <p:cNvSpPr>
            <a:spLocks noChangeArrowheads="1"/>
          </p:cNvSpPr>
          <p:nvPr/>
        </p:nvSpPr>
        <p:spPr bwMode="auto">
          <a:xfrm flipH="1">
            <a:off x="5364163" y="6021388"/>
            <a:ext cx="360362" cy="215900"/>
          </a:xfrm>
          <a:prstGeom prst="rect">
            <a:avLst/>
          </a:prstGeom>
          <a:noFill/>
          <a:ln w="9525">
            <a:noFill/>
            <a:miter lim="800000"/>
            <a:headEnd/>
            <a:tailEnd/>
          </a:ln>
        </p:spPr>
        <p:txBody>
          <a:bodyPr wrap="none" anchor="ctr"/>
          <a:lstStyle/>
          <a:p>
            <a:pPr algn="ctr"/>
            <a:r>
              <a:rPr lang="he-IL" sz="1400" b="1"/>
              <a:t>145</a:t>
            </a:r>
            <a:endParaRPr lang="en-US" sz="1400" b="1"/>
          </a:p>
        </p:txBody>
      </p:sp>
      <p:sp>
        <p:nvSpPr>
          <p:cNvPr id="132105" name="Line 11"/>
          <p:cNvSpPr>
            <a:spLocks noChangeShapeType="1"/>
          </p:cNvSpPr>
          <p:nvPr/>
        </p:nvSpPr>
        <p:spPr bwMode="auto">
          <a:xfrm flipH="1">
            <a:off x="3324225" y="5229225"/>
            <a:ext cx="0" cy="720725"/>
          </a:xfrm>
          <a:prstGeom prst="line">
            <a:avLst/>
          </a:prstGeom>
          <a:noFill/>
          <a:ln w="9525">
            <a:solidFill>
              <a:schemeClr val="tx1"/>
            </a:solidFill>
            <a:miter lim="800000"/>
            <a:headEnd type="diamond" w="med" len="med"/>
            <a:tailEnd/>
          </a:ln>
        </p:spPr>
        <p:txBody>
          <a:bodyPr wrap="none"/>
          <a:lstStyle/>
          <a:p>
            <a:endParaRPr lang="he-IL"/>
          </a:p>
        </p:txBody>
      </p:sp>
      <p:sp>
        <p:nvSpPr>
          <p:cNvPr id="132106" name="Rectangle 13"/>
          <p:cNvSpPr>
            <a:spLocks noChangeArrowheads="1"/>
          </p:cNvSpPr>
          <p:nvPr/>
        </p:nvSpPr>
        <p:spPr bwMode="auto">
          <a:xfrm flipH="1">
            <a:off x="2819400" y="5734050"/>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32107" name="Rectangle 14"/>
          <p:cNvSpPr>
            <a:spLocks noChangeArrowheads="1"/>
          </p:cNvSpPr>
          <p:nvPr/>
        </p:nvSpPr>
        <p:spPr bwMode="auto">
          <a:xfrm flipH="1">
            <a:off x="3995738" y="5589588"/>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32108" name="Line 16"/>
          <p:cNvSpPr>
            <a:spLocks noChangeShapeType="1"/>
          </p:cNvSpPr>
          <p:nvPr/>
        </p:nvSpPr>
        <p:spPr bwMode="auto">
          <a:xfrm flipH="1">
            <a:off x="2627313" y="5229225"/>
            <a:ext cx="0" cy="720725"/>
          </a:xfrm>
          <a:prstGeom prst="line">
            <a:avLst/>
          </a:prstGeom>
          <a:noFill/>
          <a:ln w="9525">
            <a:solidFill>
              <a:schemeClr val="tx1"/>
            </a:solidFill>
            <a:miter lim="800000"/>
            <a:headEnd type="diamond" w="med" len="med"/>
            <a:tailEnd/>
          </a:ln>
        </p:spPr>
        <p:txBody>
          <a:bodyPr wrap="none"/>
          <a:lstStyle/>
          <a:p>
            <a:endParaRPr lang="he-IL"/>
          </a:p>
        </p:txBody>
      </p:sp>
      <p:sp>
        <p:nvSpPr>
          <p:cNvPr id="132109" name="Rectangle 18"/>
          <p:cNvSpPr>
            <a:spLocks noChangeArrowheads="1"/>
          </p:cNvSpPr>
          <p:nvPr/>
        </p:nvSpPr>
        <p:spPr bwMode="auto">
          <a:xfrm flipH="1">
            <a:off x="3108325" y="4941888"/>
            <a:ext cx="719138" cy="215900"/>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sp>
        <p:nvSpPr>
          <p:cNvPr id="132110" name="Rectangle 19"/>
          <p:cNvSpPr>
            <a:spLocks noChangeArrowheads="1"/>
          </p:cNvSpPr>
          <p:nvPr/>
        </p:nvSpPr>
        <p:spPr bwMode="auto">
          <a:xfrm flipH="1">
            <a:off x="2268538" y="4941888"/>
            <a:ext cx="719137" cy="215900"/>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מבחן</a:t>
            </a:r>
            <a:endParaRPr lang="en-US" sz="1000" b="1">
              <a:sym typeface="Symbol" pitchFamily="18" charset="2"/>
            </a:endParaRPr>
          </a:p>
        </p:txBody>
      </p:sp>
      <p:grpSp>
        <p:nvGrpSpPr>
          <p:cNvPr id="132111" name="Group 20"/>
          <p:cNvGrpSpPr>
            <a:grpSpLocks/>
          </p:cNvGrpSpPr>
          <p:nvPr/>
        </p:nvGrpSpPr>
        <p:grpSpPr bwMode="auto">
          <a:xfrm flipH="1">
            <a:off x="947738" y="4797425"/>
            <a:ext cx="3600450" cy="1169988"/>
            <a:chOff x="3360" y="3072"/>
            <a:chExt cx="1872" cy="720"/>
          </a:xfrm>
        </p:grpSpPr>
        <p:sp>
          <p:nvSpPr>
            <p:cNvPr id="132116" name="Freeform 21"/>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32117" name="Freeform 22"/>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32112" name="Rectangle 23"/>
          <p:cNvSpPr>
            <a:spLocks noChangeArrowheads="1"/>
          </p:cNvSpPr>
          <p:nvPr/>
        </p:nvSpPr>
        <p:spPr bwMode="auto">
          <a:xfrm flipH="1">
            <a:off x="2963863" y="6065838"/>
            <a:ext cx="719137" cy="215900"/>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32113" name="Rectangle 24"/>
          <p:cNvSpPr>
            <a:spLocks noChangeArrowheads="1"/>
          </p:cNvSpPr>
          <p:nvPr/>
        </p:nvSpPr>
        <p:spPr bwMode="auto">
          <a:xfrm flipH="1">
            <a:off x="2963863" y="6497638"/>
            <a:ext cx="719137" cy="215900"/>
          </a:xfrm>
          <a:prstGeom prst="rect">
            <a:avLst/>
          </a:prstGeom>
          <a:noFill/>
          <a:ln w="9525">
            <a:noFill/>
            <a:miter lim="800000"/>
            <a:headEnd/>
            <a:tailEnd/>
          </a:ln>
        </p:spPr>
        <p:txBody>
          <a:bodyPr wrap="none" anchor="ctr"/>
          <a:lstStyle/>
          <a:p>
            <a:pPr algn="ctr"/>
            <a:r>
              <a:rPr lang="en-US" sz="1400" b="1">
                <a:sym typeface="Symbol" pitchFamily="18" charset="2"/>
              </a:rPr>
              <a:t>t=-2.38</a:t>
            </a:r>
          </a:p>
        </p:txBody>
      </p:sp>
      <p:sp>
        <p:nvSpPr>
          <p:cNvPr id="132114" name="Rectangle 25"/>
          <p:cNvSpPr>
            <a:spLocks noChangeArrowheads="1"/>
          </p:cNvSpPr>
          <p:nvPr/>
        </p:nvSpPr>
        <p:spPr bwMode="auto">
          <a:xfrm>
            <a:off x="2963863" y="6281738"/>
            <a:ext cx="719137" cy="215900"/>
          </a:xfrm>
          <a:prstGeom prst="rect">
            <a:avLst/>
          </a:prstGeom>
          <a:noFill/>
          <a:ln w="9525">
            <a:noFill/>
            <a:miter lim="800000"/>
            <a:headEnd/>
            <a:tailEnd/>
          </a:ln>
        </p:spPr>
        <p:txBody>
          <a:bodyPr wrap="none" anchor="ctr"/>
          <a:lstStyle/>
          <a:p>
            <a:pPr algn="ctr"/>
            <a:r>
              <a:rPr lang="en-US" sz="1400" b="1">
                <a:sym typeface="Symbol" pitchFamily="18" charset="2"/>
              </a:rPr>
              <a:t>df=74</a:t>
            </a:r>
          </a:p>
        </p:txBody>
      </p:sp>
      <p:sp>
        <p:nvSpPr>
          <p:cNvPr id="132115" name="Rectangle 26"/>
          <p:cNvSpPr>
            <a:spLocks noChangeArrowheads="1"/>
          </p:cNvSpPr>
          <p:nvPr/>
        </p:nvSpPr>
        <p:spPr bwMode="auto">
          <a:xfrm flipH="1">
            <a:off x="2195513" y="6092825"/>
            <a:ext cx="719137" cy="215900"/>
          </a:xfrm>
          <a:prstGeom prst="rect">
            <a:avLst/>
          </a:prstGeom>
          <a:noFill/>
          <a:ln w="9525">
            <a:noFill/>
            <a:miter lim="800000"/>
            <a:headEnd/>
            <a:tailEnd/>
          </a:ln>
        </p:spPr>
        <p:txBody>
          <a:bodyPr wrap="none" anchor="ctr"/>
          <a:lstStyle/>
          <a:p>
            <a:pPr algn="ctr"/>
            <a:r>
              <a:rPr lang="en-US" sz="1400" b="1">
                <a:sym typeface="Symbol" pitchFamily="18" charset="2"/>
              </a:rPr>
              <a:t>t=-3.03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animEffect transition="in" filter="fade">
                                      <p:cBhvr>
                                        <p:cTn id="7" dur="2000"/>
                                        <p:tgtEl>
                                          <p:spTgt spid="351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1235">
                                            <p:txEl>
                                              <p:pRg st="1" end="1"/>
                                            </p:txEl>
                                          </p:spTgt>
                                        </p:tgtEl>
                                        <p:attrNameLst>
                                          <p:attrName>style.visibility</p:attrName>
                                        </p:attrNameLst>
                                      </p:cBhvr>
                                      <p:to>
                                        <p:strVal val="visible"/>
                                      </p:to>
                                    </p:set>
                                    <p:animEffect transition="in" filter="fade">
                                      <p:cBhvr>
                                        <p:cTn id="12" dur="2000"/>
                                        <p:tgtEl>
                                          <p:spTgt spid="351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gn="r" eaLnBrk="1" hangingPunct="1"/>
            <a:r>
              <a:rPr lang="he-IL" sz="3600" smtClean="0">
                <a:solidFill>
                  <a:schemeClr val="hlink"/>
                </a:solidFill>
              </a:rPr>
              <a:t>תרגיל 3</a:t>
            </a:r>
            <a:endParaRPr lang="en-US" sz="3600" smtClean="0">
              <a:solidFill>
                <a:schemeClr val="hlink"/>
              </a:solidFill>
            </a:endParaRPr>
          </a:p>
        </p:txBody>
      </p:sp>
      <p:sp>
        <p:nvSpPr>
          <p:cNvPr id="352259" name="Rectangle 3"/>
          <p:cNvSpPr>
            <a:spLocks noChangeArrowheads="1"/>
          </p:cNvSpPr>
          <p:nvPr/>
        </p:nvSpPr>
        <p:spPr bwMode="auto">
          <a:xfrm>
            <a:off x="539750" y="1916113"/>
            <a:ext cx="8496300" cy="4033837"/>
          </a:xfrm>
          <a:prstGeom prst="rect">
            <a:avLst/>
          </a:prstGeom>
          <a:noFill/>
          <a:ln w="9525">
            <a:noFill/>
            <a:miter lim="800000"/>
            <a:headEnd/>
            <a:tailEnd/>
          </a:ln>
        </p:spPr>
        <p:txBody>
          <a:bodyPr/>
          <a:lstStyle/>
          <a:p>
            <a:pPr marL="266700" indent="-266700" algn="just"/>
            <a:r>
              <a:rPr lang="he-IL" sz="3200">
                <a:latin typeface="Times New Roman" pitchFamily="18" charset="0"/>
              </a:rPr>
              <a:t>חוקר בדק את הטענה כי יש הבדל ברמת הורמון מסוים בין אנשים בריאים לבין חולים. נבדק מדגם מקרי של 36 חולים ונמצא כי רמת ההורמון הממוצעת היא 185.2 עם סטיית תקן 4.6 לגבי אוכלוסיית הבריאים ידועה כי רמת ההורמון הממוצעת היא 183. </a:t>
            </a:r>
          </a:p>
          <a:p>
            <a:pPr marL="266700" indent="-266700" algn="just">
              <a:buClr>
                <a:srgbClr val="0000FF"/>
              </a:buClr>
              <a:buFont typeface="Wingdings" pitchFamily="2" charset="2"/>
              <a:buChar char="§"/>
            </a:pPr>
            <a:r>
              <a:rPr lang="he-IL" sz="2400">
                <a:latin typeface="Times New Roman" pitchFamily="18" charset="0"/>
              </a:rPr>
              <a:t>מהי מסקנת הבדיקה ברמת מובהקות של </a:t>
            </a:r>
            <a:r>
              <a:rPr lang="en-US" sz="2400">
                <a:latin typeface="Times New Roman" pitchFamily="18" charset="0"/>
                <a:sym typeface="Symbol" pitchFamily="18" charset="2"/>
              </a:rPr>
              <a:t>=0.01</a:t>
            </a:r>
            <a:r>
              <a:rPr lang="he-IL" sz="2400">
                <a:latin typeface="Times New Roman" pitchFamily="18" charset="0"/>
                <a:sym typeface="Symbol" pitchFamily="18" charset="2"/>
              </a:rPr>
              <a:t>?</a:t>
            </a:r>
          </a:p>
          <a:p>
            <a:pPr marL="266700" indent="-266700" algn="just">
              <a:buClr>
                <a:srgbClr val="0000FF"/>
              </a:buClr>
              <a:buFont typeface="Wingdings" pitchFamily="2" charset="2"/>
              <a:buChar char="§"/>
            </a:pPr>
            <a:r>
              <a:rPr lang="he-IL" sz="2400">
                <a:latin typeface="Times New Roman" pitchFamily="18" charset="0"/>
                <a:sym typeface="Symbol" pitchFamily="18" charset="2"/>
              </a:rPr>
              <a:t>מהם גבולות אזורי הקבלה והדחייה (מספרים גולמיים, </a:t>
            </a:r>
            <a:r>
              <a:rPr lang="en-US" sz="2400">
                <a:latin typeface="Times New Roman" pitchFamily="18" charset="0"/>
                <a:sym typeface="Symbol" pitchFamily="18" charset="2"/>
              </a:rPr>
              <a:t>C</a:t>
            </a:r>
            <a:r>
              <a:rPr lang="he-IL" sz="2400">
                <a:latin typeface="Times New Roman" pitchFamily="18" charset="0"/>
                <a:sym typeface="Symbol" pitchFamily="18" charset="2"/>
              </a:rPr>
              <a:t>) לקבלת השערת החוקר? </a:t>
            </a:r>
            <a:endParaRPr lang="en-US" sz="2400">
              <a:latin typeface="Times New Roman"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52259"/>
                                        </p:tgtEl>
                                        <p:attrNameLst>
                                          <p:attrName>style.visibility</p:attrName>
                                        </p:attrNameLst>
                                      </p:cBhvr>
                                      <p:to>
                                        <p:strVal val="visible"/>
                                      </p:to>
                                    </p:set>
                                    <p:anim calcmode="lin" valueType="num">
                                      <p:cBhvr>
                                        <p:cTn id="7" dur="1000" fill="hold"/>
                                        <p:tgtEl>
                                          <p:spTgt spid="352259"/>
                                        </p:tgtEl>
                                        <p:attrNameLst>
                                          <p:attrName>ppt_w</p:attrName>
                                        </p:attrNameLst>
                                      </p:cBhvr>
                                      <p:tavLst>
                                        <p:tav tm="0">
                                          <p:val>
                                            <p:strVal val="#ppt_w*0.70"/>
                                          </p:val>
                                        </p:tav>
                                        <p:tav tm="100000">
                                          <p:val>
                                            <p:strVal val="#ppt_w"/>
                                          </p:val>
                                        </p:tav>
                                      </p:tavLst>
                                    </p:anim>
                                    <p:anim calcmode="lin" valueType="num">
                                      <p:cBhvr>
                                        <p:cTn id="8" dur="1000" fill="hold"/>
                                        <p:tgtEl>
                                          <p:spTgt spid="352259"/>
                                        </p:tgtEl>
                                        <p:attrNameLst>
                                          <p:attrName>ppt_h</p:attrName>
                                        </p:attrNameLst>
                                      </p:cBhvr>
                                      <p:tavLst>
                                        <p:tav tm="0">
                                          <p:val>
                                            <p:strVal val="#ppt_h"/>
                                          </p:val>
                                        </p:tav>
                                        <p:tav tm="100000">
                                          <p:val>
                                            <p:strVal val="#ppt_h"/>
                                          </p:val>
                                        </p:tav>
                                      </p:tavLst>
                                    </p:anim>
                                    <p:animEffect transition="in" filter="fade">
                                      <p:cBhvr>
                                        <p:cTn id="9" dur="1000"/>
                                        <p:tgtEl>
                                          <p:spTgt spid="352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11188" y="549275"/>
            <a:ext cx="7793037" cy="1143000"/>
          </a:xfrm>
        </p:spPr>
        <p:txBody>
          <a:bodyPr/>
          <a:lstStyle/>
          <a:p>
            <a:pPr algn="r" eaLnBrk="1" hangingPunct="1"/>
            <a:r>
              <a:rPr lang="he-IL" sz="3600" smtClean="0">
                <a:solidFill>
                  <a:schemeClr val="hlink"/>
                </a:solidFill>
              </a:rPr>
              <a:t>תרגיל 3: שלב א' ניסוח השערות</a:t>
            </a:r>
            <a:endParaRPr lang="en-US" sz="3600" smtClean="0">
              <a:solidFill>
                <a:schemeClr val="hlink"/>
              </a:solidFill>
            </a:endParaRPr>
          </a:p>
        </p:txBody>
      </p:sp>
      <p:sp>
        <p:nvSpPr>
          <p:cNvPr id="353283" name="Rectangle 3"/>
          <p:cNvSpPr>
            <a:spLocks noGrp="1" noChangeArrowheads="1"/>
          </p:cNvSpPr>
          <p:nvPr>
            <p:ph type="body" idx="1"/>
          </p:nvPr>
        </p:nvSpPr>
        <p:spPr>
          <a:noFill/>
        </p:spPr>
        <p:txBody>
          <a:bodyPr/>
          <a:lstStyle/>
          <a:p>
            <a:pPr algn="just" eaLnBrk="1" hangingPunct="1">
              <a:lnSpc>
                <a:spcPct val="90000"/>
              </a:lnSpc>
            </a:pPr>
            <a:r>
              <a:rPr lang="he-IL" sz="2400" smtClean="0"/>
              <a:t>השערת האפס </a:t>
            </a:r>
            <a:r>
              <a:rPr lang="en-US" sz="2400" smtClean="0"/>
              <a:t>(H</a:t>
            </a:r>
            <a:r>
              <a:rPr lang="en-US" sz="1600" smtClean="0"/>
              <a:t>0</a:t>
            </a:r>
            <a:r>
              <a:rPr lang="en-US" sz="2400" smtClean="0"/>
              <a:t>)</a:t>
            </a:r>
            <a:r>
              <a:rPr lang="he-IL" sz="2400" smtClean="0"/>
              <a:t>: אין הבדל ברמת ההורמון בין אנשים בריאים לאנשים חולים. </a:t>
            </a:r>
          </a:p>
          <a:p>
            <a:pPr algn="just" eaLnBrk="1" hangingPunct="1">
              <a:lnSpc>
                <a:spcPct val="90000"/>
              </a:lnSpc>
            </a:pPr>
            <a:r>
              <a:rPr lang="he-IL" sz="2400" smtClean="0"/>
              <a:t>השערה אלטרנטיבית </a:t>
            </a:r>
            <a:r>
              <a:rPr lang="en-US" sz="2400" smtClean="0"/>
              <a:t>(H</a:t>
            </a:r>
            <a:r>
              <a:rPr lang="en-US" sz="1600" smtClean="0"/>
              <a:t>1</a:t>
            </a:r>
            <a:r>
              <a:rPr lang="en-US" sz="2400" smtClean="0"/>
              <a:t>)</a:t>
            </a:r>
            <a:r>
              <a:rPr lang="he-IL" sz="2400" smtClean="0"/>
              <a:t>: יש הבדל ברמת ההורמון בין אנשים בריאים לאנשים חולים. </a:t>
            </a:r>
          </a:p>
          <a:p>
            <a:pPr algn="just" eaLnBrk="1" hangingPunct="1">
              <a:lnSpc>
                <a:spcPct val="90000"/>
              </a:lnSpc>
            </a:pPr>
            <a:r>
              <a:rPr lang="en-US" sz="2400" smtClean="0"/>
              <a:t>H</a:t>
            </a:r>
            <a:r>
              <a:rPr lang="en-US" sz="1600" smtClean="0"/>
              <a:t>0</a:t>
            </a:r>
            <a:r>
              <a:rPr lang="en-US" sz="2400" smtClean="0"/>
              <a:t>: </a:t>
            </a:r>
            <a:r>
              <a:rPr lang="el-GR" sz="2400" smtClean="0"/>
              <a:t>μ</a:t>
            </a:r>
            <a:r>
              <a:rPr lang="en-US" sz="2400" smtClean="0"/>
              <a:t> = 183</a:t>
            </a:r>
          </a:p>
          <a:p>
            <a:pPr algn="just" eaLnBrk="1" hangingPunct="1">
              <a:lnSpc>
                <a:spcPct val="90000"/>
              </a:lnSpc>
            </a:pPr>
            <a:r>
              <a:rPr lang="en-US" sz="2400" smtClean="0"/>
              <a:t>H</a:t>
            </a:r>
            <a:r>
              <a:rPr lang="en-US" sz="1600" smtClean="0"/>
              <a:t>1</a:t>
            </a:r>
            <a:r>
              <a:rPr lang="en-US" sz="2400" smtClean="0"/>
              <a:t>: </a:t>
            </a:r>
            <a:r>
              <a:rPr lang="el-GR" sz="2400" smtClean="0"/>
              <a:t>μ</a:t>
            </a:r>
            <a:r>
              <a:rPr lang="en-US" sz="2400" smtClean="0"/>
              <a:t> </a:t>
            </a:r>
            <a:r>
              <a:rPr lang="en-US" sz="2400" smtClean="0">
                <a:latin typeface="Palatino Linotype" pitchFamily="18" charset="0"/>
              </a:rPr>
              <a:t>≠</a:t>
            </a:r>
            <a:r>
              <a:rPr lang="en-US" sz="2400" smtClean="0"/>
              <a:t> 183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1000" fill="hold"/>
                                        <p:tgtEl>
                                          <p:spTgt spid="3532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32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328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53283">
                                            <p:txEl>
                                              <p:pRg st="1" end="1"/>
                                            </p:txEl>
                                          </p:spTgt>
                                        </p:tgtEl>
                                        <p:attrNameLst>
                                          <p:attrName>style.visibility</p:attrName>
                                        </p:attrNameLst>
                                      </p:cBhvr>
                                      <p:to>
                                        <p:strVal val="visible"/>
                                      </p:to>
                                    </p:set>
                                    <p:anim calcmode="lin" valueType="num">
                                      <p:cBhvr>
                                        <p:cTn id="13" dur="1000" fill="hold"/>
                                        <p:tgtEl>
                                          <p:spTgt spid="35328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5328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5328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53283">
                                            <p:txEl>
                                              <p:pRg st="2" end="2"/>
                                            </p:txEl>
                                          </p:spTgt>
                                        </p:tgtEl>
                                        <p:attrNameLst>
                                          <p:attrName>style.visibility</p:attrName>
                                        </p:attrNameLst>
                                      </p:cBhvr>
                                      <p:to>
                                        <p:strVal val="visible"/>
                                      </p:to>
                                    </p:set>
                                    <p:anim calcmode="lin" valueType="num">
                                      <p:cBhvr>
                                        <p:cTn id="19" dur="1000" fill="hold"/>
                                        <p:tgtEl>
                                          <p:spTgt spid="35328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5328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5328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53283">
                                            <p:txEl>
                                              <p:pRg st="3" end="3"/>
                                            </p:txEl>
                                          </p:spTgt>
                                        </p:tgtEl>
                                        <p:attrNameLst>
                                          <p:attrName>style.visibility</p:attrName>
                                        </p:attrNameLst>
                                      </p:cBhvr>
                                      <p:to>
                                        <p:strVal val="visible"/>
                                      </p:to>
                                    </p:set>
                                    <p:anim calcmode="lin" valueType="num">
                                      <p:cBhvr>
                                        <p:cTn id="25" dur="1000" fill="hold"/>
                                        <p:tgtEl>
                                          <p:spTgt spid="35328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5328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53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900113" y="549275"/>
            <a:ext cx="7993062" cy="1143000"/>
          </a:xfrm>
        </p:spPr>
        <p:txBody>
          <a:bodyPr/>
          <a:lstStyle/>
          <a:p>
            <a:pPr algn="r" eaLnBrk="1" hangingPunct="1"/>
            <a:r>
              <a:rPr lang="he-IL" sz="3200" smtClean="0">
                <a:solidFill>
                  <a:schemeClr val="hlink"/>
                </a:solidFill>
              </a:rPr>
              <a:t>תרגיל 3: שלב ב' קביעת רמת מובהקות </a:t>
            </a:r>
            <a:r>
              <a:rPr lang="en-US" sz="3200" smtClean="0">
                <a:solidFill>
                  <a:schemeClr val="hlink"/>
                </a:solidFill>
                <a:sym typeface="Symbol" pitchFamily="18" charset="2"/>
              </a:rPr>
              <a:t></a:t>
            </a:r>
          </a:p>
        </p:txBody>
      </p:sp>
      <p:sp>
        <p:nvSpPr>
          <p:cNvPr id="354307" name="Rectangle 3"/>
          <p:cNvSpPr>
            <a:spLocks noGrp="1" noChangeArrowheads="1"/>
          </p:cNvSpPr>
          <p:nvPr>
            <p:ph type="body" idx="1"/>
          </p:nvPr>
        </p:nvSpPr>
        <p:spPr>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&lt;0.01</a:t>
            </a:r>
            <a:r>
              <a:rPr lang="he-IL" sz="2000" smtClean="0">
                <a:sym typeface="Symbol" pitchFamily="18" charset="2"/>
              </a:rPr>
              <a:t>, ה </a:t>
            </a:r>
            <a:r>
              <a:rPr lang="en-US" sz="2000" smtClean="0">
                <a:sym typeface="Symbol" pitchFamily="18" charset="2"/>
              </a:rPr>
              <a:t>n=36</a:t>
            </a:r>
            <a:r>
              <a:rPr lang="he-IL" sz="2000" smtClean="0">
                <a:sym typeface="Symbol" pitchFamily="18" charset="2"/>
              </a:rPr>
              <a:t> ולכן ה 35</a:t>
            </a:r>
            <a:r>
              <a:rPr lang="en-US" sz="2000" smtClean="0">
                <a:sym typeface="Symbol" pitchFamily="18" charset="2"/>
              </a:rPr>
              <a:t>df=</a:t>
            </a:r>
            <a:r>
              <a:rPr lang="he-IL" sz="2000" smtClean="0">
                <a:sym typeface="Symbol" pitchFamily="18" charset="2"/>
              </a:rPr>
              <a:t> (בטבלה 30), דו-כיווני. כלומר ה </a:t>
            </a:r>
            <a:r>
              <a:rPr lang="en-US" sz="2000" smtClean="0">
                <a:sym typeface="Symbol" pitchFamily="18" charset="2"/>
              </a:rPr>
              <a:t>t</a:t>
            </a:r>
            <a:r>
              <a:rPr lang="he-IL" sz="2000" smtClean="0">
                <a:sym typeface="Symbol" pitchFamily="18" charset="2"/>
              </a:rPr>
              <a:t> הגבולי (על פי הטבלה) </a:t>
            </a:r>
            <a:r>
              <a:rPr lang="en-US" sz="2000" smtClean="0">
                <a:sym typeface="Symbol" pitchFamily="18" charset="2"/>
              </a:rPr>
              <a:t>t&gt;2.75</a:t>
            </a:r>
            <a:r>
              <a:rPr lang="he-IL" sz="2000" smtClean="0">
                <a:sym typeface="Symbol" pitchFamily="18" charset="2"/>
              </a:rPr>
              <a:t> או </a:t>
            </a:r>
            <a:r>
              <a:rPr lang="en-US" sz="2000" smtClean="0">
                <a:sym typeface="Symbol" pitchFamily="18" charset="2"/>
              </a:rPr>
              <a:t>t&lt;-2.75</a:t>
            </a:r>
            <a:endParaRPr lang="he-IL" sz="2000" smtClean="0"/>
          </a:p>
          <a:p>
            <a:pPr algn="just" eaLnBrk="1" hangingPunct="1">
              <a:lnSpc>
                <a:spcPct val="90000"/>
              </a:lnSpc>
              <a:buFont typeface="Wingdings" pitchFamily="2" charset="2"/>
              <a:buNone/>
            </a:pPr>
            <a:endParaRPr lang="en-US" sz="2000" smtClean="0"/>
          </a:p>
        </p:txBody>
      </p:sp>
      <p:sp>
        <p:nvSpPr>
          <p:cNvPr id="135172" name="Freeform 4"/>
          <p:cNvSpPr>
            <a:spLocks/>
          </p:cNvSpPr>
          <p:nvPr/>
        </p:nvSpPr>
        <p:spPr bwMode="auto">
          <a:xfrm flipH="1">
            <a:off x="1692275" y="5300663"/>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135173" name="Group 5"/>
          <p:cNvGrpSpPr>
            <a:grpSpLocks/>
          </p:cNvGrpSpPr>
          <p:nvPr/>
        </p:nvGrpSpPr>
        <p:grpSpPr bwMode="auto">
          <a:xfrm flipH="1">
            <a:off x="1908175" y="3500438"/>
            <a:ext cx="5137150" cy="2033587"/>
            <a:chOff x="3360" y="3072"/>
            <a:chExt cx="1872" cy="720"/>
          </a:xfrm>
        </p:grpSpPr>
        <p:sp>
          <p:nvSpPr>
            <p:cNvPr id="135196"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135197"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135174" name="Line 8"/>
          <p:cNvSpPr>
            <a:spLocks noChangeShapeType="1"/>
          </p:cNvSpPr>
          <p:nvPr/>
        </p:nvSpPr>
        <p:spPr bwMode="auto">
          <a:xfrm flipH="1">
            <a:off x="492125" y="5661025"/>
            <a:ext cx="8351838" cy="0"/>
          </a:xfrm>
          <a:prstGeom prst="line">
            <a:avLst/>
          </a:prstGeom>
          <a:noFill/>
          <a:ln w="9525">
            <a:solidFill>
              <a:schemeClr val="tx1"/>
            </a:solidFill>
            <a:miter lim="800000"/>
            <a:headEnd/>
            <a:tailEnd/>
          </a:ln>
        </p:spPr>
        <p:txBody>
          <a:bodyPr wrap="none"/>
          <a:lstStyle/>
          <a:p>
            <a:endParaRPr lang="he-IL"/>
          </a:p>
        </p:txBody>
      </p:sp>
      <p:sp>
        <p:nvSpPr>
          <p:cNvPr id="135175" name="Line 9"/>
          <p:cNvSpPr>
            <a:spLocks noChangeShapeType="1"/>
          </p:cNvSpPr>
          <p:nvPr/>
        </p:nvSpPr>
        <p:spPr bwMode="auto">
          <a:xfrm flipH="1">
            <a:off x="4500563" y="3500438"/>
            <a:ext cx="0" cy="2160587"/>
          </a:xfrm>
          <a:prstGeom prst="line">
            <a:avLst/>
          </a:prstGeom>
          <a:noFill/>
          <a:ln w="9525">
            <a:solidFill>
              <a:schemeClr val="tx1"/>
            </a:solidFill>
            <a:miter lim="800000"/>
            <a:headEnd/>
            <a:tailEnd/>
          </a:ln>
        </p:spPr>
        <p:txBody>
          <a:bodyPr wrap="none"/>
          <a:lstStyle/>
          <a:p>
            <a:endParaRPr lang="he-IL"/>
          </a:p>
        </p:txBody>
      </p:sp>
      <p:sp>
        <p:nvSpPr>
          <p:cNvPr id="135176" name="Rectangle 10"/>
          <p:cNvSpPr>
            <a:spLocks noChangeArrowheads="1"/>
          </p:cNvSpPr>
          <p:nvPr/>
        </p:nvSpPr>
        <p:spPr bwMode="auto">
          <a:xfrm flipH="1">
            <a:off x="4284663" y="5732463"/>
            <a:ext cx="360362" cy="215900"/>
          </a:xfrm>
          <a:prstGeom prst="rect">
            <a:avLst/>
          </a:prstGeom>
          <a:noFill/>
          <a:ln w="9525">
            <a:noFill/>
            <a:miter lim="800000"/>
            <a:headEnd/>
            <a:tailEnd/>
          </a:ln>
        </p:spPr>
        <p:txBody>
          <a:bodyPr wrap="none" anchor="ctr"/>
          <a:lstStyle/>
          <a:p>
            <a:pPr algn="ctr"/>
            <a:r>
              <a:rPr lang="he-IL" sz="1400" b="1"/>
              <a:t>183</a:t>
            </a:r>
            <a:endParaRPr lang="en-US" sz="1400" b="1"/>
          </a:p>
        </p:txBody>
      </p:sp>
      <p:sp>
        <p:nvSpPr>
          <p:cNvPr id="135177" name="Line 11"/>
          <p:cNvSpPr>
            <a:spLocks noChangeShapeType="1"/>
          </p:cNvSpPr>
          <p:nvPr/>
        </p:nvSpPr>
        <p:spPr bwMode="auto">
          <a:xfrm flipH="1">
            <a:off x="2916238" y="4940300"/>
            <a:ext cx="0" cy="720725"/>
          </a:xfrm>
          <a:prstGeom prst="line">
            <a:avLst/>
          </a:prstGeom>
          <a:noFill/>
          <a:ln w="9525">
            <a:solidFill>
              <a:schemeClr val="tx1"/>
            </a:solidFill>
            <a:miter lim="800000"/>
            <a:headEnd/>
            <a:tailEnd/>
          </a:ln>
        </p:spPr>
        <p:txBody>
          <a:bodyPr wrap="none"/>
          <a:lstStyle/>
          <a:p>
            <a:endParaRPr lang="he-IL"/>
          </a:p>
        </p:txBody>
      </p:sp>
      <p:sp>
        <p:nvSpPr>
          <p:cNvPr id="135178" name="Rectangle 12"/>
          <p:cNvSpPr>
            <a:spLocks noChangeArrowheads="1"/>
          </p:cNvSpPr>
          <p:nvPr/>
        </p:nvSpPr>
        <p:spPr bwMode="auto">
          <a:xfrm flipH="1">
            <a:off x="2411413" y="5661025"/>
            <a:ext cx="719137" cy="215900"/>
          </a:xfrm>
          <a:prstGeom prst="rect">
            <a:avLst/>
          </a:prstGeom>
          <a:noFill/>
          <a:ln w="9525">
            <a:noFill/>
            <a:miter lim="800000"/>
            <a:headEnd/>
            <a:tailEnd/>
          </a:ln>
        </p:spPr>
        <p:txBody>
          <a:bodyPr wrap="none" anchor="ctr"/>
          <a:lstStyle/>
          <a:p>
            <a:pPr algn="ctr"/>
            <a:r>
              <a:rPr lang="en-US" sz="1400" b="1">
                <a:sym typeface="Symbol" pitchFamily="18" charset="2"/>
              </a:rPr>
              <a:t>=0.005</a:t>
            </a:r>
          </a:p>
        </p:txBody>
      </p:sp>
      <p:sp>
        <p:nvSpPr>
          <p:cNvPr id="135179" name="Rectangle 13"/>
          <p:cNvSpPr>
            <a:spLocks noChangeArrowheads="1"/>
          </p:cNvSpPr>
          <p:nvPr/>
        </p:nvSpPr>
        <p:spPr bwMode="auto">
          <a:xfrm flipH="1">
            <a:off x="2339975" y="5445125"/>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35180" name="Rectangle 14"/>
          <p:cNvSpPr>
            <a:spLocks noChangeArrowheads="1"/>
          </p:cNvSpPr>
          <p:nvPr/>
        </p:nvSpPr>
        <p:spPr bwMode="auto">
          <a:xfrm flipH="1">
            <a:off x="2987675" y="5445125"/>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35181" name="Rectangle 15"/>
          <p:cNvSpPr>
            <a:spLocks noChangeArrowheads="1"/>
          </p:cNvSpPr>
          <p:nvPr/>
        </p:nvSpPr>
        <p:spPr bwMode="auto">
          <a:xfrm flipH="1">
            <a:off x="2411413" y="5921375"/>
            <a:ext cx="719137" cy="215900"/>
          </a:xfrm>
          <a:prstGeom prst="rect">
            <a:avLst/>
          </a:prstGeom>
          <a:noFill/>
          <a:ln w="9525">
            <a:noFill/>
            <a:miter lim="800000"/>
            <a:headEnd/>
            <a:tailEnd/>
          </a:ln>
        </p:spPr>
        <p:txBody>
          <a:bodyPr wrap="none" anchor="ctr"/>
          <a:lstStyle/>
          <a:p>
            <a:pPr algn="ctr"/>
            <a:r>
              <a:rPr lang="en-US" sz="1400" b="1">
                <a:sym typeface="Symbol" pitchFamily="18" charset="2"/>
              </a:rPr>
              <a:t>df=35</a:t>
            </a:r>
          </a:p>
        </p:txBody>
      </p:sp>
      <p:grpSp>
        <p:nvGrpSpPr>
          <p:cNvPr id="3" name="Group 16"/>
          <p:cNvGrpSpPr>
            <a:grpSpLocks/>
          </p:cNvGrpSpPr>
          <p:nvPr/>
        </p:nvGrpSpPr>
        <p:grpSpPr bwMode="auto">
          <a:xfrm flipH="1">
            <a:off x="3995738" y="4508500"/>
            <a:ext cx="4897437" cy="1096963"/>
            <a:chOff x="3360" y="3072"/>
            <a:chExt cx="1872" cy="720"/>
          </a:xfrm>
        </p:grpSpPr>
        <p:sp>
          <p:nvSpPr>
            <p:cNvPr id="135194" name="Freeform 17"/>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35195" name="Freeform 18"/>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35183" name="Rectangle 19"/>
          <p:cNvSpPr>
            <a:spLocks noChangeArrowheads="1"/>
          </p:cNvSpPr>
          <p:nvPr/>
        </p:nvSpPr>
        <p:spPr bwMode="auto">
          <a:xfrm flipH="1">
            <a:off x="5795963" y="5661025"/>
            <a:ext cx="719137" cy="215900"/>
          </a:xfrm>
          <a:prstGeom prst="rect">
            <a:avLst/>
          </a:prstGeom>
          <a:noFill/>
          <a:ln w="9525">
            <a:noFill/>
            <a:miter lim="800000"/>
            <a:headEnd/>
            <a:tailEnd/>
          </a:ln>
        </p:spPr>
        <p:txBody>
          <a:bodyPr wrap="none" anchor="ctr"/>
          <a:lstStyle/>
          <a:p>
            <a:pPr algn="ctr"/>
            <a:r>
              <a:rPr lang="en-US" sz="1400" b="1">
                <a:sym typeface="Symbol" pitchFamily="18" charset="2"/>
              </a:rPr>
              <a:t>=0.005</a:t>
            </a:r>
          </a:p>
        </p:txBody>
      </p:sp>
      <p:sp>
        <p:nvSpPr>
          <p:cNvPr id="135184" name="Rectangle 20"/>
          <p:cNvSpPr>
            <a:spLocks noChangeArrowheads="1"/>
          </p:cNvSpPr>
          <p:nvPr/>
        </p:nvSpPr>
        <p:spPr bwMode="auto">
          <a:xfrm flipH="1">
            <a:off x="5795963" y="6165850"/>
            <a:ext cx="719137" cy="215900"/>
          </a:xfrm>
          <a:prstGeom prst="rect">
            <a:avLst/>
          </a:prstGeom>
          <a:noFill/>
          <a:ln w="9525">
            <a:noFill/>
            <a:miter lim="800000"/>
            <a:headEnd/>
            <a:tailEnd/>
          </a:ln>
        </p:spPr>
        <p:txBody>
          <a:bodyPr wrap="none" anchor="ctr"/>
          <a:lstStyle/>
          <a:p>
            <a:pPr algn="ctr"/>
            <a:r>
              <a:rPr lang="en-US" sz="1400" b="1">
                <a:sym typeface="Symbol" pitchFamily="18" charset="2"/>
              </a:rPr>
              <a:t>t=2.75</a:t>
            </a:r>
          </a:p>
        </p:txBody>
      </p:sp>
      <p:sp>
        <p:nvSpPr>
          <p:cNvPr id="135185" name="Freeform 21"/>
          <p:cNvSpPr>
            <a:spLocks/>
          </p:cNvSpPr>
          <p:nvPr/>
        </p:nvSpPr>
        <p:spPr bwMode="auto">
          <a:xfrm>
            <a:off x="6011863" y="5300663"/>
            <a:ext cx="1200150" cy="360362"/>
          </a:xfrm>
          <a:custGeom>
            <a:avLst/>
            <a:gdLst>
              <a:gd name="T0" fmla="*/ 0 w 1089"/>
              <a:gd name="T1" fmla="*/ 0 h 318"/>
              <a:gd name="T2" fmla="*/ 0 w 1089"/>
              <a:gd name="T3" fmla="*/ 2147483647 h 318"/>
              <a:gd name="T4" fmla="*/ 2147483647 w 1089"/>
              <a:gd name="T5" fmla="*/ 2147483647 h 318"/>
              <a:gd name="T6" fmla="*/ 2147483647 w 1089"/>
              <a:gd name="T7" fmla="*/ 2147483647 h 318"/>
              <a:gd name="T8" fmla="*/ 2147483647 w 1089"/>
              <a:gd name="T9" fmla="*/ 2147483647 h 318"/>
              <a:gd name="T10" fmla="*/ 2147483647 w 1089"/>
              <a:gd name="T11" fmla="*/ 0 h 318"/>
              <a:gd name="T12" fmla="*/ 0 w 1089"/>
              <a:gd name="T13" fmla="*/ 0 h 318"/>
              <a:gd name="T14" fmla="*/ 0 60000 65536"/>
              <a:gd name="T15" fmla="*/ 0 60000 65536"/>
              <a:gd name="T16" fmla="*/ 0 60000 65536"/>
              <a:gd name="T17" fmla="*/ 0 60000 65536"/>
              <a:gd name="T18" fmla="*/ 0 60000 65536"/>
              <a:gd name="T19" fmla="*/ 0 60000 65536"/>
              <a:gd name="T20" fmla="*/ 0 60000 65536"/>
              <a:gd name="T21" fmla="*/ 0 w 1089"/>
              <a:gd name="T22" fmla="*/ 0 h 318"/>
              <a:gd name="T23" fmla="*/ 1089 w 1089"/>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9" h="318">
                <a:moveTo>
                  <a:pt x="0" y="0"/>
                </a:moveTo>
                <a:lnTo>
                  <a:pt x="0" y="318"/>
                </a:lnTo>
                <a:lnTo>
                  <a:pt x="1089" y="318"/>
                </a:lnTo>
                <a:lnTo>
                  <a:pt x="998" y="227"/>
                </a:lnTo>
                <a:lnTo>
                  <a:pt x="499" y="136"/>
                </a:lnTo>
                <a:lnTo>
                  <a:pt x="91" y="0"/>
                </a:lnTo>
                <a:lnTo>
                  <a:pt x="0" y="0"/>
                </a:lnTo>
                <a:close/>
              </a:path>
            </a:pathLst>
          </a:custGeom>
          <a:solidFill>
            <a:srgbClr val="C0C0C0">
              <a:alpha val="50195"/>
            </a:srgbClr>
          </a:solidFill>
          <a:ln w="9525">
            <a:solidFill>
              <a:schemeClr val="tx1"/>
            </a:solidFill>
            <a:miter lim="800000"/>
            <a:headEnd/>
            <a:tailEnd/>
          </a:ln>
        </p:spPr>
        <p:txBody>
          <a:bodyPr wrap="none"/>
          <a:lstStyle/>
          <a:p>
            <a:endParaRPr lang="he-IL"/>
          </a:p>
        </p:txBody>
      </p:sp>
      <p:sp>
        <p:nvSpPr>
          <p:cNvPr id="135186" name="Line 22"/>
          <p:cNvSpPr>
            <a:spLocks noChangeShapeType="1"/>
          </p:cNvSpPr>
          <p:nvPr/>
        </p:nvSpPr>
        <p:spPr bwMode="auto">
          <a:xfrm>
            <a:off x="6011863" y="4940300"/>
            <a:ext cx="0" cy="720725"/>
          </a:xfrm>
          <a:prstGeom prst="line">
            <a:avLst/>
          </a:prstGeom>
          <a:noFill/>
          <a:ln w="9525">
            <a:solidFill>
              <a:schemeClr val="tx1"/>
            </a:solidFill>
            <a:miter lim="800000"/>
            <a:headEnd/>
            <a:tailEnd/>
          </a:ln>
        </p:spPr>
        <p:txBody>
          <a:bodyPr wrap="none"/>
          <a:lstStyle/>
          <a:p>
            <a:endParaRPr lang="he-IL"/>
          </a:p>
        </p:txBody>
      </p:sp>
      <p:sp>
        <p:nvSpPr>
          <p:cNvPr id="135187" name="Rectangle 23"/>
          <p:cNvSpPr>
            <a:spLocks noChangeArrowheads="1"/>
          </p:cNvSpPr>
          <p:nvPr/>
        </p:nvSpPr>
        <p:spPr bwMode="auto">
          <a:xfrm>
            <a:off x="6011863" y="5445125"/>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35188" name="Rectangle 24"/>
          <p:cNvSpPr>
            <a:spLocks noChangeArrowheads="1"/>
          </p:cNvSpPr>
          <p:nvPr/>
        </p:nvSpPr>
        <p:spPr bwMode="auto">
          <a:xfrm flipH="1">
            <a:off x="5580063" y="5445125"/>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grpSp>
        <p:nvGrpSpPr>
          <p:cNvPr id="4" name="Group 25"/>
          <p:cNvGrpSpPr>
            <a:grpSpLocks/>
          </p:cNvGrpSpPr>
          <p:nvPr/>
        </p:nvGrpSpPr>
        <p:grpSpPr bwMode="auto">
          <a:xfrm flipH="1">
            <a:off x="323850" y="4508500"/>
            <a:ext cx="4897438" cy="1096963"/>
            <a:chOff x="3360" y="3072"/>
            <a:chExt cx="1872" cy="720"/>
          </a:xfrm>
        </p:grpSpPr>
        <p:sp>
          <p:nvSpPr>
            <p:cNvPr id="135192" name="Freeform 2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35193" name="Freeform 2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35190" name="Rectangle 30"/>
          <p:cNvSpPr>
            <a:spLocks noChangeArrowheads="1"/>
          </p:cNvSpPr>
          <p:nvPr/>
        </p:nvSpPr>
        <p:spPr bwMode="auto">
          <a:xfrm flipH="1">
            <a:off x="2411413" y="6165850"/>
            <a:ext cx="719137" cy="215900"/>
          </a:xfrm>
          <a:prstGeom prst="rect">
            <a:avLst/>
          </a:prstGeom>
          <a:noFill/>
          <a:ln w="9525">
            <a:noFill/>
            <a:miter lim="800000"/>
            <a:headEnd/>
            <a:tailEnd/>
          </a:ln>
        </p:spPr>
        <p:txBody>
          <a:bodyPr wrap="none" anchor="ctr"/>
          <a:lstStyle/>
          <a:p>
            <a:pPr algn="ctr"/>
            <a:r>
              <a:rPr lang="en-US" sz="1400" b="1">
                <a:sym typeface="Symbol" pitchFamily="18" charset="2"/>
              </a:rPr>
              <a:t>t=-2.75</a:t>
            </a:r>
          </a:p>
        </p:txBody>
      </p:sp>
      <p:sp>
        <p:nvSpPr>
          <p:cNvPr id="135191" name="Rectangle 31"/>
          <p:cNvSpPr>
            <a:spLocks noChangeArrowheads="1"/>
          </p:cNvSpPr>
          <p:nvPr/>
        </p:nvSpPr>
        <p:spPr bwMode="auto">
          <a:xfrm flipH="1">
            <a:off x="5795963" y="5949950"/>
            <a:ext cx="719137" cy="215900"/>
          </a:xfrm>
          <a:prstGeom prst="rect">
            <a:avLst/>
          </a:prstGeom>
          <a:noFill/>
          <a:ln w="9525">
            <a:noFill/>
            <a:miter lim="800000"/>
            <a:headEnd/>
            <a:tailEnd/>
          </a:ln>
        </p:spPr>
        <p:txBody>
          <a:bodyPr wrap="none" anchor="ctr"/>
          <a:lstStyle/>
          <a:p>
            <a:pPr algn="ctr"/>
            <a:r>
              <a:rPr lang="en-US" sz="1400" b="1">
                <a:sym typeface="Symbol" pitchFamily="18" charset="2"/>
              </a:rPr>
              <a:t>df=35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 calcmode="lin" valueType="num">
                                      <p:cBhvr>
                                        <p:cTn id="7" dur="1000" fill="hold"/>
                                        <p:tgtEl>
                                          <p:spTgt spid="3543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43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4307">
                                            <p:txEl>
                                              <p:pRg st="0" end="0"/>
                                            </p:txEl>
                                          </p:spTgt>
                                        </p:tgtEl>
                                      </p:cBhvr>
                                    </p:animEffect>
                                  </p:childTnLst>
                                </p:cTn>
                              </p:par>
                              <p:par>
                                <p:cTn id="10" presetID="31" presetClass="entr" presetSubtype="0" fill="hold" nodeType="withEffect">
                                  <p:stCondLst>
                                    <p:cond delay="100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31" presetClass="entr" presetSubtype="0" fill="hold" nodeType="withEffect">
                                  <p:stCondLst>
                                    <p:cond delay="100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r" eaLnBrk="1" hangingPunct="1"/>
            <a:r>
              <a:rPr lang="he-IL" sz="3200" smtClean="0">
                <a:solidFill>
                  <a:schemeClr val="hlink"/>
                </a:solidFill>
              </a:rPr>
              <a:t>תרגיל 3: שלב ג' חישוב (קבלה או דחייה)</a:t>
            </a:r>
            <a:endParaRPr lang="en-US" sz="3200" smtClean="0">
              <a:solidFill>
                <a:schemeClr val="hlink"/>
              </a:solidFill>
              <a:sym typeface="Symbol" pitchFamily="18" charset="2"/>
            </a:endParaRPr>
          </a:p>
        </p:txBody>
      </p:sp>
      <p:grpSp>
        <p:nvGrpSpPr>
          <p:cNvPr id="2" name="Group 4"/>
          <p:cNvGrpSpPr>
            <a:grpSpLocks/>
          </p:cNvGrpSpPr>
          <p:nvPr/>
        </p:nvGrpSpPr>
        <p:grpSpPr bwMode="auto">
          <a:xfrm>
            <a:off x="468313" y="2781300"/>
            <a:ext cx="2895600" cy="3440113"/>
            <a:chOff x="839" y="2069"/>
            <a:chExt cx="1824" cy="2167"/>
          </a:xfrm>
        </p:grpSpPr>
        <p:grpSp>
          <p:nvGrpSpPr>
            <p:cNvPr id="136199" name="Group 5"/>
            <p:cNvGrpSpPr>
              <a:grpSpLocks/>
            </p:cNvGrpSpPr>
            <p:nvPr/>
          </p:nvGrpSpPr>
          <p:grpSpPr bwMode="auto">
            <a:xfrm>
              <a:off x="839" y="2069"/>
              <a:ext cx="1824" cy="672"/>
              <a:chOff x="385" y="2659"/>
              <a:chExt cx="1824" cy="672"/>
            </a:xfrm>
          </p:grpSpPr>
          <p:grpSp>
            <p:nvGrpSpPr>
              <p:cNvPr id="136206" name="Group 6"/>
              <p:cNvGrpSpPr>
                <a:grpSpLocks/>
              </p:cNvGrpSpPr>
              <p:nvPr/>
            </p:nvGrpSpPr>
            <p:grpSpPr bwMode="auto">
              <a:xfrm>
                <a:off x="385" y="2659"/>
                <a:ext cx="1824" cy="672"/>
                <a:chOff x="864" y="3072"/>
                <a:chExt cx="1824" cy="672"/>
              </a:xfrm>
            </p:grpSpPr>
            <p:sp>
              <p:nvSpPr>
                <p:cNvPr id="136212" name="Rectangle 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t</a:t>
                  </a:r>
                  <a:r>
                    <a:rPr lang="en-US" sz="4800"/>
                    <a:t> = </a:t>
                  </a:r>
                </a:p>
              </p:txBody>
            </p:sp>
            <p:grpSp>
              <p:nvGrpSpPr>
                <p:cNvPr id="136213" name="Group 8"/>
                <p:cNvGrpSpPr>
                  <a:grpSpLocks/>
                </p:cNvGrpSpPr>
                <p:nvPr/>
              </p:nvGrpSpPr>
              <p:grpSpPr bwMode="auto">
                <a:xfrm>
                  <a:off x="1488" y="3120"/>
                  <a:ext cx="1200" cy="624"/>
                  <a:chOff x="2688" y="3264"/>
                  <a:chExt cx="1200" cy="624"/>
                </a:xfrm>
              </p:grpSpPr>
              <p:sp>
                <p:nvSpPr>
                  <p:cNvPr id="136214" name="Rectangle 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X - </a:t>
                    </a:r>
                    <a:r>
                      <a:rPr lang="el-GR" sz="2400"/>
                      <a:t>μ</a:t>
                    </a:r>
                    <a:r>
                      <a:rPr lang="en-US" sz="2400"/>
                      <a:t> </a:t>
                    </a:r>
                  </a:p>
                  <a:p>
                    <a:pPr algn="ctr"/>
                    <a:r>
                      <a:rPr lang="en-US" sz="3600">
                        <a:sym typeface="Symbol" pitchFamily="18" charset="2"/>
                      </a:rPr>
                      <a:t>s/ </a:t>
                    </a:r>
                    <a:r>
                      <a:rPr lang="en-US" sz="2800">
                        <a:sym typeface="Symbol" pitchFamily="18" charset="2"/>
                      </a:rPr>
                      <a:t>n</a:t>
                    </a:r>
                  </a:p>
                </p:txBody>
              </p:sp>
              <p:sp>
                <p:nvSpPr>
                  <p:cNvPr id="136215" name="Line 1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36207" name="Line 11"/>
              <p:cNvSpPr>
                <a:spLocks noChangeShapeType="1"/>
              </p:cNvSpPr>
              <p:nvPr/>
            </p:nvSpPr>
            <p:spPr bwMode="auto">
              <a:xfrm>
                <a:off x="1338" y="2704"/>
                <a:ext cx="144" cy="0"/>
              </a:xfrm>
              <a:prstGeom prst="line">
                <a:avLst/>
              </a:prstGeom>
              <a:noFill/>
              <a:ln w="25400">
                <a:solidFill>
                  <a:schemeClr val="tx1"/>
                </a:solidFill>
                <a:miter lim="800000"/>
                <a:headEnd/>
                <a:tailEnd/>
              </a:ln>
            </p:spPr>
            <p:txBody>
              <a:bodyPr wrap="none"/>
              <a:lstStyle/>
              <a:p>
                <a:endParaRPr lang="he-IL"/>
              </a:p>
            </p:txBody>
          </p:sp>
          <p:grpSp>
            <p:nvGrpSpPr>
              <p:cNvPr id="136208" name="Group 12"/>
              <p:cNvGrpSpPr>
                <a:grpSpLocks/>
              </p:cNvGrpSpPr>
              <p:nvPr/>
            </p:nvGrpSpPr>
            <p:grpSpPr bwMode="auto">
              <a:xfrm>
                <a:off x="1655" y="3067"/>
                <a:ext cx="272" cy="227"/>
                <a:chOff x="204" y="3838"/>
                <a:chExt cx="272" cy="91"/>
              </a:xfrm>
            </p:grpSpPr>
            <p:sp>
              <p:nvSpPr>
                <p:cNvPr id="136209" name="Line 13"/>
                <p:cNvSpPr>
                  <a:spLocks noChangeShapeType="1"/>
                </p:cNvSpPr>
                <p:nvPr/>
              </p:nvSpPr>
              <p:spPr bwMode="auto">
                <a:xfrm>
                  <a:off x="204" y="3838"/>
                  <a:ext cx="45" cy="91"/>
                </a:xfrm>
                <a:prstGeom prst="line">
                  <a:avLst/>
                </a:prstGeom>
                <a:noFill/>
                <a:ln w="25400">
                  <a:solidFill>
                    <a:schemeClr val="tx1"/>
                  </a:solidFill>
                  <a:miter lim="800000"/>
                  <a:headEnd/>
                  <a:tailEnd/>
                </a:ln>
              </p:spPr>
              <p:txBody>
                <a:bodyPr wrap="none"/>
                <a:lstStyle/>
                <a:p>
                  <a:endParaRPr lang="he-IL"/>
                </a:p>
              </p:txBody>
            </p:sp>
            <p:sp>
              <p:nvSpPr>
                <p:cNvPr id="136210" name="Line 14"/>
                <p:cNvSpPr>
                  <a:spLocks noChangeShapeType="1"/>
                </p:cNvSpPr>
                <p:nvPr/>
              </p:nvSpPr>
              <p:spPr bwMode="auto">
                <a:xfrm flipV="1">
                  <a:off x="249" y="3838"/>
                  <a:ext cx="46" cy="91"/>
                </a:xfrm>
                <a:prstGeom prst="line">
                  <a:avLst/>
                </a:prstGeom>
                <a:noFill/>
                <a:ln w="25400">
                  <a:solidFill>
                    <a:schemeClr val="tx1"/>
                  </a:solidFill>
                  <a:miter lim="800000"/>
                  <a:headEnd/>
                  <a:tailEnd/>
                </a:ln>
              </p:spPr>
              <p:txBody>
                <a:bodyPr wrap="none"/>
                <a:lstStyle/>
                <a:p>
                  <a:endParaRPr lang="he-IL"/>
                </a:p>
              </p:txBody>
            </p:sp>
            <p:sp>
              <p:nvSpPr>
                <p:cNvPr id="136211" name="Line 15"/>
                <p:cNvSpPr>
                  <a:spLocks noChangeShapeType="1"/>
                </p:cNvSpPr>
                <p:nvPr/>
              </p:nvSpPr>
              <p:spPr bwMode="auto">
                <a:xfrm>
                  <a:off x="295" y="3838"/>
                  <a:ext cx="181" cy="0"/>
                </a:xfrm>
                <a:prstGeom prst="line">
                  <a:avLst/>
                </a:prstGeom>
                <a:noFill/>
                <a:ln w="25400">
                  <a:solidFill>
                    <a:schemeClr val="tx1"/>
                  </a:solidFill>
                  <a:miter lim="800000"/>
                  <a:headEnd/>
                  <a:tailEnd/>
                </a:ln>
              </p:spPr>
              <p:txBody>
                <a:bodyPr wrap="none"/>
                <a:lstStyle/>
                <a:p>
                  <a:endParaRPr lang="he-IL"/>
                </a:p>
              </p:txBody>
            </p:sp>
          </p:grpSp>
        </p:grpSp>
        <p:grpSp>
          <p:nvGrpSpPr>
            <p:cNvPr id="136200" name="Group 16"/>
            <p:cNvGrpSpPr>
              <a:grpSpLocks/>
            </p:cNvGrpSpPr>
            <p:nvPr/>
          </p:nvGrpSpPr>
          <p:grpSpPr bwMode="auto">
            <a:xfrm>
              <a:off x="839" y="2886"/>
              <a:ext cx="1824" cy="672"/>
              <a:chOff x="864" y="3072"/>
              <a:chExt cx="1824" cy="672"/>
            </a:xfrm>
          </p:grpSpPr>
          <p:sp>
            <p:nvSpPr>
              <p:cNvPr id="136202" name="Rectangle 17"/>
              <p:cNvSpPr>
                <a:spLocks noChangeArrowheads="1"/>
              </p:cNvSpPr>
              <p:nvPr/>
            </p:nvSpPr>
            <p:spPr bwMode="auto">
              <a:xfrm>
                <a:off x="864" y="3072"/>
                <a:ext cx="1200" cy="624"/>
              </a:xfrm>
              <a:prstGeom prst="rect">
                <a:avLst/>
              </a:prstGeom>
              <a:noFill/>
              <a:ln w="9525">
                <a:noFill/>
                <a:miter lim="800000"/>
                <a:headEnd/>
                <a:tailEnd/>
              </a:ln>
            </p:spPr>
            <p:txBody>
              <a:bodyPr wrap="none" anchor="ctr"/>
              <a:lstStyle/>
              <a:p>
                <a:pPr algn="ctr"/>
                <a:r>
                  <a:rPr lang="en-US" sz="6000"/>
                  <a:t>t</a:t>
                </a:r>
                <a:r>
                  <a:rPr lang="en-US" sz="4800"/>
                  <a:t> = </a:t>
                </a:r>
              </a:p>
            </p:txBody>
          </p:sp>
          <p:grpSp>
            <p:nvGrpSpPr>
              <p:cNvPr id="136203" name="Group 18"/>
              <p:cNvGrpSpPr>
                <a:grpSpLocks/>
              </p:cNvGrpSpPr>
              <p:nvPr/>
            </p:nvGrpSpPr>
            <p:grpSpPr bwMode="auto">
              <a:xfrm>
                <a:off x="1488" y="3120"/>
                <a:ext cx="1200" cy="624"/>
                <a:chOff x="2688" y="3264"/>
                <a:chExt cx="1200" cy="624"/>
              </a:xfrm>
            </p:grpSpPr>
            <p:sp>
              <p:nvSpPr>
                <p:cNvPr id="136204" name="Rectangle 19"/>
                <p:cNvSpPr>
                  <a:spLocks noChangeArrowheads="1"/>
                </p:cNvSpPr>
                <p:nvPr/>
              </p:nvSpPr>
              <p:spPr bwMode="auto">
                <a:xfrm>
                  <a:off x="2688" y="3264"/>
                  <a:ext cx="1200" cy="624"/>
                </a:xfrm>
                <a:prstGeom prst="rect">
                  <a:avLst/>
                </a:prstGeom>
                <a:noFill/>
                <a:ln w="9525">
                  <a:noFill/>
                  <a:miter lim="800000"/>
                  <a:headEnd/>
                  <a:tailEnd/>
                </a:ln>
              </p:spPr>
              <p:txBody>
                <a:bodyPr wrap="none" anchor="ctr"/>
                <a:lstStyle/>
                <a:p>
                  <a:pPr algn="ctr"/>
                  <a:r>
                    <a:rPr lang="en-US" sz="2400"/>
                    <a:t>  185.2 - 183</a:t>
                  </a:r>
                </a:p>
                <a:p>
                  <a:pPr algn="ctr"/>
                  <a:r>
                    <a:rPr lang="en-US" sz="2800">
                      <a:sym typeface="Symbol" pitchFamily="18" charset="2"/>
                    </a:rPr>
                    <a:t>4.6</a:t>
                  </a:r>
                  <a:r>
                    <a:rPr lang="en-US" sz="3600">
                      <a:sym typeface="Symbol" pitchFamily="18" charset="2"/>
                    </a:rPr>
                    <a:t>/</a:t>
                  </a:r>
                  <a:r>
                    <a:rPr lang="en-US" sz="2800">
                      <a:sym typeface="Symbol" pitchFamily="18" charset="2"/>
                    </a:rPr>
                    <a:t>6</a:t>
                  </a:r>
                </a:p>
              </p:txBody>
            </p:sp>
            <p:sp>
              <p:nvSpPr>
                <p:cNvPr id="136205" name="Line 20"/>
                <p:cNvSpPr>
                  <a:spLocks noChangeShapeType="1"/>
                </p:cNvSpPr>
                <p:nvPr/>
              </p:nvSpPr>
              <p:spPr bwMode="auto">
                <a:xfrm>
                  <a:off x="3024" y="3552"/>
                  <a:ext cx="528" cy="0"/>
                </a:xfrm>
                <a:prstGeom prst="line">
                  <a:avLst/>
                </a:prstGeom>
                <a:noFill/>
                <a:ln w="25400">
                  <a:solidFill>
                    <a:schemeClr val="tx1"/>
                  </a:solidFill>
                  <a:miter lim="800000"/>
                  <a:headEnd/>
                  <a:tailEnd/>
                </a:ln>
              </p:spPr>
              <p:txBody>
                <a:bodyPr wrap="none"/>
                <a:lstStyle/>
                <a:p>
                  <a:endParaRPr lang="he-IL"/>
                </a:p>
              </p:txBody>
            </p:sp>
          </p:grpSp>
        </p:grpSp>
        <p:sp>
          <p:nvSpPr>
            <p:cNvPr id="136201" name="Rectangle 21"/>
            <p:cNvSpPr>
              <a:spLocks noChangeArrowheads="1"/>
            </p:cNvSpPr>
            <p:nvPr/>
          </p:nvSpPr>
          <p:spPr bwMode="auto">
            <a:xfrm>
              <a:off x="1066" y="3612"/>
              <a:ext cx="1406" cy="624"/>
            </a:xfrm>
            <a:prstGeom prst="rect">
              <a:avLst/>
            </a:prstGeom>
            <a:noFill/>
            <a:ln w="9525">
              <a:noFill/>
              <a:miter lim="800000"/>
              <a:headEnd/>
              <a:tailEnd/>
            </a:ln>
          </p:spPr>
          <p:txBody>
            <a:bodyPr wrap="none" anchor="ctr"/>
            <a:lstStyle/>
            <a:p>
              <a:pPr algn="ctr"/>
              <a:r>
                <a:rPr lang="en-US" sz="6000"/>
                <a:t>t</a:t>
              </a:r>
              <a:r>
                <a:rPr lang="en-US" sz="4800"/>
                <a:t> = 2.87 </a:t>
              </a:r>
            </a:p>
          </p:txBody>
        </p:sp>
      </p:grpSp>
      <p:sp>
        <p:nvSpPr>
          <p:cNvPr id="136196" name="Rectangle 22"/>
          <p:cNvSpPr>
            <a:spLocks noChangeArrowheads="1"/>
          </p:cNvSpPr>
          <p:nvPr/>
        </p:nvSpPr>
        <p:spPr bwMode="auto">
          <a:xfrm>
            <a:off x="5634038" y="5089525"/>
            <a:ext cx="1905000" cy="990600"/>
          </a:xfrm>
          <a:prstGeom prst="rect">
            <a:avLst/>
          </a:prstGeom>
          <a:noFill/>
          <a:ln w="9525">
            <a:noFill/>
            <a:miter lim="800000"/>
            <a:headEnd/>
            <a:tailEnd/>
          </a:ln>
        </p:spPr>
        <p:txBody>
          <a:bodyPr wrap="none" anchor="ctr"/>
          <a:lstStyle/>
          <a:p>
            <a:pPr algn="ctr"/>
            <a:r>
              <a:rPr lang="en-US" sz="2400"/>
              <a:t>  </a:t>
            </a:r>
            <a:endParaRPr lang="en-US" sz="2800">
              <a:sym typeface="Symbol" pitchFamily="18" charset="2"/>
            </a:endParaRPr>
          </a:p>
        </p:txBody>
      </p:sp>
      <p:sp>
        <p:nvSpPr>
          <p:cNvPr id="355351" name="Rectangle 23"/>
          <p:cNvSpPr>
            <a:spLocks noChangeArrowheads="1"/>
          </p:cNvSpPr>
          <p:nvPr/>
        </p:nvSpPr>
        <p:spPr bwMode="auto">
          <a:xfrm>
            <a:off x="1042988" y="1916113"/>
            <a:ext cx="7772400" cy="4114800"/>
          </a:xfrm>
          <a:prstGeom prst="rect">
            <a:avLst/>
          </a:prstGeom>
          <a:noFill/>
          <a:ln w="9525">
            <a:noFill/>
            <a:miter lim="800000"/>
            <a:headEnd/>
            <a:tailEnd/>
          </a:ln>
        </p:spPr>
        <p:txBody>
          <a:bodyPr/>
          <a:lstStyle/>
          <a:p>
            <a:pPr marL="342900" indent="-342900" algn="just">
              <a:spcBef>
                <a:spcPct val="20000"/>
              </a:spcBef>
              <a:buClr>
                <a:schemeClr val="folHlink"/>
              </a:buClr>
              <a:buSzPct val="60000"/>
              <a:buFont typeface="Wingdings" pitchFamily="2" charset="2"/>
              <a:buChar char="n"/>
            </a:pPr>
            <a:r>
              <a:rPr lang="he-IL" sz="3200">
                <a:latin typeface="Times New Roman" pitchFamily="18" charset="0"/>
              </a:rPr>
              <a:t>ע"פ הטבלה ה </a:t>
            </a:r>
            <a:r>
              <a:rPr lang="en-US" sz="3200">
                <a:latin typeface="Times New Roman" pitchFamily="18" charset="0"/>
              </a:rPr>
              <a:t>t</a:t>
            </a:r>
            <a:r>
              <a:rPr lang="he-IL" sz="3200">
                <a:latin typeface="Times New Roman" pitchFamily="18" charset="0"/>
              </a:rPr>
              <a:t> הגבולי  </a:t>
            </a:r>
            <a:r>
              <a:rPr lang="en-US" sz="3200">
                <a:latin typeface="Times New Roman" pitchFamily="18" charset="0"/>
              </a:rPr>
              <a:t>t</a:t>
            </a:r>
            <a:r>
              <a:rPr lang="en-US" sz="1800">
                <a:latin typeface="Times New Roman" pitchFamily="18" charset="0"/>
              </a:rPr>
              <a:t>0.99 df=35 </a:t>
            </a:r>
            <a:r>
              <a:rPr lang="en-US" sz="3600">
                <a:latin typeface="Times New Roman" pitchFamily="18" charset="0"/>
              </a:rPr>
              <a:t>= </a:t>
            </a:r>
            <a:r>
              <a:rPr lang="en-US" sz="2800">
                <a:latin typeface="Times New Roman" pitchFamily="18" charset="0"/>
              </a:rPr>
              <a:t>-2.75 / 2.75</a:t>
            </a:r>
            <a:endParaRPr lang="he-IL" sz="1400">
              <a:latin typeface="Times New Roman" pitchFamily="18" charset="0"/>
            </a:endParaRPr>
          </a:p>
          <a:p>
            <a:pPr marL="342900" indent="-342900" algn="just">
              <a:spcBef>
                <a:spcPct val="20000"/>
              </a:spcBef>
              <a:buClr>
                <a:schemeClr val="folHlink"/>
              </a:buClr>
              <a:buSzPct val="60000"/>
              <a:buFont typeface="Wingdings" pitchFamily="2" charset="2"/>
              <a:buChar char="n"/>
            </a:pPr>
            <a:r>
              <a:rPr lang="he-IL" sz="3200">
                <a:latin typeface="Times New Roman" pitchFamily="18" charset="0"/>
              </a:rPr>
              <a:t>מציאת </a:t>
            </a:r>
            <a:r>
              <a:rPr lang="en-US" sz="3200">
                <a:latin typeface="Times New Roman" pitchFamily="18" charset="0"/>
              </a:rPr>
              <a:t>t</a:t>
            </a:r>
            <a:r>
              <a:rPr lang="he-IL" sz="3200">
                <a:latin typeface="Times New Roman" pitchFamily="18" charset="0"/>
              </a:rPr>
              <a:t> המבחן.</a:t>
            </a:r>
          </a:p>
          <a:p>
            <a:pPr marL="742950" lvl="1" indent="-285750" algn="just">
              <a:spcBef>
                <a:spcPct val="20000"/>
              </a:spcBef>
              <a:buClr>
                <a:schemeClr val="hlink"/>
              </a:buClr>
              <a:buSzPct val="55000"/>
              <a:buFont typeface="Wingdings" pitchFamily="2" charset="2"/>
              <a:buChar char="n"/>
            </a:pPr>
            <a:r>
              <a:rPr lang="el-GR" sz="2800">
                <a:latin typeface="Times New Roman" pitchFamily="18" charset="0"/>
              </a:rPr>
              <a:t>μ</a:t>
            </a:r>
            <a:r>
              <a:rPr lang="en-US" sz="2800">
                <a:latin typeface="Times New Roman" pitchFamily="18" charset="0"/>
              </a:rPr>
              <a:t>=183</a:t>
            </a:r>
            <a:r>
              <a:rPr lang="he-IL" sz="2800">
                <a:latin typeface="Times New Roman" pitchFamily="18" charset="0"/>
              </a:rPr>
              <a:t>, </a:t>
            </a:r>
            <a:r>
              <a:rPr lang="en-US" sz="2800">
                <a:latin typeface="Times New Roman" pitchFamily="18" charset="0"/>
              </a:rPr>
              <a:t>S=4.6</a:t>
            </a:r>
            <a:r>
              <a:rPr lang="he-IL" sz="2800">
                <a:latin typeface="Times New Roman" pitchFamily="18" charset="0"/>
              </a:rPr>
              <a:t>, </a:t>
            </a:r>
            <a:r>
              <a:rPr lang="en-US" sz="2800">
                <a:latin typeface="Times New Roman" pitchFamily="18" charset="0"/>
              </a:rPr>
              <a:t>X=185.2</a:t>
            </a:r>
            <a:r>
              <a:rPr lang="he-IL" sz="2800">
                <a:latin typeface="Times New Roman" pitchFamily="18" charset="0"/>
              </a:rPr>
              <a:t>, </a:t>
            </a:r>
            <a:r>
              <a:rPr lang="en-US" sz="2800">
                <a:latin typeface="Times New Roman" pitchFamily="18" charset="0"/>
              </a:rPr>
              <a:t>n=36</a:t>
            </a:r>
          </a:p>
        </p:txBody>
      </p:sp>
      <p:sp>
        <p:nvSpPr>
          <p:cNvPr id="355354" name="Line 26"/>
          <p:cNvSpPr>
            <a:spLocks noChangeShapeType="1"/>
          </p:cNvSpPr>
          <p:nvPr/>
        </p:nvSpPr>
        <p:spPr bwMode="auto">
          <a:xfrm>
            <a:off x="4572000" y="3213100"/>
            <a:ext cx="287338" cy="0"/>
          </a:xfrm>
          <a:prstGeom prst="line">
            <a:avLst/>
          </a:prstGeom>
          <a:noFill/>
          <a:ln w="9525">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5351">
                                            <p:txEl>
                                              <p:pRg st="0" end="0"/>
                                            </p:txEl>
                                          </p:spTgt>
                                        </p:tgtEl>
                                        <p:attrNameLst>
                                          <p:attrName>style.visibility</p:attrName>
                                        </p:attrNameLst>
                                      </p:cBhvr>
                                      <p:to>
                                        <p:strVal val="visible"/>
                                      </p:to>
                                    </p:set>
                                    <p:anim calcmode="lin" valueType="num">
                                      <p:cBhvr>
                                        <p:cTn id="7" dur="1000" fill="hold"/>
                                        <p:tgtEl>
                                          <p:spTgt spid="3553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53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53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55351">
                                            <p:txEl>
                                              <p:pRg st="1" end="1"/>
                                            </p:txEl>
                                          </p:spTgt>
                                        </p:tgtEl>
                                        <p:attrNameLst>
                                          <p:attrName>style.visibility</p:attrName>
                                        </p:attrNameLst>
                                      </p:cBhvr>
                                      <p:to>
                                        <p:strVal val="visible"/>
                                      </p:to>
                                    </p:set>
                                    <p:anim calcmode="lin" valueType="num">
                                      <p:cBhvr>
                                        <p:cTn id="14" dur="1000" fill="hold"/>
                                        <p:tgtEl>
                                          <p:spTgt spid="35535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553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55351">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55351">
                                            <p:txEl>
                                              <p:pRg st="2" end="2"/>
                                            </p:txEl>
                                          </p:spTgt>
                                        </p:tgtEl>
                                        <p:attrNameLst>
                                          <p:attrName>style.visibility</p:attrName>
                                        </p:attrNameLst>
                                      </p:cBhvr>
                                      <p:to>
                                        <p:strVal val="visible"/>
                                      </p:to>
                                    </p:set>
                                    <p:animEffect transition="in" filter="fade">
                                      <p:cBhvr>
                                        <p:cTn id="19" dur="2000"/>
                                        <p:tgtEl>
                                          <p:spTgt spid="355351">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55354"/>
                                        </p:tgtEl>
                                        <p:attrNameLst>
                                          <p:attrName>style.visibility</p:attrName>
                                        </p:attrNameLst>
                                      </p:cBhvr>
                                      <p:to>
                                        <p:strVal val="visible"/>
                                      </p:to>
                                    </p:set>
                                    <p:anim calcmode="lin" valueType="num">
                                      <p:cBhvr>
                                        <p:cTn id="22" dur="1000" fill="hold"/>
                                        <p:tgtEl>
                                          <p:spTgt spid="355354"/>
                                        </p:tgtEl>
                                        <p:attrNameLst>
                                          <p:attrName>ppt_w</p:attrName>
                                        </p:attrNameLst>
                                      </p:cBhvr>
                                      <p:tavLst>
                                        <p:tav tm="0">
                                          <p:val>
                                            <p:strVal val="#ppt_w*0.70"/>
                                          </p:val>
                                        </p:tav>
                                        <p:tav tm="100000">
                                          <p:val>
                                            <p:strVal val="#ppt_w"/>
                                          </p:val>
                                        </p:tav>
                                      </p:tavLst>
                                    </p:anim>
                                    <p:anim calcmode="lin" valueType="num">
                                      <p:cBhvr>
                                        <p:cTn id="23" dur="1000" fill="hold"/>
                                        <p:tgtEl>
                                          <p:spTgt spid="355354"/>
                                        </p:tgtEl>
                                        <p:attrNameLst>
                                          <p:attrName>ppt_h</p:attrName>
                                        </p:attrNameLst>
                                      </p:cBhvr>
                                      <p:tavLst>
                                        <p:tav tm="0">
                                          <p:val>
                                            <p:strVal val="#ppt_h"/>
                                          </p:val>
                                        </p:tav>
                                        <p:tav tm="100000">
                                          <p:val>
                                            <p:strVal val="#ppt_h"/>
                                          </p:val>
                                        </p:tav>
                                      </p:tavLst>
                                    </p:anim>
                                    <p:animEffect transition="in" filter="fade">
                                      <p:cBhvr>
                                        <p:cTn id="24" dur="1000"/>
                                        <p:tgtEl>
                                          <p:spTgt spid="355354"/>
                                        </p:tgtEl>
                                      </p:cBhvr>
                                    </p:animEffect>
                                  </p:childTnLst>
                                </p:cTn>
                              </p:par>
                            </p:childTnLst>
                          </p:cTn>
                        </p:par>
                        <p:par>
                          <p:cTn id="25" fill="hold">
                            <p:stCondLst>
                              <p:cond delay="2000"/>
                            </p:stCondLst>
                            <p:childTnLst>
                              <p:par>
                                <p:cTn id="26" presetID="55"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strVal val="#ppt_w*0.70"/>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51" grpId="0" build="p"/>
      <p:bldP spid="35535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3: שלב ד' החלטה</a:t>
            </a:r>
            <a:endParaRPr lang="en-US" sz="3600" smtClean="0">
              <a:solidFill>
                <a:schemeClr val="hlink"/>
              </a:solidFill>
            </a:endParaRPr>
          </a:p>
        </p:txBody>
      </p:sp>
      <p:sp>
        <p:nvSpPr>
          <p:cNvPr id="356355" name="Rectangle 3"/>
          <p:cNvSpPr>
            <a:spLocks noGrp="1" noChangeArrowheads="1"/>
          </p:cNvSpPr>
          <p:nvPr>
            <p:ph type="body" idx="1"/>
          </p:nvPr>
        </p:nvSpPr>
        <p:spPr>
          <a:xfrm>
            <a:off x="900113" y="1916113"/>
            <a:ext cx="8059737" cy="2376487"/>
          </a:xfrm>
          <a:noFill/>
        </p:spPr>
        <p:txBody>
          <a:bodyPr/>
          <a:lstStyle/>
          <a:p>
            <a:pPr algn="just" eaLnBrk="1" hangingPunct="1">
              <a:lnSpc>
                <a:spcPct val="110000"/>
              </a:lnSpc>
            </a:pPr>
            <a:r>
              <a:rPr lang="en-US" sz="2000" smtClean="0"/>
              <a:t>t</a:t>
            </a:r>
            <a:r>
              <a:rPr lang="he-IL" sz="2000" smtClean="0"/>
              <a:t> יצא גדול מה </a:t>
            </a:r>
            <a:r>
              <a:rPr lang="en-US" sz="2000" smtClean="0"/>
              <a:t>t</a:t>
            </a:r>
            <a:r>
              <a:rPr lang="he-IL" sz="2000" smtClean="0"/>
              <a:t> הגבולי (2.75) כלומר בתחום ה </a:t>
            </a:r>
            <a:r>
              <a:rPr lang="en-US" sz="2000" smtClean="0">
                <a:sym typeface="Symbol" pitchFamily="18" charset="2"/>
              </a:rPr>
              <a:t></a:t>
            </a:r>
            <a:r>
              <a:rPr lang="he-IL" sz="2000" smtClean="0">
                <a:sym typeface="Symbol" pitchFamily="18" charset="2"/>
              </a:rPr>
              <a:t> </a:t>
            </a:r>
            <a:r>
              <a:rPr lang="he-IL" sz="1600" smtClean="0">
                <a:sym typeface="Symbol" pitchFamily="18" charset="2"/>
              </a:rPr>
              <a:t>(חיפשנו כאן </a:t>
            </a:r>
            <a:r>
              <a:rPr lang="en-US" sz="1600" smtClean="0">
                <a:sym typeface="Symbol" pitchFamily="18" charset="2"/>
              </a:rPr>
              <a:t>t</a:t>
            </a:r>
            <a:r>
              <a:rPr lang="he-IL" sz="1600" smtClean="0">
                <a:sym typeface="Symbol" pitchFamily="18" charset="2"/>
              </a:rPr>
              <a:t> גדול מ 2.75, או קטן מ 2.75-)</a:t>
            </a:r>
            <a:r>
              <a:rPr lang="he-IL" sz="2000" smtClean="0">
                <a:sym typeface="Symbol" pitchFamily="18" charset="2"/>
              </a:rPr>
              <a:t> ולכן נדחה את השערת ה </a:t>
            </a:r>
            <a:r>
              <a:rPr lang="en-US" sz="2000" smtClean="0">
                <a:sym typeface="Symbol" pitchFamily="18" charset="2"/>
              </a:rPr>
              <a:t>H</a:t>
            </a:r>
            <a:r>
              <a:rPr lang="en-US" sz="1200" smtClean="0">
                <a:sym typeface="Symbol" pitchFamily="18" charset="2"/>
              </a:rPr>
              <a:t>0</a:t>
            </a:r>
            <a:r>
              <a:rPr lang="he-IL" sz="1200" smtClean="0">
                <a:sym typeface="Symbol" pitchFamily="18" charset="2"/>
              </a:rPr>
              <a:t> </a:t>
            </a:r>
            <a:r>
              <a:rPr lang="he-IL" sz="2000" smtClean="0">
                <a:sym typeface="Symbol" pitchFamily="18" charset="2"/>
              </a:rPr>
              <a:t>(נקבל את השערת החוקר)</a:t>
            </a:r>
            <a:r>
              <a:rPr lang="he-IL" sz="1800" smtClean="0">
                <a:sym typeface="Symbol" pitchFamily="18" charset="2"/>
              </a:rPr>
              <a:t>.</a:t>
            </a:r>
            <a:r>
              <a:rPr lang="he-IL" sz="1800" smtClean="0"/>
              <a:t> </a:t>
            </a:r>
          </a:p>
          <a:p>
            <a:pPr algn="just" eaLnBrk="1" hangingPunct="1">
              <a:lnSpc>
                <a:spcPct val="110000"/>
              </a:lnSpc>
            </a:pPr>
            <a:r>
              <a:rPr lang="he-IL" sz="2000" smtClean="0"/>
              <a:t>מה לגבי רמת מובהקות של </a:t>
            </a:r>
            <a:r>
              <a:rPr lang="en-US" sz="2000" smtClean="0">
                <a:sym typeface="Symbol" pitchFamily="18" charset="2"/>
              </a:rPr>
              <a:t>=0.05</a:t>
            </a:r>
            <a:r>
              <a:rPr lang="he-IL" sz="2000" smtClean="0">
                <a:sym typeface="Symbol" pitchFamily="18" charset="2"/>
              </a:rPr>
              <a:t>? </a:t>
            </a:r>
          </a:p>
          <a:p>
            <a:pPr algn="just" eaLnBrk="1" hangingPunct="1">
              <a:lnSpc>
                <a:spcPct val="110000"/>
              </a:lnSpc>
            </a:pPr>
            <a:r>
              <a:rPr lang="he-IL" sz="2000" smtClean="0">
                <a:sym typeface="Symbol" pitchFamily="18" charset="2"/>
              </a:rPr>
              <a:t>אם יצא מובהק ל 0.01 קל וחומר לרמת מובהקות של </a:t>
            </a:r>
            <a:r>
              <a:rPr lang="en-US" sz="2000" smtClean="0">
                <a:sym typeface="Symbol" pitchFamily="18" charset="2"/>
              </a:rPr>
              <a:t>=0.05</a:t>
            </a:r>
            <a:r>
              <a:rPr lang="he-IL" sz="2000" smtClean="0">
                <a:sym typeface="Symbol" pitchFamily="18" charset="2"/>
              </a:rPr>
              <a:t>.</a:t>
            </a:r>
          </a:p>
          <a:p>
            <a:pPr algn="just" eaLnBrk="1" hangingPunct="1">
              <a:lnSpc>
                <a:spcPct val="110000"/>
              </a:lnSpc>
            </a:pPr>
            <a:r>
              <a:rPr lang="he-IL" sz="1800" smtClean="0">
                <a:sym typeface="Symbol" pitchFamily="18" charset="2"/>
              </a:rPr>
              <a:t>אזורי קבלה ודחייה (מספרים גולמיים, </a:t>
            </a:r>
            <a:r>
              <a:rPr lang="en-US" sz="1800" smtClean="0">
                <a:sym typeface="Symbol" pitchFamily="18" charset="2"/>
              </a:rPr>
              <a:t>C</a:t>
            </a:r>
            <a:r>
              <a:rPr lang="he-IL" sz="1800" smtClean="0">
                <a:sym typeface="Symbol" pitchFamily="18" charset="2"/>
              </a:rPr>
              <a:t>)?</a:t>
            </a:r>
          </a:p>
          <a:p>
            <a:pPr algn="just" eaLnBrk="1" hangingPunct="1">
              <a:lnSpc>
                <a:spcPct val="110000"/>
              </a:lnSpc>
            </a:pPr>
            <a:r>
              <a:rPr lang="en-US" sz="1800" smtClean="0">
                <a:sym typeface="Symbol" pitchFamily="18" charset="2"/>
              </a:rPr>
              <a:t>C=183+2.75*4.6/6=185.11</a:t>
            </a:r>
            <a:r>
              <a:rPr lang="he-IL" sz="1800" smtClean="0">
                <a:sym typeface="Symbol" pitchFamily="18" charset="2"/>
              </a:rPr>
              <a:t> ו -  </a:t>
            </a:r>
            <a:r>
              <a:rPr lang="en-US" sz="1800" smtClean="0"/>
              <a:t>C=</a:t>
            </a:r>
            <a:r>
              <a:rPr lang="en-US" sz="1800" smtClean="0">
                <a:sym typeface="Symbol" pitchFamily="18" charset="2"/>
              </a:rPr>
              <a:t>183-2.75*4.6/6=180.89</a:t>
            </a:r>
          </a:p>
        </p:txBody>
      </p:sp>
      <p:sp>
        <p:nvSpPr>
          <p:cNvPr id="21509" name="Freeform 4"/>
          <p:cNvSpPr>
            <a:spLocks/>
          </p:cNvSpPr>
          <p:nvPr/>
        </p:nvSpPr>
        <p:spPr bwMode="auto">
          <a:xfrm>
            <a:off x="1692275" y="5981700"/>
            <a:ext cx="1222375" cy="400050"/>
          </a:xfrm>
          <a:custGeom>
            <a:avLst/>
            <a:gdLst>
              <a:gd name="T0" fmla="*/ 2147483647 w 770"/>
              <a:gd name="T1" fmla="*/ 0 h 252"/>
              <a:gd name="T2" fmla="*/ 2147483647 w 770"/>
              <a:gd name="T3" fmla="*/ 2147483647 h 252"/>
              <a:gd name="T4" fmla="*/ 0 w 770"/>
              <a:gd name="T5" fmla="*/ 2147483647 h 252"/>
              <a:gd name="T6" fmla="*/ 2147483647 w 770"/>
              <a:gd name="T7" fmla="*/ 2147483647 h 252"/>
              <a:gd name="T8" fmla="*/ 2147483647 w 770"/>
              <a:gd name="T9" fmla="*/ 2147483647 h 252"/>
              <a:gd name="T10" fmla="*/ 2147483647 w 770"/>
              <a:gd name="T11" fmla="*/ 2147483647 h 252"/>
              <a:gd name="T12" fmla="*/ 2147483647 w 770"/>
              <a:gd name="T13" fmla="*/ 0 h 252"/>
              <a:gd name="T14" fmla="*/ 0 60000 65536"/>
              <a:gd name="T15" fmla="*/ 0 60000 65536"/>
              <a:gd name="T16" fmla="*/ 0 60000 65536"/>
              <a:gd name="T17" fmla="*/ 0 60000 65536"/>
              <a:gd name="T18" fmla="*/ 0 60000 65536"/>
              <a:gd name="T19" fmla="*/ 0 60000 65536"/>
              <a:gd name="T20" fmla="*/ 0 60000 65536"/>
              <a:gd name="T21" fmla="*/ 0 w 770"/>
              <a:gd name="T22" fmla="*/ 0 h 252"/>
              <a:gd name="T23" fmla="*/ 770 w 770"/>
              <a:gd name="T24" fmla="*/ 252 h 2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0" h="252">
                <a:moveTo>
                  <a:pt x="770" y="0"/>
                </a:moveTo>
                <a:lnTo>
                  <a:pt x="770" y="252"/>
                </a:lnTo>
                <a:lnTo>
                  <a:pt x="0" y="252"/>
                </a:lnTo>
                <a:lnTo>
                  <a:pt x="63" y="187"/>
                </a:lnTo>
                <a:lnTo>
                  <a:pt x="410" y="122"/>
                </a:lnTo>
                <a:lnTo>
                  <a:pt x="693" y="25"/>
                </a:lnTo>
                <a:lnTo>
                  <a:pt x="770" y="0"/>
                </a:lnTo>
                <a:close/>
              </a:path>
            </a:pathLst>
          </a:custGeom>
          <a:solidFill>
            <a:srgbClr val="C0C0C0">
              <a:alpha val="50195"/>
            </a:srgbClr>
          </a:solidFill>
          <a:ln w="9525">
            <a:solidFill>
              <a:schemeClr val="tx1"/>
            </a:solidFill>
            <a:miter lim="800000"/>
            <a:headEnd/>
            <a:tailEnd/>
          </a:ln>
        </p:spPr>
        <p:txBody>
          <a:bodyPr wrap="none"/>
          <a:lstStyle/>
          <a:p>
            <a:endParaRPr lang="he-IL"/>
          </a:p>
        </p:txBody>
      </p:sp>
      <p:grpSp>
        <p:nvGrpSpPr>
          <p:cNvPr id="21510" name="Group 5"/>
          <p:cNvGrpSpPr>
            <a:grpSpLocks/>
          </p:cNvGrpSpPr>
          <p:nvPr/>
        </p:nvGrpSpPr>
        <p:grpSpPr bwMode="auto">
          <a:xfrm flipH="1">
            <a:off x="1908175" y="4221163"/>
            <a:ext cx="5137150" cy="2033587"/>
            <a:chOff x="3360" y="3072"/>
            <a:chExt cx="1872" cy="720"/>
          </a:xfrm>
        </p:grpSpPr>
        <p:sp>
          <p:nvSpPr>
            <p:cNvPr id="21532"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21533"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21511" name="Line 8"/>
          <p:cNvSpPr>
            <a:spLocks noChangeShapeType="1"/>
          </p:cNvSpPr>
          <p:nvPr/>
        </p:nvSpPr>
        <p:spPr bwMode="auto">
          <a:xfrm flipH="1">
            <a:off x="492125" y="6381750"/>
            <a:ext cx="8351838" cy="0"/>
          </a:xfrm>
          <a:prstGeom prst="line">
            <a:avLst/>
          </a:prstGeom>
          <a:noFill/>
          <a:ln w="9525">
            <a:solidFill>
              <a:schemeClr val="tx1"/>
            </a:solidFill>
            <a:miter lim="800000"/>
            <a:headEnd/>
            <a:tailEnd/>
          </a:ln>
        </p:spPr>
        <p:txBody>
          <a:bodyPr wrap="none"/>
          <a:lstStyle/>
          <a:p>
            <a:endParaRPr lang="he-IL"/>
          </a:p>
        </p:txBody>
      </p:sp>
      <p:sp>
        <p:nvSpPr>
          <p:cNvPr id="21512" name="Line 9"/>
          <p:cNvSpPr>
            <a:spLocks noChangeShapeType="1"/>
          </p:cNvSpPr>
          <p:nvPr/>
        </p:nvSpPr>
        <p:spPr bwMode="auto">
          <a:xfrm flipH="1">
            <a:off x="4500563" y="4221163"/>
            <a:ext cx="0" cy="2160587"/>
          </a:xfrm>
          <a:prstGeom prst="line">
            <a:avLst/>
          </a:prstGeom>
          <a:noFill/>
          <a:ln w="9525">
            <a:solidFill>
              <a:schemeClr val="tx1"/>
            </a:solidFill>
            <a:miter lim="800000"/>
            <a:headEnd/>
            <a:tailEnd/>
          </a:ln>
        </p:spPr>
        <p:txBody>
          <a:bodyPr wrap="none"/>
          <a:lstStyle/>
          <a:p>
            <a:endParaRPr lang="he-IL"/>
          </a:p>
        </p:txBody>
      </p:sp>
      <p:sp>
        <p:nvSpPr>
          <p:cNvPr id="21513" name="Rectangle 10"/>
          <p:cNvSpPr>
            <a:spLocks noChangeArrowheads="1"/>
          </p:cNvSpPr>
          <p:nvPr/>
        </p:nvSpPr>
        <p:spPr bwMode="auto">
          <a:xfrm flipH="1">
            <a:off x="4284663" y="6453188"/>
            <a:ext cx="360362" cy="215900"/>
          </a:xfrm>
          <a:prstGeom prst="rect">
            <a:avLst/>
          </a:prstGeom>
          <a:noFill/>
          <a:ln w="9525">
            <a:noFill/>
            <a:miter lim="800000"/>
            <a:headEnd/>
            <a:tailEnd/>
          </a:ln>
        </p:spPr>
        <p:txBody>
          <a:bodyPr wrap="none" anchor="ctr"/>
          <a:lstStyle/>
          <a:p>
            <a:pPr algn="ctr"/>
            <a:r>
              <a:rPr lang="he-IL" sz="1400" b="1"/>
              <a:t>183</a:t>
            </a:r>
            <a:endParaRPr lang="en-US" sz="1400" b="1"/>
          </a:p>
        </p:txBody>
      </p:sp>
      <p:sp>
        <p:nvSpPr>
          <p:cNvPr id="21514" name="Line 11"/>
          <p:cNvSpPr>
            <a:spLocks noChangeShapeType="1"/>
          </p:cNvSpPr>
          <p:nvPr/>
        </p:nvSpPr>
        <p:spPr bwMode="auto">
          <a:xfrm flipH="1">
            <a:off x="2916238" y="5661025"/>
            <a:ext cx="0" cy="720725"/>
          </a:xfrm>
          <a:prstGeom prst="line">
            <a:avLst/>
          </a:prstGeom>
          <a:noFill/>
          <a:ln w="9525">
            <a:solidFill>
              <a:schemeClr val="tx1"/>
            </a:solidFill>
            <a:miter lim="800000"/>
            <a:headEnd/>
            <a:tailEnd/>
          </a:ln>
        </p:spPr>
        <p:txBody>
          <a:bodyPr wrap="none"/>
          <a:lstStyle/>
          <a:p>
            <a:endParaRPr lang="he-IL"/>
          </a:p>
        </p:txBody>
      </p:sp>
      <p:sp>
        <p:nvSpPr>
          <p:cNvPr id="21515" name="Rectangle 12"/>
          <p:cNvSpPr>
            <a:spLocks noChangeArrowheads="1"/>
          </p:cNvSpPr>
          <p:nvPr/>
        </p:nvSpPr>
        <p:spPr bwMode="auto">
          <a:xfrm flipH="1">
            <a:off x="2051050" y="6381750"/>
            <a:ext cx="719138" cy="215900"/>
          </a:xfrm>
          <a:prstGeom prst="rect">
            <a:avLst/>
          </a:prstGeom>
          <a:noFill/>
          <a:ln w="9525">
            <a:noFill/>
            <a:miter lim="800000"/>
            <a:headEnd/>
            <a:tailEnd/>
          </a:ln>
        </p:spPr>
        <p:txBody>
          <a:bodyPr wrap="none" anchor="ctr"/>
          <a:lstStyle/>
          <a:p>
            <a:pPr algn="ctr"/>
            <a:r>
              <a:rPr lang="en-US" sz="1400" b="1">
                <a:sym typeface="Symbol" pitchFamily="18" charset="2"/>
              </a:rPr>
              <a:t>=0.005</a:t>
            </a:r>
          </a:p>
        </p:txBody>
      </p:sp>
      <p:sp>
        <p:nvSpPr>
          <p:cNvPr id="21516" name="Rectangle 13"/>
          <p:cNvSpPr>
            <a:spLocks noChangeArrowheads="1"/>
          </p:cNvSpPr>
          <p:nvPr/>
        </p:nvSpPr>
        <p:spPr bwMode="auto">
          <a:xfrm flipH="1">
            <a:off x="2339975" y="6165850"/>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21517" name="Rectangle 14"/>
          <p:cNvSpPr>
            <a:spLocks noChangeArrowheads="1"/>
          </p:cNvSpPr>
          <p:nvPr/>
        </p:nvSpPr>
        <p:spPr bwMode="auto">
          <a:xfrm flipH="1">
            <a:off x="2987675" y="6165850"/>
            <a:ext cx="360363"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21518" name="Rectangle 15"/>
          <p:cNvSpPr>
            <a:spLocks noChangeArrowheads="1"/>
          </p:cNvSpPr>
          <p:nvPr/>
        </p:nvSpPr>
        <p:spPr bwMode="auto">
          <a:xfrm flipH="1">
            <a:off x="2051050" y="6642100"/>
            <a:ext cx="719138" cy="215900"/>
          </a:xfrm>
          <a:prstGeom prst="rect">
            <a:avLst/>
          </a:prstGeom>
          <a:noFill/>
          <a:ln w="9525">
            <a:noFill/>
            <a:miter lim="800000"/>
            <a:headEnd/>
            <a:tailEnd/>
          </a:ln>
        </p:spPr>
        <p:txBody>
          <a:bodyPr wrap="none" anchor="ctr"/>
          <a:lstStyle/>
          <a:p>
            <a:pPr algn="ctr"/>
            <a:r>
              <a:rPr lang="en-US" sz="1400" b="1">
                <a:sym typeface="Symbol" pitchFamily="18" charset="2"/>
              </a:rPr>
              <a:t>t=-2.75</a:t>
            </a:r>
          </a:p>
        </p:txBody>
      </p:sp>
      <p:sp>
        <p:nvSpPr>
          <p:cNvPr id="21519" name="Rectangle 16"/>
          <p:cNvSpPr>
            <a:spLocks noChangeArrowheads="1"/>
          </p:cNvSpPr>
          <p:nvPr/>
        </p:nvSpPr>
        <p:spPr bwMode="auto">
          <a:xfrm flipH="1">
            <a:off x="5724525" y="6381750"/>
            <a:ext cx="719138" cy="215900"/>
          </a:xfrm>
          <a:prstGeom prst="rect">
            <a:avLst/>
          </a:prstGeom>
          <a:noFill/>
          <a:ln w="9525">
            <a:noFill/>
            <a:miter lim="800000"/>
            <a:headEnd/>
            <a:tailEnd/>
          </a:ln>
        </p:spPr>
        <p:txBody>
          <a:bodyPr wrap="none" anchor="ctr"/>
          <a:lstStyle/>
          <a:p>
            <a:pPr algn="ctr"/>
            <a:r>
              <a:rPr lang="en-US" sz="1400" b="1">
                <a:sym typeface="Symbol" pitchFamily="18" charset="2"/>
              </a:rPr>
              <a:t>=0.005</a:t>
            </a:r>
          </a:p>
        </p:txBody>
      </p:sp>
      <p:sp>
        <p:nvSpPr>
          <p:cNvPr id="21520" name="Rectangle 17"/>
          <p:cNvSpPr>
            <a:spLocks noChangeArrowheads="1"/>
          </p:cNvSpPr>
          <p:nvPr/>
        </p:nvSpPr>
        <p:spPr bwMode="auto">
          <a:xfrm flipH="1">
            <a:off x="5724525" y="6642100"/>
            <a:ext cx="719138" cy="215900"/>
          </a:xfrm>
          <a:prstGeom prst="rect">
            <a:avLst/>
          </a:prstGeom>
          <a:noFill/>
          <a:ln w="9525">
            <a:noFill/>
            <a:miter lim="800000"/>
            <a:headEnd/>
            <a:tailEnd/>
          </a:ln>
        </p:spPr>
        <p:txBody>
          <a:bodyPr wrap="none" anchor="ctr"/>
          <a:lstStyle/>
          <a:p>
            <a:pPr algn="ctr"/>
            <a:r>
              <a:rPr lang="en-US" sz="1400" b="1">
                <a:sym typeface="Symbol" pitchFamily="18" charset="2"/>
              </a:rPr>
              <a:t>t=2.75</a:t>
            </a:r>
          </a:p>
        </p:txBody>
      </p:sp>
      <p:sp>
        <p:nvSpPr>
          <p:cNvPr id="21521" name="Freeform 18"/>
          <p:cNvSpPr>
            <a:spLocks/>
          </p:cNvSpPr>
          <p:nvPr/>
        </p:nvSpPr>
        <p:spPr bwMode="auto">
          <a:xfrm>
            <a:off x="6011863" y="5969000"/>
            <a:ext cx="1200150" cy="412750"/>
          </a:xfrm>
          <a:custGeom>
            <a:avLst/>
            <a:gdLst>
              <a:gd name="T0" fmla="*/ 2147483647 w 756"/>
              <a:gd name="T1" fmla="*/ 0 h 260"/>
              <a:gd name="T2" fmla="*/ 0 w 756"/>
              <a:gd name="T3" fmla="*/ 2147483647 h 260"/>
              <a:gd name="T4" fmla="*/ 2147483647 w 756"/>
              <a:gd name="T5" fmla="*/ 2147483647 h 260"/>
              <a:gd name="T6" fmla="*/ 2147483647 w 756"/>
              <a:gd name="T7" fmla="*/ 2147483647 h 260"/>
              <a:gd name="T8" fmla="*/ 2147483647 w 756"/>
              <a:gd name="T9" fmla="*/ 2147483647 h 260"/>
              <a:gd name="T10" fmla="*/ 2147483647 w 756"/>
              <a:gd name="T11" fmla="*/ 2147483647 h 260"/>
              <a:gd name="T12" fmla="*/ 2147483647 w 756"/>
              <a:gd name="T13" fmla="*/ 0 h 260"/>
              <a:gd name="T14" fmla="*/ 0 60000 65536"/>
              <a:gd name="T15" fmla="*/ 0 60000 65536"/>
              <a:gd name="T16" fmla="*/ 0 60000 65536"/>
              <a:gd name="T17" fmla="*/ 0 60000 65536"/>
              <a:gd name="T18" fmla="*/ 0 60000 65536"/>
              <a:gd name="T19" fmla="*/ 0 60000 65536"/>
              <a:gd name="T20" fmla="*/ 0 60000 65536"/>
              <a:gd name="T21" fmla="*/ 0 w 756"/>
              <a:gd name="T22" fmla="*/ 0 h 260"/>
              <a:gd name="T23" fmla="*/ 756 w 756"/>
              <a:gd name="T24" fmla="*/ 260 h 2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6" h="260">
                <a:moveTo>
                  <a:pt x="1" y="0"/>
                </a:moveTo>
                <a:lnTo>
                  <a:pt x="0" y="260"/>
                </a:lnTo>
                <a:lnTo>
                  <a:pt x="756" y="260"/>
                </a:lnTo>
                <a:lnTo>
                  <a:pt x="693" y="195"/>
                </a:lnTo>
                <a:lnTo>
                  <a:pt x="341" y="112"/>
                </a:lnTo>
                <a:lnTo>
                  <a:pt x="63" y="33"/>
                </a:lnTo>
                <a:lnTo>
                  <a:pt x="1" y="0"/>
                </a:lnTo>
                <a:close/>
              </a:path>
            </a:pathLst>
          </a:custGeom>
          <a:solidFill>
            <a:srgbClr val="C0C0C0">
              <a:alpha val="50195"/>
            </a:srgbClr>
          </a:solidFill>
          <a:ln w="9525">
            <a:solidFill>
              <a:schemeClr val="tx1"/>
            </a:solidFill>
            <a:miter lim="800000"/>
            <a:headEnd/>
            <a:tailEnd/>
          </a:ln>
        </p:spPr>
        <p:txBody>
          <a:bodyPr wrap="none"/>
          <a:lstStyle/>
          <a:p>
            <a:endParaRPr lang="he-IL"/>
          </a:p>
        </p:txBody>
      </p:sp>
      <p:sp>
        <p:nvSpPr>
          <p:cNvPr id="21522" name="Line 19"/>
          <p:cNvSpPr>
            <a:spLocks noChangeShapeType="1"/>
          </p:cNvSpPr>
          <p:nvPr/>
        </p:nvSpPr>
        <p:spPr bwMode="auto">
          <a:xfrm>
            <a:off x="6011863" y="5661025"/>
            <a:ext cx="0" cy="720725"/>
          </a:xfrm>
          <a:prstGeom prst="line">
            <a:avLst/>
          </a:prstGeom>
          <a:noFill/>
          <a:ln w="9525">
            <a:solidFill>
              <a:schemeClr val="tx1"/>
            </a:solidFill>
            <a:miter lim="800000"/>
            <a:headEnd/>
            <a:tailEnd/>
          </a:ln>
        </p:spPr>
        <p:txBody>
          <a:bodyPr wrap="none"/>
          <a:lstStyle/>
          <a:p>
            <a:endParaRPr lang="he-IL"/>
          </a:p>
        </p:txBody>
      </p:sp>
      <p:sp>
        <p:nvSpPr>
          <p:cNvPr id="21523" name="Rectangle 20"/>
          <p:cNvSpPr>
            <a:spLocks noChangeArrowheads="1"/>
          </p:cNvSpPr>
          <p:nvPr/>
        </p:nvSpPr>
        <p:spPr bwMode="auto">
          <a:xfrm>
            <a:off x="6011863" y="6165850"/>
            <a:ext cx="360362"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21524" name="Rectangle 21"/>
          <p:cNvSpPr>
            <a:spLocks noChangeArrowheads="1"/>
          </p:cNvSpPr>
          <p:nvPr/>
        </p:nvSpPr>
        <p:spPr bwMode="auto">
          <a:xfrm flipH="1">
            <a:off x="5580063" y="61658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21525" name="Rectangle 22"/>
          <p:cNvSpPr>
            <a:spLocks noChangeArrowheads="1"/>
          </p:cNvSpPr>
          <p:nvPr/>
        </p:nvSpPr>
        <p:spPr bwMode="auto">
          <a:xfrm flipH="1">
            <a:off x="5508625" y="5373688"/>
            <a:ext cx="719138" cy="215900"/>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sp>
        <p:nvSpPr>
          <p:cNvPr id="21526" name="Rectangle 23"/>
          <p:cNvSpPr>
            <a:spLocks noChangeArrowheads="1"/>
          </p:cNvSpPr>
          <p:nvPr/>
        </p:nvSpPr>
        <p:spPr bwMode="auto">
          <a:xfrm flipH="1">
            <a:off x="6084888" y="5373688"/>
            <a:ext cx="719137" cy="215900"/>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מבחן</a:t>
            </a:r>
            <a:endParaRPr lang="en-US" sz="1000" b="1">
              <a:sym typeface="Symbol" pitchFamily="18" charset="2"/>
            </a:endParaRPr>
          </a:p>
        </p:txBody>
      </p:sp>
      <p:sp>
        <p:nvSpPr>
          <p:cNvPr id="356376" name="Line 24"/>
          <p:cNvSpPr>
            <a:spLocks noChangeShapeType="1"/>
          </p:cNvSpPr>
          <p:nvPr/>
        </p:nvSpPr>
        <p:spPr bwMode="auto">
          <a:xfrm>
            <a:off x="6516688" y="5661025"/>
            <a:ext cx="0" cy="720725"/>
          </a:xfrm>
          <a:prstGeom prst="line">
            <a:avLst/>
          </a:prstGeom>
          <a:noFill/>
          <a:ln w="9525">
            <a:solidFill>
              <a:schemeClr val="tx1"/>
            </a:solidFill>
            <a:miter lim="800000"/>
            <a:headEnd/>
            <a:tailEnd/>
          </a:ln>
        </p:spPr>
        <p:txBody>
          <a:bodyPr wrap="none"/>
          <a:lstStyle/>
          <a:p>
            <a:endParaRPr lang="he-IL"/>
          </a:p>
        </p:txBody>
      </p:sp>
      <p:grpSp>
        <p:nvGrpSpPr>
          <p:cNvPr id="3" name="Group 25"/>
          <p:cNvGrpSpPr>
            <a:grpSpLocks/>
          </p:cNvGrpSpPr>
          <p:nvPr/>
        </p:nvGrpSpPr>
        <p:grpSpPr bwMode="auto">
          <a:xfrm flipH="1">
            <a:off x="4572000" y="5229225"/>
            <a:ext cx="4286250" cy="1096963"/>
            <a:chOff x="3360" y="3072"/>
            <a:chExt cx="1872" cy="720"/>
          </a:xfrm>
        </p:grpSpPr>
        <p:sp>
          <p:nvSpPr>
            <p:cNvPr id="21530" name="Freeform 2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21531" name="Freeform 2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356380" name="Line 28"/>
          <p:cNvSpPr>
            <a:spLocks noChangeShapeType="1"/>
          </p:cNvSpPr>
          <p:nvPr/>
        </p:nvSpPr>
        <p:spPr bwMode="auto">
          <a:xfrm>
            <a:off x="5651500" y="4581525"/>
            <a:ext cx="0" cy="647700"/>
          </a:xfrm>
          <a:prstGeom prst="line">
            <a:avLst/>
          </a:prstGeom>
          <a:noFill/>
          <a:ln w="9525">
            <a:solidFill>
              <a:schemeClr val="tx1"/>
            </a:solidFill>
            <a:miter lim="800000"/>
            <a:headEnd/>
            <a:tailEnd/>
          </a:ln>
        </p:spPr>
        <p:txBody>
          <a:bodyPr wrap="none"/>
          <a:lstStyle/>
          <a:p>
            <a:endParaRPr lang="he-IL"/>
          </a:p>
        </p:txBody>
      </p:sp>
      <p:graphicFrame>
        <p:nvGraphicFramePr>
          <p:cNvPr id="356382" name="Object 30"/>
          <p:cNvGraphicFramePr>
            <a:graphicFrameLocks noChangeAspect="1"/>
          </p:cNvGraphicFramePr>
          <p:nvPr/>
        </p:nvGraphicFramePr>
        <p:xfrm>
          <a:off x="395288" y="3789363"/>
          <a:ext cx="2470150" cy="455612"/>
        </p:xfrm>
        <a:graphic>
          <a:graphicData uri="http://schemas.openxmlformats.org/presentationml/2006/ole">
            <p:oleObj spid="_x0000_s21506" name="משוואה" r:id="rId3" imgW="130788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 calcmode="lin" valueType="num">
                                      <p:cBhvr>
                                        <p:cTn id="7" dur="1000" fill="hold"/>
                                        <p:tgtEl>
                                          <p:spTgt spid="3563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563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56355">
                                            <p:txEl>
                                              <p:pRg st="0" end="0"/>
                                            </p:txEl>
                                          </p:spTgt>
                                        </p:tgtEl>
                                      </p:cBhvr>
                                    </p:animEffec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56376"/>
                                        </p:tgtEl>
                                        <p:attrNameLst>
                                          <p:attrName>style.visibility</p:attrName>
                                        </p:attrNameLst>
                                      </p:cBhvr>
                                      <p:to>
                                        <p:strVal val="visible"/>
                                      </p:to>
                                    </p:set>
                                  </p:childTnLst>
                                </p:cTn>
                              </p:par>
                            </p:childTnLst>
                          </p:cTn>
                        </p:par>
                        <p:par>
                          <p:cTn id="18" fill="hold">
                            <p:stCondLst>
                              <p:cond delay="1000"/>
                            </p:stCondLst>
                            <p:childTnLst>
                              <p:par>
                                <p:cTn id="19" presetID="35" presetClass="emph" presetSubtype="0" repeatCount="5000" fill="hold" grpId="1" nodeType="afterEffect">
                                  <p:stCondLst>
                                    <p:cond delay="0"/>
                                  </p:stCondLst>
                                  <p:childTnLst>
                                    <p:anim calcmode="discrete" valueType="str">
                                      <p:cBhvr>
                                        <p:cTn id="20" dur="1000" fill="hold"/>
                                        <p:tgtEl>
                                          <p:spTgt spid="356376"/>
                                        </p:tgtEl>
                                        <p:attrNameLst>
                                          <p:attrName>style.visibility</p:attrName>
                                        </p:attrNameLst>
                                      </p:cBhvr>
                                      <p:tavLst>
                                        <p:tav tm="0">
                                          <p:val>
                                            <p:strVal val="hidden"/>
                                          </p:val>
                                        </p:tav>
                                        <p:tav tm="50000">
                                          <p:val>
                                            <p:strVal val="visible"/>
                                          </p:val>
                                        </p:tav>
                                      </p:tavLst>
                                    </p:anim>
                                  </p:childTnLst>
                                </p:cTn>
                              </p:par>
                            </p:childTnLst>
                          </p:cTn>
                        </p:par>
                        <p:par>
                          <p:cTn id="21" fill="hold">
                            <p:stCondLst>
                              <p:cond delay="6000"/>
                            </p:stCondLst>
                            <p:childTnLst>
                              <p:par>
                                <p:cTn id="22" presetID="55" presetClass="entr" presetSubtype="0" fill="hold" grpId="0" nodeType="afterEffect">
                                  <p:stCondLst>
                                    <p:cond delay="0"/>
                                  </p:stCondLst>
                                  <p:childTnLst>
                                    <p:set>
                                      <p:cBhvr>
                                        <p:cTn id="23" dur="1" fill="hold">
                                          <p:stCondLst>
                                            <p:cond delay="0"/>
                                          </p:stCondLst>
                                        </p:cTn>
                                        <p:tgtEl>
                                          <p:spTgt spid="356355">
                                            <p:txEl>
                                              <p:pRg st="1" end="1"/>
                                            </p:txEl>
                                          </p:spTgt>
                                        </p:tgtEl>
                                        <p:attrNameLst>
                                          <p:attrName>style.visibility</p:attrName>
                                        </p:attrNameLst>
                                      </p:cBhvr>
                                      <p:to>
                                        <p:strVal val="visible"/>
                                      </p:to>
                                    </p:set>
                                    <p:anim calcmode="lin" valueType="num">
                                      <p:cBhvr>
                                        <p:cTn id="24" dur="1000" fill="hold"/>
                                        <p:tgtEl>
                                          <p:spTgt spid="356355">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356355">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35635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56355">
                                            <p:txEl>
                                              <p:pRg st="2" end="2"/>
                                            </p:txEl>
                                          </p:spTgt>
                                        </p:tgtEl>
                                        <p:attrNameLst>
                                          <p:attrName>style.visibility</p:attrName>
                                        </p:attrNameLst>
                                      </p:cBhvr>
                                      <p:to>
                                        <p:strVal val="visible"/>
                                      </p:to>
                                    </p:set>
                                    <p:anim calcmode="lin" valueType="num">
                                      <p:cBhvr>
                                        <p:cTn id="31" dur="1000" fill="hold"/>
                                        <p:tgtEl>
                                          <p:spTgt spid="356355">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356355">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56355">
                                            <p:txEl>
                                              <p:pRg st="2" end="2"/>
                                            </p:txEl>
                                          </p:spTgt>
                                        </p:tgtEl>
                                      </p:cBhvr>
                                    </p:animEffec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56380"/>
                                        </p:tgtEl>
                                        <p:attrNameLst>
                                          <p:attrName>style.visibility</p:attrName>
                                        </p:attrNameLst>
                                      </p:cBhvr>
                                      <p:to>
                                        <p:strVal val="visible"/>
                                      </p:to>
                                    </p:set>
                                  </p:childTnLst>
                                </p:cTn>
                              </p:par>
                              <p:par>
                                <p:cTn id="37" presetID="42" presetClass="path" presetSubtype="0" repeatCount="5000" accel="50000" decel="50000" fill="hold" grpId="1" nodeType="withEffect">
                                  <p:stCondLst>
                                    <p:cond delay="0"/>
                                  </p:stCondLst>
                                  <p:childTnLst>
                                    <p:animMotion origin="layout" path="M 4.44444E-6 2.22222E-6 L 4.44444E-6 0.17315 " pathEditMode="relative" rAng="0" ptsTypes="AA">
                                      <p:cBhvr>
                                        <p:cTn id="38" dur="2000" fill="hold"/>
                                        <p:tgtEl>
                                          <p:spTgt spid="356380"/>
                                        </p:tgtEl>
                                        <p:attrNameLst>
                                          <p:attrName>ppt_x</p:attrName>
                                          <p:attrName>ppt_y</p:attrName>
                                        </p:attrNameLst>
                                      </p:cBhvr>
                                      <p:rCtr x="0" y="87"/>
                                    </p:animMotion>
                                  </p:childTnLst>
                                </p:cTn>
                              </p:par>
                            </p:childTnLst>
                          </p:cTn>
                        </p:par>
                        <p:par>
                          <p:cTn id="39" fill="hold">
                            <p:stCondLst>
                              <p:cond delay="11000"/>
                            </p:stCondLst>
                            <p:childTnLst>
                              <p:par>
                                <p:cTn id="40" presetID="2" presetClass="exit" presetSubtype="4" fill="hold" grpId="2" nodeType="afterEffect">
                                  <p:stCondLst>
                                    <p:cond delay="0"/>
                                  </p:stCondLst>
                                  <p:childTnLst>
                                    <p:anim calcmode="lin" valueType="num">
                                      <p:cBhvr additive="base">
                                        <p:cTn id="41" dur="500"/>
                                        <p:tgtEl>
                                          <p:spTgt spid="356380"/>
                                        </p:tgtEl>
                                        <p:attrNameLst>
                                          <p:attrName>ppt_x</p:attrName>
                                        </p:attrNameLst>
                                      </p:cBhvr>
                                      <p:tavLst>
                                        <p:tav tm="0">
                                          <p:val>
                                            <p:strVal val="ppt_x"/>
                                          </p:val>
                                        </p:tav>
                                        <p:tav tm="100000">
                                          <p:val>
                                            <p:strVal val="ppt_x"/>
                                          </p:val>
                                        </p:tav>
                                      </p:tavLst>
                                    </p:anim>
                                    <p:anim calcmode="lin" valueType="num">
                                      <p:cBhvr additive="base">
                                        <p:cTn id="42" dur="500"/>
                                        <p:tgtEl>
                                          <p:spTgt spid="356380"/>
                                        </p:tgtEl>
                                        <p:attrNameLst>
                                          <p:attrName>ppt_y</p:attrName>
                                        </p:attrNameLst>
                                      </p:cBhvr>
                                      <p:tavLst>
                                        <p:tav tm="0">
                                          <p:val>
                                            <p:strVal val="ppt_y"/>
                                          </p:val>
                                        </p:tav>
                                        <p:tav tm="100000">
                                          <p:val>
                                            <p:strVal val="1+ppt_h/2"/>
                                          </p:val>
                                        </p:tav>
                                      </p:tavLst>
                                    </p:anim>
                                    <p:set>
                                      <p:cBhvr>
                                        <p:cTn id="43" dur="1" fill="hold">
                                          <p:stCondLst>
                                            <p:cond delay="499"/>
                                          </p:stCondLst>
                                        </p:cTn>
                                        <p:tgtEl>
                                          <p:spTgt spid="356380"/>
                                        </p:tgtEl>
                                        <p:attrNameLst>
                                          <p:attrName>style.visibility</p:attrName>
                                        </p:attrNameLst>
                                      </p:cBhvr>
                                      <p:to>
                                        <p:strVal val="hidden"/>
                                      </p:to>
                                    </p:set>
                                  </p:childTnLst>
                                </p:cTn>
                              </p:par>
                            </p:childTnLst>
                          </p:cTn>
                        </p:par>
                        <p:par>
                          <p:cTn id="44" fill="hold">
                            <p:stCondLst>
                              <p:cond delay="11500"/>
                            </p:stCondLst>
                            <p:childTnLst>
                              <p:par>
                                <p:cTn id="45" presetID="55" presetClass="entr" presetSubtype="0" fill="hold" grpId="0" nodeType="afterEffect">
                                  <p:stCondLst>
                                    <p:cond delay="0"/>
                                  </p:stCondLst>
                                  <p:childTnLst>
                                    <p:set>
                                      <p:cBhvr>
                                        <p:cTn id="46" dur="1" fill="hold">
                                          <p:stCondLst>
                                            <p:cond delay="0"/>
                                          </p:stCondLst>
                                        </p:cTn>
                                        <p:tgtEl>
                                          <p:spTgt spid="356355">
                                            <p:txEl>
                                              <p:pRg st="3" end="3"/>
                                            </p:txEl>
                                          </p:spTgt>
                                        </p:tgtEl>
                                        <p:attrNameLst>
                                          <p:attrName>style.visibility</p:attrName>
                                        </p:attrNameLst>
                                      </p:cBhvr>
                                      <p:to>
                                        <p:strVal val="visible"/>
                                      </p:to>
                                    </p:set>
                                    <p:anim calcmode="lin" valueType="num">
                                      <p:cBhvr>
                                        <p:cTn id="47" dur="1000" fill="hold"/>
                                        <p:tgtEl>
                                          <p:spTgt spid="356355">
                                            <p:txEl>
                                              <p:pRg st="3" end="3"/>
                                            </p:txEl>
                                          </p:spTgt>
                                        </p:tgtEl>
                                        <p:attrNameLst>
                                          <p:attrName>ppt_w</p:attrName>
                                        </p:attrNameLst>
                                      </p:cBhvr>
                                      <p:tavLst>
                                        <p:tav tm="0">
                                          <p:val>
                                            <p:strVal val="#ppt_w*0.70"/>
                                          </p:val>
                                        </p:tav>
                                        <p:tav tm="100000">
                                          <p:val>
                                            <p:strVal val="#ppt_w"/>
                                          </p:val>
                                        </p:tav>
                                      </p:tavLst>
                                    </p:anim>
                                    <p:anim calcmode="lin" valueType="num">
                                      <p:cBhvr>
                                        <p:cTn id="48" dur="1000" fill="hold"/>
                                        <p:tgtEl>
                                          <p:spTgt spid="356355">
                                            <p:txEl>
                                              <p:pRg st="3" end="3"/>
                                            </p:txEl>
                                          </p:spTgt>
                                        </p:tgtEl>
                                        <p:attrNameLst>
                                          <p:attrName>ppt_h</p:attrName>
                                        </p:attrNameLst>
                                      </p:cBhvr>
                                      <p:tavLst>
                                        <p:tav tm="0">
                                          <p:val>
                                            <p:strVal val="#ppt_h"/>
                                          </p:val>
                                        </p:tav>
                                        <p:tav tm="100000">
                                          <p:val>
                                            <p:strVal val="#ppt_h"/>
                                          </p:val>
                                        </p:tav>
                                      </p:tavLst>
                                    </p:anim>
                                    <p:animEffect transition="in" filter="fade">
                                      <p:cBhvr>
                                        <p:cTn id="49" dur="1000"/>
                                        <p:tgtEl>
                                          <p:spTgt spid="356355">
                                            <p:txEl>
                                              <p:pRg st="3" end="3"/>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356382"/>
                                        </p:tgtEl>
                                        <p:attrNameLst>
                                          <p:attrName>style.visibility</p:attrName>
                                        </p:attrNameLst>
                                      </p:cBhvr>
                                      <p:to>
                                        <p:strVal val="visible"/>
                                      </p:to>
                                    </p:set>
                                    <p:anim calcmode="lin" valueType="num">
                                      <p:cBhvr>
                                        <p:cTn id="52" dur="1000" fill="hold"/>
                                        <p:tgtEl>
                                          <p:spTgt spid="356382"/>
                                        </p:tgtEl>
                                        <p:attrNameLst>
                                          <p:attrName>ppt_w</p:attrName>
                                        </p:attrNameLst>
                                      </p:cBhvr>
                                      <p:tavLst>
                                        <p:tav tm="0">
                                          <p:val>
                                            <p:strVal val="#ppt_w*0.70"/>
                                          </p:val>
                                        </p:tav>
                                        <p:tav tm="100000">
                                          <p:val>
                                            <p:strVal val="#ppt_w"/>
                                          </p:val>
                                        </p:tav>
                                      </p:tavLst>
                                    </p:anim>
                                    <p:anim calcmode="lin" valueType="num">
                                      <p:cBhvr>
                                        <p:cTn id="53" dur="1000" fill="hold"/>
                                        <p:tgtEl>
                                          <p:spTgt spid="356382"/>
                                        </p:tgtEl>
                                        <p:attrNameLst>
                                          <p:attrName>ppt_h</p:attrName>
                                        </p:attrNameLst>
                                      </p:cBhvr>
                                      <p:tavLst>
                                        <p:tav tm="0">
                                          <p:val>
                                            <p:strVal val="#ppt_h"/>
                                          </p:val>
                                        </p:tav>
                                        <p:tav tm="100000">
                                          <p:val>
                                            <p:strVal val="#ppt_h"/>
                                          </p:val>
                                        </p:tav>
                                      </p:tavLst>
                                    </p:anim>
                                    <p:animEffect transition="in" filter="fade">
                                      <p:cBhvr>
                                        <p:cTn id="54" dur="1000"/>
                                        <p:tgtEl>
                                          <p:spTgt spid="356382"/>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356355">
                                            <p:txEl>
                                              <p:pRg st="4" end="4"/>
                                            </p:txEl>
                                          </p:spTgt>
                                        </p:tgtEl>
                                        <p:attrNameLst>
                                          <p:attrName>style.visibility</p:attrName>
                                        </p:attrNameLst>
                                      </p:cBhvr>
                                      <p:to>
                                        <p:strVal val="visible"/>
                                      </p:to>
                                    </p:set>
                                    <p:anim calcmode="lin" valueType="num">
                                      <p:cBhvr>
                                        <p:cTn id="59" dur="1000" fill="hold"/>
                                        <p:tgtEl>
                                          <p:spTgt spid="356355">
                                            <p:txEl>
                                              <p:pRg st="4" end="4"/>
                                            </p:txEl>
                                          </p:spTgt>
                                        </p:tgtEl>
                                        <p:attrNameLst>
                                          <p:attrName>ppt_w</p:attrName>
                                        </p:attrNameLst>
                                      </p:cBhvr>
                                      <p:tavLst>
                                        <p:tav tm="0">
                                          <p:val>
                                            <p:strVal val="#ppt_w*0.70"/>
                                          </p:val>
                                        </p:tav>
                                        <p:tav tm="100000">
                                          <p:val>
                                            <p:strVal val="#ppt_w"/>
                                          </p:val>
                                        </p:tav>
                                      </p:tavLst>
                                    </p:anim>
                                    <p:anim calcmode="lin" valueType="num">
                                      <p:cBhvr>
                                        <p:cTn id="60" dur="1000" fill="hold"/>
                                        <p:tgtEl>
                                          <p:spTgt spid="356355">
                                            <p:txEl>
                                              <p:pRg st="4" end="4"/>
                                            </p:txEl>
                                          </p:spTgt>
                                        </p:tgtEl>
                                        <p:attrNameLst>
                                          <p:attrName>ppt_h</p:attrName>
                                        </p:attrNameLst>
                                      </p:cBhvr>
                                      <p:tavLst>
                                        <p:tav tm="0">
                                          <p:val>
                                            <p:strVal val="#ppt_h"/>
                                          </p:val>
                                        </p:tav>
                                        <p:tav tm="100000">
                                          <p:val>
                                            <p:strVal val="#ppt_h"/>
                                          </p:val>
                                        </p:tav>
                                      </p:tavLst>
                                    </p:anim>
                                    <p:animEffect transition="in" filter="fade">
                                      <p:cBhvr>
                                        <p:cTn id="61" dur="1000"/>
                                        <p:tgtEl>
                                          <p:spTgt spid="356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p:bldP spid="356376" grpId="0" animBg="1"/>
      <p:bldP spid="356376" grpId="1" animBg="1"/>
      <p:bldP spid="356380" grpId="0" animBg="1"/>
      <p:bldP spid="356380" grpId="1" animBg="1"/>
      <p:bldP spid="356380" grpId="2"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1116013" y="1989138"/>
            <a:ext cx="6980237" cy="1143000"/>
          </a:xfrm>
        </p:spPr>
        <p:txBody>
          <a:bodyPr/>
          <a:lstStyle/>
          <a:p>
            <a:pPr algn="r" eaLnBrk="1" hangingPunct="1"/>
            <a:r>
              <a:rPr lang="he-IL" smtClean="0"/>
              <a:t>סטטיסטיקה</a:t>
            </a:r>
            <a:endParaRPr lang="en-US" smtClean="0"/>
          </a:p>
        </p:txBody>
      </p:sp>
      <p:sp>
        <p:nvSpPr>
          <p:cNvPr id="137219" name="Rectangle 3"/>
          <p:cNvSpPr>
            <a:spLocks noGrp="1" noChangeArrowheads="1"/>
          </p:cNvSpPr>
          <p:nvPr>
            <p:ph type="subTitle" idx="1"/>
          </p:nvPr>
        </p:nvSpPr>
        <p:spPr>
          <a:xfrm>
            <a:off x="0" y="3357563"/>
            <a:ext cx="8640763" cy="935037"/>
          </a:xfrm>
        </p:spPr>
        <p:txBody>
          <a:bodyPr/>
          <a:lstStyle/>
          <a:p>
            <a:pPr algn="r" eaLnBrk="1" hangingPunct="1">
              <a:lnSpc>
                <a:spcPct val="90000"/>
              </a:lnSpc>
            </a:pPr>
            <a:r>
              <a:rPr lang="he-IL" sz="2000" smtClean="0">
                <a:solidFill>
                  <a:schemeClr val="tx2"/>
                </a:solidFill>
              </a:rPr>
              <a:t>שיעור 4: רווח בר סמך כאשר </a:t>
            </a:r>
            <a:r>
              <a:rPr lang="en-US" sz="2000" smtClean="0">
                <a:solidFill>
                  <a:schemeClr val="tx2"/>
                </a:solidFill>
                <a:sym typeface="Symbol" pitchFamily="18" charset="2"/>
              </a:rPr>
              <a:t></a:t>
            </a:r>
            <a:r>
              <a:rPr lang="he-IL" sz="2000" smtClean="0">
                <a:solidFill>
                  <a:schemeClr val="tx2"/>
                </a:solidFill>
              </a:rPr>
              <a:t> לא נתונה (נתון </a:t>
            </a:r>
            <a:r>
              <a:rPr lang="en-US" sz="2000" smtClean="0">
                <a:solidFill>
                  <a:schemeClr val="tx2"/>
                </a:solidFill>
              </a:rPr>
              <a:t>S</a:t>
            </a:r>
            <a:r>
              <a:rPr lang="he-IL" sz="2000" smtClean="0">
                <a:solidFill>
                  <a:schemeClr val="tx2"/>
                </a:solidFill>
              </a:rPr>
              <a:t>). </a:t>
            </a:r>
          </a:p>
          <a:p>
            <a:pPr algn="r" eaLnBrk="1" hangingPunct="1">
              <a:lnSpc>
                <a:spcPct val="90000"/>
              </a:lnSpc>
            </a:pPr>
            <a:r>
              <a:rPr lang="he-IL" sz="2000" smtClean="0">
                <a:solidFill>
                  <a:schemeClr val="tx2"/>
                </a:solidFill>
              </a:rPr>
              <a:t>בדיקת השערות ורווח בר סמך להפרש ממוצעים 2 מדגמים (שונות שווה).</a:t>
            </a:r>
            <a:endParaRPr lang="en-US" sz="2000" smtClean="0">
              <a:solidFill>
                <a:schemeClr val="tx2"/>
              </a:solidFill>
            </a:endParaRPr>
          </a:p>
        </p:txBody>
      </p:sp>
      <p:sp>
        <p:nvSpPr>
          <p:cNvPr id="137220" name="Text Box 4"/>
          <p:cNvSpPr txBox="1">
            <a:spLocks noChangeArrowheads="1"/>
          </p:cNvSpPr>
          <p:nvPr/>
        </p:nvSpPr>
        <p:spPr bwMode="auto">
          <a:xfrm>
            <a:off x="539750" y="4365625"/>
            <a:ext cx="8064500" cy="1739900"/>
          </a:xfrm>
          <a:prstGeom prst="rect">
            <a:avLst/>
          </a:prstGeom>
          <a:noFill/>
          <a:ln w="9525">
            <a:noFill/>
            <a:miter lim="800000"/>
            <a:headEnd/>
            <a:tailEnd/>
          </a:ln>
        </p:spPr>
        <p:txBody>
          <a:bodyPr>
            <a:spAutoFit/>
          </a:bodyPr>
          <a:lstStyle/>
          <a:p>
            <a:pPr>
              <a:lnSpc>
                <a:spcPct val="80000"/>
              </a:lnSpc>
              <a:spcBef>
                <a:spcPct val="50000"/>
              </a:spcBef>
            </a:pPr>
            <a:r>
              <a:rPr lang="he-IL" sz="1800" b="1" u="sng">
                <a:latin typeface="Times New Roman" pitchFamily="18" charset="0"/>
              </a:rPr>
              <a:t>ביבליוגרפיה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346-348. (רווח בר סמך כאשר </a:t>
            </a:r>
            <a:r>
              <a:rPr lang="en-US" sz="1800">
                <a:latin typeface="Times New Roman" pitchFamily="18" charset="0"/>
                <a:sym typeface="Symbol" pitchFamily="18" charset="2"/>
              </a:rPr>
              <a:t></a:t>
            </a:r>
            <a:r>
              <a:rPr lang="he-IL" sz="1800">
                <a:latin typeface="Times New Roman" pitchFamily="18" charset="0"/>
              </a:rPr>
              <a:t> לא נתונה).</a:t>
            </a:r>
          </a:p>
          <a:p>
            <a:pPr>
              <a:lnSpc>
                <a:spcPct val="80000"/>
              </a:lnSpc>
              <a:spcBef>
                <a:spcPct val="50000"/>
              </a:spcBef>
              <a:buFont typeface="Wingdings" pitchFamily="2" charset="2"/>
              <a:buChar char="&amp;"/>
            </a:pPr>
            <a:r>
              <a:rPr lang="he-IL" sz="1800">
                <a:latin typeface="Times New Roman" pitchFamily="18" charset="0"/>
              </a:rPr>
              <a:t> רונית איזנבך, סטטיסטיקה ללא סטטיסטיקאים: ע"מ 382-386. (בדיקת השערות 2 מדגמים).</a:t>
            </a:r>
          </a:p>
          <a:p>
            <a:pPr>
              <a:lnSpc>
                <a:spcPct val="80000"/>
              </a:lnSpc>
              <a:spcBef>
                <a:spcPct val="50000"/>
              </a:spcBef>
              <a:buFont typeface="Wingdings" pitchFamily="2" charset="2"/>
              <a:buChar char="&amp;"/>
            </a:pPr>
            <a:r>
              <a:rPr lang="he-IL" sz="1800">
                <a:latin typeface="Times New Roman" pitchFamily="18" charset="0"/>
              </a:rPr>
              <a:t> אלחנן מאיר, יסודות הסטטיסטיקה למדע ההתנהגות: ע"מ 133-135. (בדיקת השערות 2 מדגמים).</a:t>
            </a:r>
          </a:p>
          <a:p>
            <a:pPr>
              <a:lnSpc>
                <a:spcPct val="80000"/>
              </a:lnSpc>
              <a:spcBef>
                <a:spcPct val="50000"/>
              </a:spcBef>
              <a:buFont typeface="Wingdings" pitchFamily="2" charset="2"/>
              <a:buChar char="&amp;"/>
            </a:pPr>
            <a:endParaRPr lang="en-US" sz="1800">
              <a:latin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lgn="r" eaLnBrk="1" hangingPunct="1"/>
            <a:r>
              <a:rPr lang="he-IL" sz="3600" smtClean="0"/>
              <a:t>אומדן לפרמטר </a:t>
            </a:r>
            <a:r>
              <a:rPr lang="el-GR" sz="3600" smtClean="0"/>
              <a:t>μ</a:t>
            </a:r>
            <a:r>
              <a:rPr lang="he-IL" sz="3600" smtClean="0"/>
              <a:t>, </a:t>
            </a:r>
            <a:r>
              <a:rPr lang="en-US" sz="3600" smtClean="0">
                <a:sym typeface="Symbol" pitchFamily="18" charset="2"/>
              </a:rPr>
              <a:t></a:t>
            </a:r>
            <a:r>
              <a:rPr lang="he-IL" sz="3600" smtClean="0"/>
              <a:t> לא נתונה (</a:t>
            </a:r>
            <a:r>
              <a:rPr lang="en-US" sz="3600" smtClean="0"/>
              <a:t>S</a:t>
            </a:r>
            <a:r>
              <a:rPr lang="he-IL" sz="3600" smtClean="0"/>
              <a:t>): רווח בר סמך</a:t>
            </a:r>
            <a:endParaRPr lang="en-US" sz="3600" smtClean="0"/>
          </a:p>
        </p:txBody>
      </p:sp>
      <p:sp>
        <p:nvSpPr>
          <p:cNvPr id="366595" name="Rectangle 3"/>
          <p:cNvSpPr>
            <a:spLocks noGrp="1" noChangeArrowheads="1"/>
          </p:cNvSpPr>
          <p:nvPr>
            <p:ph type="body" idx="1"/>
          </p:nvPr>
        </p:nvSpPr>
        <p:spPr/>
        <p:txBody>
          <a:bodyPr/>
          <a:lstStyle/>
          <a:p>
            <a:pPr eaLnBrk="1" hangingPunct="1"/>
            <a:r>
              <a:rPr lang="he-IL" sz="2800" smtClean="0"/>
              <a:t>אומדן ע"י תחום (רווח בר סמך): החוקר קובע את רמת הסמך </a:t>
            </a:r>
            <a:r>
              <a:rPr lang="en-US" sz="2800" smtClean="0"/>
              <a:t>(1- </a:t>
            </a:r>
            <a:r>
              <a:rPr lang="en-US" smtClean="0">
                <a:sym typeface="Symbol" pitchFamily="18" charset="2"/>
              </a:rPr>
              <a:t>)</a:t>
            </a:r>
            <a:r>
              <a:rPr lang="he-IL" smtClean="0">
                <a:sym typeface="Symbol" pitchFamily="18" charset="2"/>
              </a:rPr>
              <a:t>. </a:t>
            </a:r>
            <a:r>
              <a:rPr lang="he-IL" sz="2800" smtClean="0">
                <a:sym typeface="Symbol" pitchFamily="18" charset="2"/>
              </a:rPr>
              <a:t>בהנחה שסטיית התקן של האוכלוסייה </a:t>
            </a:r>
            <a:r>
              <a:rPr lang="he-IL" sz="2800" b="1" u="sng" smtClean="0">
                <a:sym typeface="Symbol" pitchFamily="18" charset="2"/>
              </a:rPr>
              <a:t>אינה ידועה</a:t>
            </a:r>
            <a:r>
              <a:rPr lang="he-IL" sz="2800" smtClean="0">
                <a:sym typeface="Symbol" pitchFamily="18" charset="2"/>
              </a:rPr>
              <a:t> נשתמש ב </a:t>
            </a:r>
            <a:r>
              <a:rPr lang="en-US" sz="2800" smtClean="0">
                <a:sym typeface="Symbol" pitchFamily="18" charset="2"/>
              </a:rPr>
              <a:t>t</a:t>
            </a:r>
            <a:r>
              <a:rPr lang="he-IL" sz="2800" smtClean="0">
                <a:sym typeface="Symbol" pitchFamily="18" charset="2"/>
              </a:rPr>
              <a:t> הנוסחה היא: </a:t>
            </a:r>
            <a:r>
              <a:rPr lang="en-US" sz="2800" smtClean="0">
                <a:sym typeface="Symbol" pitchFamily="18" charset="2"/>
              </a:rPr>
              <a:t/>
            </a:r>
            <a:br>
              <a:rPr lang="en-US" sz="2800" smtClean="0">
                <a:sym typeface="Symbol" pitchFamily="18" charset="2"/>
              </a:rPr>
            </a:br>
            <a:r>
              <a:rPr lang="en-US" sz="2800" smtClean="0">
                <a:sym typeface="Symbol" pitchFamily="18" charset="2"/>
              </a:rPr>
              <a:t/>
            </a:r>
            <a:br>
              <a:rPr lang="en-US" sz="2800" smtClean="0">
                <a:sym typeface="Symbol" pitchFamily="18" charset="2"/>
              </a:rPr>
            </a:br>
            <a:endParaRPr lang="he-IL" sz="2800" smtClean="0">
              <a:sym typeface="Symbol" pitchFamily="18" charset="2"/>
            </a:endParaRPr>
          </a:p>
          <a:p>
            <a:pPr eaLnBrk="1" hangingPunct="1"/>
            <a:r>
              <a:rPr lang="he-IL" sz="2800" smtClean="0">
                <a:sym typeface="Symbol" pitchFamily="18" charset="2"/>
              </a:rPr>
              <a:t>הרווח נבנה סביב ממוצע המדגם, מוסיפים ומפחיתים ממנו </a:t>
            </a:r>
            <a:r>
              <a:rPr lang="en-US" sz="2800" smtClean="0">
                <a:sym typeface="Symbol" pitchFamily="18" charset="2"/>
              </a:rPr>
              <a:t>t</a:t>
            </a:r>
            <a:r>
              <a:rPr lang="he-IL" sz="2800" smtClean="0">
                <a:sym typeface="Symbol" pitchFamily="18" charset="2"/>
              </a:rPr>
              <a:t> פעמים את טעות התקן.</a:t>
            </a:r>
          </a:p>
          <a:p>
            <a:pPr eaLnBrk="1" hangingPunct="1"/>
            <a:r>
              <a:rPr lang="he-IL" sz="2800" smtClean="0">
                <a:sym typeface="Symbol" pitchFamily="18" charset="2"/>
              </a:rPr>
              <a:t>ערך ה </a:t>
            </a:r>
            <a:r>
              <a:rPr lang="en-US" sz="2800" smtClean="0">
                <a:sym typeface="Symbol" pitchFamily="18" charset="2"/>
              </a:rPr>
              <a:t>t</a:t>
            </a:r>
            <a:r>
              <a:rPr lang="he-IL" sz="2800" smtClean="0">
                <a:sym typeface="Symbol" pitchFamily="18" charset="2"/>
              </a:rPr>
              <a:t> תלוי גם בגודל המדגם </a:t>
            </a:r>
            <a:r>
              <a:rPr lang="en-US" sz="2800" smtClean="0">
                <a:sym typeface="Symbol" pitchFamily="18" charset="2"/>
              </a:rPr>
              <a:t>(df=n-1)</a:t>
            </a:r>
            <a:r>
              <a:rPr lang="he-IL" sz="2800" smtClean="0">
                <a:sym typeface="Symbol" pitchFamily="18" charset="2"/>
              </a:rPr>
              <a:t>. </a:t>
            </a:r>
            <a:endParaRPr lang="en-US" sz="2800" smtClean="0">
              <a:sym typeface="Symbol" pitchFamily="18" charset="2"/>
            </a:endParaRPr>
          </a:p>
        </p:txBody>
      </p:sp>
      <p:graphicFrame>
        <p:nvGraphicFramePr>
          <p:cNvPr id="366597" name="Object 5"/>
          <p:cNvGraphicFramePr>
            <a:graphicFrameLocks noChangeAspect="1"/>
          </p:cNvGraphicFramePr>
          <p:nvPr/>
        </p:nvGraphicFramePr>
        <p:xfrm>
          <a:off x="1476375" y="3513138"/>
          <a:ext cx="5557838" cy="509587"/>
        </p:xfrm>
        <a:graphic>
          <a:graphicData uri="http://schemas.openxmlformats.org/presentationml/2006/ole">
            <p:oleObj spid="_x0000_s22530" name="משוואה" r:id="rId3" imgW="2628720" imgH="241200" progId="Equation.3">
              <p:embed/>
            </p:oleObj>
          </a:graphicData>
        </a:graphic>
      </p:graphicFrame>
      <p:sp>
        <p:nvSpPr>
          <p:cNvPr id="366598" name="AutoShape 6">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Effect transition="in" filter="fade">
                                      <p:cBhvr>
                                        <p:cTn id="7" dur="2000"/>
                                        <p:tgtEl>
                                          <p:spTgt spid="3665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6597"/>
                                        </p:tgtEl>
                                        <p:attrNameLst>
                                          <p:attrName>style.visibility</p:attrName>
                                        </p:attrNameLst>
                                      </p:cBhvr>
                                      <p:to>
                                        <p:strVal val="visible"/>
                                      </p:to>
                                    </p:set>
                                    <p:animEffect transition="in" filter="fade">
                                      <p:cBhvr>
                                        <p:cTn id="10" dur="2000"/>
                                        <p:tgtEl>
                                          <p:spTgt spid="366597"/>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66595">
                                            <p:txEl>
                                              <p:pRg st="1" end="1"/>
                                            </p:txEl>
                                          </p:spTgt>
                                        </p:tgtEl>
                                        <p:attrNameLst>
                                          <p:attrName>style.visibility</p:attrName>
                                        </p:attrNameLst>
                                      </p:cBhvr>
                                      <p:to>
                                        <p:strVal val="visible"/>
                                      </p:to>
                                    </p:set>
                                    <p:animEffect transition="in" filter="fade">
                                      <p:cBhvr>
                                        <p:cTn id="14" dur="2000"/>
                                        <p:tgtEl>
                                          <p:spTgt spid="366595">
                                            <p:txEl>
                                              <p:pRg st="1" end="1"/>
                                            </p:tx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366595">
                                            <p:txEl>
                                              <p:pRg st="2" end="2"/>
                                            </p:txEl>
                                          </p:spTgt>
                                        </p:tgtEl>
                                        <p:attrNameLst>
                                          <p:attrName>style.visibility</p:attrName>
                                        </p:attrNameLst>
                                      </p:cBhvr>
                                      <p:to>
                                        <p:strVal val="visible"/>
                                      </p:to>
                                    </p:set>
                                    <p:animEffect transition="in" filter="fade">
                                      <p:cBhvr>
                                        <p:cTn id="18" dur="2000"/>
                                        <p:tgtEl>
                                          <p:spTgt spid="366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algn="r" eaLnBrk="1" hangingPunct="1"/>
            <a:r>
              <a:rPr lang="he-IL" smtClean="0"/>
              <a:t>רווח בר סמך</a:t>
            </a:r>
            <a:endParaRPr lang="en-US" smtClean="0"/>
          </a:p>
        </p:txBody>
      </p:sp>
      <p:graphicFrame>
        <p:nvGraphicFramePr>
          <p:cNvPr id="367619" name="Object 3"/>
          <p:cNvGraphicFramePr>
            <a:graphicFrameLocks noChangeAspect="1"/>
          </p:cNvGraphicFramePr>
          <p:nvPr/>
        </p:nvGraphicFramePr>
        <p:xfrm>
          <a:off x="2590800" y="5661025"/>
          <a:ext cx="4465638" cy="428625"/>
        </p:xfrm>
        <a:graphic>
          <a:graphicData uri="http://schemas.openxmlformats.org/presentationml/2006/ole">
            <p:oleObj spid="_x0000_s23554" name="משוואה" r:id="rId3" imgW="2641320" imgH="253800" progId="Equation.3">
              <p:embed/>
            </p:oleObj>
          </a:graphicData>
        </a:graphic>
      </p:graphicFrame>
      <p:grpSp>
        <p:nvGrpSpPr>
          <p:cNvPr id="2" name="Group 4"/>
          <p:cNvGrpSpPr>
            <a:grpSpLocks/>
          </p:cNvGrpSpPr>
          <p:nvPr/>
        </p:nvGrpSpPr>
        <p:grpSpPr bwMode="auto">
          <a:xfrm>
            <a:off x="1116013" y="2060575"/>
            <a:ext cx="7239000" cy="3473450"/>
            <a:chOff x="703" y="1298"/>
            <a:chExt cx="4560" cy="2188"/>
          </a:xfrm>
        </p:grpSpPr>
        <p:grpSp>
          <p:nvGrpSpPr>
            <p:cNvPr id="23574" name="Group 5"/>
            <p:cNvGrpSpPr>
              <a:grpSpLocks/>
            </p:cNvGrpSpPr>
            <p:nvPr/>
          </p:nvGrpSpPr>
          <p:grpSpPr bwMode="auto">
            <a:xfrm>
              <a:off x="703" y="1298"/>
              <a:ext cx="4560" cy="2188"/>
              <a:chOff x="703" y="1298"/>
              <a:chExt cx="4560" cy="2188"/>
            </a:xfrm>
          </p:grpSpPr>
          <p:sp>
            <p:nvSpPr>
              <p:cNvPr id="23581" name="Rectangle 6"/>
              <p:cNvSpPr>
                <a:spLocks noChangeArrowheads="1"/>
              </p:cNvSpPr>
              <p:nvPr/>
            </p:nvSpPr>
            <p:spPr bwMode="auto">
              <a:xfrm>
                <a:off x="2863" y="3136"/>
                <a:ext cx="335" cy="158"/>
              </a:xfrm>
              <a:prstGeom prst="rect">
                <a:avLst/>
              </a:prstGeom>
              <a:noFill/>
              <a:ln w="9525">
                <a:noFill/>
                <a:miter lim="800000"/>
                <a:headEnd/>
                <a:tailEnd/>
              </a:ln>
            </p:spPr>
            <p:txBody>
              <a:bodyPr wrap="none" anchor="ctr"/>
              <a:lstStyle/>
              <a:p>
                <a:pPr algn="ctr"/>
                <a:r>
                  <a:rPr lang="en-US" sz="1400" b="1">
                    <a:solidFill>
                      <a:srgbClr val="0000FF"/>
                    </a:solidFill>
                  </a:rPr>
                  <a:t>t=0</a:t>
                </a:r>
              </a:p>
            </p:txBody>
          </p:sp>
          <p:grpSp>
            <p:nvGrpSpPr>
              <p:cNvPr id="23582" name="Group 7"/>
              <p:cNvGrpSpPr>
                <a:grpSpLocks/>
              </p:cNvGrpSpPr>
              <p:nvPr/>
            </p:nvGrpSpPr>
            <p:grpSpPr bwMode="auto">
              <a:xfrm>
                <a:off x="703" y="1298"/>
                <a:ext cx="4560" cy="2188"/>
                <a:chOff x="703" y="1298"/>
                <a:chExt cx="4560" cy="2188"/>
              </a:xfrm>
            </p:grpSpPr>
            <p:sp>
              <p:nvSpPr>
                <p:cNvPr id="23583" name="Line 8"/>
                <p:cNvSpPr>
                  <a:spLocks noChangeShapeType="1"/>
                </p:cNvSpPr>
                <p:nvPr/>
              </p:nvSpPr>
              <p:spPr bwMode="auto">
                <a:xfrm>
                  <a:off x="703" y="3040"/>
                  <a:ext cx="4560" cy="0"/>
                </a:xfrm>
                <a:prstGeom prst="line">
                  <a:avLst/>
                </a:prstGeom>
                <a:noFill/>
                <a:ln w="25400">
                  <a:solidFill>
                    <a:schemeClr val="tx1"/>
                  </a:solidFill>
                  <a:miter lim="800000"/>
                  <a:headEnd/>
                  <a:tailEnd/>
                </a:ln>
              </p:spPr>
              <p:txBody>
                <a:bodyPr wrap="none"/>
                <a:lstStyle/>
                <a:p>
                  <a:endParaRPr lang="he-IL"/>
                </a:p>
              </p:txBody>
            </p:sp>
            <p:grpSp>
              <p:nvGrpSpPr>
                <p:cNvPr id="23584" name="Group 9"/>
                <p:cNvGrpSpPr>
                  <a:grpSpLocks/>
                </p:cNvGrpSpPr>
                <p:nvPr/>
              </p:nvGrpSpPr>
              <p:grpSpPr bwMode="auto">
                <a:xfrm>
                  <a:off x="943" y="1984"/>
                  <a:ext cx="4234" cy="1008"/>
                  <a:chOff x="3360" y="3072"/>
                  <a:chExt cx="1872" cy="720"/>
                </a:xfrm>
              </p:grpSpPr>
              <p:sp>
                <p:nvSpPr>
                  <p:cNvPr id="23591" name="Freeform 10"/>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23592" name="Freeform 11"/>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23585" name="Line 12"/>
                <p:cNvSpPr>
                  <a:spLocks noChangeShapeType="1"/>
                </p:cNvSpPr>
                <p:nvPr/>
              </p:nvSpPr>
              <p:spPr bwMode="auto">
                <a:xfrm>
                  <a:off x="3055" y="1888"/>
                  <a:ext cx="0" cy="1248"/>
                </a:xfrm>
                <a:prstGeom prst="line">
                  <a:avLst/>
                </a:prstGeom>
                <a:noFill/>
                <a:ln w="25400">
                  <a:solidFill>
                    <a:srgbClr val="0000FF"/>
                  </a:solidFill>
                  <a:miter lim="800000"/>
                  <a:headEnd/>
                  <a:tailEnd/>
                </a:ln>
              </p:spPr>
              <p:txBody>
                <a:bodyPr wrap="none"/>
                <a:lstStyle/>
                <a:p>
                  <a:endParaRPr lang="he-IL"/>
                </a:p>
              </p:txBody>
            </p:sp>
            <p:grpSp>
              <p:nvGrpSpPr>
                <p:cNvPr id="23586" name="Group 13"/>
                <p:cNvGrpSpPr>
                  <a:grpSpLocks/>
                </p:cNvGrpSpPr>
                <p:nvPr/>
              </p:nvGrpSpPr>
              <p:grpSpPr bwMode="auto">
                <a:xfrm>
                  <a:off x="2835" y="3294"/>
                  <a:ext cx="432" cy="192"/>
                  <a:chOff x="2835" y="3294"/>
                  <a:chExt cx="432" cy="192"/>
                </a:xfrm>
              </p:grpSpPr>
              <p:sp>
                <p:nvSpPr>
                  <p:cNvPr id="23589" name="Rectangle 14"/>
                  <p:cNvSpPr>
                    <a:spLocks noChangeArrowheads="1"/>
                  </p:cNvSpPr>
                  <p:nvPr/>
                </p:nvSpPr>
                <p:spPr bwMode="auto">
                  <a:xfrm>
                    <a:off x="2835" y="3294"/>
                    <a:ext cx="432" cy="192"/>
                  </a:xfrm>
                  <a:prstGeom prst="rect">
                    <a:avLst/>
                  </a:prstGeom>
                  <a:noFill/>
                  <a:ln w="9525">
                    <a:noFill/>
                    <a:miter lim="800000"/>
                    <a:headEnd/>
                    <a:tailEnd/>
                  </a:ln>
                </p:spPr>
                <p:txBody>
                  <a:bodyPr wrap="none" anchor="ctr"/>
                  <a:lstStyle/>
                  <a:p>
                    <a:pPr algn="ctr"/>
                    <a:r>
                      <a:rPr lang="en-US" sz="1600" b="1"/>
                      <a:t>X, </a:t>
                    </a:r>
                    <a:r>
                      <a:rPr lang="el-GR" sz="1600" b="1"/>
                      <a:t>μ</a:t>
                    </a:r>
                    <a:endParaRPr lang="en-US" sz="1600" b="1"/>
                  </a:p>
                </p:txBody>
              </p:sp>
              <p:sp>
                <p:nvSpPr>
                  <p:cNvPr id="23590" name="Line 15"/>
                  <p:cNvSpPr>
                    <a:spLocks noChangeShapeType="1"/>
                  </p:cNvSpPr>
                  <p:nvPr/>
                </p:nvSpPr>
                <p:spPr bwMode="auto">
                  <a:xfrm>
                    <a:off x="2906" y="3294"/>
                    <a:ext cx="144" cy="0"/>
                  </a:xfrm>
                  <a:prstGeom prst="line">
                    <a:avLst/>
                  </a:prstGeom>
                  <a:noFill/>
                  <a:ln w="25400">
                    <a:solidFill>
                      <a:schemeClr val="tx1"/>
                    </a:solidFill>
                    <a:miter lim="800000"/>
                    <a:headEnd/>
                    <a:tailEnd/>
                  </a:ln>
                </p:spPr>
                <p:txBody>
                  <a:bodyPr wrap="none"/>
                  <a:lstStyle/>
                  <a:p>
                    <a:endParaRPr lang="he-IL"/>
                  </a:p>
                </p:txBody>
              </p:sp>
            </p:grpSp>
            <p:sp>
              <p:nvSpPr>
                <p:cNvPr id="23587" name="AutoShape 16"/>
                <p:cNvSpPr>
                  <a:spLocks/>
                </p:cNvSpPr>
                <p:nvPr/>
              </p:nvSpPr>
              <p:spPr bwMode="auto">
                <a:xfrm rot="-5400000">
                  <a:off x="2925" y="-17"/>
                  <a:ext cx="181" cy="3266"/>
                </a:xfrm>
                <a:prstGeom prst="rightBrace">
                  <a:avLst>
                    <a:gd name="adj1" fmla="val 150368"/>
                    <a:gd name="adj2" fmla="val 50000"/>
                  </a:avLst>
                </a:prstGeom>
                <a:noFill/>
                <a:ln w="25400">
                  <a:solidFill>
                    <a:srgbClr val="0000FF"/>
                  </a:solidFill>
                  <a:miter lim="800000"/>
                  <a:headEnd/>
                  <a:tailEnd/>
                </a:ln>
              </p:spPr>
              <p:txBody>
                <a:bodyPr vert="eaVert" wrap="none" anchor="ctr"/>
                <a:lstStyle/>
                <a:p>
                  <a:pPr algn="ctr"/>
                  <a:endParaRPr lang="he-IL">
                    <a:solidFill>
                      <a:srgbClr val="0000FF"/>
                    </a:solidFill>
                  </a:endParaRPr>
                </a:p>
              </p:txBody>
            </p:sp>
            <p:sp>
              <p:nvSpPr>
                <p:cNvPr id="23588" name="Rectangle 17"/>
                <p:cNvSpPr>
                  <a:spLocks noChangeArrowheads="1"/>
                </p:cNvSpPr>
                <p:nvPr/>
              </p:nvSpPr>
              <p:spPr bwMode="auto">
                <a:xfrm>
                  <a:off x="2245" y="1298"/>
                  <a:ext cx="1497" cy="136"/>
                </a:xfrm>
                <a:prstGeom prst="rect">
                  <a:avLst/>
                </a:prstGeom>
                <a:noFill/>
                <a:ln w="9525">
                  <a:noFill/>
                  <a:miter lim="800000"/>
                  <a:headEnd/>
                  <a:tailEnd/>
                </a:ln>
              </p:spPr>
              <p:txBody>
                <a:bodyPr wrap="none" anchor="ctr"/>
                <a:lstStyle/>
                <a:p>
                  <a:pPr algn="ctr"/>
                  <a:r>
                    <a:rPr lang="he-IL" sz="1400" b="1">
                      <a:solidFill>
                        <a:srgbClr val="0000FF"/>
                      </a:solidFill>
                    </a:rPr>
                    <a:t>רווח בר סמך של  95% </a:t>
                  </a:r>
                  <a:r>
                    <a:rPr lang="en-US" sz="1400" b="1">
                      <a:solidFill>
                        <a:srgbClr val="0000FF"/>
                      </a:solidFill>
                    </a:rPr>
                    <a:t>(</a:t>
                  </a:r>
                  <a:r>
                    <a:rPr lang="en-US" sz="1400" b="1">
                      <a:solidFill>
                        <a:srgbClr val="0000FF"/>
                      </a:solidFill>
                      <a:sym typeface="Symbol" pitchFamily="18" charset="2"/>
                    </a:rPr>
                    <a:t>=5%)</a:t>
                  </a:r>
                </a:p>
              </p:txBody>
            </p:sp>
          </p:grpSp>
        </p:grpSp>
        <p:sp>
          <p:nvSpPr>
            <p:cNvPr id="23575" name="Line 18"/>
            <p:cNvSpPr>
              <a:spLocks noChangeShapeType="1"/>
            </p:cNvSpPr>
            <p:nvPr/>
          </p:nvSpPr>
          <p:spPr bwMode="auto">
            <a:xfrm>
              <a:off x="2653" y="2205"/>
              <a:ext cx="817" cy="0"/>
            </a:xfrm>
            <a:prstGeom prst="line">
              <a:avLst/>
            </a:prstGeom>
            <a:noFill/>
            <a:ln w="25400" cap="rnd">
              <a:solidFill>
                <a:srgbClr val="0000FF"/>
              </a:solidFill>
              <a:prstDash val="sysDot"/>
              <a:miter lim="800000"/>
              <a:headEnd/>
              <a:tailEnd/>
            </a:ln>
          </p:spPr>
          <p:txBody>
            <a:bodyPr wrap="none"/>
            <a:lstStyle/>
            <a:p>
              <a:endParaRPr lang="he-IL"/>
            </a:p>
          </p:txBody>
        </p:sp>
        <p:sp>
          <p:nvSpPr>
            <p:cNvPr id="23576" name="Line 19"/>
            <p:cNvSpPr>
              <a:spLocks noChangeShapeType="1"/>
            </p:cNvSpPr>
            <p:nvPr/>
          </p:nvSpPr>
          <p:spPr bwMode="auto">
            <a:xfrm>
              <a:off x="2517" y="2341"/>
              <a:ext cx="1043" cy="0"/>
            </a:xfrm>
            <a:prstGeom prst="line">
              <a:avLst/>
            </a:prstGeom>
            <a:noFill/>
            <a:ln w="25400" cap="rnd">
              <a:solidFill>
                <a:srgbClr val="0000FF"/>
              </a:solidFill>
              <a:prstDash val="sysDot"/>
              <a:miter lim="800000"/>
              <a:headEnd/>
              <a:tailEnd/>
            </a:ln>
          </p:spPr>
          <p:txBody>
            <a:bodyPr wrap="none"/>
            <a:lstStyle/>
            <a:p>
              <a:endParaRPr lang="he-IL"/>
            </a:p>
          </p:txBody>
        </p:sp>
        <p:sp>
          <p:nvSpPr>
            <p:cNvPr id="23577" name="Line 20"/>
            <p:cNvSpPr>
              <a:spLocks noChangeShapeType="1"/>
            </p:cNvSpPr>
            <p:nvPr/>
          </p:nvSpPr>
          <p:spPr bwMode="auto">
            <a:xfrm>
              <a:off x="2472" y="2478"/>
              <a:ext cx="1179" cy="0"/>
            </a:xfrm>
            <a:prstGeom prst="line">
              <a:avLst/>
            </a:prstGeom>
            <a:noFill/>
            <a:ln w="25400" cap="rnd">
              <a:solidFill>
                <a:srgbClr val="0000FF"/>
              </a:solidFill>
              <a:prstDash val="sysDot"/>
              <a:miter lim="800000"/>
              <a:headEnd/>
              <a:tailEnd/>
            </a:ln>
          </p:spPr>
          <p:txBody>
            <a:bodyPr wrap="none"/>
            <a:lstStyle/>
            <a:p>
              <a:endParaRPr lang="he-IL"/>
            </a:p>
          </p:txBody>
        </p:sp>
        <p:sp>
          <p:nvSpPr>
            <p:cNvPr id="23578" name="Line 21"/>
            <p:cNvSpPr>
              <a:spLocks noChangeShapeType="1"/>
            </p:cNvSpPr>
            <p:nvPr/>
          </p:nvSpPr>
          <p:spPr bwMode="auto">
            <a:xfrm>
              <a:off x="2336" y="2614"/>
              <a:ext cx="1406" cy="0"/>
            </a:xfrm>
            <a:prstGeom prst="line">
              <a:avLst/>
            </a:prstGeom>
            <a:noFill/>
            <a:ln w="25400" cap="rnd">
              <a:solidFill>
                <a:srgbClr val="0000FF"/>
              </a:solidFill>
              <a:prstDash val="sysDot"/>
              <a:miter lim="800000"/>
              <a:headEnd/>
              <a:tailEnd/>
            </a:ln>
          </p:spPr>
          <p:txBody>
            <a:bodyPr wrap="none"/>
            <a:lstStyle/>
            <a:p>
              <a:endParaRPr lang="he-IL"/>
            </a:p>
          </p:txBody>
        </p:sp>
        <p:sp>
          <p:nvSpPr>
            <p:cNvPr id="23579" name="Line 22"/>
            <p:cNvSpPr>
              <a:spLocks noChangeShapeType="1"/>
            </p:cNvSpPr>
            <p:nvPr/>
          </p:nvSpPr>
          <p:spPr bwMode="auto">
            <a:xfrm>
              <a:off x="2154" y="2750"/>
              <a:ext cx="1769" cy="0"/>
            </a:xfrm>
            <a:prstGeom prst="line">
              <a:avLst/>
            </a:prstGeom>
            <a:noFill/>
            <a:ln w="25400" cap="rnd">
              <a:solidFill>
                <a:srgbClr val="0000FF"/>
              </a:solidFill>
              <a:prstDash val="sysDot"/>
              <a:miter lim="800000"/>
              <a:headEnd/>
              <a:tailEnd/>
            </a:ln>
          </p:spPr>
          <p:txBody>
            <a:bodyPr wrap="none"/>
            <a:lstStyle/>
            <a:p>
              <a:endParaRPr lang="he-IL"/>
            </a:p>
          </p:txBody>
        </p:sp>
        <p:sp>
          <p:nvSpPr>
            <p:cNvPr id="23580" name="Line 23"/>
            <p:cNvSpPr>
              <a:spLocks noChangeShapeType="1"/>
            </p:cNvSpPr>
            <p:nvPr/>
          </p:nvSpPr>
          <p:spPr bwMode="auto">
            <a:xfrm>
              <a:off x="1791" y="2886"/>
              <a:ext cx="2541" cy="0"/>
            </a:xfrm>
            <a:prstGeom prst="line">
              <a:avLst/>
            </a:prstGeom>
            <a:noFill/>
            <a:ln w="25400" cap="rnd">
              <a:solidFill>
                <a:srgbClr val="0000FF"/>
              </a:solidFill>
              <a:prstDash val="sysDot"/>
              <a:miter lim="800000"/>
              <a:headEnd/>
              <a:tailEnd/>
            </a:ln>
          </p:spPr>
          <p:txBody>
            <a:bodyPr wrap="none"/>
            <a:lstStyle/>
            <a:p>
              <a:endParaRPr lang="he-IL"/>
            </a:p>
          </p:txBody>
        </p:sp>
      </p:grpSp>
      <p:grpSp>
        <p:nvGrpSpPr>
          <p:cNvPr id="7" name="Group 24"/>
          <p:cNvGrpSpPr>
            <a:grpSpLocks/>
          </p:cNvGrpSpPr>
          <p:nvPr/>
        </p:nvGrpSpPr>
        <p:grpSpPr bwMode="auto">
          <a:xfrm>
            <a:off x="1116013" y="3284538"/>
            <a:ext cx="7343775" cy="2016125"/>
            <a:chOff x="703" y="2069"/>
            <a:chExt cx="4626" cy="1270"/>
          </a:xfrm>
        </p:grpSpPr>
        <p:grpSp>
          <p:nvGrpSpPr>
            <p:cNvPr id="23559" name="Group 25"/>
            <p:cNvGrpSpPr>
              <a:grpSpLocks/>
            </p:cNvGrpSpPr>
            <p:nvPr/>
          </p:nvGrpSpPr>
          <p:grpSpPr bwMode="auto">
            <a:xfrm>
              <a:off x="703" y="2069"/>
              <a:ext cx="4626" cy="1270"/>
              <a:chOff x="703" y="2069"/>
              <a:chExt cx="4626" cy="1270"/>
            </a:xfrm>
          </p:grpSpPr>
          <p:sp>
            <p:nvSpPr>
              <p:cNvPr id="23566" name="Line 26"/>
              <p:cNvSpPr>
                <a:spLocks noChangeShapeType="1"/>
              </p:cNvSpPr>
              <p:nvPr/>
            </p:nvSpPr>
            <p:spPr bwMode="auto">
              <a:xfrm>
                <a:off x="4649" y="2069"/>
                <a:ext cx="0" cy="1056"/>
              </a:xfrm>
              <a:prstGeom prst="line">
                <a:avLst/>
              </a:prstGeom>
              <a:noFill/>
              <a:ln w="38100" cap="rnd">
                <a:solidFill>
                  <a:schemeClr val="hlink"/>
                </a:solidFill>
                <a:prstDash val="sysDot"/>
                <a:miter lim="800000"/>
                <a:headEnd/>
                <a:tailEnd/>
              </a:ln>
            </p:spPr>
            <p:txBody>
              <a:bodyPr wrap="none"/>
              <a:lstStyle/>
              <a:p>
                <a:endParaRPr lang="he-IL"/>
              </a:p>
            </p:txBody>
          </p:sp>
          <p:sp>
            <p:nvSpPr>
              <p:cNvPr id="23567" name="Line 27"/>
              <p:cNvSpPr>
                <a:spLocks noChangeShapeType="1"/>
              </p:cNvSpPr>
              <p:nvPr/>
            </p:nvSpPr>
            <p:spPr bwMode="auto">
              <a:xfrm>
                <a:off x="1383" y="2069"/>
                <a:ext cx="0" cy="1056"/>
              </a:xfrm>
              <a:prstGeom prst="line">
                <a:avLst/>
              </a:prstGeom>
              <a:noFill/>
              <a:ln w="38100" cap="rnd">
                <a:solidFill>
                  <a:srgbClr val="FF0000"/>
                </a:solidFill>
                <a:prstDash val="sysDot"/>
                <a:miter lim="800000"/>
                <a:headEnd/>
                <a:tailEnd/>
              </a:ln>
            </p:spPr>
            <p:txBody>
              <a:bodyPr wrap="none"/>
              <a:lstStyle/>
              <a:p>
                <a:endParaRPr lang="he-IL"/>
              </a:p>
            </p:txBody>
          </p:sp>
          <p:sp>
            <p:nvSpPr>
              <p:cNvPr id="23568" name="Rectangle 28"/>
              <p:cNvSpPr>
                <a:spLocks noChangeArrowheads="1"/>
              </p:cNvSpPr>
              <p:nvPr/>
            </p:nvSpPr>
            <p:spPr bwMode="auto">
              <a:xfrm>
                <a:off x="1156" y="3113"/>
                <a:ext cx="408" cy="181"/>
              </a:xfrm>
              <a:prstGeom prst="rect">
                <a:avLst/>
              </a:prstGeom>
              <a:noFill/>
              <a:ln w="9525">
                <a:noFill/>
                <a:miter lim="800000"/>
                <a:headEnd/>
                <a:tailEnd/>
              </a:ln>
            </p:spPr>
            <p:txBody>
              <a:bodyPr wrap="none" anchor="ctr"/>
              <a:lstStyle/>
              <a:p>
                <a:pPr algn="ctr"/>
                <a:r>
                  <a:rPr lang="en-US" sz="1600" b="1">
                    <a:solidFill>
                      <a:schemeClr val="hlink"/>
                    </a:solidFill>
                  </a:rPr>
                  <a:t>-t</a:t>
                </a:r>
                <a:r>
                  <a:rPr lang="en-US" sz="1600" b="1" baseline="-25000">
                    <a:solidFill>
                      <a:schemeClr val="hlink"/>
                    </a:solidFill>
                  </a:rPr>
                  <a:t>1- </a:t>
                </a:r>
                <a:r>
                  <a:rPr lang="en-US" sz="1600" b="1" baseline="-25000">
                    <a:solidFill>
                      <a:schemeClr val="hlink"/>
                    </a:solidFill>
                    <a:sym typeface="Symbol" pitchFamily="18" charset="2"/>
                  </a:rPr>
                  <a:t>/2</a:t>
                </a:r>
              </a:p>
            </p:txBody>
          </p:sp>
          <p:sp>
            <p:nvSpPr>
              <p:cNvPr id="23569" name="Rectangle 29"/>
              <p:cNvSpPr>
                <a:spLocks noChangeArrowheads="1"/>
              </p:cNvSpPr>
              <p:nvPr/>
            </p:nvSpPr>
            <p:spPr bwMode="auto">
              <a:xfrm>
                <a:off x="4422" y="3158"/>
                <a:ext cx="408" cy="181"/>
              </a:xfrm>
              <a:prstGeom prst="rect">
                <a:avLst/>
              </a:prstGeom>
              <a:noFill/>
              <a:ln w="9525">
                <a:noFill/>
                <a:miter lim="800000"/>
                <a:headEnd/>
                <a:tailEnd/>
              </a:ln>
            </p:spPr>
            <p:txBody>
              <a:bodyPr wrap="none" anchor="ctr"/>
              <a:lstStyle/>
              <a:p>
                <a:pPr algn="ctr"/>
                <a:r>
                  <a:rPr lang="en-US" sz="1600" b="1">
                    <a:solidFill>
                      <a:schemeClr val="hlink"/>
                    </a:solidFill>
                  </a:rPr>
                  <a:t>+t</a:t>
                </a:r>
                <a:r>
                  <a:rPr lang="en-US" sz="1600" b="1" baseline="-25000">
                    <a:solidFill>
                      <a:schemeClr val="hlink"/>
                    </a:solidFill>
                  </a:rPr>
                  <a:t>1- </a:t>
                </a:r>
                <a:r>
                  <a:rPr lang="en-US" sz="1600" b="1" baseline="-25000">
                    <a:solidFill>
                      <a:schemeClr val="hlink"/>
                    </a:solidFill>
                    <a:sym typeface="Symbol" pitchFamily="18" charset="2"/>
                  </a:rPr>
                  <a:t>/2</a:t>
                </a:r>
              </a:p>
            </p:txBody>
          </p:sp>
          <p:sp>
            <p:nvSpPr>
              <p:cNvPr id="23570" name="AutoShape 30"/>
              <p:cNvSpPr>
                <a:spLocks/>
              </p:cNvSpPr>
              <p:nvPr/>
            </p:nvSpPr>
            <p:spPr bwMode="auto">
              <a:xfrm rot="-5400000">
                <a:off x="929" y="2433"/>
                <a:ext cx="181" cy="544"/>
              </a:xfrm>
              <a:prstGeom prst="rightBrace">
                <a:avLst>
                  <a:gd name="adj1" fmla="val 25046"/>
                  <a:gd name="adj2" fmla="val 50000"/>
                </a:avLst>
              </a:prstGeom>
              <a:noFill/>
              <a:ln w="25400">
                <a:solidFill>
                  <a:schemeClr val="hlink"/>
                </a:solidFill>
                <a:miter lim="800000"/>
                <a:headEnd/>
                <a:tailEnd/>
              </a:ln>
            </p:spPr>
            <p:txBody>
              <a:bodyPr wrap="none" anchor="ctr"/>
              <a:lstStyle/>
              <a:p>
                <a:endParaRPr lang="he-IL"/>
              </a:p>
            </p:txBody>
          </p:sp>
          <p:sp>
            <p:nvSpPr>
              <p:cNvPr id="23571" name="AutoShape 31"/>
              <p:cNvSpPr>
                <a:spLocks/>
              </p:cNvSpPr>
              <p:nvPr/>
            </p:nvSpPr>
            <p:spPr bwMode="auto">
              <a:xfrm rot="-5400000">
                <a:off x="4921" y="2387"/>
                <a:ext cx="181" cy="544"/>
              </a:xfrm>
              <a:prstGeom prst="rightBrace">
                <a:avLst>
                  <a:gd name="adj1" fmla="val 25046"/>
                  <a:gd name="adj2" fmla="val 50000"/>
                </a:avLst>
              </a:prstGeom>
              <a:noFill/>
              <a:ln w="25400">
                <a:solidFill>
                  <a:schemeClr val="hlink"/>
                </a:solidFill>
                <a:miter lim="800000"/>
                <a:headEnd/>
                <a:tailEnd/>
              </a:ln>
            </p:spPr>
            <p:txBody>
              <a:bodyPr wrap="none" anchor="ctr"/>
              <a:lstStyle/>
              <a:p>
                <a:endParaRPr lang="he-IL"/>
              </a:p>
            </p:txBody>
          </p:sp>
          <p:sp>
            <p:nvSpPr>
              <p:cNvPr id="23572" name="Rectangle 32"/>
              <p:cNvSpPr>
                <a:spLocks noChangeArrowheads="1"/>
              </p:cNvSpPr>
              <p:nvPr/>
            </p:nvSpPr>
            <p:spPr bwMode="auto">
              <a:xfrm>
                <a:off x="4694" y="2251"/>
                <a:ext cx="635" cy="181"/>
              </a:xfrm>
              <a:prstGeom prst="rect">
                <a:avLst/>
              </a:prstGeom>
              <a:noFill/>
              <a:ln w="9525">
                <a:noFill/>
                <a:miter lim="800000"/>
                <a:headEnd/>
                <a:tailEnd/>
              </a:ln>
            </p:spPr>
            <p:txBody>
              <a:bodyPr wrap="none" anchor="ctr"/>
              <a:lstStyle/>
              <a:p>
                <a:pPr algn="ctr"/>
                <a:r>
                  <a:rPr lang="en-US" sz="1600" b="1" baseline="30000">
                    <a:solidFill>
                      <a:schemeClr val="hlink"/>
                    </a:solidFill>
                    <a:sym typeface="Symbol" pitchFamily="18" charset="2"/>
                  </a:rPr>
                  <a:t></a:t>
                </a:r>
                <a:r>
                  <a:rPr lang="en-US" sz="1600" b="1">
                    <a:solidFill>
                      <a:schemeClr val="hlink"/>
                    </a:solidFill>
                    <a:sym typeface="Symbol" pitchFamily="18" charset="2"/>
                  </a:rPr>
                  <a:t>/</a:t>
                </a:r>
                <a:r>
                  <a:rPr lang="en-US" sz="1600" b="1" baseline="-25000">
                    <a:solidFill>
                      <a:schemeClr val="hlink"/>
                    </a:solidFill>
                    <a:sym typeface="Symbol" pitchFamily="18" charset="2"/>
                  </a:rPr>
                  <a:t>2</a:t>
                </a:r>
                <a:r>
                  <a:rPr lang="en-US" b="1">
                    <a:solidFill>
                      <a:schemeClr val="hlink"/>
                    </a:solidFill>
                    <a:sym typeface="Symbol" pitchFamily="18" charset="2"/>
                  </a:rPr>
                  <a:t>=2.5%</a:t>
                </a:r>
              </a:p>
            </p:txBody>
          </p:sp>
          <p:sp>
            <p:nvSpPr>
              <p:cNvPr id="23573" name="Rectangle 33"/>
              <p:cNvSpPr>
                <a:spLocks noChangeArrowheads="1"/>
              </p:cNvSpPr>
              <p:nvPr/>
            </p:nvSpPr>
            <p:spPr bwMode="auto">
              <a:xfrm>
                <a:off x="703" y="2296"/>
                <a:ext cx="635" cy="181"/>
              </a:xfrm>
              <a:prstGeom prst="rect">
                <a:avLst/>
              </a:prstGeom>
              <a:noFill/>
              <a:ln w="9525">
                <a:noFill/>
                <a:miter lim="800000"/>
                <a:headEnd/>
                <a:tailEnd/>
              </a:ln>
            </p:spPr>
            <p:txBody>
              <a:bodyPr wrap="none" anchor="ctr"/>
              <a:lstStyle/>
              <a:p>
                <a:pPr algn="ctr"/>
                <a:r>
                  <a:rPr lang="en-US" sz="1600" b="1" baseline="30000">
                    <a:solidFill>
                      <a:schemeClr val="hlink"/>
                    </a:solidFill>
                    <a:sym typeface="Symbol" pitchFamily="18" charset="2"/>
                  </a:rPr>
                  <a:t></a:t>
                </a:r>
                <a:r>
                  <a:rPr lang="en-US" sz="1600" b="1">
                    <a:solidFill>
                      <a:schemeClr val="hlink"/>
                    </a:solidFill>
                    <a:sym typeface="Symbol" pitchFamily="18" charset="2"/>
                  </a:rPr>
                  <a:t>/</a:t>
                </a:r>
                <a:r>
                  <a:rPr lang="en-US" sz="1600" b="1" baseline="-25000">
                    <a:solidFill>
                      <a:schemeClr val="hlink"/>
                    </a:solidFill>
                    <a:sym typeface="Symbol" pitchFamily="18" charset="2"/>
                  </a:rPr>
                  <a:t>2</a:t>
                </a:r>
                <a:r>
                  <a:rPr lang="en-US" b="1">
                    <a:solidFill>
                      <a:schemeClr val="hlink"/>
                    </a:solidFill>
                    <a:sym typeface="Symbol" pitchFamily="18" charset="2"/>
                  </a:rPr>
                  <a:t>=2.5%</a:t>
                </a:r>
              </a:p>
            </p:txBody>
          </p:sp>
        </p:grpSp>
        <p:sp>
          <p:nvSpPr>
            <p:cNvPr id="23560" name="Line 34"/>
            <p:cNvSpPr>
              <a:spLocks noChangeShapeType="1"/>
            </p:cNvSpPr>
            <p:nvPr/>
          </p:nvSpPr>
          <p:spPr bwMode="auto">
            <a:xfrm flipH="1" flipV="1">
              <a:off x="1292" y="2931"/>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23561" name="Line 35"/>
            <p:cNvSpPr>
              <a:spLocks noChangeShapeType="1"/>
            </p:cNvSpPr>
            <p:nvPr/>
          </p:nvSpPr>
          <p:spPr bwMode="auto">
            <a:xfrm flipH="1" flipV="1">
              <a:off x="4740" y="2931"/>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23562" name="Line 36"/>
            <p:cNvSpPr>
              <a:spLocks noChangeShapeType="1"/>
            </p:cNvSpPr>
            <p:nvPr/>
          </p:nvSpPr>
          <p:spPr bwMode="auto">
            <a:xfrm flipH="1" flipV="1">
              <a:off x="1202" y="2931"/>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23563" name="Line 37"/>
            <p:cNvSpPr>
              <a:spLocks noChangeShapeType="1"/>
            </p:cNvSpPr>
            <p:nvPr/>
          </p:nvSpPr>
          <p:spPr bwMode="auto">
            <a:xfrm>
              <a:off x="4830" y="2976"/>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23564" name="Line 38"/>
            <p:cNvSpPr>
              <a:spLocks noChangeShapeType="1"/>
            </p:cNvSpPr>
            <p:nvPr/>
          </p:nvSpPr>
          <p:spPr bwMode="auto">
            <a:xfrm>
              <a:off x="4921" y="2976"/>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23565" name="Line 39"/>
            <p:cNvSpPr>
              <a:spLocks noChangeShapeType="1"/>
            </p:cNvSpPr>
            <p:nvPr/>
          </p:nvSpPr>
          <p:spPr bwMode="auto">
            <a:xfrm>
              <a:off x="1111" y="2976"/>
              <a:ext cx="0" cy="91"/>
            </a:xfrm>
            <a:prstGeom prst="line">
              <a:avLst/>
            </a:prstGeom>
            <a:noFill/>
            <a:ln w="25400" cap="rnd">
              <a:solidFill>
                <a:schemeClr val="hlink"/>
              </a:solidFill>
              <a:prstDash val="sysDot"/>
              <a:miter lim="800000"/>
              <a:headEnd/>
              <a:tailEnd/>
            </a:ln>
          </p:spPr>
          <p:txBody>
            <a:bodyPr wrap="none"/>
            <a:lstStyle/>
            <a:p>
              <a:endParaRPr lang="he-IL"/>
            </a:p>
          </p:txBody>
        </p:sp>
      </p:grpSp>
      <p:sp>
        <p:nvSpPr>
          <p:cNvPr id="367657" name="AutoShape 41">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300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0" fill="hold"/>
                                        <p:tgtEl>
                                          <p:spTgt spid="7"/>
                                        </p:tgtEl>
                                        <p:attrNameLst>
                                          <p:attrName>ppt_w</p:attrName>
                                        </p:attrNameLst>
                                      </p:cBhvr>
                                      <p:tavLst>
                                        <p:tav tm="0">
                                          <p:val>
                                            <p:strVal val="#ppt_w*0.70"/>
                                          </p:val>
                                        </p:tav>
                                        <p:tav tm="100000">
                                          <p:val>
                                            <p:strVal val="#ppt_w"/>
                                          </p:val>
                                        </p:tav>
                                      </p:tavLst>
                                    </p:anim>
                                    <p:anim calcmode="lin" valueType="num">
                                      <p:cBhvr>
                                        <p:cTn id="12" dur="5000" fill="hold"/>
                                        <p:tgtEl>
                                          <p:spTgt spid="7"/>
                                        </p:tgtEl>
                                        <p:attrNameLst>
                                          <p:attrName>ppt_h</p:attrName>
                                        </p:attrNameLst>
                                      </p:cBhvr>
                                      <p:tavLst>
                                        <p:tav tm="0">
                                          <p:val>
                                            <p:strVal val="#ppt_h"/>
                                          </p:val>
                                        </p:tav>
                                        <p:tav tm="100000">
                                          <p:val>
                                            <p:strVal val="#ppt_h"/>
                                          </p:val>
                                        </p:tav>
                                      </p:tavLst>
                                    </p:anim>
                                    <p:animEffect transition="in" filter="fade">
                                      <p:cBhvr>
                                        <p:cTn id="13" dur="5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67619"/>
                                        </p:tgtEl>
                                        <p:attrNameLst>
                                          <p:attrName>style.visibility</p:attrName>
                                        </p:attrNameLst>
                                      </p:cBhvr>
                                      <p:to>
                                        <p:strVal val="visible"/>
                                      </p:to>
                                    </p:set>
                                    <p:animEffect transition="in" filter="fade">
                                      <p:cBhvr>
                                        <p:cTn id="16" dur="2000"/>
                                        <p:tgtEl>
                                          <p:spTgt spid="367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971550" y="617538"/>
            <a:ext cx="7561263" cy="1143000"/>
          </a:xfrm>
        </p:spPr>
        <p:txBody>
          <a:bodyPr/>
          <a:lstStyle/>
          <a:p>
            <a:pPr algn="r" eaLnBrk="1" hangingPunct="1"/>
            <a:r>
              <a:rPr lang="he-IL" sz="3200" smtClean="0"/>
              <a:t>רווח בר סמך לפרמטר </a:t>
            </a:r>
            <a:r>
              <a:rPr lang="el-GR" sz="3600" smtClean="0"/>
              <a:t>μ</a:t>
            </a:r>
            <a:r>
              <a:rPr lang="he-IL" sz="3600" smtClean="0"/>
              <a:t>,</a:t>
            </a:r>
            <a:r>
              <a:rPr lang="he-IL" sz="3200" smtClean="0"/>
              <a:t> </a:t>
            </a:r>
            <a:r>
              <a:rPr lang="en-US" sz="3200" smtClean="0">
                <a:sym typeface="Symbol" pitchFamily="18" charset="2"/>
              </a:rPr>
              <a:t></a:t>
            </a:r>
            <a:r>
              <a:rPr lang="he-IL" sz="3200" smtClean="0">
                <a:sym typeface="Symbol" pitchFamily="18" charset="2"/>
              </a:rPr>
              <a:t> לא נתונה (</a:t>
            </a:r>
            <a:r>
              <a:rPr lang="en-US" sz="3200" smtClean="0">
                <a:sym typeface="Symbol" pitchFamily="18" charset="2"/>
              </a:rPr>
              <a:t>S</a:t>
            </a:r>
            <a:r>
              <a:rPr lang="he-IL" sz="3200" smtClean="0"/>
              <a:t>): דוגמא</a:t>
            </a:r>
            <a:endParaRPr lang="en-US" sz="3200" smtClean="0"/>
          </a:p>
        </p:txBody>
      </p:sp>
      <p:sp>
        <p:nvSpPr>
          <p:cNvPr id="368643" name="Rectangle 3"/>
          <p:cNvSpPr>
            <a:spLocks noGrp="1" noChangeArrowheads="1"/>
          </p:cNvSpPr>
          <p:nvPr>
            <p:ph type="body" idx="1"/>
          </p:nvPr>
        </p:nvSpPr>
        <p:spPr>
          <a:xfrm>
            <a:off x="755650" y="2017713"/>
            <a:ext cx="8199438" cy="4114800"/>
          </a:xfrm>
        </p:spPr>
        <p:txBody>
          <a:bodyPr/>
          <a:lstStyle/>
          <a:p>
            <a:pPr eaLnBrk="1" hangingPunct="1">
              <a:buFont typeface="Wingdings" pitchFamily="2" charset="2"/>
              <a:buNone/>
            </a:pPr>
            <a:r>
              <a:rPr lang="he-IL" sz="2800" smtClean="0">
                <a:sym typeface="Symbol" pitchFamily="18" charset="2"/>
              </a:rPr>
              <a:t>חוקר רוצה לאמוד את ההכנסה החודשית של שכירים במדינת ישראל. נבדק מדגם מקרי של 64 שכירים ובמדגם נמצא ממוצע 6000 ₪. ידוע כי סטיית התקן במדגם היא 1000 ₪. </a:t>
            </a:r>
          </a:p>
          <a:p>
            <a:pPr eaLnBrk="1" hangingPunct="1"/>
            <a:r>
              <a:rPr lang="he-IL" sz="2800" smtClean="0">
                <a:sym typeface="Symbol" pitchFamily="18" charset="2"/>
              </a:rPr>
              <a:t> חשב רווח בר סמך לפרמטר </a:t>
            </a:r>
            <a:r>
              <a:rPr lang="el-GR" sz="2800" smtClean="0"/>
              <a:t>μ</a:t>
            </a:r>
            <a:r>
              <a:rPr lang="he-IL" sz="2800" smtClean="0">
                <a:sym typeface="Symbol" pitchFamily="18" charset="2"/>
              </a:rPr>
              <a:t> ברמת סמך 0.95</a:t>
            </a:r>
          </a:p>
          <a:p>
            <a:pPr lvl="1" eaLnBrk="1" hangingPunct="1"/>
            <a:r>
              <a:rPr lang="en-US" sz="2400" smtClean="0">
                <a:sym typeface="Symbol" pitchFamily="18" charset="2"/>
              </a:rPr>
              <a:t>X=6000, n=64 (df=63), S=1000, t</a:t>
            </a:r>
            <a:r>
              <a:rPr lang="en-US" sz="2400" baseline="-25000" smtClean="0">
                <a:sym typeface="Symbol" pitchFamily="18" charset="2"/>
              </a:rPr>
              <a:t>97.5</a:t>
            </a:r>
            <a:r>
              <a:rPr lang="en-US" sz="2400" smtClean="0">
                <a:sym typeface="Symbol" pitchFamily="18" charset="2"/>
              </a:rPr>
              <a:t>=1.984 </a:t>
            </a:r>
          </a:p>
          <a:p>
            <a:pPr lvl="1" eaLnBrk="1" hangingPunct="1"/>
            <a:r>
              <a:rPr lang="en-US" sz="2400" smtClean="0">
                <a:sym typeface="Symbol" pitchFamily="18" charset="2"/>
              </a:rPr>
              <a:t>6000-2.00*1000/8 ≤ </a:t>
            </a:r>
            <a:r>
              <a:rPr lang="el-GR" sz="2400" smtClean="0"/>
              <a:t>μ</a:t>
            </a:r>
            <a:r>
              <a:rPr lang="en-US" sz="2400" smtClean="0"/>
              <a:t> ≤ </a:t>
            </a:r>
            <a:r>
              <a:rPr lang="en-US" sz="2400" smtClean="0">
                <a:sym typeface="Symbol" pitchFamily="18" charset="2"/>
              </a:rPr>
              <a:t>6000+2.00*1000/8</a:t>
            </a:r>
          </a:p>
          <a:p>
            <a:pPr lvl="1" eaLnBrk="1" hangingPunct="1"/>
            <a:r>
              <a:rPr lang="en-US" sz="2400" b="1" smtClean="0">
                <a:sym typeface="Symbol" pitchFamily="18" charset="2"/>
              </a:rPr>
              <a:t>5750 ≤ </a:t>
            </a:r>
            <a:r>
              <a:rPr lang="el-GR" sz="2400" b="1" smtClean="0"/>
              <a:t>μ</a:t>
            </a:r>
            <a:r>
              <a:rPr lang="en-US" sz="2400" b="1" smtClean="0"/>
              <a:t> ≤ 6250</a:t>
            </a:r>
          </a:p>
          <a:p>
            <a:pPr eaLnBrk="1" hangingPunct="1"/>
            <a:r>
              <a:rPr lang="he-IL" sz="2800" smtClean="0">
                <a:sym typeface="Symbol" pitchFamily="18" charset="2"/>
              </a:rPr>
              <a:t>בהנחה שסטיית התקן לקוחה מהאוכלוסייה האם אורך הרווח בר סמך יגדל או יצטמצם?</a:t>
            </a:r>
            <a:endParaRPr lang="en-US" sz="2800" smtClean="0">
              <a:sym typeface="Symbol" pitchFamily="18" charset="2"/>
            </a:endParaRPr>
          </a:p>
        </p:txBody>
      </p:sp>
      <p:sp>
        <p:nvSpPr>
          <p:cNvPr id="368644" name="Line 4"/>
          <p:cNvSpPr>
            <a:spLocks noChangeShapeType="1"/>
          </p:cNvSpPr>
          <p:nvPr/>
        </p:nvSpPr>
        <p:spPr bwMode="auto">
          <a:xfrm>
            <a:off x="2700338" y="3933825"/>
            <a:ext cx="287337" cy="0"/>
          </a:xfrm>
          <a:prstGeom prst="line">
            <a:avLst/>
          </a:prstGeom>
          <a:noFill/>
          <a:ln w="19050">
            <a:solidFill>
              <a:schemeClr val="tx1"/>
            </a:solidFill>
            <a:miter lim="800000"/>
            <a:headEnd/>
            <a:tailEnd/>
          </a:ln>
        </p:spPr>
        <p:txBody>
          <a:bodyPr wrap="none"/>
          <a:lstStyle/>
          <a:p>
            <a:endParaRPr lang="he-IL"/>
          </a:p>
        </p:txBody>
      </p:sp>
      <p:graphicFrame>
        <p:nvGraphicFramePr>
          <p:cNvPr id="368645" name="Object 5"/>
          <p:cNvGraphicFramePr>
            <a:graphicFrameLocks noChangeAspect="1"/>
          </p:cNvGraphicFramePr>
          <p:nvPr/>
        </p:nvGraphicFramePr>
        <p:xfrm>
          <a:off x="403225" y="6121400"/>
          <a:ext cx="4456113" cy="430213"/>
        </p:xfrm>
        <a:graphic>
          <a:graphicData uri="http://schemas.openxmlformats.org/presentationml/2006/ole">
            <p:oleObj spid="_x0000_s24578" name="משוואה" r:id="rId3" imgW="2641320" imgH="253800" progId="Equation.3">
              <p:embed/>
            </p:oleObj>
          </a:graphicData>
        </a:graphic>
      </p:graphicFrame>
      <p:sp>
        <p:nvSpPr>
          <p:cNvPr id="368647" name="AutoShape 7">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fade">
                                      <p:cBhvr>
                                        <p:cTn id="7" dur="2000"/>
                                        <p:tgtEl>
                                          <p:spTgt spid="36864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68643">
                                            <p:txEl>
                                              <p:pRg st="1" end="1"/>
                                            </p:txEl>
                                          </p:spTgt>
                                        </p:tgtEl>
                                        <p:attrNameLst>
                                          <p:attrName>style.visibility</p:attrName>
                                        </p:attrNameLst>
                                      </p:cBhvr>
                                      <p:to>
                                        <p:strVal val="visible"/>
                                      </p:to>
                                    </p:set>
                                    <p:animEffect transition="in" filter="fade">
                                      <p:cBhvr>
                                        <p:cTn id="11" dur="2000"/>
                                        <p:tgtEl>
                                          <p:spTgt spid="36864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68645"/>
                                        </p:tgtEl>
                                        <p:attrNameLst>
                                          <p:attrName>style.visibility</p:attrName>
                                        </p:attrNameLst>
                                      </p:cBhvr>
                                      <p:to>
                                        <p:strVal val="visible"/>
                                      </p:to>
                                    </p:set>
                                    <p:animEffect transition="in" filter="fade">
                                      <p:cBhvr>
                                        <p:cTn id="15" dur="2000"/>
                                        <p:tgtEl>
                                          <p:spTgt spid="36864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68643">
                                            <p:txEl>
                                              <p:pRg st="2" end="2"/>
                                            </p:txEl>
                                          </p:spTgt>
                                        </p:tgtEl>
                                        <p:attrNameLst>
                                          <p:attrName>style.visibility</p:attrName>
                                        </p:attrNameLst>
                                      </p:cBhvr>
                                      <p:to>
                                        <p:strVal val="visible"/>
                                      </p:to>
                                    </p:set>
                                    <p:animEffect transition="in" filter="fade">
                                      <p:cBhvr>
                                        <p:cTn id="19" dur="2000"/>
                                        <p:tgtEl>
                                          <p:spTgt spid="368643">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68644"/>
                                        </p:tgtEl>
                                        <p:attrNameLst>
                                          <p:attrName>style.visibility</p:attrName>
                                        </p:attrNameLst>
                                      </p:cBhvr>
                                      <p:to>
                                        <p:strVal val="visible"/>
                                      </p:to>
                                    </p:set>
                                    <p:anim calcmode="lin" valueType="num">
                                      <p:cBhvr>
                                        <p:cTn id="22" dur="1000" fill="hold"/>
                                        <p:tgtEl>
                                          <p:spTgt spid="368644"/>
                                        </p:tgtEl>
                                        <p:attrNameLst>
                                          <p:attrName>ppt_w</p:attrName>
                                        </p:attrNameLst>
                                      </p:cBhvr>
                                      <p:tavLst>
                                        <p:tav tm="0">
                                          <p:val>
                                            <p:strVal val="#ppt_w*0.70"/>
                                          </p:val>
                                        </p:tav>
                                        <p:tav tm="100000">
                                          <p:val>
                                            <p:strVal val="#ppt_w"/>
                                          </p:val>
                                        </p:tav>
                                      </p:tavLst>
                                    </p:anim>
                                    <p:anim calcmode="lin" valueType="num">
                                      <p:cBhvr>
                                        <p:cTn id="23" dur="1000" fill="hold"/>
                                        <p:tgtEl>
                                          <p:spTgt spid="368644"/>
                                        </p:tgtEl>
                                        <p:attrNameLst>
                                          <p:attrName>ppt_h</p:attrName>
                                        </p:attrNameLst>
                                      </p:cBhvr>
                                      <p:tavLst>
                                        <p:tav tm="0">
                                          <p:val>
                                            <p:strVal val="#ppt_h"/>
                                          </p:val>
                                        </p:tav>
                                        <p:tav tm="100000">
                                          <p:val>
                                            <p:strVal val="#ppt_h"/>
                                          </p:val>
                                        </p:tav>
                                      </p:tavLst>
                                    </p:anim>
                                    <p:animEffect transition="in" filter="fade">
                                      <p:cBhvr>
                                        <p:cTn id="24" dur="1000"/>
                                        <p:tgtEl>
                                          <p:spTgt spid="368644"/>
                                        </p:tgtEl>
                                      </p:cBhvr>
                                    </p:animEffect>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368643">
                                            <p:txEl>
                                              <p:pRg st="3" end="3"/>
                                            </p:txEl>
                                          </p:spTgt>
                                        </p:tgtEl>
                                        <p:attrNameLst>
                                          <p:attrName>style.visibility</p:attrName>
                                        </p:attrNameLst>
                                      </p:cBhvr>
                                      <p:to>
                                        <p:strVal val="visible"/>
                                      </p:to>
                                    </p:set>
                                    <p:animEffect transition="in" filter="fade">
                                      <p:cBhvr>
                                        <p:cTn id="28" dur="2000"/>
                                        <p:tgtEl>
                                          <p:spTgt spid="368643">
                                            <p:txEl>
                                              <p:pRg st="3" end="3"/>
                                            </p:txEl>
                                          </p:spTgt>
                                        </p:tgtEl>
                                      </p:cBhvr>
                                    </p:animEffect>
                                  </p:childTnLst>
                                </p:cTn>
                              </p:par>
                            </p:childTnLst>
                          </p:cTn>
                        </p:par>
                        <p:par>
                          <p:cTn id="29" fill="hold">
                            <p:stCondLst>
                              <p:cond delay="10000"/>
                            </p:stCondLst>
                            <p:childTnLst>
                              <p:par>
                                <p:cTn id="30" presetID="10" presetClass="entr" presetSubtype="0" fill="hold" grpId="0" nodeType="afterEffect">
                                  <p:stCondLst>
                                    <p:cond delay="0"/>
                                  </p:stCondLst>
                                  <p:childTnLst>
                                    <p:set>
                                      <p:cBhvr>
                                        <p:cTn id="31" dur="1" fill="hold">
                                          <p:stCondLst>
                                            <p:cond delay="0"/>
                                          </p:stCondLst>
                                        </p:cTn>
                                        <p:tgtEl>
                                          <p:spTgt spid="368643">
                                            <p:txEl>
                                              <p:pRg st="4" end="4"/>
                                            </p:txEl>
                                          </p:spTgt>
                                        </p:tgtEl>
                                        <p:attrNameLst>
                                          <p:attrName>style.visibility</p:attrName>
                                        </p:attrNameLst>
                                      </p:cBhvr>
                                      <p:to>
                                        <p:strVal val="visible"/>
                                      </p:to>
                                    </p:set>
                                    <p:animEffect transition="in" filter="fade">
                                      <p:cBhvr>
                                        <p:cTn id="32" dur="2000"/>
                                        <p:tgtEl>
                                          <p:spTgt spid="3686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8643">
                                            <p:txEl>
                                              <p:pRg st="5" end="5"/>
                                            </p:txEl>
                                          </p:spTgt>
                                        </p:tgtEl>
                                        <p:attrNameLst>
                                          <p:attrName>style.visibility</p:attrName>
                                        </p:attrNameLst>
                                      </p:cBhvr>
                                      <p:to>
                                        <p:strVal val="visible"/>
                                      </p:to>
                                    </p:set>
                                    <p:animEffect transition="in" filter="fade">
                                      <p:cBhvr>
                                        <p:cTn id="37" dur="2000"/>
                                        <p:tgtEl>
                                          <p:spTgt spid="368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p:bldP spid="3686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algn="r" eaLnBrk="1" hangingPunct="1"/>
            <a:r>
              <a:rPr lang="he-IL" smtClean="0"/>
              <a:t>רווח בר סמך</a:t>
            </a:r>
            <a:endParaRPr lang="en-US" smtClean="0"/>
          </a:p>
        </p:txBody>
      </p:sp>
      <p:graphicFrame>
        <p:nvGraphicFramePr>
          <p:cNvPr id="317445" name="Object 5"/>
          <p:cNvGraphicFramePr>
            <a:graphicFrameLocks noChangeAspect="1"/>
          </p:cNvGraphicFramePr>
          <p:nvPr/>
        </p:nvGraphicFramePr>
        <p:xfrm>
          <a:off x="2484438" y="5661025"/>
          <a:ext cx="4681537" cy="428625"/>
        </p:xfrm>
        <a:graphic>
          <a:graphicData uri="http://schemas.openxmlformats.org/presentationml/2006/ole">
            <p:oleObj spid="_x0000_s6146" name="משוואה" r:id="rId3" imgW="2768400" imgH="253800" progId="Equation.3">
              <p:embed/>
            </p:oleObj>
          </a:graphicData>
        </a:graphic>
      </p:graphicFrame>
      <p:grpSp>
        <p:nvGrpSpPr>
          <p:cNvPr id="2" name="Group 64"/>
          <p:cNvGrpSpPr>
            <a:grpSpLocks/>
          </p:cNvGrpSpPr>
          <p:nvPr/>
        </p:nvGrpSpPr>
        <p:grpSpPr bwMode="auto">
          <a:xfrm>
            <a:off x="1116013" y="2060575"/>
            <a:ext cx="7239000" cy="3473450"/>
            <a:chOff x="703" y="1298"/>
            <a:chExt cx="4560" cy="2188"/>
          </a:xfrm>
        </p:grpSpPr>
        <p:grpSp>
          <p:nvGrpSpPr>
            <p:cNvPr id="6166" name="Group 57"/>
            <p:cNvGrpSpPr>
              <a:grpSpLocks/>
            </p:cNvGrpSpPr>
            <p:nvPr/>
          </p:nvGrpSpPr>
          <p:grpSpPr bwMode="auto">
            <a:xfrm>
              <a:off x="703" y="1298"/>
              <a:ext cx="4560" cy="2188"/>
              <a:chOff x="703" y="1298"/>
              <a:chExt cx="4560" cy="2188"/>
            </a:xfrm>
          </p:grpSpPr>
          <p:sp>
            <p:nvSpPr>
              <p:cNvPr id="6173" name="Rectangle 13"/>
              <p:cNvSpPr>
                <a:spLocks noChangeArrowheads="1"/>
              </p:cNvSpPr>
              <p:nvPr/>
            </p:nvSpPr>
            <p:spPr bwMode="auto">
              <a:xfrm>
                <a:off x="2863" y="3136"/>
                <a:ext cx="335" cy="158"/>
              </a:xfrm>
              <a:prstGeom prst="rect">
                <a:avLst/>
              </a:prstGeom>
              <a:noFill/>
              <a:ln w="9525">
                <a:noFill/>
                <a:miter lim="800000"/>
                <a:headEnd/>
                <a:tailEnd/>
              </a:ln>
            </p:spPr>
            <p:txBody>
              <a:bodyPr wrap="none" anchor="ctr"/>
              <a:lstStyle/>
              <a:p>
                <a:pPr algn="ctr"/>
                <a:r>
                  <a:rPr lang="en-US" sz="1400" b="1">
                    <a:solidFill>
                      <a:srgbClr val="0000FF"/>
                    </a:solidFill>
                  </a:rPr>
                  <a:t>Z=0</a:t>
                </a:r>
              </a:p>
            </p:txBody>
          </p:sp>
          <p:grpSp>
            <p:nvGrpSpPr>
              <p:cNvPr id="6174" name="Group 55"/>
              <p:cNvGrpSpPr>
                <a:grpSpLocks/>
              </p:cNvGrpSpPr>
              <p:nvPr/>
            </p:nvGrpSpPr>
            <p:grpSpPr bwMode="auto">
              <a:xfrm>
                <a:off x="703" y="1298"/>
                <a:ext cx="4560" cy="2188"/>
                <a:chOff x="703" y="1298"/>
                <a:chExt cx="4560" cy="2188"/>
              </a:xfrm>
            </p:grpSpPr>
            <p:sp>
              <p:nvSpPr>
                <p:cNvPr id="6175" name="Line 8"/>
                <p:cNvSpPr>
                  <a:spLocks noChangeShapeType="1"/>
                </p:cNvSpPr>
                <p:nvPr/>
              </p:nvSpPr>
              <p:spPr bwMode="auto">
                <a:xfrm>
                  <a:off x="703" y="3040"/>
                  <a:ext cx="4560" cy="0"/>
                </a:xfrm>
                <a:prstGeom prst="line">
                  <a:avLst/>
                </a:prstGeom>
                <a:noFill/>
                <a:ln w="25400">
                  <a:solidFill>
                    <a:schemeClr val="tx1"/>
                  </a:solidFill>
                  <a:miter lim="800000"/>
                  <a:headEnd/>
                  <a:tailEnd/>
                </a:ln>
              </p:spPr>
              <p:txBody>
                <a:bodyPr wrap="none"/>
                <a:lstStyle/>
                <a:p>
                  <a:endParaRPr lang="he-IL"/>
                </a:p>
              </p:txBody>
            </p:sp>
            <p:grpSp>
              <p:nvGrpSpPr>
                <p:cNvPr id="6176" name="Group 9"/>
                <p:cNvGrpSpPr>
                  <a:grpSpLocks/>
                </p:cNvGrpSpPr>
                <p:nvPr/>
              </p:nvGrpSpPr>
              <p:grpSpPr bwMode="auto">
                <a:xfrm>
                  <a:off x="943" y="1984"/>
                  <a:ext cx="4234" cy="1008"/>
                  <a:chOff x="3360" y="3072"/>
                  <a:chExt cx="1872" cy="720"/>
                </a:xfrm>
              </p:grpSpPr>
              <p:sp>
                <p:nvSpPr>
                  <p:cNvPr id="6183" name="Freeform 10"/>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sp>
                <p:nvSpPr>
                  <p:cNvPr id="6184" name="Freeform 11"/>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a:solidFill>
                      <a:schemeClr val="tx1"/>
                    </a:solidFill>
                    <a:miter lim="800000"/>
                    <a:headEnd/>
                    <a:tailEnd/>
                  </a:ln>
                </p:spPr>
                <p:txBody>
                  <a:bodyPr wrap="none"/>
                  <a:lstStyle/>
                  <a:p>
                    <a:endParaRPr lang="he-IL"/>
                  </a:p>
                </p:txBody>
              </p:sp>
            </p:grpSp>
            <p:sp>
              <p:nvSpPr>
                <p:cNvPr id="6177" name="Line 12"/>
                <p:cNvSpPr>
                  <a:spLocks noChangeShapeType="1"/>
                </p:cNvSpPr>
                <p:nvPr/>
              </p:nvSpPr>
              <p:spPr bwMode="auto">
                <a:xfrm>
                  <a:off x="3055" y="1888"/>
                  <a:ext cx="0" cy="1248"/>
                </a:xfrm>
                <a:prstGeom prst="line">
                  <a:avLst/>
                </a:prstGeom>
                <a:noFill/>
                <a:ln w="25400">
                  <a:solidFill>
                    <a:srgbClr val="0000FF"/>
                  </a:solidFill>
                  <a:miter lim="800000"/>
                  <a:headEnd/>
                  <a:tailEnd/>
                </a:ln>
              </p:spPr>
              <p:txBody>
                <a:bodyPr wrap="none"/>
                <a:lstStyle/>
                <a:p>
                  <a:endParaRPr lang="he-IL"/>
                </a:p>
              </p:txBody>
            </p:sp>
            <p:grpSp>
              <p:nvGrpSpPr>
                <p:cNvPr id="6178" name="Group 47"/>
                <p:cNvGrpSpPr>
                  <a:grpSpLocks/>
                </p:cNvGrpSpPr>
                <p:nvPr/>
              </p:nvGrpSpPr>
              <p:grpSpPr bwMode="auto">
                <a:xfrm>
                  <a:off x="2835" y="3294"/>
                  <a:ext cx="432" cy="192"/>
                  <a:chOff x="2835" y="3294"/>
                  <a:chExt cx="432" cy="192"/>
                </a:xfrm>
              </p:grpSpPr>
              <p:sp>
                <p:nvSpPr>
                  <p:cNvPr id="6181" name="Rectangle 14"/>
                  <p:cNvSpPr>
                    <a:spLocks noChangeArrowheads="1"/>
                  </p:cNvSpPr>
                  <p:nvPr/>
                </p:nvSpPr>
                <p:spPr bwMode="auto">
                  <a:xfrm>
                    <a:off x="2835" y="3294"/>
                    <a:ext cx="432" cy="192"/>
                  </a:xfrm>
                  <a:prstGeom prst="rect">
                    <a:avLst/>
                  </a:prstGeom>
                  <a:noFill/>
                  <a:ln w="9525">
                    <a:noFill/>
                    <a:miter lim="800000"/>
                    <a:headEnd/>
                    <a:tailEnd/>
                  </a:ln>
                </p:spPr>
                <p:txBody>
                  <a:bodyPr wrap="none" anchor="ctr"/>
                  <a:lstStyle/>
                  <a:p>
                    <a:pPr algn="ctr"/>
                    <a:r>
                      <a:rPr lang="en-US" sz="1600" b="1"/>
                      <a:t>X, </a:t>
                    </a:r>
                    <a:r>
                      <a:rPr lang="el-GR" sz="1600" b="1"/>
                      <a:t>μ</a:t>
                    </a:r>
                    <a:endParaRPr lang="en-US" sz="1600" b="1"/>
                  </a:p>
                </p:txBody>
              </p:sp>
              <p:sp>
                <p:nvSpPr>
                  <p:cNvPr id="6182" name="Line 15"/>
                  <p:cNvSpPr>
                    <a:spLocks noChangeShapeType="1"/>
                  </p:cNvSpPr>
                  <p:nvPr/>
                </p:nvSpPr>
                <p:spPr bwMode="auto">
                  <a:xfrm>
                    <a:off x="2906" y="3294"/>
                    <a:ext cx="144" cy="0"/>
                  </a:xfrm>
                  <a:prstGeom prst="line">
                    <a:avLst/>
                  </a:prstGeom>
                  <a:noFill/>
                  <a:ln w="25400">
                    <a:solidFill>
                      <a:schemeClr val="tx1"/>
                    </a:solidFill>
                    <a:miter lim="800000"/>
                    <a:headEnd/>
                    <a:tailEnd/>
                  </a:ln>
                </p:spPr>
                <p:txBody>
                  <a:bodyPr wrap="none"/>
                  <a:lstStyle/>
                  <a:p>
                    <a:endParaRPr lang="he-IL"/>
                  </a:p>
                </p:txBody>
              </p:sp>
            </p:grpSp>
            <p:sp>
              <p:nvSpPr>
                <p:cNvPr id="6179" name="AutoShape 29"/>
                <p:cNvSpPr>
                  <a:spLocks/>
                </p:cNvSpPr>
                <p:nvPr/>
              </p:nvSpPr>
              <p:spPr bwMode="auto">
                <a:xfrm rot="-5400000">
                  <a:off x="2925" y="-17"/>
                  <a:ext cx="181" cy="3266"/>
                </a:xfrm>
                <a:prstGeom prst="rightBrace">
                  <a:avLst>
                    <a:gd name="adj1" fmla="val 150368"/>
                    <a:gd name="adj2" fmla="val 50000"/>
                  </a:avLst>
                </a:prstGeom>
                <a:noFill/>
                <a:ln w="25400">
                  <a:solidFill>
                    <a:srgbClr val="0000FF"/>
                  </a:solidFill>
                  <a:miter lim="800000"/>
                  <a:headEnd/>
                  <a:tailEnd/>
                </a:ln>
              </p:spPr>
              <p:txBody>
                <a:bodyPr vert="eaVert" wrap="none" anchor="ctr"/>
                <a:lstStyle/>
                <a:p>
                  <a:pPr algn="ctr"/>
                  <a:endParaRPr lang="he-IL">
                    <a:solidFill>
                      <a:srgbClr val="0000FF"/>
                    </a:solidFill>
                  </a:endParaRPr>
                </a:p>
              </p:txBody>
            </p:sp>
            <p:sp>
              <p:nvSpPr>
                <p:cNvPr id="6180" name="Rectangle 50"/>
                <p:cNvSpPr>
                  <a:spLocks noChangeArrowheads="1"/>
                </p:cNvSpPr>
                <p:nvPr/>
              </p:nvSpPr>
              <p:spPr bwMode="auto">
                <a:xfrm>
                  <a:off x="2245" y="1298"/>
                  <a:ext cx="1497" cy="136"/>
                </a:xfrm>
                <a:prstGeom prst="rect">
                  <a:avLst/>
                </a:prstGeom>
                <a:noFill/>
                <a:ln w="9525">
                  <a:noFill/>
                  <a:miter lim="800000"/>
                  <a:headEnd/>
                  <a:tailEnd/>
                </a:ln>
              </p:spPr>
              <p:txBody>
                <a:bodyPr wrap="none" anchor="ctr"/>
                <a:lstStyle/>
                <a:p>
                  <a:pPr algn="ctr"/>
                  <a:r>
                    <a:rPr lang="he-IL" sz="1400" b="1">
                      <a:solidFill>
                        <a:srgbClr val="0000FF"/>
                      </a:solidFill>
                    </a:rPr>
                    <a:t>רווח בר סמך של  95% </a:t>
                  </a:r>
                  <a:r>
                    <a:rPr lang="en-US" sz="1400" b="1">
                      <a:solidFill>
                        <a:srgbClr val="0000FF"/>
                      </a:solidFill>
                    </a:rPr>
                    <a:t>(</a:t>
                  </a:r>
                  <a:r>
                    <a:rPr lang="en-US" sz="1400" b="1">
                      <a:solidFill>
                        <a:srgbClr val="0000FF"/>
                      </a:solidFill>
                      <a:sym typeface="Symbol" pitchFamily="18" charset="2"/>
                    </a:rPr>
                    <a:t>=5%)</a:t>
                  </a:r>
                </a:p>
              </p:txBody>
            </p:sp>
          </p:grpSp>
        </p:grpSp>
        <p:sp>
          <p:nvSpPr>
            <p:cNvPr id="6167" name="Line 58"/>
            <p:cNvSpPr>
              <a:spLocks noChangeShapeType="1"/>
            </p:cNvSpPr>
            <p:nvPr/>
          </p:nvSpPr>
          <p:spPr bwMode="auto">
            <a:xfrm>
              <a:off x="2653" y="2205"/>
              <a:ext cx="817" cy="0"/>
            </a:xfrm>
            <a:prstGeom prst="line">
              <a:avLst/>
            </a:prstGeom>
            <a:noFill/>
            <a:ln w="25400" cap="rnd">
              <a:solidFill>
                <a:srgbClr val="0000FF"/>
              </a:solidFill>
              <a:prstDash val="sysDot"/>
              <a:miter lim="800000"/>
              <a:headEnd/>
              <a:tailEnd/>
            </a:ln>
          </p:spPr>
          <p:txBody>
            <a:bodyPr wrap="none"/>
            <a:lstStyle/>
            <a:p>
              <a:endParaRPr lang="he-IL"/>
            </a:p>
          </p:txBody>
        </p:sp>
        <p:sp>
          <p:nvSpPr>
            <p:cNvPr id="6168" name="Line 59"/>
            <p:cNvSpPr>
              <a:spLocks noChangeShapeType="1"/>
            </p:cNvSpPr>
            <p:nvPr/>
          </p:nvSpPr>
          <p:spPr bwMode="auto">
            <a:xfrm>
              <a:off x="2517" y="2341"/>
              <a:ext cx="1043" cy="0"/>
            </a:xfrm>
            <a:prstGeom prst="line">
              <a:avLst/>
            </a:prstGeom>
            <a:noFill/>
            <a:ln w="25400" cap="rnd">
              <a:solidFill>
                <a:srgbClr val="0000FF"/>
              </a:solidFill>
              <a:prstDash val="sysDot"/>
              <a:miter lim="800000"/>
              <a:headEnd/>
              <a:tailEnd/>
            </a:ln>
          </p:spPr>
          <p:txBody>
            <a:bodyPr wrap="none"/>
            <a:lstStyle/>
            <a:p>
              <a:endParaRPr lang="he-IL"/>
            </a:p>
          </p:txBody>
        </p:sp>
        <p:sp>
          <p:nvSpPr>
            <p:cNvPr id="6169" name="Line 60"/>
            <p:cNvSpPr>
              <a:spLocks noChangeShapeType="1"/>
            </p:cNvSpPr>
            <p:nvPr/>
          </p:nvSpPr>
          <p:spPr bwMode="auto">
            <a:xfrm>
              <a:off x="2472" y="2478"/>
              <a:ext cx="1179" cy="0"/>
            </a:xfrm>
            <a:prstGeom prst="line">
              <a:avLst/>
            </a:prstGeom>
            <a:noFill/>
            <a:ln w="25400" cap="rnd">
              <a:solidFill>
                <a:srgbClr val="0000FF"/>
              </a:solidFill>
              <a:prstDash val="sysDot"/>
              <a:miter lim="800000"/>
              <a:headEnd/>
              <a:tailEnd/>
            </a:ln>
          </p:spPr>
          <p:txBody>
            <a:bodyPr wrap="none"/>
            <a:lstStyle/>
            <a:p>
              <a:endParaRPr lang="he-IL"/>
            </a:p>
          </p:txBody>
        </p:sp>
        <p:sp>
          <p:nvSpPr>
            <p:cNvPr id="6170" name="Line 61"/>
            <p:cNvSpPr>
              <a:spLocks noChangeShapeType="1"/>
            </p:cNvSpPr>
            <p:nvPr/>
          </p:nvSpPr>
          <p:spPr bwMode="auto">
            <a:xfrm>
              <a:off x="2336" y="2614"/>
              <a:ext cx="1406" cy="0"/>
            </a:xfrm>
            <a:prstGeom prst="line">
              <a:avLst/>
            </a:prstGeom>
            <a:noFill/>
            <a:ln w="25400" cap="rnd">
              <a:solidFill>
                <a:srgbClr val="0000FF"/>
              </a:solidFill>
              <a:prstDash val="sysDot"/>
              <a:miter lim="800000"/>
              <a:headEnd/>
              <a:tailEnd/>
            </a:ln>
          </p:spPr>
          <p:txBody>
            <a:bodyPr wrap="none"/>
            <a:lstStyle/>
            <a:p>
              <a:endParaRPr lang="he-IL"/>
            </a:p>
          </p:txBody>
        </p:sp>
        <p:sp>
          <p:nvSpPr>
            <p:cNvPr id="6171" name="Line 62"/>
            <p:cNvSpPr>
              <a:spLocks noChangeShapeType="1"/>
            </p:cNvSpPr>
            <p:nvPr/>
          </p:nvSpPr>
          <p:spPr bwMode="auto">
            <a:xfrm>
              <a:off x="2154" y="2750"/>
              <a:ext cx="1769" cy="0"/>
            </a:xfrm>
            <a:prstGeom prst="line">
              <a:avLst/>
            </a:prstGeom>
            <a:noFill/>
            <a:ln w="25400" cap="rnd">
              <a:solidFill>
                <a:srgbClr val="0000FF"/>
              </a:solidFill>
              <a:prstDash val="sysDot"/>
              <a:miter lim="800000"/>
              <a:headEnd/>
              <a:tailEnd/>
            </a:ln>
          </p:spPr>
          <p:txBody>
            <a:bodyPr wrap="none"/>
            <a:lstStyle/>
            <a:p>
              <a:endParaRPr lang="he-IL"/>
            </a:p>
          </p:txBody>
        </p:sp>
        <p:sp>
          <p:nvSpPr>
            <p:cNvPr id="6172" name="Line 63"/>
            <p:cNvSpPr>
              <a:spLocks noChangeShapeType="1"/>
            </p:cNvSpPr>
            <p:nvPr/>
          </p:nvSpPr>
          <p:spPr bwMode="auto">
            <a:xfrm>
              <a:off x="1791" y="2886"/>
              <a:ext cx="2541" cy="0"/>
            </a:xfrm>
            <a:prstGeom prst="line">
              <a:avLst/>
            </a:prstGeom>
            <a:noFill/>
            <a:ln w="25400" cap="rnd">
              <a:solidFill>
                <a:srgbClr val="0000FF"/>
              </a:solidFill>
              <a:prstDash val="sysDot"/>
              <a:miter lim="800000"/>
              <a:headEnd/>
              <a:tailEnd/>
            </a:ln>
          </p:spPr>
          <p:txBody>
            <a:bodyPr wrap="none"/>
            <a:lstStyle/>
            <a:p>
              <a:endParaRPr lang="he-IL"/>
            </a:p>
          </p:txBody>
        </p:sp>
      </p:grpSp>
      <p:grpSp>
        <p:nvGrpSpPr>
          <p:cNvPr id="7" name="Group 71"/>
          <p:cNvGrpSpPr>
            <a:grpSpLocks/>
          </p:cNvGrpSpPr>
          <p:nvPr/>
        </p:nvGrpSpPr>
        <p:grpSpPr bwMode="auto">
          <a:xfrm>
            <a:off x="1116013" y="3284538"/>
            <a:ext cx="7343775" cy="2016125"/>
            <a:chOff x="703" y="2069"/>
            <a:chExt cx="4626" cy="1270"/>
          </a:xfrm>
        </p:grpSpPr>
        <p:grpSp>
          <p:nvGrpSpPr>
            <p:cNvPr id="6151" name="Group 56"/>
            <p:cNvGrpSpPr>
              <a:grpSpLocks/>
            </p:cNvGrpSpPr>
            <p:nvPr/>
          </p:nvGrpSpPr>
          <p:grpSpPr bwMode="auto">
            <a:xfrm>
              <a:off x="703" y="2069"/>
              <a:ext cx="4626" cy="1270"/>
              <a:chOff x="703" y="2069"/>
              <a:chExt cx="4626" cy="1270"/>
            </a:xfrm>
          </p:grpSpPr>
          <p:sp>
            <p:nvSpPr>
              <p:cNvPr id="6158" name="Line 22"/>
              <p:cNvSpPr>
                <a:spLocks noChangeShapeType="1"/>
              </p:cNvSpPr>
              <p:nvPr/>
            </p:nvSpPr>
            <p:spPr bwMode="auto">
              <a:xfrm>
                <a:off x="4649" y="2069"/>
                <a:ext cx="0" cy="1056"/>
              </a:xfrm>
              <a:prstGeom prst="line">
                <a:avLst/>
              </a:prstGeom>
              <a:noFill/>
              <a:ln w="38100" cap="rnd">
                <a:solidFill>
                  <a:schemeClr val="hlink"/>
                </a:solidFill>
                <a:prstDash val="sysDot"/>
                <a:miter lim="800000"/>
                <a:headEnd/>
                <a:tailEnd/>
              </a:ln>
            </p:spPr>
            <p:txBody>
              <a:bodyPr wrap="none"/>
              <a:lstStyle/>
              <a:p>
                <a:endParaRPr lang="he-IL"/>
              </a:p>
            </p:txBody>
          </p:sp>
          <p:sp>
            <p:nvSpPr>
              <p:cNvPr id="6159" name="Line 24"/>
              <p:cNvSpPr>
                <a:spLocks noChangeShapeType="1"/>
              </p:cNvSpPr>
              <p:nvPr/>
            </p:nvSpPr>
            <p:spPr bwMode="auto">
              <a:xfrm>
                <a:off x="1383" y="2069"/>
                <a:ext cx="0" cy="1056"/>
              </a:xfrm>
              <a:prstGeom prst="line">
                <a:avLst/>
              </a:prstGeom>
              <a:noFill/>
              <a:ln w="38100" cap="rnd">
                <a:solidFill>
                  <a:srgbClr val="FF0000"/>
                </a:solidFill>
                <a:prstDash val="sysDot"/>
                <a:miter lim="800000"/>
                <a:headEnd/>
                <a:tailEnd/>
              </a:ln>
            </p:spPr>
            <p:txBody>
              <a:bodyPr wrap="none"/>
              <a:lstStyle/>
              <a:p>
                <a:endParaRPr lang="he-IL"/>
              </a:p>
            </p:txBody>
          </p:sp>
          <p:sp>
            <p:nvSpPr>
              <p:cNvPr id="6160" name="Rectangle 48"/>
              <p:cNvSpPr>
                <a:spLocks noChangeArrowheads="1"/>
              </p:cNvSpPr>
              <p:nvPr/>
            </p:nvSpPr>
            <p:spPr bwMode="auto">
              <a:xfrm>
                <a:off x="1156" y="3113"/>
                <a:ext cx="408" cy="181"/>
              </a:xfrm>
              <a:prstGeom prst="rect">
                <a:avLst/>
              </a:prstGeom>
              <a:noFill/>
              <a:ln w="9525">
                <a:noFill/>
                <a:miter lim="800000"/>
                <a:headEnd/>
                <a:tailEnd/>
              </a:ln>
            </p:spPr>
            <p:txBody>
              <a:bodyPr wrap="none" anchor="ctr"/>
              <a:lstStyle/>
              <a:p>
                <a:pPr algn="ctr"/>
                <a:r>
                  <a:rPr lang="en-US" sz="1600" b="1">
                    <a:solidFill>
                      <a:schemeClr val="hlink"/>
                    </a:solidFill>
                  </a:rPr>
                  <a:t>-Z</a:t>
                </a:r>
                <a:r>
                  <a:rPr lang="en-US" sz="1600" b="1" baseline="-25000">
                    <a:solidFill>
                      <a:schemeClr val="hlink"/>
                    </a:solidFill>
                  </a:rPr>
                  <a:t>1- </a:t>
                </a:r>
                <a:r>
                  <a:rPr lang="en-US" sz="1600" b="1" baseline="-25000">
                    <a:solidFill>
                      <a:schemeClr val="hlink"/>
                    </a:solidFill>
                    <a:sym typeface="Symbol" pitchFamily="18" charset="2"/>
                  </a:rPr>
                  <a:t>/2</a:t>
                </a:r>
              </a:p>
            </p:txBody>
          </p:sp>
          <p:sp>
            <p:nvSpPr>
              <p:cNvPr id="6161" name="Rectangle 49"/>
              <p:cNvSpPr>
                <a:spLocks noChangeArrowheads="1"/>
              </p:cNvSpPr>
              <p:nvPr/>
            </p:nvSpPr>
            <p:spPr bwMode="auto">
              <a:xfrm>
                <a:off x="4422" y="3158"/>
                <a:ext cx="408" cy="181"/>
              </a:xfrm>
              <a:prstGeom prst="rect">
                <a:avLst/>
              </a:prstGeom>
              <a:noFill/>
              <a:ln w="9525">
                <a:noFill/>
                <a:miter lim="800000"/>
                <a:headEnd/>
                <a:tailEnd/>
              </a:ln>
            </p:spPr>
            <p:txBody>
              <a:bodyPr wrap="none" anchor="ctr"/>
              <a:lstStyle/>
              <a:p>
                <a:pPr algn="ctr"/>
                <a:r>
                  <a:rPr lang="en-US" sz="1600" b="1">
                    <a:solidFill>
                      <a:schemeClr val="hlink"/>
                    </a:solidFill>
                  </a:rPr>
                  <a:t>+Z</a:t>
                </a:r>
                <a:r>
                  <a:rPr lang="en-US" sz="1600" b="1" baseline="-25000">
                    <a:solidFill>
                      <a:schemeClr val="hlink"/>
                    </a:solidFill>
                  </a:rPr>
                  <a:t>1- </a:t>
                </a:r>
                <a:r>
                  <a:rPr lang="en-US" sz="1600" b="1" baseline="-25000">
                    <a:solidFill>
                      <a:schemeClr val="hlink"/>
                    </a:solidFill>
                    <a:sym typeface="Symbol" pitchFamily="18" charset="2"/>
                  </a:rPr>
                  <a:t>/2</a:t>
                </a:r>
              </a:p>
            </p:txBody>
          </p:sp>
          <p:sp>
            <p:nvSpPr>
              <p:cNvPr id="6162" name="AutoShape 51"/>
              <p:cNvSpPr>
                <a:spLocks/>
              </p:cNvSpPr>
              <p:nvPr/>
            </p:nvSpPr>
            <p:spPr bwMode="auto">
              <a:xfrm rot="-5400000">
                <a:off x="929" y="2433"/>
                <a:ext cx="181" cy="544"/>
              </a:xfrm>
              <a:prstGeom prst="rightBrace">
                <a:avLst>
                  <a:gd name="adj1" fmla="val 25046"/>
                  <a:gd name="adj2" fmla="val 50000"/>
                </a:avLst>
              </a:prstGeom>
              <a:noFill/>
              <a:ln w="25400">
                <a:solidFill>
                  <a:schemeClr val="hlink"/>
                </a:solidFill>
                <a:miter lim="800000"/>
                <a:headEnd/>
                <a:tailEnd/>
              </a:ln>
            </p:spPr>
            <p:txBody>
              <a:bodyPr wrap="none" anchor="ctr"/>
              <a:lstStyle/>
              <a:p>
                <a:endParaRPr lang="he-IL"/>
              </a:p>
            </p:txBody>
          </p:sp>
          <p:sp>
            <p:nvSpPr>
              <p:cNvPr id="6163" name="AutoShape 52"/>
              <p:cNvSpPr>
                <a:spLocks/>
              </p:cNvSpPr>
              <p:nvPr/>
            </p:nvSpPr>
            <p:spPr bwMode="auto">
              <a:xfrm rot="-5400000">
                <a:off x="4921" y="2387"/>
                <a:ext cx="181" cy="544"/>
              </a:xfrm>
              <a:prstGeom prst="rightBrace">
                <a:avLst>
                  <a:gd name="adj1" fmla="val 25046"/>
                  <a:gd name="adj2" fmla="val 50000"/>
                </a:avLst>
              </a:prstGeom>
              <a:noFill/>
              <a:ln w="25400">
                <a:solidFill>
                  <a:schemeClr val="hlink"/>
                </a:solidFill>
                <a:miter lim="800000"/>
                <a:headEnd/>
                <a:tailEnd/>
              </a:ln>
            </p:spPr>
            <p:txBody>
              <a:bodyPr wrap="none" anchor="ctr"/>
              <a:lstStyle/>
              <a:p>
                <a:endParaRPr lang="he-IL"/>
              </a:p>
            </p:txBody>
          </p:sp>
          <p:sp>
            <p:nvSpPr>
              <p:cNvPr id="6164" name="Rectangle 53"/>
              <p:cNvSpPr>
                <a:spLocks noChangeArrowheads="1"/>
              </p:cNvSpPr>
              <p:nvPr/>
            </p:nvSpPr>
            <p:spPr bwMode="auto">
              <a:xfrm>
                <a:off x="4694" y="2251"/>
                <a:ext cx="635" cy="181"/>
              </a:xfrm>
              <a:prstGeom prst="rect">
                <a:avLst/>
              </a:prstGeom>
              <a:noFill/>
              <a:ln w="9525">
                <a:noFill/>
                <a:miter lim="800000"/>
                <a:headEnd/>
                <a:tailEnd/>
              </a:ln>
            </p:spPr>
            <p:txBody>
              <a:bodyPr wrap="none" anchor="ctr"/>
              <a:lstStyle/>
              <a:p>
                <a:pPr algn="ctr"/>
                <a:r>
                  <a:rPr lang="en-US" sz="1600" b="1" baseline="30000">
                    <a:solidFill>
                      <a:schemeClr val="hlink"/>
                    </a:solidFill>
                    <a:sym typeface="Symbol" pitchFamily="18" charset="2"/>
                  </a:rPr>
                  <a:t></a:t>
                </a:r>
                <a:r>
                  <a:rPr lang="en-US" sz="1600" b="1">
                    <a:solidFill>
                      <a:schemeClr val="hlink"/>
                    </a:solidFill>
                    <a:sym typeface="Symbol" pitchFamily="18" charset="2"/>
                  </a:rPr>
                  <a:t>/</a:t>
                </a:r>
                <a:r>
                  <a:rPr lang="en-US" sz="1600" b="1" baseline="-25000">
                    <a:solidFill>
                      <a:schemeClr val="hlink"/>
                    </a:solidFill>
                    <a:sym typeface="Symbol" pitchFamily="18" charset="2"/>
                  </a:rPr>
                  <a:t>2</a:t>
                </a:r>
                <a:r>
                  <a:rPr lang="en-US" b="1">
                    <a:solidFill>
                      <a:schemeClr val="hlink"/>
                    </a:solidFill>
                    <a:sym typeface="Symbol" pitchFamily="18" charset="2"/>
                  </a:rPr>
                  <a:t>=2.5%</a:t>
                </a:r>
              </a:p>
            </p:txBody>
          </p:sp>
          <p:sp>
            <p:nvSpPr>
              <p:cNvPr id="6165" name="Rectangle 54"/>
              <p:cNvSpPr>
                <a:spLocks noChangeArrowheads="1"/>
              </p:cNvSpPr>
              <p:nvPr/>
            </p:nvSpPr>
            <p:spPr bwMode="auto">
              <a:xfrm>
                <a:off x="703" y="2296"/>
                <a:ext cx="635" cy="181"/>
              </a:xfrm>
              <a:prstGeom prst="rect">
                <a:avLst/>
              </a:prstGeom>
              <a:noFill/>
              <a:ln w="9525">
                <a:noFill/>
                <a:miter lim="800000"/>
                <a:headEnd/>
                <a:tailEnd/>
              </a:ln>
            </p:spPr>
            <p:txBody>
              <a:bodyPr wrap="none" anchor="ctr"/>
              <a:lstStyle/>
              <a:p>
                <a:pPr algn="ctr"/>
                <a:r>
                  <a:rPr lang="en-US" sz="1600" b="1" baseline="30000">
                    <a:solidFill>
                      <a:schemeClr val="hlink"/>
                    </a:solidFill>
                    <a:sym typeface="Symbol" pitchFamily="18" charset="2"/>
                  </a:rPr>
                  <a:t></a:t>
                </a:r>
                <a:r>
                  <a:rPr lang="en-US" sz="1600" b="1">
                    <a:solidFill>
                      <a:schemeClr val="hlink"/>
                    </a:solidFill>
                    <a:sym typeface="Symbol" pitchFamily="18" charset="2"/>
                  </a:rPr>
                  <a:t>/</a:t>
                </a:r>
                <a:r>
                  <a:rPr lang="en-US" sz="1600" b="1" baseline="-25000">
                    <a:solidFill>
                      <a:schemeClr val="hlink"/>
                    </a:solidFill>
                    <a:sym typeface="Symbol" pitchFamily="18" charset="2"/>
                  </a:rPr>
                  <a:t>2</a:t>
                </a:r>
                <a:r>
                  <a:rPr lang="en-US" b="1">
                    <a:solidFill>
                      <a:schemeClr val="hlink"/>
                    </a:solidFill>
                    <a:sym typeface="Symbol" pitchFamily="18" charset="2"/>
                  </a:rPr>
                  <a:t>=2.5%</a:t>
                </a:r>
              </a:p>
            </p:txBody>
          </p:sp>
        </p:grpSp>
        <p:sp>
          <p:nvSpPr>
            <p:cNvPr id="6152" name="Line 65"/>
            <p:cNvSpPr>
              <a:spLocks noChangeShapeType="1"/>
            </p:cNvSpPr>
            <p:nvPr/>
          </p:nvSpPr>
          <p:spPr bwMode="auto">
            <a:xfrm flipH="1" flipV="1">
              <a:off x="1292" y="2931"/>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6153" name="Line 66"/>
            <p:cNvSpPr>
              <a:spLocks noChangeShapeType="1"/>
            </p:cNvSpPr>
            <p:nvPr/>
          </p:nvSpPr>
          <p:spPr bwMode="auto">
            <a:xfrm flipH="1" flipV="1">
              <a:off x="4740" y="2931"/>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6154" name="Line 67"/>
            <p:cNvSpPr>
              <a:spLocks noChangeShapeType="1"/>
            </p:cNvSpPr>
            <p:nvPr/>
          </p:nvSpPr>
          <p:spPr bwMode="auto">
            <a:xfrm flipH="1" flipV="1">
              <a:off x="1202" y="2931"/>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6155" name="Line 68"/>
            <p:cNvSpPr>
              <a:spLocks noChangeShapeType="1"/>
            </p:cNvSpPr>
            <p:nvPr/>
          </p:nvSpPr>
          <p:spPr bwMode="auto">
            <a:xfrm>
              <a:off x="4830" y="2976"/>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6156" name="Line 69"/>
            <p:cNvSpPr>
              <a:spLocks noChangeShapeType="1"/>
            </p:cNvSpPr>
            <p:nvPr/>
          </p:nvSpPr>
          <p:spPr bwMode="auto">
            <a:xfrm>
              <a:off x="4921" y="2976"/>
              <a:ext cx="0" cy="91"/>
            </a:xfrm>
            <a:prstGeom prst="line">
              <a:avLst/>
            </a:prstGeom>
            <a:noFill/>
            <a:ln w="25400" cap="rnd">
              <a:solidFill>
                <a:schemeClr val="hlink"/>
              </a:solidFill>
              <a:prstDash val="sysDot"/>
              <a:miter lim="800000"/>
              <a:headEnd/>
              <a:tailEnd/>
            </a:ln>
          </p:spPr>
          <p:txBody>
            <a:bodyPr wrap="none"/>
            <a:lstStyle/>
            <a:p>
              <a:endParaRPr lang="he-IL"/>
            </a:p>
          </p:txBody>
        </p:sp>
        <p:sp>
          <p:nvSpPr>
            <p:cNvPr id="6157" name="Line 70"/>
            <p:cNvSpPr>
              <a:spLocks noChangeShapeType="1"/>
            </p:cNvSpPr>
            <p:nvPr/>
          </p:nvSpPr>
          <p:spPr bwMode="auto">
            <a:xfrm>
              <a:off x="1111" y="2976"/>
              <a:ext cx="0" cy="91"/>
            </a:xfrm>
            <a:prstGeom prst="line">
              <a:avLst/>
            </a:prstGeom>
            <a:noFill/>
            <a:ln w="25400" cap="rnd">
              <a:solidFill>
                <a:schemeClr val="hlink"/>
              </a:solidFill>
              <a:prstDash val="sysDot"/>
              <a:miter lim="800000"/>
              <a:headEnd/>
              <a:tailEnd/>
            </a:ln>
          </p:spPr>
          <p:txBody>
            <a:bodyPr wrap="none"/>
            <a:lstStyle/>
            <a:p>
              <a:endParaRPr lang="he-IL"/>
            </a:p>
          </p:txBody>
        </p:sp>
      </p:grpSp>
      <p:sp>
        <p:nvSpPr>
          <p:cNvPr id="317514" name="AutoShape 74">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300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0" fill="hold"/>
                                        <p:tgtEl>
                                          <p:spTgt spid="7"/>
                                        </p:tgtEl>
                                        <p:attrNameLst>
                                          <p:attrName>ppt_w</p:attrName>
                                        </p:attrNameLst>
                                      </p:cBhvr>
                                      <p:tavLst>
                                        <p:tav tm="0">
                                          <p:val>
                                            <p:strVal val="#ppt_w*0.70"/>
                                          </p:val>
                                        </p:tav>
                                        <p:tav tm="100000">
                                          <p:val>
                                            <p:strVal val="#ppt_w"/>
                                          </p:val>
                                        </p:tav>
                                      </p:tavLst>
                                    </p:anim>
                                    <p:anim calcmode="lin" valueType="num">
                                      <p:cBhvr>
                                        <p:cTn id="12" dur="5000" fill="hold"/>
                                        <p:tgtEl>
                                          <p:spTgt spid="7"/>
                                        </p:tgtEl>
                                        <p:attrNameLst>
                                          <p:attrName>ppt_h</p:attrName>
                                        </p:attrNameLst>
                                      </p:cBhvr>
                                      <p:tavLst>
                                        <p:tav tm="0">
                                          <p:val>
                                            <p:strVal val="#ppt_h"/>
                                          </p:val>
                                        </p:tav>
                                        <p:tav tm="100000">
                                          <p:val>
                                            <p:strVal val="#ppt_h"/>
                                          </p:val>
                                        </p:tav>
                                      </p:tavLst>
                                    </p:anim>
                                    <p:animEffect transition="in" filter="fade">
                                      <p:cBhvr>
                                        <p:cTn id="13" dur="5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17445"/>
                                        </p:tgtEl>
                                        <p:attrNameLst>
                                          <p:attrName>style.visibility</p:attrName>
                                        </p:attrNameLst>
                                      </p:cBhvr>
                                      <p:to>
                                        <p:strVal val="visible"/>
                                      </p:to>
                                    </p:set>
                                    <p:animEffect transition="in" filter="fade">
                                      <p:cBhvr>
                                        <p:cTn id="16" dur="2000"/>
                                        <p:tgtEl>
                                          <p:spTgt spid="317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body" idx="1"/>
          </p:nvPr>
        </p:nvSpPr>
        <p:spPr>
          <a:xfrm>
            <a:off x="539750" y="2017713"/>
            <a:ext cx="8415338" cy="4114800"/>
          </a:xfrm>
        </p:spPr>
        <p:txBody>
          <a:bodyPr/>
          <a:lstStyle/>
          <a:p>
            <a:pPr eaLnBrk="1" hangingPunct="1">
              <a:lnSpc>
                <a:spcPct val="90000"/>
              </a:lnSpc>
              <a:buFont typeface="Wingdings" pitchFamily="2" charset="2"/>
              <a:buNone/>
            </a:pPr>
            <a:r>
              <a:rPr lang="he-IL" sz="2800" smtClean="0">
                <a:sym typeface="Symbol" pitchFamily="18" charset="2"/>
              </a:rPr>
              <a:t>בסקר שנערך בקרב מדגם מקרי של 9 קיבוצניקים נמצא כי התפלגות השכר (באלפי שקלים) היא: </a:t>
            </a:r>
            <a:r>
              <a:rPr lang="en-US" sz="2800" smtClean="0">
                <a:sym typeface="Symbol" pitchFamily="18" charset="2"/>
              </a:rPr>
              <a:t/>
            </a:r>
            <a:br>
              <a:rPr lang="en-US" sz="2800" smtClean="0">
                <a:sym typeface="Symbol" pitchFamily="18" charset="2"/>
              </a:rPr>
            </a:br>
            <a:r>
              <a:rPr lang="he-IL" sz="2800" smtClean="0">
                <a:sym typeface="Symbol" pitchFamily="18" charset="2"/>
              </a:rPr>
              <a:t>4.5, 4.2, 5.2, 4.8, 3.6, 5.0, 4.0, 3.5, 3.0 </a:t>
            </a:r>
          </a:p>
          <a:p>
            <a:pPr eaLnBrk="1" hangingPunct="1">
              <a:lnSpc>
                <a:spcPct val="90000"/>
              </a:lnSpc>
            </a:pPr>
            <a:r>
              <a:rPr lang="he-IL" sz="2800" smtClean="0">
                <a:sym typeface="Symbol" pitchFamily="18" charset="2"/>
              </a:rPr>
              <a:t> חשב רווח בר סמך לממוצע השכר ברמת סמך של 0.95</a:t>
            </a:r>
          </a:p>
          <a:p>
            <a:pPr lvl="1" eaLnBrk="1" hangingPunct="1">
              <a:lnSpc>
                <a:spcPct val="90000"/>
              </a:lnSpc>
            </a:pPr>
            <a:r>
              <a:rPr lang="en-US" sz="2400" smtClean="0">
                <a:sym typeface="Symbol" pitchFamily="18" charset="2"/>
              </a:rPr>
              <a:t>X= 4.2, n=9, S=0.743, t</a:t>
            </a:r>
            <a:r>
              <a:rPr lang="en-US" sz="2400" baseline="-25000" smtClean="0">
                <a:sym typeface="Symbol" pitchFamily="18" charset="2"/>
              </a:rPr>
              <a:t>97.5</a:t>
            </a:r>
            <a:r>
              <a:rPr lang="en-US" sz="2400" smtClean="0">
                <a:sym typeface="Symbol" pitchFamily="18" charset="2"/>
              </a:rPr>
              <a:t>=2.306</a:t>
            </a:r>
            <a:r>
              <a:rPr lang="he-IL" sz="2400" smtClean="0">
                <a:sym typeface="Symbol" pitchFamily="18" charset="2"/>
              </a:rPr>
              <a:t> </a:t>
            </a:r>
            <a:r>
              <a:rPr lang="he-IL" sz="1600" smtClean="0">
                <a:sym typeface="Symbol" pitchFamily="18" charset="2"/>
              </a:rPr>
              <a:t>(חישוב הממוצע וסטיית התקן בשקופית הבאה).</a:t>
            </a:r>
            <a:r>
              <a:rPr lang="en-US" sz="2400" smtClean="0">
                <a:sym typeface="Symbol" pitchFamily="18" charset="2"/>
              </a:rPr>
              <a:t> </a:t>
            </a:r>
          </a:p>
          <a:p>
            <a:pPr lvl="1" eaLnBrk="1" hangingPunct="1">
              <a:lnSpc>
                <a:spcPct val="90000"/>
              </a:lnSpc>
            </a:pPr>
            <a:r>
              <a:rPr lang="en-US" sz="2400" smtClean="0">
                <a:sym typeface="Symbol" pitchFamily="18" charset="2"/>
              </a:rPr>
              <a:t>4.2-2.306*0.743/3 ≤ </a:t>
            </a:r>
            <a:r>
              <a:rPr lang="el-GR" sz="2400" smtClean="0"/>
              <a:t>μ</a:t>
            </a:r>
            <a:r>
              <a:rPr lang="en-US" sz="2400" smtClean="0"/>
              <a:t> ≤ </a:t>
            </a:r>
            <a:r>
              <a:rPr lang="en-US" sz="2400" smtClean="0">
                <a:sym typeface="Symbol" pitchFamily="18" charset="2"/>
              </a:rPr>
              <a:t>4.2+2.306*0.743/3</a:t>
            </a:r>
          </a:p>
          <a:p>
            <a:pPr lvl="1" eaLnBrk="1" hangingPunct="1">
              <a:lnSpc>
                <a:spcPct val="90000"/>
              </a:lnSpc>
            </a:pPr>
            <a:r>
              <a:rPr lang="en-US" sz="2400" b="1" smtClean="0">
                <a:sym typeface="Symbol" pitchFamily="18" charset="2"/>
              </a:rPr>
              <a:t>3.63 ≤ </a:t>
            </a:r>
            <a:r>
              <a:rPr lang="el-GR" sz="2400" b="1" smtClean="0"/>
              <a:t>μ</a:t>
            </a:r>
            <a:r>
              <a:rPr lang="en-US" sz="2400" b="1" smtClean="0"/>
              <a:t> ≤ 4.77</a:t>
            </a:r>
          </a:p>
          <a:p>
            <a:pPr eaLnBrk="1" hangingPunct="1">
              <a:lnSpc>
                <a:spcPct val="90000"/>
              </a:lnSpc>
            </a:pPr>
            <a:r>
              <a:rPr lang="he-IL" sz="2800" smtClean="0">
                <a:sym typeface="Symbol" pitchFamily="18" charset="2"/>
              </a:rPr>
              <a:t>אם ידוע כי ממוצע השכר במשק הוא 5.2 האם ניתן להסיק (ברמת מובהקות של 0.05) כי השכר של הקיבוצניקים נמוך יותר?</a:t>
            </a:r>
            <a:endParaRPr lang="en-US" sz="2800" smtClean="0">
              <a:sym typeface="Symbol" pitchFamily="18" charset="2"/>
            </a:endParaRPr>
          </a:p>
          <a:p>
            <a:pPr lvl="1" eaLnBrk="1" hangingPunct="1">
              <a:lnSpc>
                <a:spcPct val="90000"/>
              </a:lnSpc>
            </a:pPr>
            <a:endParaRPr lang="en-US" sz="2400" smtClean="0">
              <a:sym typeface="Symbol" pitchFamily="18" charset="2"/>
            </a:endParaRPr>
          </a:p>
        </p:txBody>
      </p:sp>
      <p:sp>
        <p:nvSpPr>
          <p:cNvPr id="369667" name="Line 3"/>
          <p:cNvSpPr>
            <a:spLocks noChangeShapeType="1"/>
          </p:cNvSpPr>
          <p:nvPr/>
        </p:nvSpPr>
        <p:spPr bwMode="auto">
          <a:xfrm>
            <a:off x="3995738" y="3789363"/>
            <a:ext cx="287337" cy="0"/>
          </a:xfrm>
          <a:prstGeom prst="line">
            <a:avLst/>
          </a:prstGeom>
          <a:noFill/>
          <a:ln w="19050">
            <a:solidFill>
              <a:schemeClr val="tx1"/>
            </a:solidFill>
            <a:miter lim="800000"/>
            <a:headEnd/>
            <a:tailEnd/>
          </a:ln>
        </p:spPr>
        <p:txBody>
          <a:bodyPr wrap="none"/>
          <a:lstStyle/>
          <a:p>
            <a:endParaRPr lang="he-IL"/>
          </a:p>
        </p:txBody>
      </p:sp>
      <p:graphicFrame>
        <p:nvGraphicFramePr>
          <p:cNvPr id="369668" name="Object 4"/>
          <p:cNvGraphicFramePr>
            <a:graphicFrameLocks noChangeAspect="1"/>
          </p:cNvGraphicFramePr>
          <p:nvPr/>
        </p:nvGraphicFramePr>
        <p:xfrm>
          <a:off x="403225" y="6108700"/>
          <a:ext cx="4600575" cy="442913"/>
        </p:xfrm>
        <a:graphic>
          <a:graphicData uri="http://schemas.openxmlformats.org/presentationml/2006/ole">
            <p:oleObj spid="_x0000_s25602" name="משוואה" r:id="rId3" imgW="2641320" imgH="253800" progId="Equation.3">
              <p:embed/>
            </p:oleObj>
          </a:graphicData>
        </a:graphic>
      </p:graphicFrame>
      <p:sp>
        <p:nvSpPr>
          <p:cNvPr id="25605" name="Rectangle 5"/>
          <p:cNvSpPr>
            <a:spLocks noChangeArrowheads="1"/>
          </p:cNvSpPr>
          <p:nvPr/>
        </p:nvSpPr>
        <p:spPr bwMode="auto">
          <a:xfrm>
            <a:off x="1258888" y="549275"/>
            <a:ext cx="7561262" cy="1143000"/>
          </a:xfrm>
          <a:prstGeom prst="rect">
            <a:avLst/>
          </a:prstGeom>
          <a:noFill/>
          <a:ln w="9525">
            <a:noFill/>
            <a:miter lim="800000"/>
            <a:headEnd/>
            <a:tailEnd/>
          </a:ln>
        </p:spPr>
        <p:txBody>
          <a:bodyPr anchor="b"/>
          <a:lstStyle/>
          <a:p>
            <a:r>
              <a:rPr lang="he-IL" sz="3200">
                <a:solidFill>
                  <a:schemeClr val="tx2"/>
                </a:solidFill>
                <a:latin typeface="Times New Roman" pitchFamily="18" charset="0"/>
              </a:rPr>
              <a:t>רווח בר סמך לפרמטר </a:t>
            </a:r>
            <a:r>
              <a:rPr lang="el-GR" sz="3600">
                <a:solidFill>
                  <a:schemeClr val="tx2"/>
                </a:solidFill>
                <a:latin typeface="Times New Roman" pitchFamily="18" charset="0"/>
              </a:rPr>
              <a:t>μ</a:t>
            </a:r>
            <a:r>
              <a:rPr lang="he-IL" sz="3600">
                <a:solidFill>
                  <a:schemeClr val="tx2"/>
                </a:solidFill>
                <a:latin typeface="Times New Roman" pitchFamily="18" charset="0"/>
              </a:rPr>
              <a:t>,</a:t>
            </a:r>
            <a:r>
              <a:rPr lang="he-IL" sz="3200">
                <a:solidFill>
                  <a:schemeClr val="tx2"/>
                </a:solidFill>
                <a:latin typeface="Times New Roman" pitchFamily="18" charset="0"/>
              </a:rPr>
              <a:t> </a:t>
            </a:r>
            <a:r>
              <a:rPr lang="en-US" sz="3200">
                <a:solidFill>
                  <a:schemeClr val="tx2"/>
                </a:solidFill>
                <a:latin typeface="Times New Roman" pitchFamily="18" charset="0"/>
                <a:sym typeface="Symbol" pitchFamily="18" charset="2"/>
              </a:rPr>
              <a:t></a:t>
            </a:r>
            <a:r>
              <a:rPr lang="he-IL" sz="3200">
                <a:solidFill>
                  <a:schemeClr val="tx2"/>
                </a:solidFill>
                <a:latin typeface="Times New Roman" pitchFamily="18" charset="0"/>
                <a:sym typeface="Symbol" pitchFamily="18" charset="2"/>
              </a:rPr>
              <a:t> לא נתונה (</a:t>
            </a:r>
            <a:r>
              <a:rPr lang="en-US" sz="3200">
                <a:solidFill>
                  <a:schemeClr val="tx2"/>
                </a:solidFill>
                <a:latin typeface="Times New Roman" pitchFamily="18" charset="0"/>
                <a:sym typeface="Symbol" pitchFamily="18" charset="2"/>
              </a:rPr>
              <a:t>S</a:t>
            </a:r>
            <a:r>
              <a:rPr lang="he-IL" sz="3200">
                <a:solidFill>
                  <a:schemeClr val="tx2"/>
                </a:solidFill>
                <a:latin typeface="Times New Roman" pitchFamily="18" charset="0"/>
                <a:sym typeface="Symbol" pitchFamily="18" charset="2"/>
              </a:rPr>
              <a:t>)</a:t>
            </a:r>
            <a:r>
              <a:rPr lang="he-IL" sz="3200">
                <a:solidFill>
                  <a:schemeClr val="tx2"/>
                </a:solidFill>
                <a:latin typeface="Times New Roman" pitchFamily="18" charset="0"/>
              </a:rPr>
              <a:t>: דוגמא 2</a:t>
            </a:r>
            <a:endParaRPr lang="en-US" sz="3200">
              <a:solidFill>
                <a:schemeClr val="tx2"/>
              </a:solidFill>
              <a:latin typeface="Times New Roman" pitchFamily="18" charset="0"/>
            </a:endParaRPr>
          </a:p>
        </p:txBody>
      </p:sp>
      <p:sp>
        <p:nvSpPr>
          <p:cNvPr id="369671" name="AutoShape 7">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9666">
                                            <p:txEl>
                                              <p:pRg st="0" end="0"/>
                                            </p:txEl>
                                          </p:spTgt>
                                        </p:tgtEl>
                                        <p:attrNameLst>
                                          <p:attrName>style.visibility</p:attrName>
                                        </p:attrNameLst>
                                      </p:cBhvr>
                                      <p:to>
                                        <p:strVal val="visible"/>
                                      </p:to>
                                    </p:set>
                                    <p:animEffect transition="in" filter="fade">
                                      <p:cBhvr>
                                        <p:cTn id="7" dur="2000"/>
                                        <p:tgtEl>
                                          <p:spTgt spid="36966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69666">
                                            <p:txEl>
                                              <p:pRg st="1" end="1"/>
                                            </p:txEl>
                                          </p:spTgt>
                                        </p:tgtEl>
                                        <p:attrNameLst>
                                          <p:attrName>style.visibility</p:attrName>
                                        </p:attrNameLst>
                                      </p:cBhvr>
                                      <p:to>
                                        <p:strVal val="visible"/>
                                      </p:to>
                                    </p:set>
                                    <p:animEffect transition="in" filter="fade">
                                      <p:cBhvr>
                                        <p:cTn id="11" dur="2000"/>
                                        <p:tgtEl>
                                          <p:spTgt spid="369666">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69668"/>
                                        </p:tgtEl>
                                        <p:attrNameLst>
                                          <p:attrName>style.visibility</p:attrName>
                                        </p:attrNameLst>
                                      </p:cBhvr>
                                      <p:to>
                                        <p:strVal val="visible"/>
                                      </p:to>
                                    </p:set>
                                    <p:animEffect transition="in" filter="fade">
                                      <p:cBhvr>
                                        <p:cTn id="14" dur="2000"/>
                                        <p:tgtEl>
                                          <p:spTgt spid="36966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9666">
                                            <p:txEl>
                                              <p:pRg st="2" end="2"/>
                                            </p:txEl>
                                          </p:spTgt>
                                        </p:tgtEl>
                                        <p:attrNameLst>
                                          <p:attrName>style.visibility</p:attrName>
                                        </p:attrNameLst>
                                      </p:cBhvr>
                                      <p:to>
                                        <p:strVal val="visible"/>
                                      </p:to>
                                    </p:set>
                                    <p:animEffect transition="in" filter="fade">
                                      <p:cBhvr>
                                        <p:cTn id="19" dur="2000"/>
                                        <p:tgtEl>
                                          <p:spTgt spid="369666">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69667"/>
                                        </p:tgtEl>
                                        <p:attrNameLst>
                                          <p:attrName>style.visibility</p:attrName>
                                        </p:attrNameLst>
                                      </p:cBhvr>
                                      <p:to>
                                        <p:strVal val="visible"/>
                                      </p:to>
                                    </p:set>
                                    <p:anim calcmode="lin" valueType="num">
                                      <p:cBhvr>
                                        <p:cTn id="22" dur="1000" fill="hold"/>
                                        <p:tgtEl>
                                          <p:spTgt spid="369667"/>
                                        </p:tgtEl>
                                        <p:attrNameLst>
                                          <p:attrName>ppt_w</p:attrName>
                                        </p:attrNameLst>
                                      </p:cBhvr>
                                      <p:tavLst>
                                        <p:tav tm="0">
                                          <p:val>
                                            <p:strVal val="#ppt_w*0.70"/>
                                          </p:val>
                                        </p:tav>
                                        <p:tav tm="100000">
                                          <p:val>
                                            <p:strVal val="#ppt_w"/>
                                          </p:val>
                                        </p:tav>
                                      </p:tavLst>
                                    </p:anim>
                                    <p:anim calcmode="lin" valueType="num">
                                      <p:cBhvr>
                                        <p:cTn id="23" dur="1000" fill="hold"/>
                                        <p:tgtEl>
                                          <p:spTgt spid="369667"/>
                                        </p:tgtEl>
                                        <p:attrNameLst>
                                          <p:attrName>ppt_h</p:attrName>
                                        </p:attrNameLst>
                                      </p:cBhvr>
                                      <p:tavLst>
                                        <p:tav tm="0">
                                          <p:val>
                                            <p:strVal val="#ppt_h"/>
                                          </p:val>
                                        </p:tav>
                                        <p:tav tm="100000">
                                          <p:val>
                                            <p:strVal val="#ppt_h"/>
                                          </p:val>
                                        </p:tav>
                                      </p:tavLst>
                                    </p:anim>
                                    <p:animEffect transition="in" filter="fade">
                                      <p:cBhvr>
                                        <p:cTn id="24" dur="1000"/>
                                        <p:tgtEl>
                                          <p:spTgt spid="369667"/>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69666">
                                            <p:txEl>
                                              <p:pRg st="3" end="3"/>
                                            </p:txEl>
                                          </p:spTgt>
                                        </p:tgtEl>
                                        <p:attrNameLst>
                                          <p:attrName>style.visibility</p:attrName>
                                        </p:attrNameLst>
                                      </p:cBhvr>
                                      <p:to>
                                        <p:strVal val="visible"/>
                                      </p:to>
                                    </p:set>
                                    <p:animEffect transition="in" filter="fade">
                                      <p:cBhvr>
                                        <p:cTn id="28" dur="2000"/>
                                        <p:tgtEl>
                                          <p:spTgt spid="369666">
                                            <p:txEl>
                                              <p:pRg st="3" end="3"/>
                                            </p:tx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369666">
                                            <p:txEl>
                                              <p:pRg st="4" end="4"/>
                                            </p:txEl>
                                          </p:spTgt>
                                        </p:tgtEl>
                                        <p:attrNameLst>
                                          <p:attrName>style.visibility</p:attrName>
                                        </p:attrNameLst>
                                      </p:cBhvr>
                                      <p:to>
                                        <p:strVal val="visible"/>
                                      </p:to>
                                    </p:set>
                                    <p:animEffect transition="in" filter="fade">
                                      <p:cBhvr>
                                        <p:cTn id="32" dur="2000"/>
                                        <p:tgtEl>
                                          <p:spTgt spid="36966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9666">
                                            <p:txEl>
                                              <p:pRg st="5" end="5"/>
                                            </p:txEl>
                                          </p:spTgt>
                                        </p:tgtEl>
                                        <p:attrNameLst>
                                          <p:attrName>style.visibility</p:attrName>
                                        </p:attrNameLst>
                                      </p:cBhvr>
                                      <p:to>
                                        <p:strVal val="visible"/>
                                      </p:to>
                                    </p:set>
                                    <p:animEffect transition="in" filter="fade">
                                      <p:cBhvr>
                                        <p:cTn id="37" dur="2000"/>
                                        <p:tgtEl>
                                          <p:spTgt spid="3696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build="p"/>
      <p:bldP spid="369667"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71784" name="Group 72"/>
          <p:cNvGraphicFramePr>
            <a:graphicFrameLocks noGrp="1"/>
          </p:cNvGraphicFramePr>
          <p:nvPr/>
        </p:nvGraphicFramePr>
        <p:xfrm>
          <a:off x="323850" y="2492375"/>
          <a:ext cx="3240088" cy="3687763"/>
        </p:xfrm>
        <a:graphic>
          <a:graphicData uri="http://schemas.openxmlformats.org/drawingml/2006/table">
            <a:tbl>
              <a:tblPr rtl="1"/>
              <a:tblGrid>
                <a:gridCol w="792163"/>
                <a:gridCol w="574675"/>
                <a:gridCol w="938212"/>
                <a:gridCol w="935038"/>
              </a:tblGrid>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נבדק</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(Xi-X)</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0.09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0.36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0.6 -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0.36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0.64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0.2 -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0.04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0.7 -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0.49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1.2 -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1.44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37.8</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4.42</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71772" name="Rectangle 60"/>
          <p:cNvSpPr>
            <a:spLocks noGrp="1" noChangeArrowheads="1"/>
          </p:cNvSpPr>
          <p:nvPr>
            <p:ph type="body" idx="1"/>
          </p:nvPr>
        </p:nvSpPr>
        <p:spPr/>
        <p:txBody>
          <a:bodyPr/>
          <a:lstStyle/>
          <a:p>
            <a:pPr eaLnBrk="1" hangingPunct="1"/>
            <a:r>
              <a:rPr lang="he-IL" sz="2400" smtClean="0"/>
              <a:t>ממוצע </a:t>
            </a:r>
            <a:r>
              <a:rPr lang="en-US" sz="2400" smtClean="0"/>
              <a:t>37.8/9=4.2</a:t>
            </a:r>
          </a:p>
          <a:p>
            <a:pPr eaLnBrk="1" hangingPunct="1"/>
            <a:r>
              <a:rPr lang="he-IL" sz="2400" smtClean="0"/>
              <a:t>סטיית תקן </a:t>
            </a:r>
            <a:endParaRPr lang="en-US" sz="2400" smtClean="0"/>
          </a:p>
        </p:txBody>
      </p:sp>
      <p:graphicFrame>
        <p:nvGraphicFramePr>
          <p:cNvPr id="371773" name="Object 61"/>
          <p:cNvGraphicFramePr>
            <a:graphicFrameLocks noChangeAspect="1"/>
          </p:cNvGraphicFramePr>
          <p:nvPr/>
        </p:nvGraphicFramePr>
        <p:xfrm>
          <a:off x="3635375" y="2349500"/>
          <a:ext cx="3705225" cy="738188"/>
        </p:xfrm>
        <a:graphic>
          <a:graphicData uri="http://schemas.openxmlformats.org/presentationml/2006/ole">
            <p:oleObj spid="_x0000_s26626" name="משוואה" r:id="rId3" imgW="2997000" imgH="495000" progId="Equation.3">
              <p:embed/>
            </p:oleObj>
          </a:graphicData>
        </a:graphic>
      </p:graphicFrame>
      <p:sp>
        <p:nvSpPr>
          <p:cNvPr id="26690" name="Rectangle 62"/>
          <p:cNvSpPr>
            <a:spLocks noChangeArrowheads="1"/>
          </p:cNvSpPr>
          <p:nvPr/>
        </p:nvSpPr>
        <p:spPr bwMode="auto">
          <a:xfrm>
            <a:off x="1116013" y="620713"/>
            <a:ext cx="7561262" cy="1143000"/>
          </a:xfrm>
          <a:prstGeom prst="rect">
            <a:avLst/>
          </a:prstGeom>
          <a:noFill/>
          <a:ln w="9525">
            <a:noFill/>
            <a:miter lim="800000"/>
            <a:headEnd/>
            <a:tailEnd/>
          </a:ln>
        </p:spPr>
        <p:txBody>
          <a:bodyPr anchor="b"/>
          <a:lstStyle/>
          <a:p>
            <a:r>
              <a:rPr lang="he-IL" sz="2400">
                <a:solidFill>
                  <a:schemeClr val="tx2"/>
                </a:solidFill>
                <a:latin typeface="Times New Roman" pitchFamily="18" charset="0"/>
              </a:rPr>
              <a:t>רווח בר סמך לפרמטר </a:t>
            </a:r>
            <a:r>
              <a:rPr lang="el-GR" sz="2400">
                <a:solidFill>
                  <a:schemeClr val="tx2"/>
                </a:solidFill>
                <a:latin typeface="Times New Roman" pitchFamily="18" charset="0"/>
              </a:rPr>
              <a:t>μ</a:t>
            </a:r>
            <a:r>
              <a:rPr lang="he-IL" sz="2400">
                <a:solidFill>
                  <a:schemeClr val="tx2"/>
                </a:solidFill>
                <a:latin typeface="Times New Roman" pitchFamily="18" charset="0"/>
              </a:rPr>
              <a:t>, </a:t>
            </a:r>
            <a:r>
              <a:rPr lang="en-US" sz="2400">
                <a:solidFill>
                  <a:schemeClr val="tx2"/>
                </a:solidFill>
                <a:latin typeface="Times New Roman" pitchFamily="18" charset="0"/>
                <a:sym typeface="Symbol" pitchFamily="18" charset="2"/>
              </a:rPr>
              <a:t></a:t>
            </a:r>
            <a:r>
              <a:rPr lang="he-IL" sz="2400">
                <a:solidFill>
                  <a:schemeClr val="tx2"/>
                </a:solidFill>
                <a:latin typeface="Times New Roman" pitchFamily="18" charset="0"/>
                <a:sym typeface="Symbol" pitchFamily="18" charset="2"/>
              </a:rPr>
              <a:t> לא נתונה (</a:t>
            </a:r>
            <a:r>
              <a:rPr lang="en-US" sz="2400">
                <a:solidFill>
                  <a:schemeClr val="tx2"/>
                </a:solidFill>
                <a:latin typeface="Times New Roman" pitchFamily="18" charset="0"/>
                <a:sym typeface="Symbol" pitchFamily="18" charset="2"/>
              </a:rPr>
              <a:t>S</a:t>
            </a:r>
            <a:r>
              <a:rPr lang="he-IL" sz="2400">
                <a:solidFill>
                  <a:schemeClr val="tx2"/>
                </a:solidFill>
                <a:latin typeface="Times New Roman" pitchFamily="18" charset="0"/>
                <a:sym typeface="Symbol" pitchFamily="18" charset="2"/>
              </a:rPr>
              <a:t>)</a:t>
            </a:r>
            <a:r>
              <a:rPr lang="he-IL" sz="2400">
                <a:solidFill>
                  <a:schemeClr val="tx2"/>
                </a:solidFill>
                <a:latin typeface="Times New Roman" pitchFamily="18" charset="0"/>
              </a:rPr>
              <a:t>: חישוב הממוצע וסטיית התקן</a:t>
            </a:r>
            <a:endParaRPr lang="en-US" sz="2400">
              <a:solidFill>
                <a:schemeClr val="tx2"/>
              </a:solidFill>
              <a:latin typeface="Times New Roman" pitchFamily="18" charset="0"/>
            </a:endParaRPr>
          </a:p>
        </p:txBody>
      </p:sp>
      <p:sp>
        <p:nvSpPr>
          <p:cNvPr id="371785" name="AutoShape 73">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71772">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71772">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7178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371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72" grpId="0" build="p" autoUpdateAnimBg="0"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971550" y="617538"/>
            <a:ext cx="7972425" cy="1143000"/>
          </a:xfrm>
        </p:spPr>
        <p:txBody>
          <a:bodyPr/>
          <a:lstStyle/>
          <a:p>
            <a:pPr algn="r" eaLnBrk="1" hangingPunct="1"/>
            <a:r>
              <a:rPr lang="he-IL" sz="2400" smtClean="0"/>
              <a:t>מבחן </a:t>
            </a:r>
            <a:r>
              <a:rPr lang="en-US" sz="2400" smtClean="0"/>
              <a:t>t</a:t>
            </a:r>
            <a:r>
              <a:rPr lang="he-IL" sz="2400" smtClean="0"/>
              <a:t>: בדיקת השערות על </a:t>
            </a:r>
            <a:r>
              <a:rPr lang="he-IL" sz="2400" u="sng" smtClean="0"/>
              <a:t>הפרש ממוצעי שני מדגמים כאשר </a:t>
            </a:r>
            <a:r>
              <a:rPr lang="en-US" sz="2400" u="sng" smtClean="0">
                <a:sym typeface="Symbol" pitchFamily="18" charset="2"/>
              </a:rPr>
              <a:t></a:t>
            </a:r>
            <a:r>
              <a:rPr lang="he-IL" sz="2400" u="sng" smtClean="0"/>
              <a:t> לא נתונה</a:t>
            </a:r>
            <a:r>
              <a:rPr lang="he-IL" sz="2400" smtClean="0"/>
              <a:t>. </a:t>
            </a:r>
            <a:endParaRPr lang="en-US" sz="2400" smtClean="0"/>
          </a:p>
        </p:txBody>
      </p:sp>
      <p:sp>
        <p:nvSpPr>
          <p:cNvPr id="372739" name="Rectangle 3"/>
          <p:cNvSpPr>
            <a:spLocks noGrp="1" noChangeArrowheads="1"/>
          </p:cNvSpPr>
          <p:nvPr>
            <p:ph type="body" idx="1"/>
          </p:nvPr>
        </p:nvSpPr>
        <p:spPr>
          <a:xfrm>
            <a:off x="1619250" y="2017713"/>
            <a:ext cx="7335838" cy="4114800"/>
          </a:xfrm>
        </p:spPr>
        <p:txBody>
          <a:bodyPr/>
          <a:lstStyle/>
          <a:p>
            <a:pPr eaLnBrk="1" hangingPunct="1"/>
            <a:r>
              <a:rPr lang="he-IL" sz="2400" smtClean="0"/>
              <a:t>כאשר סטיית התקן באוכלוסייה אינה ידועה (לא נתונה) נשתמש בסטיות התקן של המדגמים. </a:t>
            </a:r>
          </a:p>
          <a:p>
            <a:pPr eaLnBrk="1" hangingPunct="1"/>
            <a:r>
              <a:rPr lang="he-IL" sz="2400" smtClean="0"/>
              <a:t>שני מצבים אפשריים:</a:t>
            </a:r>
          </a:p>
          <a:p>
            <a:pPr lvl="1" eaLnBrk="1" hangingPunct="1"/>
            <a:r>
              <a:rPr lang="he-IL" sz="2000" smtClean="0"/>
              <a:t>מניחים שוויון שונויות (פיזור שווה בשני המדגמים).</a:t>
            </a:r>
          </a:p>
          <a:p>
            <a:pPr lvl="1" eaLnBrk="1" hangingPunct="1"/>
            <a:r>
              <a:rPr lang="he-IL" sz="2000" smtClean="0"/>
              <a:t>לא מניחים שוויון שונויות (פיזור שונה בשני המדגמים). </a:t>
            </a:r>
            <a:r>
              <a:rPr lang="he-IL" sz="2000" smtClean="0">
                <a:solidFill>
                  <a:schemeClr val="hlink"/>
                </a:solidFill>
              </a:rPr>
              <a:t>(לא נלמד).</a:t>
            </a:r>
            <a:r>
              <a:rPr lang="he-IL" sz="2000" smtClean="0"/>
              <a:t> </a:t>
            </a:r>
          </a:p>
          <a:p>
            <a:pPr eaLnBrk="1" hangingPunct="1"/>
            <a:r>
              <a:rPr lang="he-IL" sz="2400" smtClean="0"/>
              <a:t>יש לחשב שונות משותפת הלקוחה משני המדגמים.</a:t>
            </a:r>
          </a:p>
          <a:p>
            <a:pPr eaLnBrk="1" hangingPunct="1"/>
            <a:endParaRPr lang="he-IL" sz="2400" smtClean="0"/>
          </a:p>
          <a:p>
            <a:pPr eaLnBrk="1" hangingPunct="1"/>
            <a:r>
              <a:rPr lang="he-IL" sz="2400" smtClean="0"/>
              <a:t>נוסחת החישוב של  </a:t>
            </a:r>
            <a:r>
              <a:rPr lang="en-US" sz="2400" smtClean="0"/>
              <a:t>t</a:t>
            </a:r>
            <a:r>
              <a:rPr lang="he-IL" sz="2400" smtClean="0"/>
              <a:t> המבחן. </a:t>
            </a:r>
          </a:p>
          <a:p>
            <a:pPr eaLnBrk="1" hangingPunct="1"/>
            <a:r>
              <a:rPr lang="he-IL" sz="2400" smtClean="0"/>
              <a:t>חישוב דרגות החופש: </a:t>
            </a:r>
            <a:r>
              <a:rPr lang="en-US" sz="2400" smtClean="0"/>
              <a:t>df=n</a:t>
            </a:r>
            <a:r>
              <a:rPr lang="en-US" sz="2400" baseline="-25000" smtClean="0"/>
              <a:t>1</a:t>
            </a:r>
            <a:r>
              <a:rPr lang="en-US" sz="2400" smtClean="0"/>
              <a:t>+n</a:t>
            </a:r>
            <a:r>
              <a:rPr lang="en-US" sz="2400" baseline="-25000" smtClean="0"/>
              <a:t>2</a:t>
            </a:r>
            <a:r>
              <a:rPr lang="en-US" sz="2400" smtClean="0"/>
              <a:t>-2</a:t>
            </a:r>
          </a:p>
          <a:p>
            <a:pPr eaLnBrk="1" hangingPunct="1"/>
            <a:endParaRPr lang="he-IL" sz="2400" smtClean="0"/>
          </a:p>
        </p:txBody>
      </p:sp>
      <p:graphicFrame>
        <p:nvGraphicFramePr>
          <p:cNvPr id="372740" name="Object 4"/>
          <p:cNvGraphicFramePr>
            <a:graphicFrameLocks noChangeAspect="1"/>
          </p:cNvGraphicFramePr>
          <p:nvPr/>
        </p:nvGraphicFramePr>
        <p:xfrm>
          <a:off x="250825" y="4076700"/>
          <a:ext cx="2889250" cy="623888"/>
        </p:xfrm>
        <a:graphic>
          <a:graphicData uri="http://schemas.openxmlformats.org/presentationml/2006/ole">
            <p:oleObj spid="_x0000_s27650" name="משוואה" r:id="rId3" imgW="2108160" imgH="419040" progId="Equation.3">
              <p:embed/>
            </p:oleObj>
          </a:graphicData>
        </a:graphic>
      </p:graphicFrame>
      <p:graphicFrame>
        <p:nvGraphicFramePr>
          <p:cNvPr id="372741" name="Object 5"/>
          <p:cNvGraphicFramePr>
            <a:graphicFrameLocks noChangeAspect="1"/>
          </p:cNvGraphicFramePr>
          <p:nvPr/>
        </p:nvGraphicFramePr>
        <p:xfrm>
          <a:off x="3348038" y="4581525"/>
          <a:ext cx="2160587" cy="725488"/>
        </p:xfrm>
        <a:graphic>
          <a:graphicData uri="http://schemas.openxmlformats.org/presentationml/2006/ole">
            <p:oleObj spid="_x0000_s27651" name="משוואה" r:id="rId4" imgW="1434960" imgH="482400" progId="Equation.3">
              <p:embed/>
            </p:oleObj>
          </a:graphicData>
        </a:graphic>
      </p:graphicFrame>
      <p:sp>
        <p:nvSpPr>
          <p:cNvPr id="372744" name="AutoShape 8">
            <a:hlinkClick r:id="rId5"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2739">
                                            <p:txEl>
                                              <p:pRg st="0" end="0"/>
                                            </p:txEl>
                                          </p:spTgt>
                                        </p:tgtEl>
                                        <p:attrNameLst>
                                          <p:attrName>style.visibility</p:attrName>
                                        </p:attrNameLst>
                                      </p:cBhvr>
                                      <p:to>
                                        <p:strVal val="visible"/>
                                      </p:to>
                                    </p:set>
                                    <p:animEffect transition="in" filter="fade">
                                      <p:cBhvr>
                                        <p:cTn id="7" dur="2000"/>
                                        <p:tgtEl>
                                          <p:spTgt spid="37273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72739">
                                            <p:txEl>
                                              <p:pRg st="1" end="1"/>
                                            </p:txEl>
                                          </p:spTgt>
                                        </p:tgtEl>
                                        <p:attrNameLst>
                                          <p:attrName>style.visibility</p:attrName>
                                        </p:attrNameLst>
                                      </p:cBhvr>
                                      <p:to>
                                        <p:strVal val="visible"/>
                                      </p:to>
                                    </p:set>
                                    <p:animEffect transition="in" filter="fade">
                                      <p:cBhvr>
                                        <p:cTn id="11" dur="2000"/>
                                        <p:tgtEl>
                                          <p:spTgt spid="372739">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2739">
                                            <p:txEl>
                                              <p:pRg st="2" end="2"/>
                                            </p:txEl>
                                          </p:spTgt>
                                        </p:tgtEl>
                                        <p:attrNameLst>
                                          <p:attrName>style.visibility</p:attrName>
                                        </p:attrNameLst>
                                      </p:cBhvr>
                                      <p:to>
                                        <p:strVal val="visible"/>
                                      </p:to>
                                    </p:set>
                                    <p:animEffect transition="in" filter="fade">
                                      <p:cBhvr>
                                        <p:cTn id="14" dur="2000"/>
                                        <p:tgtEl>
                                          <p:spTgt spid="372739">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72739">
                                            <p:txEl>
                                              <p:pRg st="3" end="3"/>
                                            </p:txEl>
                                          </p:spTgt>
                                        </p:tgtEl>
                                        <p:attrNameLst>
                                          <p:attrName>style.visibility</p:attrName>
                                        </p:attrNameLst>
                                      </p:cBhvr>
                                      <p:to>
                                        <p:strVal val="visible"/>
                                      </p:to>
                                    </p:set>
                                    <p:animEffect transition="in" filter="fade">
                                      <p:cBhvr>
                                        <p:cTn id="17" dur="2000"/>
                                        <p:tgtEl>
                                          <p:spTgt spid="372739">
                                            <p:txEl>
                                              <p:pRg st="3" end="3"/>
                                            </p:tx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372739">
                                            <p:txEl>
                                              <p:pRg st="4" end="4"/>
                                            </p:txEl>
                                          </p:spTgt>
                                        </p:tgtEl>
                                        <p:attrNameLst>
                                          <p:attrName>style.visibility</p:attrName>
                                        </p:attrNameLst>
                                      </p:cBhvr>
                                      <p:to>
                                        <p:strVal val="visible"/>
                                      </p:to>
                                    </p:set>
                                    <p:animEffect transition="in" filter="fade">
                                      <p:cBhvr>
                                        <p:cTn id="21" dur="2000"/>
                                        <p:tgtEl>
                                          <p:spTgt spid="372739">
                                            <p:txEl>
                                              <p:pRg st="4" end="4"/>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72740"/>
                                        </p:tgtEl>
                                        <p:attrNameLst>
                                          <p:attrName>style.visibility</p:attrName>
                                        </p:attrNameLst>
                                      </p:cBhvr>
                                      <p:to>
                                        <p:strVal val="visible"/>
                                      </p:to>
                                    </p:set>
                                    <p:anim calcmode="lin" valueType="num">
                                      <p:cBhvr>
                                        <p:cTn id="24" dur="1000" fill="hold"/>
                                        <p:tgtEl>
                                          <p:spTgt spid="372740"/>
                                        </p:tgtEl>
                                        <p:attrNameLst>
                                          <p:attrName>ppt_w</p:attrName>
                                        </p:attrNameLst>
                                      </p:cBhvr>
                                      <p:tavLst>
                                        <p:tav tm="0">
                                          <p:val>
                                            <p:strVal val="#ppt_w*0.70"/>
                                          </p:val>
                                        </p:tav>
                                        <p:tav tm="100000">
                                          <p:val>
                                            <p:strVal val="#ppt_w"/>
                                          </p:val>
                                        </p:tav>
                                      </p:tavLst>
                                    </p:anim>
                                    <p:anim calcmode="lin" valueType="num">
                                      <p:cBhvr>
                                        <p:cTn id="25" dur="1000" fill="hold"/>
                                        <p:tgtEl>
                                          <p:spTgt spid="372740"/>
                                        </p:tgtEl>
                                        <p:attrNameLst>
                                          <p:attrName>ppt_h</p:attrName>
                                        </p:attrNameLst>
                                      </p:cBhvr>
                                      <p:tavLst>
                                        <p:tav tm="0">
                                          <p:val>
                                            <p:strVal val="#ppt_h"/>
                                          </p:val>
                                        </p:tav>
                                        <p:tav tm="100000">
                                          <p:val>
                                            <p:strVal val="#ppt_h"/>
                                          </p:val>
                                        </p:tav>
                                      </p:tavLst>
                                    </p:anim>
                                    <p:animEffect transition="in" filter="fade">
                                      <p:cBhvr>
                                        <p:cTn id="26" dur="1000"/>
                                        <p:tgtEl>
                                          <p:spTgt spid="372740"/>
                                        </p:tgtEl>
                                      </p:cBhvr>
                                    </p:animEffect>
                                  </p:childTnLst>
                                </p:cTn>
                              </p:par>
                            </p:childTnLst>
                          </p:cTn>
                        </p:par>
                        <p:par>
                          <p:cTn id="27" fill="hold">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372739">
                                            <p:txEl>
                                              <p:pRg st="6" end="6"/>
                                            </p:txEl>
                                          </p:spTgt>
                                        </p:tgtEl>
                                        <p:attrNameLst>
                                          <p:attrName>style.visibility</p:attrName>
                                        </p:attrNameLst>
                                      </p:cBhvr>
                                      <p:to>
                                        <p:strVal val="visible"/>
                                      </p:to>
                                    </p:set>
                                    <p:animEffect transition="in" filter="fade">
                                      <p:cBhvr>
                                        <p:cTn id="30" dur="2000"/>
                                        <p:tgtEl>
                                          <p:spTgt spid="372739">
                                            <p:txEl>
                                              <p:pRg st="6" end="6"/>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372741"/>
                                        </p:tgtEl>
                                        <p:attrNameLst>
                                          <p:attrName>style.visibility</p:attrName>
                                        </p:attrNameLst>
                                      </p:cBhvr>
                                      <p:to>
                                        <p:strVal val="visible"/>
                                      </p:to>
                                    </p:set>
                                    <p:anim calcmode="lin" valueType="num">
                                      <p:cBhvr>
                                        <p:cTn id="33" dur="1000" fill="hold"/>
                                        <p:tgtEl>
                                          <p:spTgt spid="372741"/>
                                        </p:tgtEl>
                                        <p:attrNameLst>
                                          <p:attrName>ppt_w</p:attrName>
                                        </p:attrNameLst>
                                      </p:cBhvr>
                                      <p:tavLst>
                                        <p:tav tm="0">
                                          <p:val>
                                            <p:strVal val="#ppt_w*0.70"/>
                                          </p:val>
                                        </p:tav>
                                        <p:tav tm="100000">
                                          <p:val>
                                            <p:strVal val="#ppt_w"/>
                                          </p:val>
                                        </p:tav>
                                      </p:tavLst>
                                    </p:anim>
                                    <p:anim calcmode="lin" valueType="num">
                                      <p:cBhvr>
                                        <p:cTn id="34" dur="1000" fill="hold"/>
                                        <p:tgtEl>
                                          <p:spTgt spid="372741"/>
                                        </p:tgtEl>
                                        <p:attrNameLst>
                                          <p:attrName>ppt_h</p:attrName>
                                        </p:attrNameLst>
                                      </p:cBhvr>
                                      <p:tavLst>
                                        <p:tav tm="0">
                                          <p:val>
                                            <p:strVal val="#ppt_h"/>
                                          </p:val>
                                        </p:tav>
                                        <p:tav tm="100000">
                                          <p:val>
                                            <p:strVal val="#ppt_h"/>
                                          </p:val>
                                        </p:tav>
                                      </p:tavLst>
                                    </p:anim>
                                    <p:animEffect transition="in" filter="fade">
                                      <p:cBhvr>
                                        <p:cTn id="35" dur="1000"/>
                                        <p:tgtEl>
                                          <p:spTgt spid="372741"/>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372739">
                                            <p:txEl>
                                              <p:pRg st="7" end="7"/>
                                            </p:txEl>
                                          </p:spTgt>
                                        </p:tgtEl>
                                        <p:attrNameLst>
                                          <p:attrName>style.visibility</p:attrName>
                                        </p:attrNameLst>
                                      </p:cBhvr>
                                      <p:to>
                                        <p:strVal val="visible"/>
                                      </p:to>
                                    </p:set>
                                    <p:animEffect transition="in" filter="fade">
                                      <p:cBhvr>
                                        <p:cTn id="39" dur="2000"/>
                                        <p:tgtEl>
                                          <p:spTgt spid="3727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2"/>
          <p:cNvSpPr>
            <a:spLocks noGrp="1" noChangeArrowheads="1"/>
          </p:cNvSpPr>
          <p:nvPr>
            <p:ph type="title"/>
          </p:nvPr>
        </p:nvSpPr>
        <p:spPr>
          <a:xfrm>
            <a:off x="684213" y="617538"/>
            <a:ext cx="8208962" cy="1143000"/>
          </a:xfrm>
        </p:spPr>
        <p:txBody>
          <a:bodyPr/>
          <a:lstStyle/>
          <a:p>
            <a:pPr algn="r" eaLnBrk="1" hangingPunct="1"/>
            <a:r>
              <a:rPr lang="he-IL" sz="2400" smtClean="0"/>
              <a:t>רווח בר סמך להפרש הממוצעים כאשר </a:t>
            </a:r>
            <a:r>
              <a:rPr lang="he-IL" sz="2400" baseline="-25000" smtClean="0"/>
              <a:t>1</a:t>
            </a:r>
            <a:r>
              <a:rPr lang="en-US" sz="2400" smtClean="0">
                <a:sym typeface="Symbol" pitchFamily="18" charset="2"/>
              </a:rPr>
              <a:t></a:t>
            </a:r>
            <a:r>
              <a:rPr lang="he-IL" sz="2400" smtClean="0">
                <a:sym typeface="Symbol" pitchFamily="18" charset="2"/>
              </a:rPr>
              <a:t> ו </a:t>
            </a:r>
            <a:r>
              <a:rPr lang="he-IL" sz="2400" baseline="-25000" smtClean="0"/>
              <a:t>2</a:t>
            </a:r>
            <a:r>
              <a:rPr lang="en-US" sz="2400" smtClean="0">
                <a:sym typeface="Symbol" pitchFamily="18" charset="2"/>
              </a:rPr>
              <a:t></a:t>
            </a:r>
            <a:r>
              <a:rPr lang="he-IL" sz="2400" smtClean="0">
                <a:sym typeface="Symbol" pitchFamily="18" charset="2"/>
              </a:rPr>
              <a:t> לא נתונות </a:t>
            </a:r>
            <a:r>
              <a:rPr lang="he-IL" sz="2400" smtClean="0"/>
              <a:t>(אך שוות): דוגמא</a:t>
            </a:r>
            <a:endParaRPr lang="en-US" sz="2400" smtClean="0"/>
          </a:p>
        </p:txBody>
      </p:sp>
      <p:sp>
        <p:nvSpPr>
          <p:cNvPr id="443395" name="Rectangle 3"/>
          <p:cNvSpPr>
            <a:spLocks noGrp="1" noChangeArrowheads="1"/>
          </p:cNvSpPr>
          <p:nvPr>
            <p:ph type="body" idx="1"/>
          </p:nvPr>
        </p:nvSpPr>
        <p:spPr>
          <a:xfrm>
            <a:off x="755650" y="2017713"/>
            <a:ext cx="8199438" cy="4114800"/>
          </a:xfrm>
        </p:spPr>
        <p:txBody>
          <a:bodyPr/>
          <a:lstStyle/>
          <a:p>
            <a:pPr eaLnBrk="1" hangingPunct="1">
              <a:lnSpc>
                <a:spcPct val="95000"/>
              </a:lnSpc>
            </a:pPr>
            <a:r>
              <a:rPr lang="he-IL" sz="2000" smtClean="0"/>
              <a:t>חוקר בדק את ההשערה כי כדור שינה </a:t>
            </a:r>
            <a:r>
              <a:rPr lang="en-US" sz="2000" smtClean="0"/>
              <a:t>A</a:t>
            </a:r>
            <a:r>
              <a:rPr lang="he-IL" sz="2000" smtClean="0"/>
              <a:t> יעיל יותר מכדור שינה </a:t>
            </a:r>
            <a:r>
              <a:rPr lang="en-US" sz="2000" smtClean="0"/>
              <a:t>B</a:t>
            </a:r>
            <a:r>
              <a:rPr lang="he-IL" sz="2000" smtClean="0"/>
              <a:t>. במדגם מקרי של </a:t>
            </a:r>
            <a:r>
              <a:rPr lang="en-US" sz="2000" smtClean="0"/>
              <a:t>n=12</a:t>
            </a:r>
            <a:r>
              <a:rPr lang="he-IL" sz="2000" smtClean="0"/>
              <a:t> עבור כדור שינה </a:t>
            </a:r>
            <a:r>
              <a:rPr lang="en-US" sz="2000" smtClean="0"/>
              <a:t>A</a:t>
            </a:r>
            <a:r>
              <a:rPr lang="he-IL" sz="2000" smtClean="0"/>
              <a:t> נתקבל ממוצע 2.8 עם סטיית תקן 0.8, במדגם מקרי של </a:t>
            </a:r>
            <a:r>
              <a:rPr lang="en-US" sz="2000" smtClean="0"/>
              <a:t>n=15</a:t>
            </a:r>
            <a:r>
              <a:rPr lang="he-IL" sz="2000" smtClean="0"/>
              <a:t> עבור כדור שינה </a:t>
            </a:r>
            <a:r>
              <a:rPr lang="en-US" sz="2000" smtClean="0"/>
              <a:t>B</a:t>
            </a:r>
            <a:r>
              <a:rPr lang="he-IL" sz="2000" smtClean="0"/>
              <a:t> נתקבל ממוצע 2.1 עם סטיית תקן 0.6. (מניחים התפלגות נורמאלית ושוויון שונויות).  </a:t>
            </a:r>
            <a:r>
              <a:rPr lang="he-IL" sz="2000" smtClean="0">
                <a:sym typeface="Symbol" pitchFamily="18" charset="2"/>
              </a:rPr>
              <a:t>חשב רווח בר סמך להפרשי הממוצעים </a:t>
            </a:r>
            <a:r>
              <a:rPr lang="he-IL" sz="2000" baseline="-25000" smtClean="0">
                <a:sym typeface="Symbol" pitchFamily="18" charset="2"/>
              </a:rPr>
              <a:t>2</a:t>
            </a:r>
            <a:r>
              <a:rPr lang="el-GR" sz="2000" smtClean="0"/>
              <a:t>μ</a:t>
            </a:r>
            <a:r>
              <a:rPr lang="he-IL" sz="2000" smtClean="0"/>
              <a:t>-</a:t>
            </a:r>
            <a:r>
              <a:rPr lang="he-IL" sz="2000" baseline="-25000" smtClean="0">
                <a:sym typeface="Symbol" pitchFamily="18" charset="2"/>
              </a:rPr>
              <a:t> 1</a:t>
            </a:r>
            <a:r>
              <a:rPr lang="el-GR" sz="2000" smtClean="0"/>
              <a:t>μ</a:t>
            </a:r>
            <a:r>
              <a:rPr lang="he-IL" sz="2000" smtClean="0">
                <a:sym typeface="Symbol" pitchFamily="18" charset="2"/>
              </a:rPr>
              <a:t> ברמת סמך 0.95</a:t>
            </a:r>
          </a:p>
          <a:p>
            <a:pPr lvl="1" eaLnBrk="1" hangingPunct="1"/>
            <a:r>
              <a:rPr lang="en-US" sz="2000" smtClean="0"/>
              <a:t>X</a:t>
            </a:r>
            <a:r>
              <a:rPr lang="en-US" sz="2000" baseline="-25000" smtClean="0"/>
              <a:t>1</a:t>
            </a:r>
            <a:r>
              <a:rPr lang="en-US" sz="2000" smtClean="0"/>
              <a:t>=2.8, S</a:t>
            </a:r>
            <a:r>
              <a:rPr lang="en-US" sz="2000" baseline="-25000" smtClean="0"/>
              <a:t>1</a:t>
            </a:r>
            <a:r>
              <a:rPr lang="en-US" sz="2000" smtClean="0"/>
              <a:t>=0.8, n=12, t</a:t>
            </a:r>
            <a:r>
              <a:rPr lang="en-US" sz="2000" baseline="-25000" smtClean="0"/>
              <a:t>25, 0.975</a:t>
            </a:r>
            <a:r>
              <a:rPr lang="en-US" sz="2000" smtClean="0"/>
              <a:t>=2.06</a:t>
            </a:r>
          </a:p>
          <a:p>
            <a:pPr lvl="1" eaLnBrk="1" hangingPunct="1"/>
            <a:r>
              <a:rPr lang="en-US" sz="2000" smtClean="0"/>
              <a:t>X</a:t>
            </a:r>
            <a:r>
              <a:rPr lang="en-US" sz="2000" baseline="-25000" smtClean="0"/>
              <a:t>2</a:t>
            </a:r>
            <a:r>
              <a:rPr lang="en-US" sz="2000" smtClean="0"/>
              <a:t>=2.1, S</a:t>
            </a:r>
            <a:r>
              <a:rPr lang="en-US" sz="2000" baseline="-25000" smtClean="0"/>
              <a:t>2</a:t>
            </a:r>
            <a:r>
              <a:rPr lang="en-US" sz="2000" smtClean="0"/>
              <a:t>=0.6, n=15</a:t>
            </a:r>
          </a:p>
          <a:p>
            <a:pPr eaLnBrk="1" hangingPunct="1"/>
            <a:r>
              <a:rPr lang="he-IL" sz="2400" smtClean="0"/>
              <a:t>השונות סטיית התקן המשותפת.</a:t>
            </a:r>
            <a:endParaRPr lang="en-US" sz="2400" smtClean="0"/>
          </a:p>
          <a:p>
            <a:pPr eaLnBrk="1" hangingPunct="1">
              <a:lnSpc>
                <a:spcPct val="95000"/>
              </a:lnSpc>
            </a:pPr>
            <a:r>
              <a:rPr lang="he-IL" sz="2400" smtClean="0">
                <a:sym typeface="Symbol" pitchFamily="18" charset="2"/>
              </a:rPr>
              <a:t>רווח בר סמך.</a:t>
            </a:r>
            <a:endParaRPr lang="en-US" sz="2400" smtClean="0">
              <a:sym typeface="Symbol" pitchFamily="18" charset="2"/>
            </a:endParaRPr>
          </a:p>
          <a:p>
            <a:pPr lvl="1" eaLnBrk="1" hangingPunct="1">
              <a:lnSpc>
                <a:spcPct val="95000"/>
              </a:lnSpc>
            </a:pPr>
            <a:r>
              <a:rPr lang="he-IL" sz="2000" smtClean="0">
                <a:sym typeface="Symbol" pitchFamily="18" charset="2"/>
              </a:rPr>
              <a:t>.</a:t>
            </a:r>
            <a:endParaRPr lang="en-US" sz="2000" smtClean="0">
              <a:sym typeface="Symbol" pitchFamily="18" charset="2"/>
            </a:endParaRPr>
          </a:p>
          <a:p>
            <a:pPr lvl="1" eaLnBrk="1" hangingPunct="1">
              <a:lnSpc>
                <a:spcPct val="95000"/>
              </a:lnSpc>
            </a:pPr>
            <a:r>
              <a:rPr lang="en-US" sz="1800" b="1" smtClean="0">
                <a:sym typeface="Symbol" pitchFamily="18" charset="2"/>
              </a:rPr>
              <a:t>0.15 ≤ </a:t>
            </a:r>
            <a:r>
              <a:rPr lang="el-GR" sz="1800" b="1" smtClean="0"/>
              <a:t>μ</a:t>
            </a:r>
            <a:r>
              <a:rPr lang="en-US" sz="1800" b="1" baseline="-25000" smtClean="0"/>
              <a:t>1</a:t>
            </a:r>
            <a:r>
              <a:rPr lang="en-US" sz="1800" b="1" smtClean="0"/>
              <a:t>-</a:t>
            </a:r>
            <a:r>
              <a:rPr lang="el-GR" sz="1800" b="1" smtClean="0"/>
              <a:t>μ</a:t>
            </a:r>
            <a:r>
              <a:rPr lang="en-US" sz="1800" b="1" baseline="-25000" smtClean="0"/>
              <a:t>2</a:t>
            </a:r>
            <a:r>
              <a:rPr lang="en-US" sz="1800" b="1" smtClean="0"/>
              <a:t> ≤ 1.25</a:t>
            </a:r>
          </a:p>
        </p:txBody>
      </p:sp>
      <p:sp>
        <p:nvSpPr>
          <p:cNvPr id="443396" name="Line 4"/>
          <p:cNvSpPr>
            <a:spLocks noChangeShapeType="1"/>
          </p:cNvSpPr>
          <p:nvPr/>
        </p:nvSpPr>
        <p:spPr bwMode="auto">
          <a:xfrm>
            <a:off x="4500563" y="3284538"/>
            <a:ext cx="215900" cy="0"/>
          </a:xfrm>
          <a:prstGeom prst="line">
            <a:avLst/>
          </a:prstGeom>
          <a:noFill/>
          <a:ln w="19050">
            <a:solidFill>
              <a:schemeClr val="tx1"/>
            </a:solidFill>
            <a:miter lim="800000"/>
            <a:headEnd/>
            <a:tailEnd/>
          </a:ln>
        </p:spPr>
        <p:txBody>
          <a:bodyPr wrap="none"/>
          <a:lstStyle/>
          <a:p>
            <a:endParaRPr lang="he-IL"/>
          </a:p>
        </p:txBody>
      </p:sp>
      <p:graphicFrame>
        <p:nvGraphicFramePr>
          <p:cNvPr id="443397" name="Object 5"/>
          <p:cNvGraphicFramePr>
            <a:graphicFrameLocks noChangeAspect="1"/>
          </p:cNvGraphicFramePr>
          <p:nvPr/>
        </p:nvGraphicFramePr>
        <p:xfrm>
          <a:off x="179388" y="6092825"/>
          <a:ext cx="8569325" cy="422275"/>
        </p:xfrm>
        <a:graphic>
          <a:graphicData uri="http://schemas.openxmlformats.org/presentationml/2006/ole">
            <p:oleObj spid="_x0000_s28674" name="משוואה" r:id="rId3" imgW="5435280" imgH="266400" progId="Equation.3">
              <p:embed/>
            </p:oleObj>
          </a:graphicData>
        </a:graphic>
      </p:graphicFrame>
      <p:sp>
        <p:nvSpPr>
          <p:cNvPr id="443398" name="AutoShape 6">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
        <p:nvSpPr>
          <p:cNvPr id="443400" name="Line 8"/>
          <p:cNvSpPr>
            <a:spLocks noChangeShapeType="1"/>
          </p:cNvSpPr>
          <p:nvPr/>
        </p:nvSpPr>
        <p:spPr bwMode="auto">
          <a:xfrm>
            <a:off x="5940425" y="3573463"/>
            <a:ext cx="215900" cy="0"/>
          </a:xfrm>
          <a:prstGeom prst="line">
            <a:avLst/>
          </a:prstGeom>
          <a:noFill/>
          <a:ln w="19050">
            <a:solidFill>
              <a:schemeClr val="tx1"/>
            </a:solidFill>
            <a:miter lim="800000"/>
            <a:headEnd/>
            <a:tailEnd/>
          </a:ln>
        </p:spPr>
        <p:txBody>
          <a:bodyPr wrap="none"/>
          <a:lstStyle/>
          <a:p>
            <a:endParaRPr lang="he-IL"/>
          </a:p>
        </p:txBody>
      </p:sp>
      <p:graphicFrame>
        <p:nvGraphicFramePr>
          <p:cNvPr id="443401" name="Object 9"/>
          <p:cNvGraphicFramePr>
            <a:graphicFrameLocks noChangeAspect="1"/>
          </p:cNvGraphicFramePr>
          <p:nvPr/>
        </p:nvGraphicFramePr>
        <p:xfrm>
          <a:off x="179388" y="5373688"/>
          <a:ext cx="2889250" cy="623887"/>
        </p:xfrm>
        <a:graphic>
          <a:graphicData uri="http://schemas.openxmlformats.org/presentationml/2006/ole">
            <p:oleObj spid="_x0000_s28675" name="משוואה" r:id="rId5" imgW="2108160" imgH="419040" progId="Equation.3">
              <p:embed/>
            </p:oleObj>
          </a:graphicData>
        </a:graphic>
      </p:graphicFrame>
      <p:graphicFrame>
        <p:nvGraphicFramePr>
          <p:cNvPr id="443402" name="Object 10"/>
          <p:cNvGraphicFramePr>
            <a:graphicFrameLocks noChangeAspect="1"/>
          </p:cNvGraphicFramePr>
          <p:nvPr/>
        </p:nvGraphicFramePr>
        <p:xfrm>
          <a:off x="250825" y="4005263"/>
          <a:ext cx="4968875" cy="765175"/>
        </p:xfrm>
        <a:graphic>
          <a:graphicData uri="http://schemas.openxmlformats.org/presentationml/2006/ole">
            <p:oleObj spid="_x0000_s28676" name="משוואה" r:id="rId6" imgW="4660560" imgH="660240" progId="Equation.3">
              <p:embed/>
            </p:oleObj>
          </a:graphicData>
        </a:graphic>
      </p:graphicFrame>
      <p:graphicFrame>
        <p:nvGraphicFramePr>
          <p:cNvPr id="443403" name="Object 11"/>
          <p:cNvGraphicFramePr>
            <a:graphicFrameLocks noChangeAspect="1"/>
          </p:cNvGraphicFramePr>
          <p:nvPr/>
        </p:nvGraphicFramePr>
        <p:xfrm>
          <a:off x="2411413" y="4868863"/>
          <a:ext cx="5783262" cy="330200"/>
        </p:xfrm>
        <a:graphic>
          <a:graphicData uri="http://schemas.openxmlformats.org/presentationml/2006/ole">
            <p:oleObj spid="_x0000_s28677" name="משוואה" r:id="rId7" imgW="4457520" imgH="253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43401"/>
                                        </p:tgtEl>
                                        <p:attrNameLst>
                                          <p:attrName>style.visibility</p:attrName>
                                        </p:attrNameLst>
                                      </p:cBhvr>
                                      <p:to>
                                        <p:strVal val="visible"/>
                                      </p:to>
                                    </p:set>
                                    <p:anim calcmode="lin" valueType="num">
                                      <p:cBhvr>
                                        <p:cTn id="7" dur="1000" fill="hold"/>
                                        <p:tgtEl>
                                          <p:spTgt spid="443401"/>
                                        </p:tgtEl>
                                        <p:attrNameLst>
                                          <p:attrName>ppt_w</p:attrName>
                                        </p:attrNameLst>
                                      </p:cBhvr>
                                      <p:tavLst>
                                        <p:tav tm="0">
                                          <p:val>
                                            <p:strVal val="#ppt_w*0.70"/>
                                          </p:val>
                                        </p:tav>
                                        <p:tav tm="100000">
                                          <p:val>
                                            <p:strVal val="#ppt_w"/>
                                          </p:val>
                                        </p:tav>
                                      </p:tavLst>
                                    </p:anim>
                                    <p:anim calcmode="lin" valueType="num">
                                      <p:cBhvr>
                                        <p:cTn id="8" dur="1000" fill="hold"/>
                                        <p:tgtEl>
                                          <p:spTgt spid="443401"/>
                                        </p:tgtEl>
                                        <p:attrNameLst>
                                          <p:attrName>ppt_h</p:attrName>
                                        </p:attrNameLst>
                                      </p:cBhvr>
                                      <p:tavLst>
                                        <p:tav tm="0">
                                          <p:val>
                                            <p:strVal val="#ppt_h"/>
                                          </p:val>
                                        </p:tav>
                                        <p:tav tm="100000">
                                          <p:val>
                                            <p:strVal val="#ppt_h"/>
                                          </p:val>
                                        </p:tav>
                                      </p:tavLst>
                                    </p:anim>
                                    <p:animEffect transition="in" filter="fade">
                                      <p:cBhvr>
                                        <p:cTn id="9" dur="1000"/>
                                        <p:tgtEl>
                                          <p:spTgt spid="443401"/>
                                        </p:tgtEl>
                                      </p:cBhvr>
                                    </p:animEffect>
                                  </p:childTnLst>
                                </p:cTn>
                              </p:par>
                              <p:par>
                                <p:cTn id="10" presetID="55" presetClass="entr" presetSubtype="0" fill="hold" nodeType="withEffect">
                                  <p:stCondLst>
                                    <p:cond delay="0"/>
                                  </p:stCondLst>
                                  <p:childTnLst>
                                    <p:set>
                                      <p:cBhvr>
                                        <p:cTn id="11" dur="1" fill="hold">
                                          <p:stCondLst>
                                            <p:cond delay="0"/>
                                          </p:stCondLst>
                                        </p:cTn>
                                        <p:tgtEl>
                                          <p:spTgt spid="443397"/>
                                        </p:tgtEl>
                                        <p:attrNameLst>
                                          <p:attrName>style.visibility</p:attrName>
                                        </p:attrNameLst>
                                      </p:cBhvr>
                                      <p:to>
                                        <p:strVal val="visible"/>
                                      </p:to>
                                    </p:set>
                                    <p:anim calcmode="lin" valueType="num">
                                      <p:cBhvr>
                                        <p:cTn id="12" dur="1000" fill="hold"/>
                                        <p:tgtEl>
                                          <p:spTgt spid="443397"/>
                                        </p:tgtEl>
                                        <p:attrNameLst>
                                          <p:attrName>ppt_w</p:attrName>
                                        </p:attrNameLst>
                                      </p:cBhvr>
                                      <p:tavLst>
                                        <p:tav tm="0">
                                          <p:val>
                                            <p:strVal val="#ppt_w*0.70"/>
                                          </p:val>
                                        </p:tav>
                                        <p:tav tm="100000">
                                          <p:val>
                                            <p:strVal val="#ppt_w"/>
                                          </p:val>
                                        </p:tav>
                                      </p:tavLst>
                                    </p:anim>
                                    <p:anim calcmode="lin" valueType="num">
                                      <p:cBhvr>
                                        <p:cTn id="13" dur="1000" fill="hold"/>
                                        <p:tgtEl>
                                          <p:spTgt spid="443397"/>
                                        </p:tgtEl>
                                        <p:attrNameLst>
                                          <p:attrName>ppt_h</p:attrName>
                                        </p:attrNameLst>
                                      </p:cBhvr>
                                      <p:tavLst>
                                        <p:tav tm="0">
                                          <p:val>
                                            <p:strVal val="#ppt_h"/>
                                          </p:val>
                                        </p:tav>
                                        <p:tav tm="100000">
                                          <p:val>
                                            <p:strVal val="#ppt_h"/>
                                          </p:val>
                                        </p:tav>
                                      </p:tavLst>
                                    </p:anim>
                                    <p:animEffect transition="in" filter="fade">
                                      <p:cBhvr>
                                        <p:cTn id="14" dur="1000"/>
                                        <p:tgtEl>
                                          <p:spTgt spid="44339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43395">
                                            <p:txEl>
                                              <p:pRg st="0" end="0"/>
                                            </p:txEl>
                                          </p:spTgt>
                                        </p:tgtEl>
                                        <p:attrNameLst>
                                          <p:attrName>style.visibility</p:attrName>
                                        </p:attrNameLst>
                                      </p:cBhvr>
                                      <p:to>
                                        <p:strVal val="visible"/>
                                      </p:to>
                                    </p:set>
                                    <p:animEffect transition="in" filter="fade">
                                      <p:cBhvr>
                                        <p:cTn id="18" dur="2000"/>
                                        <p:tgtEl>
                                          <p:spTgt spid="443395">
                                            <p:txEl>
                                              <p:pRg st="0" end="0"/>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443395">
                                            <p:txEl>
                                              <p:pRg st="1" end="1"/>
                                            </p:txEl>
                                          </p:spTgt>
                                        </p:tgtEl>
                                        <p:attrNameLst>
                                          <p:attrName>style.visibility</p:attrName>
                                        </p:attrNameLst>
                                      </p:cBhvr>
                                      <p:to>
                                        <p:strVal val="visible"/>
                                      </p:to>
                                    </p:set>
                                    <p:animEffect transition="in" filter="fade">
                                      <p:cBhvr>
                                        <p:cTn id="22" dur="2000"/>
                                        <p:tgtEl>
                                          <p:spTgt spid="443395">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3395">
                                            <p:txEl>
                                              <p:pRg st="2" end="2"/>
                                            </p:txEl>
                                          </p:spTgt>
                                        </p:tgtEl>
                                        <p:attrNameLst>
                                          <p:attrName>style.visibility</p:attrName>
                                        </p:attrNameLst>
                                      </p:cBhvr>
                                      <p:to>
                                        <p:strVal val="visible"/>
                                      </p:to>
                                    </p:set>
                                    <p:animEffect transition="in" filter="fade">
                                      <p:cBhvr>
                                        <p:cTn id="25" dur="2000"/>
                                        <p:tgtEl>
                                          <p:spTgt spid="443395">
                                            <p:txEl>
                                              <p:pRg st="2" end="2"/>
                                            </p:txEl>
                                          </p:spTgt>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44339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4340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43395">
                                            <p:txEl>
                                              <p:pRg st="3" end="3"/>
                                            </p:txEl>
                                          </p:spTgt>
                                        </p:tgtEl>
                                        <p:attrNameLst>
                                          <p:attrName>style.visibility</p:attrName>
                                        </p:attrNameLst>
                                      </p:cBhvr>
                                      <p:to>
                                        <p:strVal val="visible"/>
                                      </p:to>
                                    </p:set>
                                    <p:animEffect transition="in" filter="fade">
                                      <p:cBhvr>
                                        <p:cTn id="34" dur="2000"/>
                                        <p:tgtEl>
                                          <p:spTgt spid="443395">
                                            <p:txEl>
                                              <p:pRg st="3" end="3"/>
                                            </p:txEl>
                                          </p:spTgt>
                                        </p:tgtEl>
                                      </p:cBhvr>
                                    </p:animEffect>
                                  </p:childTnLst>
                                </p:cTn>
                              </p:par>
                            </p:childTnLst>
                          </p:cTn>
                        </p:par>
                        <p:par>
                          <p:cTn id="35" fill="hold">
                            <p:stCondLst>
                              <p:cond delay="2000"/>
                            </p:stCondLst>
                            <p:childTnLst>
                              <p:par>
                                <p:cTn id="36" presetID="55" presetClass="entr" presetSubtype="0" fill="hold" nodeType="afterEffect">
                                  <p:stCondLst>
                                    <p:cond delay="0"/>
                                  </p:stCondLst>
                                  <p:childTnLst>
                                    <p:set>
                                      <p:cBhvr>
                                        <p:cTn id="37" dur="1" fill="hold">
                                          <p:stCondLst>
                                            <p:cond delay="0"/>
                                          </p:stCondLst>
                                        </p:cTn>
                                        <p:tgtEl>
                                          <p:spTgt spid="443402"/>
                                        </p:tgtEl>
                                        <p:attrNameLst>
                                          <p:attrName>style.visibility</p:attrName>
                                        </p:attrNameLst>
                                      </p:cBhvr>
                                      <p:to>
                                        <p:strVal val="visible"/>
                                      </p:to>
                                    </p:set>
                                    <p:anim calcmode="lin" valueType="num">
                                      <p:cBhvr>
                                        <p:cTn id="38" dur="1000" fill="hold"/>
                                        <p:tgtEl>
                                          <p:spTgt spid="443402"/>
                                        </p:tgtEl>
                                        <p:attrNameLst>
                                          <p:attrName>ppt_w</p:attrName>
                                        </p:attrNameLst>
                                      </p:cBhvr>
                                      <p:tavLst>
                                        <p:tav tm="0">
                                          <p:val>
                                            <p:strVal val="#ppt_w*0.70"/>
                                          </p:val>
                                        </p:tav>
                                        <p:tav tm="100000">
                                          <p:val>
                                            <p:strVal val="#ppt_w"/>
                                          </p:val>
                                        </p:tav>
                                      </p:tavLst>
                                    </p:anim>
                                    <p:anim calcmode="lin" valueType="num">
                                      <p:cBhvr>
                                        <p:cTn id="39" dur="1000" fill="hold"/>
                                        <p:tgtEl>
                                          <p:spTgt spid="443402"/>
                                        </p:tgtEl>
                                        <p:attrNameLst>
                                          <p:attrName>ppt_h</p:attrName>
                                        </p:attrNameLst>
                                      </p:cBhvr>
                                      <p:tavLst>
                                        <p:tav tm="0">
                                          <p:val>
                                            <p:strVal val="#ppt_h"/>
                                          </p:val>
                                        </p:tav>
                                        <p:tav tm="100000">
                                          <p:val>
                                            <p:strVal val="#ppt_h"/>
                                          </p:val>
                                        </p:tav>
                                      </p:tavLst>
                                    </p:anim>
                                    <p:animEffect transition="in" filter="fade">
                                      <p:cBhvr>
                                        <p:cTn id="40" dur="1000"/>
                                        <p:tgtEl>
                                          <p:spTgt spid="443402"/>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443395">
                                            <p:txEl>
                                              <p:pRg st="4" end="4"/>
                                            </p:txEl>
                                          </p:spTgt>
                                        </p:tgtEl>
                                        <p:attrNameLst>
                                          <p:attrName>style.visibility</p:attrName>
                                        </p:attrNameLst>
                                      </p:cBhvr>
                                      <p:to>
                                        <p:strVal val="visible"/>
                                      </p:to>
                                    </p:set>
                                    <p:animEffect transition="in" filter="fade">
                                      <p:cBhvr>
                                        <p:cTn id="44" dur="2000"/>
                                        <p:tgtEl>
                                          <p:spTgt spid="443395">
                                            <p:txEl>
                                              <p:pRg st="4" end="4"/>
                                            </p:txEl>
                                          </p:spTgt>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443395">
                                            <p:txEl>
                                              <p:pRg st="5" end="5"/>
                                            </p:txEl>
                                          </p:spTgt>
                                        </p:tgtEl>
                                        <p:attrNameLst>
                                          <p:attrName>style.visibility</p:attrName>
                                        </p:attrNameLst>
                                      </p:cBhvr>
                                      <p:to>
                                        <p:strVal val="visible"/>
                                      </p:to>
                                    </p:set>
                                    <p:animEffect transition="in" filter="fade">
                                      <p:cBhvr>
                                        <p:cTn id="48" dur="2000"/>
                                        <p:tgtEl>
                                          <p:spTgt spid="443395">
                                            <p:txEl>
                                              <p:pRg st="5" end="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443403"/>
                                        </p:tgtEl>
                                        <p:attrNameLst>
                                          <p:attrName>style.visibility</p:attrName>
                                        </p:attrNameLst>
                                      </p:cBhvr>
                                      <p:to>
                                        <p:strVal val="visible"/>
                                      </p:to>
                                    </p:set>
                                    <p:animEffect transition="in" filter="fade">
                                      <p:cBhvr>
                                        <p:cTn id="51" dur="2000"/>
                                        <p:tgtEl>
                                          <p:spTgt spid="443403"/>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443395">
                                            <p:txEl>
                                              <p:pRg st="6" end="6"/>
                                            </p:txEl>
                                          </p:spTgt>
                                        </p:tgtEl>
                                        <p:attrNameLst>
                                          <p:attrName>style.visibility</p:attrName>
                                        </p:attrNameLst>
                                      </p:cBhvr>
                                      <p:to>
                                        <p:strVal val="visible"/>
                                      </p:to>
                                    </p:set>
                                    <p:animEffect transition="in" filter="fade">
                                      <p:cBhvr>
                                        <p:cTn id="55" dur="2000"/>
                                        <p:tgtEl>
                                          <p:spTgt spid="443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build="p"/>
      <p:bldP spid="443396" grpId="0" animBg="1"/>
      <p:bldP spid="44340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gn="r" eaLnBrk="1" hangingPunct="1"/>
            <a:r>
              <a:rPr lang="he-IL" sz="3600" smtClean="0">
                <a:solidFill>
                  <a:schemeClr val="hlink"/>
                </a:solidFill>
              </a:rPr>
              <a:t>תרגיל 1</a:t>
            </a:r>
            <a:endParaRPr lang="en-US" sz="3600" smtClean="0">
              <a:solidFill>
                <a:schemeClr val="hlink"/>
              </a:solidFill>
            </a:endParaRPr>
          </a:p>
        </p:txBody>
      </p:sp>
      <p:sp>
        <p:nvSpPr>
          <p:cNvPr id="373763" name="Rectangle 3"/>
          <p:cNvSpPr>
            <a:spLocks noChangeArrowheads="1"/>
          </p:cNvSpPr>
          <p:nvPr/>
        </p:nvSpPr>
        <p:spPr bwMode="auto">
          <a:xfrm>
            <a:off x="395288" y="2133600"/>
            <a:ext cx="8569325" cy="4175125"/>
          </a:xfrm>
          <a:prstGeom prst="rect">
            <a:avLst/>
          </a:prstGeom>
          <a:noFill/>
          <a:ln w="9525">
            <a:noFill/>
            <a:miter lim="800000"/>
            <a:headEnd/>
            <a:tailEnd/>
          </a:ln>
        </p:spPr>
        <p:txBody>
          <a:bodyPr/>
          <a:lstStyle/>
          <a:p>
            <a:pPr marL="609600" indent="-609600" algn="just">
              <a:buClr>
                <a:schemeClr val="tx2"/>
              </a:buClr>
            </a:pPr>
            <a:r>
              <a:rPr lang="he-IL" sz="2400">
                <a:latin typeface="Times New Roman" pitchFamily="18" charset="0"/>
              </a:rPr>
              <a:t>חוקר בדק את ההשערה כי כדור שינה </a:t>
            </a:r>
            <a:r>
              <a:rPr lang="en-US" sz="2400">
                <a:latin typeface="Times New Roman" pitchFamily="18" charset="0"/>
              </a:rPr>
              <a:t>A</a:t>
            </a:r>
            <a:r>
              <a:rPr lang="he-IL" sz="2400">
                <a:latin typeface="Times New Roman" pitchFamily="18" charset="0"/>
              </a:rPr>
              <a:t> יעיל יותר מכדור שינה </a:t>
            </a:r>
            <a:r>
              <a:rPr lang="en-US" sz="2400">
                <a:latin typeface="Times New Roman" pitchFamily="18" charset="0"/>
              </a:rPr>
              <a:t>B</a:t>
            </a:r>
            <a:r>
              <a:rPr lang="he-IL" sz="2400">
                <a:latin typeface="Times New Roman" pitchFamily="18" charset="0"/>
              </a:rPr>
              <a:t>. במדגם מקרי של </a:t>
            </a:r>
            <a:r>
              <a:rPr lang="en-US" sz="2400">
                <a:latin typeface="Times New Roman" pitchFamily="18" charset="0"/>
              </a:rPr>
              <a:t>n=12</a:t>
            </a:r>
            <a:r>
              <a:rPr lang="he-IL" sz="2400">
                <a:latin typeface="Times New Roman" pitchFamily="18" charset="0"/>
              </a:rPr>
              <a:t> עבור כדור שינה </a:t>
            </a:r>
            <a:r>
              <a:rPr lang="en-US" sz="2400">
                <a:latin typeface="Times New Roman" pitchFamily="18" charset="0"/>
              </a:rPr>
              <a:t>A</a:t>
            </a:r>
            <a:r>
              <a:rPr lang="he-IL" sz="2400">
                <a:latin typeface="Times New Roman" pitchFamily="18" charset="0"/>
              </a:rPr>
              <a:t> נתקבל ממוצע 2.8 עם סטיית תקן 0.8, במדגם מקרי של </a:t>
            </a:r>
            <a:r>
              <a:rPr lang="en-US" sz="2400">
                <a:latin typeface="Times New Roman" pitchFamily="18" charset="0"/>
              </a:rPr>
              <a:t>n=15</a:t>
            </a:r>
            <a:r>
              <a:rPr lang="he-IL" sz="2400">
                <a:latin typeface="Times New Roman" pitchFamily="18" charset="0"/>
              </a:rPr>
              <a:t> עבור כדור שינה </a:t>
            </a:r>
            <a:r>
              <a:rPr lang="en-US" sz="2400">
                <a:latin typeface="Times New Roman" pitchFamily="18" charset="0"/>
              </a:rPr>
              <a:t>B</a:t>
            </a:r>
            <a:r>
              <a:rPr lang="he-IL" sz="2400">
                <a:latin typeface="Times New Roman" pitchFamily="18" charset="0"/>
              </a:rPr>
              <a:t> נתקבל ממוצע 2.1 עם סטיית תקן 0.6. (מניחים התפלגות נורמאלית ושוויון שונויות).  </a:t>
            </a:r>
          </a:p>
          <a:p>
            <a:pPr marL="865188" lvl="1" indent="-407988" algn="just">
              <a:buClr>
                <a:srgbClr val="003399"/>
              </a:buClr>
              <a:buFont typeface="Wingdings" pitchFamily="2" charset="2"/>
              <a:buChar char="§"/>
            </a:pPr>
            <a:r>
              <a:rPr lang="he-IL" sz="2400">
                <a:latin typeface="Times New Roman" pitchFamily="18" charset="0"/>
              </a:rPr>
              <a:t>בדוק את ההשערה לרמת מובהקות של </a:t>
            </a:r>
            <a:r>
              <a:rPr lang="el-GR" sz="2400">
                <a:latin typeface="Times New Roman" pitchFamily="18" charset="0"/>
              </a:rPr>
              <a:t>α</a:t>
            </a:r>
            <a:r>
              <a:rPr lang="en-US" sz="2400">
                <a:latin typeface="Times New Roman" pitchFamily="18" charset="0"/>
              </a:rPr>
              <a:t>=0.05</a:t>
            </a:r>
            <a:r>
              <a:rPr lang="he-IL" sz="2400">
                <a:latin typeface="Times New Roman" pitchFamily="18" charset="0"/>
              </a:rPr>
              <a:t>?</a:t>
            </a:r>
          </a:p>
          <a:p>
            <a:pPr marL="865188" lvl="1" indent="-407988" algn="just">
              <a:buClr>
                <a:srgbClr val="003399"/>
              </a:buClr>
              <a:buFont typeface="Wingdings" pitchFamily="2" charset="2"/>
              <a:buAutoNum type="romanUcPeriod"/>
            </a:pPr>
            <a:endParaRPr lang="he-IL" sz="2400">
              <a:latin typeface="Times New Roman" pitchFamily="18" charset="0"/>
            </a:endParaRPr>
          </a:p>
          <a:p>
            <a:pPr marL="865188" lvl="1" indent="-407988" algn="just">
              <a:buClr>
                <a:schemeClr val="hlink"/>
              </a:buClr>
              <a:buFont typeface="Wingdings" pitchFamily="2" charset="2"/>
              <a:buChar char="¯"/>
            </a:pPr>
            <a:r>
              <a:rPr lang="he-IL" sz="2400">
                <a:latin typeface="Times New Roman" pitchFamily="18" charset="0"/>
              </a:rPr>
              <a:t>שימו לב כי מדובר בנתונים המתבססים על שני מדגמים (וההשערה היא  האם הם לקוחים מאותה אוכלוסייה או מיצגים אוכלוסיות שונות) ולכן מדובר במבחן </a:t>
            </a:r>
            <a:r>
              <a:rPr lang="en-US" sz="2400">
                <a:latin typeface="Times New Roman" pitchFamily="18" charset="0"/>
              </a:rPr>
              <a:t>t</a:t>
            </a:r>
            <a:r>
              <a:rPr lang="he-IL" sz="2400">
                <a:latin typeface="Times New Roman" pitchFamily="18" charset="0"/>
              </a:rPr>
              <a:t> למדגמים.</a:t>
            </a:r>
          </a:p>
          <a:p>
            <a:pPr marL="865188" lvl="1" indent="-407988" algn="just">
              <a:buClr>
                <a:srgbClr val="003399"/>
              </a:buClr>
              <a:buFont typeface="Wingdings" pitchFamily="2" charset="2"/>
              <a:buChar char="§"/>
            </a:pP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73763"/>
                                        </p:tgtEl>
                                        <p:attrNameLst>
                                          <p:attrName>style.visibility</p:attrName>
                                        </p:attrNameLst>
                                      </p:cBhvr>
                                      <p:to>
                                        <p:strVal val="visible"/>
                                      </p:to>
                                    </p:set>
                                    <p:anim calcmode="lin" valueType="num">
                                      <p:cBhvr>
                                        <p:cTn id="7" dur="1000" fill="hold"/>
                                        <p:tgtEl>
                                          <p:spTgt spid="373763"/>
                                        </p:tgtEl>
                                        <p:attrNameLst>
                                          <p:attrName>ppt_w</p:attrName>
                                        </p:attrNameLst>
                                      </p:cBhvr>
                                      <p:tavLst>
                                        <p:tav tm="0">
                                          <p:val>
                                            <p:strVal val="#ppt_w*0.70"/>
                                          </p:val>
                                        </p:tav>
                                        <p:tav tm="100000">
                                          <p:val>
                                            <p:strVal val="#ppt_w"/>
                                          </p:val>
                                        </p:tav>
                                      </p:tavLst>
                                    </p:anim>
                                    <p:anim calcmode="lin" valueType="num">
                                      <p:cBhvr>
                                        <p:cTn id="8" dur="1000" fill="hold"/>
                                        <p:tgtEl>
                                          <p:spTgt spid="373763"/>
                                        </p:tgtEl>
                                        <p:attrNameLst>
                                          <p:attrName>ppt_h</p:attrName>
                                        </p:attrNameLst>
                                      </p:cBhvr>
                                      <p:tavLst>
                                        <p:tav tm="0">
                                          <p:val>
                                            <p:strVal val="#ppt_h"/>
                                          </p:val>
                                        </p:tav>
                                        <p:tav tm="100000">
                                          <p:val>
                                            <p:strVal val="#ppt_h"/>
                                          </p:val>
                                        </p:tav>
                                      </p:tavLst>
                                    </p:anim>
                                    <p:animEffect transition="in" filter="fade">
                                      <p:cBhvr>
                                        <p:cTn id="9" dur="1000"/>
                                        <p:tgtEl>
                                          <p:spTgt spid="373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11188" y="549275"/>
            <a:ext cx="7793037" cy="1143000"/>
          </a:xfrm>
        </p:spPr>
        <p:txBody>
          <a:bodyPr/>
          <a:lstStyle/>
          <a:p>
            <a:pPr algn="r" eaLnBrk="1" hangingPunct="1"/>
            <a:r>
              <a:rPr lang="he-IL" sz="3200" smtClean="0">
                <a:solidFill>
                  <a:schemeClr val="hlink"/>
                </a:solidFill>
              </a:rPr>
              <a:t>תרגיל 1: שלב א' ניסוח השערות</a:t>
            </a:r>
            <a:endParaRPr lang="en-US" sz="3200" smtClean="0">
              <a:solidFill>
                <a:schemeClr val="hlink"/>
              </a:solidFill>
            </a:endParaRPr>
          </a:p>
        </p:txBody>
      </p:sp>
      <p:sp>
        <p:nvSpPr>
          <p:cNvPr id="374787" name="Rectangle 3"/>
          <p:cNvSpPr>
            <a:spLocks noGrp="1" noChangeArrowheads="1"/>
          </p:cNvSpPr>
          <p:nvPr>
            <p:ph type="body" idx="1"/>
          </p:nvPr>
        </p:nvSpPr>
        <p:spPr>
          <a:xfrm>
            <a:off x="611188" y="2017713"/>
            <a:ext cx="8343900" cy="4114800"/>
          </a:xfrm>
          <a:noFill/>
        </p:spPr>
        <p:txBody>
          <a:bodyPr/>
          <a:lstStyle/>
          <a:p>
            <a:pPr algn="just" eaLnBrk="1" hangingPunct="1">
              <a:lnSpc>
                <a:spcPct val="90000"/>
              </a:lnSpc>
            </a:pPr>
            <a:r>
              <a:rPr lang="he-IL" sz="2400" smtClean="0"/>
              <a:t>השערת האפס </a:t>
            </a:r>
            <a:r>
              <a:rPr lang="en-US" sz="2400" smtClean="0"/>
              <a:t>(H</a:t>
            </a:r>
            <a:r>
              <a:rPr lang="en-US" sz="1600" smtClean="0"/>
              <a:t>0</a:t>
            </a:r>
            <a:r>
              <a:rPr lang="en-US" sz="2400" smtClean="0"/>
              <a:t>)</a:t>
            </a:r>
            <a:r>
              <a:rPr lang="he-IL" sz="2400" smtClean="0"/>
              <a:t>: כדור שינה </a:t>
            </a:r>
            <a:r>
              <a:rPr lang="en-US" sz="2400" smtClean="0"/>
              <a:t>A</a:t>
            </a:r>
            <a:r>
              <a:rPr lang="he-IL" sz="2400" smtClean="0"/>
              <a:t> שווה או פחות יעיל מכדור שינה </a:t>
            </a:r>
            <a:r>
              <a:rPr lang="en-US" sz="2400" smtClean="0"/>
              <a:t>B</a:t>
            </a:r>
            <a:r>
              <a:rPr lang="he-IL" sz="2400" smtClean="0"/>
              <a:t>.</a:t>
            </a:r>
          </a:p>
          <a:p>
            <a:pPr algn="just" eaLnBrk="1" hangingPunct="1">
              <a:lnSpc>
                <a:spcPct val="90000"/>
              </a:lnSpc>
            </a:pPr>
            <a:r>
              <a:rPr lang="he-IL" sz="2400" smtClean="0"/>
              <a:t>השערה אלטרנטיבית </a:t>
            </a:r>
            <a:r>
              <a:rPr lang="en-US" sz="2400" smtClean="0"/>
              <a:t>(H</a:t>
            </a:r>
            <a:r>
              <a:rPr lang="en-US" sz="1600" smtClean="0"/>
              <a:t>1</a:t>
            </a:r>
            <a:r>
              <a:rPr lang="en-US" sz="2400" smtClean="0"/>
              <a:t>)</a:t>
            </a:r>
            <a:r>
              <a:rPr lang="he-IL" sz="2400" smtClean="0"/>
              <a:t>: כדור שינה </a:t>
            </a:r>
            <a:r>
              <a:rPr lang="en-US" sz="2400" smtClean="0"/>
              <a:t>A</a:t>
            </a:r>
            <a:r>
              <a:rPr lang="he-IL" sz="2400" smtClean="0"/>
              <a:t> יעיל מכדור שינה </a:t>
            </a:r>
            <a:r>
              <a:rPr lang="en-US" sz="2400" smtClean="0"/>
              <a:t>B</a:t>
            </a:r>
            <a:r>
              <a:rPr lang="he-IL" sz="2400" smtClean="0"/>
              <a:t>. (השערת החוקר).</a:t>
            </a:r>
          </a:p>
          <a:p>
            <a:pPr algn="just" eaLnBrk="1" hangingPunct="1">
              <a:lnSpc>
                <a:spcPct val="90000"/>
              </a:lnSpc>
            </a:pPr>
            <a:endParaRPr lang="he-IL" sz="2400" smtClean="0"/>
          </a:p>
          <a:p>
            <a:pPr algn="just" eaLnBrk="1" hangingPunct="1">
              <a:lnSpc>
                <a:spcPct val="90000"/>
              </a:lnSpc>
            </a:pPr>
            <a:r>
              <a:rPr lang="en-US" sz="2400" smtClean="0"/>
              <a:t>H</a:t>
            </a:r>
            <a:r>
              <a:rPr lang="en-US" sz="1600" smtClean="0"/>
              <a:t>0</a:t>
            </a:r>
            <a:r>
              <a:rPr lang="en-US" sz="2400" smtClean="0"/>
              <a:t>: </a:t>
            </a:r>
            <a:r>
              <a:rPr lang="el-GR" sz="2400" smtClean="0"/>
              <a:t>μ</a:t>
            </a:r>
            <a:r>
              <a:rPr lang="en-US" sz="2400" baseline="-25000" smtClean="0"/>
              <a:t>A</a:t>
            </a:r>
            <a:r>
              <a:rPr lang="en-US" sz="2400" smtClean="0"/>
              <a:t> ≤ </a:t>
            </a:r>
            <a:r>
              <a:rPr lang="el-GR" sz="2400" smtClean="0"/>
              <a:t>μ</a:t>
            </a:r>
            <a:r>
              <a:rPr lang="en-US" sz="2400" baseline="-25000" smtClean="0"/>
              <a:t>B</a:t>
            </a:r>
            <a:r>
              <a:rPr lang="en-US" sz="2400" smtClean="0"/>
              <a:t> </a:t>
            </a:r>
          </a:p>
          <a:p>
            <a:pPr algn="just" eaLnBrk="1" hangingPunct="1">
              <a:lnSpc>
                <a:spcPct val="90000"/>
              </a:lnSpc>
            </a:pPr>
            <a:r>
              <a:rPr lang="en-US" sz="2400" smtClean="0"/>
              <a:t>H</a:t>
            </a:r>
            <a:r>
              <a:rPr lang="en-US" sz="1600" smtClean="0"/>
              <a:t>1</a:t>
            </a:r>
            <a:r>
              <a:rPr lang="en-US" sz="2400" smtClean="0"/>
              <a:t>: </a:t>
            </a:r>
            <a:r>
              <a:rPr lang="el-GR" sz="2400" smtClean="0"/>
              <a:t>μ</a:t>
            </a:r>
            <a:r>
              <a:rPr lang="en-US" sz="2400" baseline="-25000" smtClean="0"/>
              <a:t>A</a:t>
            </a:r>
            <a:r>
              <a:rPr lang="en-US" sz="2400" smtClean="0"/>
              <a:t> &gt; </a:t>
            </a:r>
            <a:r>
              <a:rPr lang="el-GR" sz="2400" smtClean="0"/>
              <a:t>μ</a:t>
            </a:r>
            <a:r>
              <a:rPr lang="en-US" sz="2400" baseline="-25000" smtClean="0"/>
              <a:t>B</a:t>
            </a:r>
            <a:r>
              <a:rPr lang="en-US" sz="24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4787">
                                            <p:txEl>
                                              <p:pRg st="0" end="0"/>
                                            </p:txEl>
                                          </p:spTgt>
                                        </p:tgtEl>
                                        <p:attrNameLst>
                                          <p:attrName>style.visibility</p:attrName>
                                        </p:attrNameLst>
                                      </p:cBhvr>
                                      <p:to>
                                        <p:strVal val="visible"/>
                                      </p:to>
                                    </p:set>
                                    <p:anim calcmode="lin" valueType="num">
                                      <p:cBhvr>
                                        <p:cTn id="7" dur="1000" fill="hold"/>
                                        <p:tgtEl>
                                          <p:spTgt spid="3747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747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74787">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74787">
                                            <p:txEl>
                                              <p:pRg st="1" end="1"/>
                                            </p:txEl>
                                          </p:spTgt>
                                        </p:tgtEl>
                                        <p:attrNameLst>
                                          <p:attrName>style.visibility</p:attrName>
                                        </p:attrNameLst>
                                      </p:cBhvr>
                                      <p:to>
                                        <p:strVal val="visible"/>
                                      </p:to>
                                    </p:set>
                                    <p:anim calcmode="lin" valueType="num">
                                      <p:cBhvr>
                                        <p:cTn id="13" dur="1000" fill="hold"/>
                                        <p:tgtEl>
                                          <p:spTgt spid="37478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7478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74787">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74787">
                                            <p:txEl>
                                              <p:pRg st="3" end="3"/>
                                            </p:txEl>
                                          </p:spTgt>
                                        </p:tgtEl>
                                        <p:attrNameLst>
                                          <p:attrName>style.visibility</p:attrName>
                                        </p:attrNameLst>
                                      </p:cBhvr>
                                      <p:to>
                                        <p:strVal val="visible"/>
                                      </p:to>
                                    </p:set>
                                    <p:anim calcmode="lin" valueType="num">
                                      <p:cBhvr>
                                        <p:cTn id="19" dur="1000" fill="hold"/>
                                        <p:tgtEl>
                                          <p:spTgt spid="374787">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74787">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74787">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74787">
                                            <p:txEl>
                                              <p:pRg st="4" end="4"/>
                                            </p:txEl>
                                          </p:spTgt>
                                        </p:tgtEl>
                                        <p:attrNameLst>
                                          <p:attrName>style.visibility</p:attrName>
                                        </p:attrNameLst>
                                      </p:cBhvr>
                                      <p:to>
                                        <p:strVal val="visible"/>
                                      </p:to>
                                    </p:set>
                                    <p:anim calcmode="lin" valueType="num">
                                      <p:cBhvr>
                                        <p:cTn id="25" dur="1000" fill="hold"/>
                                        <p:tgtEl>
                                          <p:spTgt spid="374787">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74787">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74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 שלב ב' קביעת רמת מובהקות </a:t>
            </a:r>
            <a:r>
              <a:rPr lang="en-US" sz="3600" smtClean="0">
                <a:solidFill>
                  <a:schemeClr val="hlink"/>
                </a:solidFill>
                <a:sym typeface="Symbol" pitchFamily="18" charset="2"/>
              </a:rPr>
              <a:t></a:t>
            </a:r>
          </a:p>
        </p:txBody>
      </p:sp>
      <p:sp>
        <p:nvSpPr>
          <p:cNvPr id="375811" name="Rectangle 3"/>
          <p:cNvSpPr>
            <a:spLocks noGrp="1" noChangeArrowheads="1"/>
          </p:cNvSpPr>
          <p:nvPr>
            <p:ph type="body" idx="1"/>
          </p:nvPr>
        </p:nvSpPr>
        <p:spPr>
          <a:xfrm>
            <a:off x="323850" y="2017713"/>
            <a:ext cx="8631238" cy="4114800"/>
          </a:xfrm>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&lt;0.05</a:t>
            </a:r>
            <a:r>
              <a:rPr lang="he-IL" sz="2000" smtClean="0">
                <a:sym typeface="Symbol" pitchFamily="18" charset="2"/>
              </a:rPr>
              <a:t>, </a:t>
            </a:r>
            <a:r>
              <a:rPr lang="en-US" sz="2000" smtClean="0">
                <a:sym typeface="Symbol" pitchFamily="18" charset="2"/>
              </a:rPr>
              <a:t>n</a:t>
            </a:r>
            <a:r>
              <a:rPr lang="en-US" sz="2000" baseline="-25000" smtClean="0">
                <a:sym typeface="Symbol" pitchFamily="18" charset="2"/>
              </a:rPr>
              <a:t>1</a:t>
            </a:r>
            <a:r>
              <a:rPr lang="en-US" sz="2000" smtClean="0">
                <a:sym typeface="Symbol" pitchFamily="18" charset="2"/>
              </a:rPr>
              <a:t>=12</a:t>
            </a:r>
            <a:r>
              <a:rPr lang="he-IL" sz="2000" smtClean="0">
                <a:sym typeface="Symbol" pitchFamily="18" charset="2"/>
              </a:rPr>
              <a:t> ו </a:t>
            </a:r>
            <a:r>
              <a:rPr lang="en-US" sz="2000" smtClean="0">
                <a:sym typeface="Symbol" pitchFamily="18" charset="2"/>
              </a:rPr>
              <a:t>n</a:t>
            </a:r>
            <a:r>
              <a:rPr lang="en-US" sz="2000" baseline="-25000" smtClean="0">
                <a:sym typeface="Symbol" pitchFamily="18" charset="2"/>
              </a:rPr>
              <a:t>2</a:t>
            </a:r>
            <a:r>
              <a:rPr lang="en-US" sz="2000" smtClean="0">
                <a:sym typeface="Symbol" pitchFamily="18" charset="2"/>
              </a:rPr>
              <a:t>=15</a:t>
            </a:r>
            <a:r>
              <a:rPr lang="he-IL" sz="2000" smtClean="0">
                <a:sym typeface="Symbol" pitchFamily="18" charset="2"/>
              </a:rPr>
              <a:t> ולכן ה </a:t>
            </a:r>
            <a:r>
              <a:rPr lang="en-US" sz="2000" smtClean="0">
                <a:sym typeface="Symbol" pitchFamily="18" charset="2"/>
              </a:rPr>
              <a:t>df=12+15-2=25</a:t>
            </a:r>
            <a:r>
              <a:rPr lang="he-IL" sz="2000" smtClean="0">
                <a:sym typeface="Symbol" pitchFamily="18" charset="2"/>
              </a:rPr>
              <a:t>, בכיוון החיובי. כלומר ה </a:t>
            </a:r>
            <a:r>
              <a:rPr lang="en-US" sz="2000" smtClean="0">
                <a:sym typeface="Symbol" pitchFamily="18" charset="2"/>
              </a:rPr>
              <a:t>t</a:t>
            </a:r>
            <a:r>
              <a:rPr lang="he-IL" sz="2000" smtClean="0">
                <a:sym typeface="Symbol" pitchFamily="18" charset="2"/>
              </a:rPr>
              <a:t> הגבולי (על פי הטבלה) 1.708 </a:t>
            </a:r>
            <a:endParaRPr lang="he-IL" sz="2000" smtClean="0"/>
          </a:p>
          <a:p>
            <a:pPr algn="just" eaLnBrk="1" hangingPunct="1">
              <a:lnSpc>
                <a:spcPct val="90000"/>
              </a:lnSpc>
              <a:buFont typeface="Wingdings" pitchFamily="2" charset="2"/>
              <a:buNone/>
            </a:pPr>
            <a:endParaRPr lang="en-US" sz="2000" smtClean="0"/>
          </a:p>
        </p:txBody>
      </p:sp>
      <p:grpSp>
        <p:nvGrpSpPr>
          <p:cNvPr id="2" name="Group 24"/>
          <p:cNvGrpSpPr>
            <a:grpSpLocks/>
          </p:cNvGrpSpPr>
          <p:nvPr/>
        </p:nvGrpSpPr>
        <p:grpSpPr bwMode="auto">
          <a:xfrm>
            <a:off x="827088" y="4437063"/>
            <a:ext cx="7151687" cy="2232025"/>
            <a:chOff x="521" y="2795"/>
            <a:chExt cx="4505" cy="1406"/>
          </a:xfrm>
        </p:grpSpPr>
        <p:sp>
          <p:nvSpPr>
            <p:cNvPr id="140293" name="Line 8"/>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grpSp>
          <p:nvGrpSpPr>
            <p:cNvPr id="140294" name="Group 11"/>
            <p:cNvGrpSpPr>
              <a:grpSpLocks/>
            </p:cNvGrpSpPr>
            <p:nvPr/>
          </p:nvGrpSpPr>
          <p:grpSpPr bwMode="auto">
            <a:xfrm flipH="1">
              <a:off x="2335" y="2931"/>
              <a:ext cx="2268" cy="737"/>
              <a:chOff x="3360" y="3072"/>
              <a:chExt cx="1872" cy="720"/>
            </a:xfrm>
          </p:grpSpPr>
          <p:sp>
            <p:nvSpPr>
              <p:cNvPr id="140305" name="Freeform 1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40306" name="Freeform 1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40295" name="Line 14"/>
            <p:cNvSpPr>
              <a:spLocks noChangeShapeType="1"/>
            </p:cNvSpPr>
            <p:nvPr/>
          </p:nvSpPr>
          <p:spPr bwMode="auto">
            <a:xfrm flipH="1">
              <a:off x="3151"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40296" name="Rectangle 15"/>
            <p:cNvSpPr>
              <a:spLocks noChangeArrowheads="1"/>
            </p:cNvSpPr>
            <p:nvPr/>
          </p:nvSpPr>
          <p:spPr bwMode="auto">
            <a:xfrm flipH="1">
              <a:off x="2970" y="3793"/>
              <a:ext cx="453" cy="136"/>
            </a:xfrm>
            <a:prstGeom prst="rect">
              <a:avLst/>
            </a:prstGeom>
            <a:noFill/>
            <a:ln w="9525">
              <a:noFill/>
              <a:miter lim="800000"/>
              <a:headEnd/>
              <a:tailEnd/>
            </a:ln>
          </p:spPr>
          <p:txBody>
            <a:bodyPr wrap="none" anchor="ctr"/>
            <a:lstStyle/>
            <a:p>
              <a:pPr algn="ctr"/>
              <a:r>
                <a:rPr lang="en-US" sz="1400" b="1">
                  <a:sym typeface="Symbol" pitchFamily="18" charset="2"/>
                </a:rPr>
                <a:t>=0.05</a:t>
              </a:r>
            </a:p>
          </p:txBody>
        </p:sp>
        <p:sp>
          <p:nvSpPr>
            <p:cNvPr id="140297" name="Rectangle 16"/>
            <p:cNvSpPr>
              <a:spLocks noChangeArrowheads="1"/>
            </p:cNvSpPr>
            <p:nvPr/>
          </p:nvSpPr>
          <p:spPr bwMode="auto">
            <a:xfrm flipH="1">
              <a:off x="3242"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40298" name="Rectangle 17"/>
            <p:cNvSpPr>
              <a:spLocks noChangeArrowheads="1"/>
            </p:cNvSpPr>
            <p:nvPr/>
          </p:nvSpPr>
          <p:spPr bwMode="auto">
            <a:xfrm flipH="1">
              <a:off x="2879"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40299" name="Rectangle 18"/>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r>
                <a:rPr lang="en-US" sz="1400" b="1">
                  <a:sym typeface="Symbol" pitchFamily="18" charset="2"/>
                </a:rPr>
                <a:t>t=1.708</a:t>
              </a:r>
            </a:p>
          </p:txBody>
        </p:sp>
        <p:sp>
          <p:nvSpPr>
            <p:cNvPr id="140300" name="Rectangle 19"/>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df=25</a:t>
              </a:r>
            </a:p>
          </p:txBody>
        </p:sp>
        <p:sp>
          <p:nvSpPr>
            <p:cNvPr id="140301" name="Rectangle 20"/>
            <p:cNvSpPr>
              <a:spLocks noChangeArrowheads="1"/>
            </p:cNvSpPr>
            <p:nvPr/>
          </p:nvSpPr>
          <p:spPr bwMode="auto">
            <a:xfrm flipH="1">
              <a:off x="2925" y="2795"/>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40302" name="Group 21"/>
            <p:cNvGrpSpPr>
              <a:grpSpLocks/>
            </p:cNvGrpSpPr>
            <p:nvPr/>
          </p:nvGrpSpPr>
          <p:grpSpPr bwMode="auto">
            <a:xfrm flipH="1">
              <a:off x="1564" y="2976"/>
              <a:ext cx="2268" cy="737"/>
              <a:chOff x="3360" y="3072"/>
              <a:chExt cx="1872" cy="720"/>
            </a:xfrm>
          </p:grpSpPr>
          <p:sp>
            <p:nvSpPr>
              <p:cNvPr id="140303" name="Freeform 22"/>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40304" name="Freeform 23"/>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animEffect transition="in" filter="fade">
                                      <p:cBhvr>
                                        <p:cTn id="7" dur="2000"/>
                                        <p:tgtEl>
                                          <p:spTgt spid="375811">
                                            <p:txEl>
                                              <p:pRg st="0" end="0"/>
                                            </p:txEl>
                                          </p:spTgt>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 חישוב השונות וסטיית התקן המשותפת</a:t>
            </a:r>
            <a:endParaRPr lang="en-US" sz="3600" smtClean="0">
              <a:solidFill>
                <a:schemeClr val="hlink"/>
              </a:solidFill>
              <a:sym typeface="Symbol" pitchFamily="18" charset="2"/>
            </a:endParaRPr>
          </a:p>
        </p:txBody>
      </p:sp>
      <p:sp>
        <p:nvSpPr>
          <p:cNvPr id="376892" name="Rectangle 60"/>
          <p:cNvSpPr>
            <a:spLocks noGrp="1" noChangeArrowheads="1"/>
          </p:cNvSpPr>
          <p:nvPr>
            <p:ph type="body" idx="1"/>
          </p:nvPr>
        </p:nvSpPr>
        <p:spPr/>
        <p:txBody>
          <a:bodyPr/>
          <a:lstStyle/>
          <a:p>
            <a:pPr eaLnBrk="1" hangingPunct="1"/>
            <a:r>
              <a:rPr lang="en-US" sz="2400" smtClean="0"/>
              <a:t>X</a:t>
            </a:r>
            <a:r>
              <a:rPr lang="en-US" sz="2400" baseline="-25000" smtClean="0"/>
              <a:t>A</a:t>
            </a:r>
            <a:r>
              <a:rPr lang="en-US" sz="2400" smtClean="0"/>
              <a:t>=2.8, S</a:t>
            </a:r>
            <a:r>
              <a:rPr lang="en-US" sz="2400" baseline="-25000" smtClean="0"/>
              <a:t>A</a:t>
            </a:r>
            <a:r>
              <a:rPr lang="en-US" sz="2400" smtClean="0"/>
              <a:t>=0.8, n=12</a:t>
            </a:r>
          </a:p>
          <a:p>
            <a:pPr eaLnBrk="1" hangingPunct="1"/>
            <a:r>
              <a:rPr lang="en-US" sz="2400" smtClean="0"/>
              <a:t>X</a:t>
            </a:r>
            <a:r>
              <a:rPr lang="en-US" sz="2400" baseline="-25000" smtClean="0"/>
              <a:t>B</a:t>
            </a:r>
            <a:r>
              <a:rPr lang="en-US" sz="2400" smtClean="0"/>
              <a:t>=2.1, S</a:t>
            </a:r>
            <a:r>
              <a:rPr lang="en-US" sz="2400" baseline="-25000" smtClean="0"/>
              <a:t>B</a:t>
            </a:r>
            <a:r>
              <a:rPr lang="en-US" sz="2400" smtClean="0"/>
              <a:t>=0.6, n=15</a:t>
            </a:r>
          </a:p>
          <a:p>
            <a:pPr eaLnBrk="1" hangingPunct="1"/>
            <a:r>
              <a:rPr lang="he-IL" sz="2400" smtClean="0"/>
              <a:t> השונות סטיית התקן המשותפת</a:t>
            </a:r>
            <a:endParaRPr lang="en-US" sz="2400" smtClean="0"/>
          </a:p>
        </p:txBody>
      </p:sp>
      <p:graphicFrame>
        <p:nvGraphicFramePr>
          <p:cNvPr id="376894" name="Object 62"/>
          <p:cNvGraphicFramePr>
            <a:graphicFrameLocks noChangeAspect="1"/>
          </p:cNvGraphicFramePr>
          <p:nvPr/>
        </p:nvGraphicFramePr>
        <p:xfrm>
          <a:off x="539750" y="2276475"/>
          <a:ext cx="2889250" cy="623888"/>
        </p:xfrm>
        <a:graphic>
          <a:graphicData uri="http://schemas.openxmlformats.org/presentationml/2006/ole">
            <p:oleObj spid="_x0000_s29698" name="משוואה" r:id="rId3" imgW="2108160" imgH="419040" progId="Equation.3">
              <p:embed/>
            </p:oleObj>
          </a:graphicData>
        </a:graphic>
      </p:graphicFrame>
      <p:graphicFrame>
        <p:nvGraphicFramePr>
          <p:cNvPr id="376895" name="Object 63"/>
          <p:cNvGraphicFramePr>
            <a:graphicFrameLocks noChangeAspect="1"/>
          </p:cNvGraphicFramePr>
          <p:nvPr/>
        </p:nvGraphicFramePr>
        <p:xfrm>
          <a:off x="539750" y="3500438"/>
          <a:ext cx="6386513" cy="984250"/>
        </p:xfrm>
        <a:graphic>
          <a:graphicData uri="http://schemas.openxmlformats.org/presentationml/2006/ole">
            <p:oleObj spid="_x0000_s29699" name="משוואה" r:id="rId4" imgW="4660560" imgH="660240" progId="Equation.3">
              <p:embed/>
            </p:oleObj>
          </a:graphicData>
        </a:graphic>
      </p:graphicFrame>
      <p:sp>
        <p:nvSpPr>
          <p:cNvPr id="376896" name="Line 64"/>
          <p:cNvSpPr>
            <a:spLocks noChangeShapeType="1"/>
          </p:cNvSpPr>
          <p:nvPr/>
        </p:nvSpPr>
        <p:spPr bwMode="auto">
          <a:xfrm>
            <a:off x="5795963" y="2060575"/>
            <a:ext cx="288925" cy="0"/>
          </a:xfrm>
          <a:prstGeom prst="line">
            <a:avLst/>
          </a:prstGeom>
          <a:noFill/>
          <a:ln w="19050">
            <a:solidFill>
              <a:schemeClr val="tx1"/>
            </a:solidFill>
            <a:miter lim="800000"/>
            <a:headEnd/>
            <a:tailEnd/>
          </a:ln>
        </p:spPr>
        <p:txBody>
          <a:bodyPr wrap="none"/>
          <a:lstStyle/>
          <a:p>
            <a:endParaRPr lang="he-IL"/>
          </a:p>
        </p:txBody>
      </p:sp>
      <p:sp>
        <p:nvSpPr>
          <p:cNvPr id="376897" name="Line 65"/>
          <p:cNvSpPr>
            <a:spLocks noChangeShapeType="1"/>
          </p:cNvSpPr>
          <p:nvPr/>
        </p:nvSpPr>
        <p:spPr bwMode="auto">
          <a:xfrm>
            <a:off x="5795963" y="2492375"/>
            <a:ext cx="288925" cy="0"/>
          </a:xfrm>
          <a:prstGeom prst="line">
            <a:avLst/>
          </a:prstGeom>
          <a:noFill/>
          <a:ln w="19050">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76894"/>
                                        </p:tgtEl>
                                        <p:attrNameLst>
                                          <p:attrName>style.visibility</p:attrName>
                                        </p:attrNameLst>
                                      </p:cBhvr>
                                      <p:to>
                                        <p:strVal val="visible"/>
                                      </p:to>
                                    </p:set>
                                    <p:anim calcmode="lin" valueType="num">
                                      <p:cBhvr>
                                        <p:cTn id="7" dur="1000" fill="hold"/>
                                        <p:tgtEl>
                                          <p:spTgt spid="376894"/>
                                        </p:tgtEl>
                                        <p:attrNameLst>
                                          <p:attrName>ppt_w</p:attrName>
                                        </p:attrNameLst>
                                      </p:cBhvr>
                                      <p:tavLst>
                                        <p:tav tm="0">
                                          <p:val>
                                            <p:strVal val="#ppt_w*0.70"/>
                                          </p:val>
                                        </p:tav>
                                        <p:tav tm="100000">
                                          <p:val>
                                            <p:strVal val="#ppt_w"/>
                                          </p:val>
                                        </p:tav>
                                      </p:tavLst>
                                    </p:anim>
                                    <p:anim calcmode="lin" valueType="num">
                                      <p:cBhvr>
                                        <p:cTn id="8" dur="1000" fill="hold"/>
                                        <p:tgtEl>
                                          <p:spTgt spid="376894"/>
                                        </p:tgtEl>
                                        <p:attrNameLst>
                                          <p:attrName>ppt_h</p:attrName>
                                        </p:attrNameLst>
                                      </p:cBhvr>
                                      <p:tavLst>
                                        <p:tav tm="0">
                                          <p:val>
                                            <p:strVal val="#ppt_h"/>
                                          </p:val>
                                        </p:tav>
                                        <p:tav tm="100000">
                                          <p:val>
                                            <p:strVal val="#ppt_h"/>
                                          </p:val>
                                        </p:tav>
                                      </p:tavLst>
                                    </p:anim>
                                    <p:animEffect transition="in" filter="fade">
                                      <p:cBhvr>
                                        <p:cTn id="9" dur="1000"/>
                                        <p:tgtEl>
                                          <p:spTgt spid="37689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76892">
                                            <p:txEl>
                                              <p:pRg st="0" end="0"/>
                                            </p:txEl>
                                          </p:spTgt>
                                        </p:tgtEl>
                                        <p:attrNameLst>
                                          <p:attrName>style.visibility</p:attrName>
                                        </p:attrNameLst>
                                      </p:cBhvr>
                                      <p:to>
                                        <p:strVal val="visible"/>
                                      </p:to>
                                    </p:set>
                                    <p:animEffect transition="in" filter="fade">
                                      <p:cBhvr>
                                        <p:cTn id="14" dur="2000"/>
                                        <p:tgtEl>
                                          <p:spTgt spid="376892">
                                            <p:txEl>
                                              <p:pRg st="0" end="0"/>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76896"/>
                                        </p:tgtEl>
                                        <p:attrNameLst>
                                          <p:attrName>style.visibility</p:attrName>
                                        </p:attrNameLst>
                                      </p:cBhvr>
                                      <p:to>
                                        <p:strVal val="visible"/>
                                      </p:to>
                                    </p:se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76892">
                                            <p:txEl>
                                              <p:pRg st="1" end="1"/>
                                            </p:txEl>
                                          </p:spTgt>
                                        </p:tgtEl>
                                        <p:attrNameLst>
                                          <p:attrName>style.visibility</p:attrName>
                                        </p:attrNameLst>
                                      </p:cBhvr>
                                      <p:to>
                                        <p:strVal val="visible"/>
                                      </p:to>
                                    </p:set>
                                    <p:animEffect transition="in" filter="fade">
                                      <p:cBhvr>
                                        <p:cTn id="20" dur="2000"/>
                                        <p:tgtEl>
                                          <p:spTgt spid="376892">
                                            <p:txEl>
                                              <p:pRg st="1" end="1"/>
                                            </p:tx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76897"/>
                                        </p:tgtEl>
                                        <p:attrNameLst>
                                          <p:attrName>style.visibility</p:attrName>
                                        </p:attrNameLst>
                                      </p:cBhvr>
                                      <p:to>
                                        <p:strVal val="visible"/>
                                      </p:to>
                                    </p:se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376892">
                                            <p:txEl>
                                              <p:pRg st="2" end="2"/>
                                            </p:txEl>
                                          </p:spTgt>
                                        </p:tgtEl>
                                        <p:attrNameLst>
                                          <p:attrName>style.visibility</p:attrName>
                                        </p:attrNameLst>
                                      </p:cBhvr>
                                      <p:to>
                                        <p:strVal val="visible"/>
                                      </p:to>
                                    </p:set>
                                    <p:animEffect transition="in" filter="fade">
                                      <p:cBhvr>
                                        <p:cTn id="26" dur="2000"/>
                                        <p:tgtEl>
                                          <p:spTgt spid="376892">
                                            <p:txEl>
                                              <p:pRg st="2" end="2"/>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376895"/>
                                        </p:tgtEl>
                                        <p:attrNameLst>
                                          <p:attrName>style.visibility</p:attrName>
                                        </p:attrNameLst>
                                      </p:cBhvr>
                                      <p:to>
                                        <p:strVal val="visible"/>
                                      </p:to>
                                    </p:set>
                                    <p:anim calcmode="lin" valueType="num">
                                      <p:cBhvr>
                                        <p:cTn id="29" dur="1000" fill="hold"/>
                                        <p:tgtEl>
                                          <p:spTgt spid="376895"/>
                                        </p:tgtEl>
                                        <p:attrNameLst>
                                          <p:attrName>ppt_w</p:attrName>
                                        </p:attrNameLst>
                                      </p:cBhvr>
                                      <p:tavLst>
                                        <p:tav tm="0">
                                          <p:val>
                                            <p:strVal val="#ppt_w*0.70"/>
                                          </p:val>
                                        </p:tav>
                                        <p:tav tm="100000">
                                          <p:val>
                                            <p:strVal val="#ppt_w"/>
                                          </p:val>
                                        </p:tav>
                                      </p:tavLst>
                                    </p:anim>
                                    <p:anim calcmode="lin" valueType="num">
                                      <p:cBhvr>
                                        <p:cTn id="30" dur="1000" fill="hold"/>
                                        <p:tgtEl>
                                          <p:spTgt spid="376895"/>
                                        </p:tgtEl>
                                        <p:attrNameLst>
                                          <p:attrName>ppt_h</p:attrName>
                                        </p:attrNameLst>
                                      </p:cBhvr>
                                      <p:tavLst>
                                        <p:tav tm="0">
                                          <p:val>
                                            <p:strVal val="#ppt_h"/>
                                          </p:val>
                                        </p:tav>
                                        <p:tav tm="100000">
                                          <p:val>
                                            <p:strVal val="#ppt_h"/>
                                          </p:val>
                                        </p:tav>
                                      </p:tavLst>
                                    </p:anim>
                                    <p:animEffect transition="in" filter="fade">
                                      <p:cBhvr>
                                        <p:cTn id="31" dur="1000"/>
                                        <p:tgtEl>
                                          <p:spTgt spid="376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92" grpId="0" build="p"/>
      <p:bldP spid="376896" grpId="0" animBg="1"/>
      <p:bldP spid="37689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algn="r" eaLnBrk="1" hangingPunct="1"/>
            <a:r>
              <a:rPr lang="he-IL" sz="3600" smtClean="0">
                <a:solidFill>
                  <a:schemeClr val="hlink"/>
                </a:solidFill>
              </a:rPr>
              <a:t>תרגיל 1: שלב ג' חישוב (קבלה או דחייה)</a:t>
            </a:r>
            <a:endParaRPr lang="en-US" sz="3600" smtClean="0">
              <a:solidFill>
                <a:schemeClr val="hlink"/>
              </a:solidFill>
            </a:endParaRPr>
          </a:p>
        </p:txBody>
      </p:sp>
      <p:sp>
        <p:nvSpPr>
          <p:cNvPr id="377859" name="Rectangle 3"/>
          <p:cNvSpPr>
            <a:spLocks noGrp="1" noChangeArrowheads="1"/>
          </p:cNvSpPr>
          <p:nvPr>
            <p:ph type="body" idx="1"/>
          </p:nvPr>
        </p:nvSpPr>
        <p:spPr>
          <a:xfrm>
            <a:off x="1187450" y="1989138"/>
            <a:ext cx="7772400" cy="4114800"/>
          </a:xfrm>
        </p:spPr>
        <p:txBody>
          <a:bodyPr/>
          <a:lstStyle/>
          <a:p>
            <a:pPr algn="just" eaLnBrk="1" hangingPunct="1"/>
            <a:r>
              <a:rPr lang="he-IL" smtClean="0"/>
              <a:t>ע"פ הטבלה ה </a:t>
            </a:r>
            <a:r>
              <a:rPr lang="en-US" smtClean="0"/>
              <a:t>t</a:t>
            </a:r>
            <a:r>
              <a:rPr lang="he-IL" smtClean="0"/>
              <a:t> הגבולי </a:t>
            </a:r>
            <a:r>
              <a:rPr lang="en-US" smtClean="0"/>
              <a:t>t</a:t>
            </a:r>
            <a:r>
              <a:rPr lang="en-US" sz="1800" smtClean="0"/>
              <a:t>0.95 df=25 </a:t>
            </a:r>
            <a:r>
              <a:rPr lang="en-US" sz="3600" smtClean="0"/>
              <a:t>= 1.708</a:t>
            </a:r>
            <a:endParaRPr lang="he-IL" sz="1800" smtClean="0"/>
          </a:p>
          <a:p>
            <a:pPr algn="just" eaLnBrk="1" hangingPunct="1"/>
            <a:r>
              <a:rPr lang="he-IL" smtClean="0"/>
              <a:t>מציאת </a:t>
            </a:r>
            <a:r>
              <a:rPr lang="en-US" smtClean="0"/>
              <a:t>t</a:t>
            </a:r>
            <a:r>
              <a:rPr lang="he-IL" smtClean="0"/>
              <a:t> המבחן.</a:t>
            </a:r>
          </a:p>
          <a:p>
            <a:pPr lvl="1" eaLnBrk="1" hangingPunct="1"/>
            <a:r>
              <a:rPr lang="en-US" smtClean="0"/>
              <a:t>X</a:t>
            </a:r>
            <a:r>
              <a:rPr lang="en-US" baseline="-25000" smtClean="0"/>
              <a:t>A</a:t>
            </a:r>
            <a:r>
              <a:rPr lang="en-US" smtClean="0"/>
              <a:t>=2.8, X</a:t>
            </a:r>
            <a:r>
              <a:rPr lang="en-US" baseline="-25000" smtClean="0"/>
              <a:t>B</a:t>
            </a:r>
            <a:r>
              <a:rPr lang="en-US" smtClean="0"/>
              <a:t>=2.1 S=0.695, n</a:t>
            </a:r>
            <a:r>
              <a:rPr lang="en-US" baseline="-25000" smtClean="0"/>
              <a:t>A</a:t>
            </a:r>
            <a:r>
              <a:rPr lang="en-US" smtClean="0"/>
              <a:t>=12, n</a:t>
            </a:r>
            <a:r>
              <a:rPr lang="en-US" baseline="-25000" smtClean="0"/>
              <a:t>B</a:t>
            </a:r>
            <a:r>
              <a:rPr lang="en-US" smtClean="0"/>
              <a:t>=15</a:t>
            </a:r>
          </a:p>
          <a:p>
            <a:pPr algn="just" eaLnBrk="1" hangingPunct="1"/>
            <a:endParaRPr lang="he-IL" smtClean="0"/>
          </a:p>
        </p:txBody>
      </p:sp>
      <p:graphicFrame>
        <p:nvGraphicFramePr>
          <p:cNvPr id="377880" name="Object 24"/>
          <p:cNvGraphicFramePr>
            <a:graphicFrameLocks noChangeAspect="1"/>
          </p:cNvGraphicFramePr>
          <p:nvPr/>
        </p:nvGraphicFramePr>
        <p:xfrm>
          <a:off x="395288" y="3933825"/>
          <a:ext cx="2660650" cy="893763"/>
        </p:xfrm>
        <a:graphic>
          <a:graphicData uri="http://schemas.openxmlformats.org/presentationml/2006/ole">
            <p:oleObj spid="_x0000_s30722" name="משוואה" r:id="rId3" imgW="1434960" imgH="482400" progId="Equation.3">
              <p:embed/>
            </p:oleObj>
          </a:graphicData>
        </a:graphic>
      </p:graphicFrame>
      <p:sp>
        <p:nvSpPr>
          <p:cNvPr id="377881" name="Line 25"/>
          <p:cNvSpPr>
            <a:spLocks noChangeShapeType="1"/>
          </p:cNvSpPr>
          <p:nvPr/>
        </p:nvSpPr>
        <p:spPr bwMode="auto">
          <a:xfrm>
            <a:off x="3635375" y="3284538"/>
            <a:ext cx="288925" cy="0"/>
          </a:xfrm>
          <a:prstGeom prst="line">
            <a:avLst/>
          </a:prstGeom>
          <a:noFill/>
          <a:ln w="19050">
            <a:solidFill>
              <a:schemeClr val="tx1"/>
            </a:solidFill>
            <a:miter lim="800000"/>
            <a:headEnd/>
            <a:tailEnd/>
          </a:ln>
        </p:spPr>
        <p:txBody>
          <a:bodyPr wrap="none"/>
          <a:lstStyle/>
          <a:p>
            <a:endParaRPr lang="he-IL"/>
          </a:p>
        </p:txBody>
      </p:sp>
      <p:sp>
        <p:nvSpPr>
          <p:cNvPr id="377882" name="Line 26"/>
          <p:cNvSpPr>
            <a:spLocks noChangeShapeType="1"/>
          </p:cNvSpPr>
          <p:nvPr/>
        </p:nvSpPr>
        <p:spPr bwMode="auto">
          <a:xfrm>
            <a:off x="2411413" y="3284538"/>
            <a:ext cx="288925" cy="0"/>
          </a:xfrm>
          <a:prstGeom prst="line">
            <a:avLst/>
          </a:prstGeom>
          <a:noFill/>
          <a:ln w="19050">
            <a:solidFill>
              <a:schemeClr val="tx1"/>
            </a:solidFill>
            <a:miter lim="800000"/>
            <a:headEnd/>
            <a:tailEnd/>
          </a:ln>
        </p:spPr>
        <p:txBody>
          <a:bodyPr wrap="none"/>
          <a:lstStyle/>
          <a:p>
            <a:endParaRPr lang="he-IL"/>
          </a:p>
        </p:txBody>
      </p:sp>
      <p:graphicFrame>
        <p:nvGraphicFramePr>
          <p:cNvPr id="377883" name="Object 27"/>
          <p:cNvGraphicFramePr>
            <a:graphicFrameLocks noChangeAspect="1"/>
          </p:cNvGraphicFramePr>
          <p:nvPr/>
        </p:nvGraphicFramePr>
        <p:xfrm>
          <a:off x="468313" y="5013325"/>
          <a:ext cx="4708525" cy="847725"/>
        </p:xfrm>
        <a:graphic>
          <a:graphicData uri="http://schemas.openxmlformats.org/presentationml/2006/ole">
            <p:oleObj spid="_x0000_s30723" name="משוואה" r:id="rId4" imgW="253980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p:cTn id="7" dur="1000" fill="hold"/>
                                        <p:tgtEl>
                                          <p:spTgt spid="3778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77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77859">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77859">
                                            <p:txEl>
                                              <p:pRg st="1" end="1"/>
                                            </p:txEl>
                                          </p:spTgt>
                                        </p:tgtEl>
                                        <p:attrNameLst>
                                          <p:attrName>style.visibility</p:attrName>
                                        </p:attrNameLst>
                                      </p:cBhvr>
                                      <p:to>
                                        <p:strVal val="visible"/>
                                      </p:to>
                                    </p:set>
                                    <p:anim calcmode="lin" valueType="num">
                                      <p:cBhvr>
                                        <p:cTn id="12" dur="1000" fill="hold"/>
                                        <p:tgtEl>
                                          <p:spTgt spid="37785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7785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77859">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77880"/>
                                        </p:tgtEl>
                                        <p:attrNameLst>
                                          <p:attrName>style.visibility</p:attrName>
                                        </p:attrNameLst>
                                      </p:cBhvr>
                                      <p:to>
                                        <p:strVal val="visible"/>
                                      </p:to>
                                    </p:set>
                                    <p:anim calcmode="lin" valueType="num">
                                      <p:cBhvr>
                                        <p:cTn id="17" dur="1000" fill="hold"/>
                                        <p:tgtEl>
                                          <p:spTgt spid="377880"/>
                                        </p:tgtEl>
                                        <p:attrNameLst>
                                          <p:attrName>ppt_w</p:attrName>
                                        </p:attrNameLst>
                                      </p:cBhvr>
                                      <p:tavLst>
                                        <p:tav tm="0">
                                          <p:val>
                                            <p:strVal val="#ppt_w*0.70"/>
                                          </p:val>
                                        </p:tav>
                                        <p:tav tm="100000">
                                          <p:val>
                                            <p:strVal val="#ppt_w"/>
                                          </p:val>
                                        </p:tav>
                                      </p:tavLst>
                                    </p:anim>
                                    <p:anim calcmode="lin" valueType="num">
                                      <p:cBhvr>
                                        <p:cTn id="18" dur="1000" fill="hold"/>
                                        <p:tgtEl>
                                          <p:spTgt spid="377880"/>
                                        </p:tgtEl>
                                        <p:attrNameLst>
                                          <p:attrName>ppt_h</p:attrName>
                                        </p:attrNameLst>
                                      </p:cBhvr>
                                      <p:tavLst>
                                        <p:tav tm="0">
                                          <p:val>
                                            <p:strVal val="#ppt_h"/>
                                          </p:val>
                                        </p:tav>
                                        <p:tav tm="100000">
                                          <p:val>
                                            <p:strVal val="#ppt_h"/>
                                          </p:val>
                                        </p:tav>
                                      </p:tavLst>
                                    </p:anim>
                                    <p:animEffect transition="in" filter="fade">
                                      <p:cBhvr>
                                        <p:cTn id="19" dur="1000"/>
                                        <p:tgtEl>
                                          <p:spTgt spid="377880"/>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77859">
                                            <p:txEl>
                                              <p:pRg st="2" end="2"/>
                                            </p:txEl>
                                          </p:spTgt>
                                        </p:tgtEl>
                                        <p:attrNameLst>
                                          <p:attrName>style.visibility</p:attrName>
                                        </p:attrNameLst>
                                      </p:cBhvr>
                                      <p:to>
                                        <p:strVal val="visible"/>
                                      </p:to>
                                    </p:set>
                                    <p:anim calcmode="lin" valueType="num">
                                      <p:cBhvr>
                                        <p:cTn id="24" dur="1000" fill="hold"/>
                                        <p:tgtEl>
                                          <p:spTgt spid="377859">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77859">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77859">
                                            <p:txEl>
                                              <p:pRg st="2" end="2"/>
                                            </p:txEl>
                                          </p:spTgt>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778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7882"/>
                                        </p:tgtEl>
                                        <p:attrNameLst>
                                          <p:attrName>style.visibility</p:attrName>
                                        </p:attrNameLst>
                                      </p:cBhvr>
                                      <p:to>
                                        <p:strVal val="visible"/>
                                      </p:to>
                                    </p:set>
                                  </p:childTnLst>
                                </p:cTn>
                              </p:par>
                              <p:par>
                                <p:cTn id="31" presetID="55" presetClass="entr" presetSubtype="0" fill="hold" nodeType="withEffect">
                                  <p:stCondLst>
                                    <p:cond delay="0"/>
                                  </p:stCondLst>
                                  <p:childTnLst>
                                    <p:set>
                                      <p:cBhvr>
                                        <p:cTn id="32" dur="1" fill="hold">
                                          <p:stCondLst>
                                            <p:cond delay="0"/>
                                          </p:stCondLst>
                                        </p:cTn>
                                        <p:tgtEl>
                                          <p:spTgt spid="377883"/>
                                        </p:tgtEl>
                                        <p:attrNameLst>
                                          <p:attrName>style.visibility</p:attrName>
                                        </p:attrNameLst>
                                      </p:cBhvr>
                                      <p:to>
                                        <p:strVal val="visible"/>
                                      </p:to>
                                    </p:set>
                                    <p:anim calcmode="lin" valueType="num">
                                      <p:cBhvr>
                                        <p:cTn id="33" dur="1000" fill="hold"/>
                                        <p:tgtEl>
                                          <p:spTgt spid="377883"/>
                                        </p:tgtEl>
                                        <p:attrNameLst>
                                          <p:attrName>ppt_w</p:attrName>
                                        </p:attrNameLst>
                                      </p:cBhvr>
                                      <p:tavLst>
                                        <p:tav tm="0">
                                          <p:val>
                                            <p:strVal val="#ppt_w*0.70"/>
                                          </p:val>
                                        </p:tav>
                                        <p:tav tm="100000">
                                          <p:val>
                                            <p:strVal val="#ppt_w"/>
                                          </p:val>
                                        </p:tav>
                                      </p:tavLst>
                                    </p:anim>
                                    <p:anim calcmode="lin" valueType="num">
                                      <p:cBhvr>
                                        <p:cTn id="34" dur="1000" fill="hold"/>
                                        <p:tgtEl>
                                          <p:spTgt spid="377883"/>
                                        </p:tgtEl>
                                        <p:attrNameLst>
                                          <p:attrName>ppt_h</p:attrName>
                                        </p:attrNameLst>
                                      </p:cBhvr>
                                      <p:tavLst>
                                        <p:tav tm="0">
                                          <p:val>
                                            <p:strVal val="#ppt_h"/>
                                          </p:val>
                                        </p:tav>
                                        <p:tav tm="100000">
                                          <p:val>
                                            <p:strVal val="#ppt_h"/>
                                          </p:val>
                                        </p:tav>
                                      </p:tavLst>
                                    </p:anim>
                                    <p:animEffect transition="in" filter="fade">
                                      <p:cBhvr>
                                        <p:cTn id="35" dur="1000"/>
                                        <p:tgtEl>
                                          <p:spTgt spid="377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P spid="377881" grpId="0" animBg="1"/>
      <p:bldP spid="37788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1: שלב ד' החלטה</a:t>
            </a:r>
            <a:endParaRPr lang="en-US" sz="3600" smtClean="0">
              <a:solidFill>
                <a:schemeClr val="hlink"/>
              </a:solidFill>
            </a:endParaRPr>
          </a:p>
        </p:txBody>
      </p:sp>
      <p:sp>
        <p:nvSpPr>
          <p:cNvPr id="378883" name="Rectangle 3"/>
          <p:cNvSpPr>
            <a:spLocks noGrp="1" noChangeArrowheads="1"/>
          </p:cNvSpPr>
          <p:nvPr>
            <p:ph type="body" idx="1"/>
          </p:nvPr>
        </p:nvSpPr>
        <p:spPr>
          <a:noFill/>
        </p:spPr>
        <p:txBody>
          <a:bodyPr/>
          <a:lstStyle/>
          <a:p>
            <a:pPr algn="just" eaLnBrk="1" hangingPunct="1"/>
            <a:r>
              <a:rPr lang="en-US" sz="2400" smtClean="0"/>
              <a:t>t</a:t>
            </a:r>
            <a:r>
              <a:rPr lang="he-IL" sz="2400" smtClean="0"/>
              <a:t> המבחן יצא גדול מה </a:t>
            </a:r>
            <a:r>
              <a:rPr lang="en-US" sz="2400" smtClean="0"/>
              <a:t>t</a:t>
            </a:r>
            <a:r>
              <a:rPr lang="he-IL" sz="2400" smtClean="0"/>
              <a:t> הגבולי כלומר בתחום ה </a:t>
            </a:r>
            <a:r>
              <a:rPr lang="en-US" sz="2400" smtClean="0">
                <a:sym typeface="Symbol" pitchFamily="18" charset="2"/>
              </a:rPr>
              <a:t></a:t>
            </a:r>
            <a:r>
              <a:rPr lang="he-IL" sz="2400" smtClean="0">
                <a:sym typeface="Symbol" pitchFamily="18" charset="2"/>
              </a:rPr>
              <a:t> ולכן נקבל את השערת ה </a:t>
            </a:r>
            <a:r>
              <a:rPr lang="en-US" sz="2400" smtClean="0">
                <a:sym typeface="Symbol" pitchFamily="18" charset="2"/>
              </a:rPr>
              <a:t>H</a:t>
            </a:r>
            <a:r>
              <a:rPr lang="en-US" sz="1400" smtClean="0">
                <a:sym typeface="Symbol" pitchFamily="18" charset="2"/>
              </a:rPr>
              <a:t>1</a:t>
            </a:r>
            <a:r>
              <a:rPr lang="he-IL" sz="1400" smtClean="0">
                <a:sym typeface="Symbol" pitchFamily="18" charset="2"/>
              </a:rPr>
              <a:t> </a:t>
            </a:r>
            <a:r>
              <a:rPr lang="he-IL" sz="2400" smtClean="0">
                <a:sym typeface="Symbol" pitchFamily="18" charset="2"/>
              </a:rPr>
              <a:t>(נקבל את השערת החוקר)</a:t>
            </a:r>
            <a:r>
              <a:rPr lang="he-IL" sz="2000" smtClean="0">
                <a:sym typeface="Symbol" pitchFamily="18" charset="2"/>
              </a:rPr>
              <a:t>.</a:t>
            </a:r>
            <a:r>
              <a:rPr lang="he-IL" sz="2000" smtClean="0"/>
              <a:t> </a:t>
            </a:r>
          </a:p>
          <a:p>
            <a:pPr algn="just" eaLnBrk="1" hangingPunct="1">
              <a:buFont typeface="Wingdings" pitchFamily="2" charset="2"/>
              <a:buNone/>
            </a:pPr>
            <a:endParaRPr lang="en-US" sz="2400" smtClean="0"/>
          </a:p>
        </p:txBody>
      </p:sp>
      <p:sp>
        <p:nvSpPr>
          <p:cNvPr id="141316" name="Line 24"/>
          <p:cNvSpPr>
            <a:spLocks noChangeShapeType="1"/>
          </p:cNvSpPr>
          <p:nvPr/>
        </p:nvSpPr>
        <p:spPr bwMode="auto">
          <a:xfrm flipH="1">
            <a:off x="827088" y="5949950"/>
            <a:ext cx="7151687" cy="0"/>
          </a:xfrm>
          <a:prstGeom prst="line">
            <a:avLst/>
          </a:prstGeom>
          <a:noFill/>
          <a:ln w="9525">
            <a:solidFill>
              <a:schemeClr val="tx1"/>
            </a:solidFill>
            <a:miter lim="800000"/>
            <a:headEnd/>
            <a:tailEnd/>
          </a:ln>
        </p:spPr>
        <p:txBody>
          <a:bodyPr wrap="none"/>
          <a:lstStyle/>
          <a:p>
            <a:endParaRPr lang="he-IL"/>
          </a:p>
        </p:txBody>
      </p:sp>
      <p:grpSp>
        <p:nvGrpSpPr>
          <p:cNvPr id="141317" name="Group 25"/>
          <p:cNvGrpSpPr>
            <a:grpSpLocks/>
          </p:cNvGrpSpPr>
          <p:nvPr/>
        </p:nvGrpSpPr>
        <p:grpSpPr bwMode="auto">
          <a:xfrm flipH="1">
            <a:off x="3706813" y="4652963"/>
            <a:ext cx="3600450" cy="1169987"/>
            <a:chOff x="3360" y="3072"/>
            <a:chExt cx="1872" cy="720"/>
          </a:xfrm>
        </p:grpSpPr>
        <p:sp>
          <p:nvSpPr>
            <p:cNvPr id="141331" name="Freeform 2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sp>
          <p:nvSpPr>
            <p:cNvPr id="141332" name="Freeform 2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grpSp>
      <p:sp>
        <p:nvSpPr>
          <p:cNvPr id="141318" name="Line 28"/>
          <p:cNvSpPr>
            <a:spLocks noChangeShapeType="1"/>
          </p:cNvSpPr>
          <p:nvPr/>
        </p:nvSpPr>
        <p:spPr bwMode="auto">
          <a:xfrm flipH="1">
            <a:off x="5002213" y="4724400"/>
            <a:ext cx="1587" cy="1225550"/>
          </a:xfrm>
          <a:prstGeom prst="line">
            <a:avLst/>
          </a:prstGeom>
          <a:noFill/>
          <a:ln w="9525">
            <a:solidFill>
              <a:schemeClr val="tx1"/>
            </a:solidFill>
            <a:miter lim="800000"/>
            <a:headEnd type="diamond" w="med" len="med"/>
            <a:tailEnd/>
          </a:ln>
        </p:spPr>
        <p:txBody>
          <a:bodyPr wrap="none"/>
          <a:lstStyle/>
          <a:p>
            <a:endParaRPr lang="he-IL"/>
          </a:p>
        </p:txBody>
      </p:sp>
      <p:sp>
        <p:nvSpPr>
          <p:cNvPr id="141319" name="Rectangle 29"/>
          <p:cNvSpPr>
            <a:spLocks noChangeArrowheads="1"/>
          </p:cNvSpPr>
          <p:nvPr/>
        </p:nvSpPr>
        <p:spPr bwMode="auto">
          <a:xfrm flipH="1">
            <a:off x="4572000" y="6021388"/>
            <a:ext cx="719138" cy="215900"/>
          </a:xfrm>
          <a:prstGeom prst="rect">
            <a:avLst/>
          </a:prstGeom>
          <a:noFill/>
          <a:ln w="9525">
            <a:noFill/>
            <a:miter lim="800000"/>
            <a:headEnd/>
            <a:tailEnd/>
          </a:ln>
        </p:spPr>
        <p:txBody>
          <a:bodyPr wrap="none" anchor="ctr"/>
          <a:lstStyle/>
          <a:p>
            <a:pPr algn="ctr"/>
            <a:r>
              <a:rPr lang="en-US" sz="1400" b="1">
                <a:sym typeface="Symbol" pitchFamily="18" charset="2"/>
              </a:rPr>
              <a:t>=0.05</a:t>
            </a:r>
          </a:p>
        </p:txBody>
      </p:sp>
      <p:sp>
        <p:nvSpPr>
          <p:cNvPr id="141320" name="Rectangle 30"/>
          <p:cNvSpPr>
            <a:spLocks noChangeArrowheads="1"/>
          </p:cNvSpPr>
          <p:nvPr/>
        </p:nvSpPr>
        <p:spPr bwMode="auto">
          <a:xfrm flipH="1">
            <a:off x="5146675" y="5734050"/>
            <a:ext cx="360363" cy="215900"/>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41321" name="Rectangle 31"/>
          <p:cNvSpPr>
            <a:spLocks noChangeArrowheads="1"/>
          </p:cNvSpPr>
          <p:nvPr/>
        </p:nvSpPr>
        <p:spPr bwMode="auto">
          <a:xfrm flipH="1">
            <a:off x="4570413" y="5734050"/>
            <a:ext cx="360362" cy="215900"/>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41322" name="Rectangle 32"/>
          <p:cNvSpPr>
            <a:spLocks noChangeArrowheads="1"/>
          </p:cNvSpPr>
          <p:nvPr/>
        </p:nvSpPr>
        <p:spPr bwMode="auto">
          <a:xfrm flipH="1">
            <a:off x="4572000" y="6453188"/>
            <a:ext cx="719138" cy="215900"/>
          </a:xfrm>
          <a:prstGeom prst="rect">
            <a:avLst/>
          </a:prstGeom>
          <a:noFill/>
          <a:ln w="9525">
            <a:noFill/>
            <a:miter lim="800000"/>
            <a:headEnd/>
            <a:tailEnd/>
          </a:ln>
        </p:spPr>
        <p:txBody>
          <a:bodyPr wrap="none" anchor="ctr"/>
          <a:lstStyle/>
          <a:p>
            <a:pPr algn="ctr"/>
            <a:r>
              <a:rPr lang="en-US" sz="1400" b="1">
                <a:sym typeface="Symbol" pitchFamily="18" charset="2"/>
              </a:rPr>
              <a:t>t=1.708</a:t>
            </a:r>
          </a:p>
        </p:txBody>
      </p:sp>
      <p:sp>
        <p:nvSpPr>
          <p:cNvPr id="141323" name="Rectangle 33"/>
          <p:cNvSpPr>
            <a:spLocks noChangeArrowheads="1"/>
          </p:cNvSpPr>
          <p:nvPr/>
        </p:nvSpPr>
        <p:spPr bwMode="auto">
          <a:xfrm>
            <a:off x="4572000" y="6237288"/>
            <a:ext cx="719138" cy="215900"/>
          </a:xfrm>
          <a:prstGeom prst="rect">
            <a:avLst/>
          </a:prstGeom>
          <a:noFill/>
          <a:ln w="9525">
            <a:noFill/>
            <a:miter lim="800000"/>
            <a:headEnd/>
            <a:tailEnd/>
          </a:ln>
        </p:spPr>
        <p:txBody>
          <a:bodyPr wrap="none" anchor="ctr"/>
          <a:lstStyle/>
          <a:p>
            <a:pPr algn="ctr"/>
            <a:r>
              <a:rPr lang="en-US" sz="1400" b="1">
                <a:sym typeface="Symbol" pitchFamily="18" charset="2"/>
              </a:rPr>
              <a:t>df=25</a:t>
            </a:r>
          </a:p>
        </p:txBody>
      </p:sp>
      <p:sp>
        <p:nvSpPr>
          <p:cNvPr id="141324" name="Rectangle 34"/>
          <p:cNvSpPr>
            <a:spLocks noChangeArrowheads="1"/>
          </p:cNvSpPr>
          <p:nvPr/>
        </p:nvSpPr>
        <p:spPr bwMode="auto">
          <a:xfrm flipH="1">
            <a:off x="4572000" y="4437063"/>
            <a:ext cx="719138" cy="215900"/>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41325" name="Group 35"/>
          <p:cNvGrpSpPr>
            <a:grpSpLocks/>
          </p:cNvGrpSpPr>
          <p:nvPr/>
        </p:nvGrpSpPr>
        <p:grpSpPr bwMode="auto">
          <a:xfrm flipH="1">
            <a:off x="2482850" y="4724400"/>
            <a:ext cx="3600450" cy="1169988"/>
            <a:chOff x="3360" y="3072"/>
            <a:chExt cx="1872" cy="720"/>
          </a:xfrm>
        </p:grpSpPr>
        <p:sp>
          <p:nvSpPr>
            <p:cNvPr id="141329" name="Freeform 3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41330" name="Freeform 3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41326" name="Line 38"/>
          <p:cNvSpPr>
            <a:spLocks noChangeShapeType="1"/>
          </p:cNvSpPr>
          <p:nvPr/>
        </p:nvSpPr>
        <p:spPr bwMode="auto">
          <a:xfrm flipH="1">
            <a:off x="5508625" y="4724400"/>
            <a:ext cx="1588" cy="1225550"/>
          </a:xfrm>
          <a:prstGeom prst="line">
            <a:avLst/>
          </a:prstGeom>
          <a:noFill/>
          <a:ln w="9525">
            <a:solidFill>
              <a:schemeClr val="tx1"/>
            </a:solidFill>
            <a:miter lim="800000"/>
            <a:headEnd type="diamond" w="med" len="med"/>
            <a:tailEnd/>
          </a:ln>
        </p:spPr>
        <p:txBody>
          <a:bodyPr wrap="none"/>
          <a:lstStyle/>
          <a:p>
            <a:endParaRPr lang="he-IL"/>
          </a:p>
        </p:txBody>
      </p:sp>
      <p:sp>
        <p:nvSpPr>
          <p:cNvPr id="141327" name="Rectangle 39"/>
          <p:cNvSpPr>
            <a:spLocks noChangeArrowheads="1"/>
          </p:cNvSpPr>
          <p:nvPr/>
        </p:nvSpPr>
        <p:spPr bwMode="auto">
          <a:xfrm flipH="1">
            <a:off x="5219700" y="4437063"/>
            <a:ext cx="719138" cy="215900"/>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המבחן</a:t>
            </a:r>
            <a:endParaRPr lang="en-US" sz="1000" b="1">
              <a:sym typeface="Symbol" pitchFamily="18" charset="2"/>
            </a:endParaRPr>
          </a:p>
        </p:txBody>
      </p:sp>
      <p:sp>
        <p:nvSpPr>
          <p:cNvPr id="141328" name="Rectangle 40"/>
          <p:cNvSpPr>
            <a:spLocks noChangeArrowheads="1"/>
          </p:cNvSpPr>
          <p:nvPr/>
        </p:nvSpPr>
        <p:spPr bwMode="auto">
          <a:xfrm flipH="1">
            <a:off x="5364163" y="6021388"/>
            <a:ext cx="719137" cy="215900"/>
          </a:xfrm>
          <a:prstGeom prst="rect">
            <a:avLst/>
          </a:prstGeom>
          <a:noFill/>
          <a:ln w="9525">
            <a:noFill/>
            <a:miter lim="800000"/>
            <a:headEnd/>
            <a:tailEnd/>
          </a:ln>
        </p:spPr>
        <p:txBody>
          <a:bodyPr wrap="none" anchor="ctr"/>
          <a:lstStyle/>
          <a:p>
            <a:pPr algn="ctr"/>
            <a:r>
              <a:rPr lang="en-US" sz="1400" b="1">
                <a:sym typeface="Symbol" pitchFamily="18" charset="2"/>
              </a:rPr>
              <a:t>t=2.59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883">
                                            <p:txEl>
                                              <p:pRg st="0" end="0"/>
                                            </p:txEl>
                                          </p:spTgt>
                                        </p:tgtEl>
                                        <p:attrNameLst>
                                          <p:attrName>style.visibility</p:attrName>
                                        </p:attrNameLst>
                                      </p:cBhvr>
                                      <p:to>
                                        <p:strVal val="visible"/>
                                      </p:to>
                                    </p:set>
                                    <p:animEffect transition="in" filter="fade">
                                      <p:cBhvr>
                                        <p:cTn id="7" dur="2000"/>
                                        <p:tgtEl>
                                          <p:spTgt spid="3788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971550" y="617538"/>
            <a:ext cx="7561263" cy="1143000"/>
          </a:xfrm>
        </p:spPr>
        <p:txBody>
          <a:bodyPr/>
          <a:lstStyle/>
          <a:p>
            <a:pPr algn="r" eaLnBrk="1" hangingPunct="1"/>
            <a:r>
              <a:rPr lang="he-IL" sz="3200" smtClean="0"/>
              <a:t>רווח בר סמך לפרמטר </a:t>
            </a:r>
            <a:r>
              <a:rPr lang="el-GR" sz="3600" smtClean="0"/>
              <a:t>μ</a:t>
            </a:r>
            <a:r>
              <a:rPr lang="he-IL" sz="3200" smtClean="0"/>
              <a:t> (</a:t>
            </a:r>
            <a:r>
              <a:rPr lang="en-US" sz="3200" smtClean="0">
                <a:sym typeface="Symbol" pitchFamily="18" charset="2"/>
              </a:rPr>
              <a:t></a:t>
            </a:r>
            <a:r>
              <a:rPr lang="he-IL" sz="3200" smtClean="0">
                <a:sym typeface="Symbol" pitchFamily="18" charset="2"/>
              </a:rPr>
              <a:t> נתונה</a:t>
            </a:r>
            <a:r>
              <a:rPr lang="he-IL" sz="3200" smtClean="0"/>
              <a:t>): דוגמא</a:t>
            </a:r>
            <a:endParaRPr lang="en-US" sz="3200" smtClean="0"/>
          </a:p>
        </p:txBody>
      </p:sp>
      <p:sp>
        <p:nvSpPr>
          <p:cNvPr id="306179" name="Rectangle 3"/>
          <p:cNvSpPr>
            <a:spLocks noGrp="1" noChangeArrowheads="1"/>
          </p:cNvSpPr>
          <p:nvPr>
            <p:ph type="body" idx="1"/>
          </p:nvPr>
        </p:nvSpPr>
        <p:spPr>
          <a:xfrm>
            <a:off x="755650" y="2017713"/>
            <a:ext cx="8199438" cy="4114800"/>
          </a:xfrm>
        </p:spPr>
        <p:txBody>
          <a:bodyPr/>
          <a:lstStyle/>
          <a:p>
            <a:pPr eaLnBrk="1" hangingPunct="1">
              <a:buFont typeface="Wingdings" pitchFamily="2" charset="2"/>
              <a:buNone/>
            </a:pPr>
            <a:r>
              <a:rPr lang="he-IL" sz="2800" smtClean="0">
                <a:sym typeface="Symbol" pitchFamily="18" charset="2"/>
              </a:rPr>
              <a:t>חוקר רוצה לאמוד את ההכנסה החודשית של שכירים במדינת ישראל. נבדק מדגם מקרי של 100 שכירים ובמדגם נמצא ממוצע 6000 ₪. ידוע כי סטיית התקן באוכלוסייה היא 1000 ₪. </a:t>
            </a:r>
          </a:p>
          <a:p>
            <a:pPr eaLnBrk="1" hangingPunct="1"/>
            <a:r>
              <a:rPr lang="he-IL" sz="2800" smtClean="0">
                <a:sym typeface="Symbol" pitchFamily="18" charset="2"/>
              </a:rPr>
              <a:t> חשב רווח בר סמך לפרמטר </a:t>
            </a:r>
            <a:r>
              <a:rPr lang="el-GR" sz="2800" smtClean="0"/>
              <a:t>μ</a:t>
            </a:r>
            <a:r>
              <a:rPr lang="he-IL" sz="2800" smtClean="0">
                <a:sym typeface="Symbol" pitchFamily="18" charset="2"/>
              </a:rPr>
              <a:t> ברמת סמך 0.95</a:t>
            </a:r>
          </a:p>
          <a:p>
            <a:pPr lvl="1" eaLnBrk="1" hangingPunct="1"/>
            <a:r>
              <a:rPr lang="en-US" sz="2400" smtClean="0">
                <a:sym typeface="Symbol" pitchFamily="18" charset="2"/>
              </a:rPr>
              <a:t>X=6000, n=100, =1000, Z</a:t>
            </a:r>
            <a:r>
              <a:rPr lang="en-US" sz="2400" baseline="-25000" smtClean="0">
                <a:sym typeface="Symbol" pitchFamily="18" charset="2"/>
              </a:rPr>
              <a:t>97.5</a:t>
            </a:r>
            <a:r>
              <a:rPr lang="en-US" sz="2400" smtClean="0">
                <a:sym typeface="Symbol" pitchFamily="18" charset="2"/>
              </a:rPr>
              <a:t>=1.96 </a:t>
            </a:r>
          </a:p>
          <a:p>
            <a:pPr lvl="1" eaLnBrk="1" hangingPunct="1"/>
            <a:r>
              <a:rPr lang="en-US" sz="2400" smtClean="0">
                <a:sym typeface="Symbol" pitchFamily="18" charset="2"/>
              </a:rPr>
              <a:t>6000-1.96*1000/10 ≤ </a:t>
            </a:r>
            <a:r>
              <a:rPr lang="el-GR" sz="2400" smtClean="0"/>
              <a:t>μ</a:t>
            </a:r>
            <a:r>
              <a:rPr lang="en-US" sz="2400" smtClean="0"/>
              <a:t> ≤ </a:t>
            </a:r>
            <a:r>
              <a:rPr lang="en-US" sz="2400" smtClean="0">
                <a:sym typeface="Symbol" pitchFamily="18" charset="2"/>
              </a:rPr>
              <a:t>6000+1.96*1000/10</a:t>
            </a:r>
          </a:p>
          <a:p>
            <a:pPr lvl="1" eaLnBrk="1" hangingPunct="1"/>
            <a:r>
              <a:rPr lang="en-US" sz="2400" b="1" smtClean="0">
                <a:sym typeface="Symbol" pitchFamily="18" charset="2"/>
              </a:rPr>
              <a:t>5804 ≤ </a:t>
            </a:r>
            <a:r>
              <a:rPr lang="el-GR" sz="2400" b="1" smtClean="0"/>
              <a:t>μ</a:t>
            </a:r>
            <a:r>
              <a:rPr lang="en-US" sz="2400" b="1" smtClean="0"/>
              <a:t> ≤ 6196</a:t>
            </a:r>
            <a:endParaRPr lang="en-US" sz="2400" b="1" smtClean="0">
              <a:sym typeface="Symbol" pitchFamily="18" charset="2"/>
            </a:endParaRPr>
          </a:p>
          <a:p>
            <a:pPr lvl="1" eaLnBrk="1" hangingPunct="1"/>
            <a:endParaRPr lang="en-US" sz="2400" smtClean="0">
              <a:sym typeface="Symbol" pitchFamily="18" charset="2"/>
            </a:endParaRPr>
          </a:p>
        </p:txBody>
      </p:sp>
      <p:sp>
        <p:nvSpPr>
          <p:cNvPr id="306180" name="Line 4"/>
          <p:cNvSpPr>
            <a:spLocks noChangeShapeType="1"/>
          </p:cNvSpPr>
          <p:nvPr/>
        </p:nvSpPr>
        <p:spPr bwMode="auto">
          <a:xfrm>
            <a:off x="3563938" y="3933825"/>
            <a:ext cx="287337" cy="0"/>
          </a:xfrm>
          <a:prstGeom prst="line">
            <a:avLst/>
          </a:prstGeom>
          <a:noFill/>
          <a:ln w="19050">
            <a:solidFill>
              <a:schemeClr val="tx1"/>
            </a:solidFill>
            <a:miter lim="800000"/>
            <a:headEnd/>
            <a:tailEnd/>
          </a:ln>
        </p:spPr>
        <p:txBody>
          <a:bodyPr wrap="none"/>
          <a:lstStyle/>
          <a:p>
            <a:endParaRPr lang="he-IL"/>
          </a:p>
        </p:txBody>
      </p:sp>
      <p:graphicFrame>
        <p:nvGraphicFramePr>
          <p:cNvPr id="306181" name="Object 5"/>
          <p:cNvGraphicFramePr>
            <a:graphicFrameLocks noChangeAspect="1"/>
          </p:cNvGraphicFramePr>
          <p:nvPr/>
        </p:nvGraphicFramePr>
        <p:xfrm>
          <a:off x="323850" y="6237288"/>
          <a:ext cx="3419475" cy="314325"/>
        </p:xfrm>
        <a:graphic>
          <a:graphicData uri="http://schemas.openxmlformats.org/presentationml/2006/ole">
            <p:oleObj spid="_x0000_s7170" name="משוואה" r:id="rId3" imgW="2768400" imgH="253800" progId="Equation.3">
              <p:embed/>
            </p:oleObj>
          </a:graphicData>
        </a:graphic>
      </p:graphicFrame>
      <p:sp>
        <p:nvSpPr>
          <p:cNvPr id="306183" name="AutoShape 7">
            <a:hlinkClick r:id="rId4" action="ppaction://hlinksldjump" highlightClick="1"/>
          </p:cNvPr>
          <p:cNvSpPr>
            <a:spLocks noChangeArrowheads="1"/>
          </p:cNvSpPr>
          <p:nvPr/>
        </p:nvSpPr>
        <p:spPr bwMode="auto">
          <a:xfrm>
            <a:off x="1116013" y="0"/>
            <a:ext cx="503237" cy="223838"/>
          </a:xfrm>
          <a:prstGeom prst="actionButtonBlank">
            <a:avLst/>
          </a:prstGeom>
          <a:solidFill>
            <a:schemeClr val="hlink"/>
          </a:solidFill>
          <a:ln w="9525">
            <a:noFill/>
            <a:miter lim="800000"/>
            <a:headEnd/>
            <a:tailEnd/>
          </a:ln>
          <a:effectLst>
            <a:outerShdw dist="35921" dir="2700000" algn="ctr" rotWithShape="0">
              <a:schemeClr val="bg2"/>
            </a:outerShdw>
          </a:effectLst>
        </p:spPr>
        <p:txBody>
          <a:bodyPr wrap="none" anchor="ctr"/>
          <a:lstStyle/>
          <a:p>
            <a:pPr algn="ctr">
              <a:defRPr/>
            </a:pPr>
            <a:r>
              <a:rPr lang="he-IL" sz="1000" b="1">
                <a:solidFill>
                  <a:srgbClr val="4D4D4D"/>
                </a:solidFill>
                <a:cs typeface="+mn-cs"/>
              </a:rPr>
              <a:t>תרגול</a:t>
            </a:r>
            <a:endParaRPr lang="en-US" sz="1000" b="1">
              <a:solidFill>
                <a:srgbClr val="4D4D4D"/>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Effect transition="in" filter="fade">
                                      <p:cBhvr>
                                        <p:cTn id="7" dur="2000"/>
                                        <p:tgtEl>
                                          <p:spTgt spid="30617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6179">
                                            <p:txEl>
                                              <p:pRg st="1" end="1"/>
                                            </p:txEl>
                                          </p:spTgt>
                                        </p:tgtEl>
                                        <p:attrNameLst>
                                          <p:attrName>style.visibility</p:attrName>
                                        </p:attrNameLst>
                                      </p:cBhvr>
                                      <p:to>
                                        <p:strVal val="visible"/>
                                      </p:to>
                                    </p:set>
                                    <p:animEffect transition="in" filter="fade">
                                      <p:cBhvr>
                                        <p:cTn id="11" dur="2000"/>
                                        <p:tgtEl>
                                          <p:spTgt spid="306179">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06179">
                                            <p:txEl>
                                              <p:pRg st="2" end="2"/>
                                            </p:txEl>
                                          </p:spTgt>
                                        </p:tgtEl>
                                        <p:attrNameLst>
                                          <p:attrName>style.visibility</p:attrName>
                                        </p:attrNameLst>
                                      </p:cBhvr>
                                      <p:to>
                                        <p:strVal val="visible"/>
                                      </p:to>
                                    </p:set>
                                    <p:animEffect transition="in" filter="fade">
                                      <p:cBhvr>
                                        <p:cTn id="15" dur="2000"/>
                                        <p:tgtEl>
                                          <p:spTgt spid="306179">
                                            <p:txEl>
                                              <p:pRg st="2" end="2"/>
                                            </p:tx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306180"/>
                                        </p:tgtEl>
                                        <p:attrNameLst>
                                          <p:attrName>style.visibility</p:attrName>
                                        </p:attrNameLst>
                                      </p:cBhvr>
                                      <p:to>
                                        <p:strVal val="visible"/>
                                      </p:to>
                                    </p:set>
                                    <p:anim calcmode="lin" valueType="num">
                                      <p:cBhvr>
                                        <p:cTn id="18" dur="1000" fill="hold"/>
                                        <p:tgtEl>
                                          <p:spTgt spid="306180"/>
                                        </p:tgtEl>
                                        <p:attrNameLst>
                                          <p:attrName>ppt_w</p:attrName>
                                        </p:attrNameLst>
                                      </p:cBhvr>
                                      <p:tavLst>
                                        <p:tav tm="0">
                                          <p:val>
                                            <p:strVal val="#ppt_w*0.70"/>
                                          </p:val>
                                        </p:tav>
                                        <p:tav tm="100000">
                                          <p:val>
                                            <p:strVal val="#ppt_w"/>
                                          </p:val>
                                        </p:tav>
                                      </p:tavLst>
                                    </p:anim>
                                    <p:anim calcmode="lin" valueType="num">
                                      <p:cBhvr>
                                        <p:cTn id="19" dur="1000" fill="hold"/>
                                        <p:tgtEl>
                                          <p:spTgt spid="306180"/>
                                        </p:tgtEl>
                                        <p:attrNameLst>
                                          <p:attrName>ppt_h</p:attrName>
                                        </p:attrNameLst>
                                      </p:cBhvr>
                                      <p:tavLst>
                                        <p:tav tm="0">
                                          <p:val>
                                            <p:strVal val="#ppt_h"/>
                                          </p:val>
                                        </p:tav>
                                        <p:tav tm="100000">
                                          <p:val>
                                            <p:strVal val="#ppt_h"/>
                                          </p:val>
                                        </p:tav>
                                      </p:tavLst>
                                    </p:anim>
                                    <p:animEffect transition="in" filter="fade">
                                      <p:cBhvr>
                                        <p:cTn id="20" dur="1000"/>
                                        <p:tgtEl>
                                          <p:spTgt spid="306180"/>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306179">
                                            <p:txEl>
                                              <p:pRg st="3" end="3"/>
                                            </p:txEl>
                                          </p:spTgt>
                                        </p:tgtEl>
                                        <p:attrNameLst>
                                          <p:attrName>style.visibility</p:attrName>
                                        </p:attrNameLst>
                                      </p:cBhvr>
                                      <p:to>
                                        <p:strVal val="visible"/>
                                      </p:to>
                                    </p:set>
                                    <p:animEffect transition="in" filter="fade">
                                      <p:cBhvr>
                                        <p:cTn id="24" dur="2000"/>
                                        <p:tgtEl>
                                          <p:spTgt spid="306179">
                                            <p:txEl>
                                              <p:pRg st="3" end="3"/>
                                            </p:txEl>
                                          </p:spTgt>
                                        </p:tgtEl>
                                      </p:cBhvr>
                                    </p:animEffect>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306179">
                                            <p:txEl>
                                              <p:pRg st="4" end="4"/>
                                            </p:txEl>
                                          </p:spTgt>
                                        </p:tgtEl>
                                        <p:attrNameLst>
                                          <p:attrName>style.visibility</p:attrName>
                                        </p:attrNameLst>
                                      </p:cBhvr>
                                      <p:to>
                                        <p:strVal val="visible"/>
                                      </p:to>
                                    </p:set>
                                    <p:animEffect transition="in" filter="fade">
                                      <p:cBhvr>
                                        <p:cTn id="28" dur="2000"/>
                                        <p:tgtEl>
                                          <p:spTgt spid="306179">
                                            <p:txEl>
                                              <p:pRg st="4" end="4"/>
                                            </p:txEl>
                                          </p:spTgt>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306181"/>
                                        </p:tgtEl>
                                        <p:attrNameLst>
                                          <p:attrName>style.visibility</p:attrName>
                                        </p:attrNameLst>
                                      </p:cBhvr>
                                      <p:to>
                                        <p:strVal val="visible"/>
                                      </p:to>
                                    </p:set>
                                    <p:animEffect transition="in" filter="fade">
                                      <p:cBhvr>
                                        <p:cTn id="32" dur="2000"/>
                                        <p:tgtEl>
                                          <p:spTgt spid="306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p:bldP spid="30618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gn="r" eaLnBrk="1" hangingPunct="1"/>
            <a:r>
              <a:rPr lang="he-IL" sz="3600" smtClean="0">
                <a:solidFill>
                  <a:schemeClr val="hlink"/>
                </a:solidFill>
              </a:rPr>
              <a:t>תרגיל 2</a:t>
            </a:r>
            <a:endParaRPr lang="en-US" sz="3600" smtClean="0">
              <a:solidFill>
                <a:schemeClr val="hlink"/>
              </a:solidFill>
            </a:endParaRPr>
          </a:p>
        </p:txBody>
      </p:sp>
      <p:sp>
        <p:nvSpPr>
          <p:cNvPr id="379907" name="Rectangle 3"/>
          <p:cNvSpPr>
            <a:spLocks noChangeArrowheads="1"/>
          </p:cNvSpPr>
          <p:nvPr/>
        </p:nvSpPr>
        <p:spPr bwMode="auto">
          <a:xfrm>
            <a:off x="395288" y="2133600"/>
            <a:ext cx="8569325" cy="4175125"/>
          </a:xfrm>
          <a:prstGeom prst="rect">
            <a:avLst/>
          </a:prstGeom>
          <a:noFill/>
          <a:ln w="9525">
            <a:noFill/>
            <a:miter lim="800000"/>
            <a:headEnd/>
            <a:tailEnd/>
          </a:ln>
        </p:spPr>
        <p:txBody>
          <a:bodyPr/>
          <a:lstStyle/>
          <a:p>
            <a:pPr marL="609600" indent="-609600"/>
            <a:r>
              <a:rPr lang="he-IL" sz="2000">
                <a:latin typeface="Times New Roman" pitchFamily="18" charset="0"/>
              </a:rPr>
              <a:t>על מנת לבדוק האם יש הבדל בין היקף השעות שסטודנטיות לומדות בחודש לבין היקף השעות שסטודנטים לומדים בחודש נערך מחקר. במדגם של </a:t>
            </a:r>
            <a:r>
              <a:rPr lang="en-US" sz="2000">
                <a:latin typeface="Times New Roman" pitchFamily="18" charset="0"/>
              </a:rPr>
              <a:t>n=7</a:t>
            </a:r>
            <a:r>
              <a:rPr lang="he-IL" sz="2000">
                <a:latin typeface="Times New Roman" pitchFamily="18" charset="0"/>
              </a:rPr>
              <a:t> סטודנטים נתקבלו התוצאות הבאות: 110, 117, 113, 105, 103, 125, 104.  במדגם של </a:t>
            </a:r>
            <a:r>
              <a:rPr lang="en-US" sz="2000">
                <a:latin typeface="Times New Roman" pitchFamily="18" charset="0"/>
              </a:rPr>
              <a:t>n=5</a:t>
            </a:r>
            <a:r>
              <a:rPr lang="he-IL" sz="2000">
                <a:latin typeface="Times New Roman" pitchFamily="18" charset="0"/>
              </a:rPr>
              <a:t> סטודנטיות נתקבלו התוצאות הבאות: 116, 110, 102, 110, 107. (הנח שיווין שונויות, והתפלגות נורמאלית).</a:t>
            </a:r>
          </a:p>
          <a:p>
            <a:pPr marL="1066800" lvl="1" indent="-609600" algn="just">
              <a:buClr>
                <a:srgbClr val="003399"/>
              </a:buClr>
              <a:buFont typeface="Wingdings" pitchFamily="2" charset="2"/>
              <a:buNone/>
            </a:pPr>
            <a:endParaRPr lang="he-IL" sz="2000">
              <a:latin typeface="Times New Roman" pitchFamily="18" charset="0"/>
            </a:endParaRPr>
          </a:p>
          <a:p>
            <a:pPr marL="1066800" lvl="1" indent="-609600" algn="just">
              <a:buClr>
                <a:srgbClr val="003399"/>
              </a:buClr>
              <a:buFont typeface="Wingdings" pitchFamily="2" charset="2"/>
              <a:buChar char="§"/>
            </a:pPr>
            <a:r>
              <a:rPr lang="he-IL" sz="2000">
                <a:latin typeface="Times New Roman" pitchFamily="18" charset="0"/>
              </a:rPr>
              <a:t>בדוק את ההשערה לרמת מובהקות של </a:t>
            </a:r>
            <a:r>
              <a:rPr lang="el-GR" sz="2000">
                <a:latin typeface="Times New Roman" pitchFamily="18" charset="0"/>
              </a:rPr>
              <a:t>α</a:t>
            </a:r>
            <a:r>
              <a:rPr lang="en-US" sz="2000">
                <a:latin typeface="Times New Roman" pitchFamily="18" charset="0"/>
              </a:rPr>
              <a:t>=0.05</a:t>
            </a:r>
            <a:r>
              <a:rPr lang="he-IL" sz="2000">
                <a:latin typeface="Times New Roman" pitchFamily="18" charset="0"/>
              </a:rPr>
              <a:t>?</a:t>
            </a:r>
          </a:p>
          <a:p>
            <a:pPr marL="1066800" lvl="1" indent="-609600" algn="just">
              <a:buClr>
                <a:srgbClr val="003399"/>
              </a:buClr>
              <a:buFont typeface="Wingdings" pitchFamily="2" charset="2"/>
              <a:buChar char="§"/>
            </a:pPr>
            <a:r>
              <a:rPr lang="he-IL" sz="2000">
                <a:latin typeface="Times New Roman" pitchFamily="18" charset="0"/>
              </a:rPr>
              <a:t>בדוק את ההשערה לרמת מובהקות של </a:t>
            </a:r>
            <a:r>
              <a:rPr lang="el-GR" sz="2000">
                <a:latin typeface="Times New Roman" pitchFamily="18" charset="0"/>
              </a:rPr>
              <a:t>α</a:t>
            </a:r>
            <a:r>
              <a:rPr lang="en-US" sz="2000">
                <a:latin typeface="Times New Roman" pitchFamily="18" charset="0"/>
              </a:rPr>
              <a:t>=0.01</a:t>
            </a:r>
            <a:r>
              <a:rPr lang="he-IL" sz="2000">
                <a:latin typeface="Times New Roman" pitchFamily="18" charset="0"/>
              </a:rPr>
              <a:t>?</a:t>
            </a:r>
          </a:p>
          <a:p>
            <a:pPr marL="1066800" lvl="1" indent="-609600" algn="just">
              <a:buClr>
                <a:srgbClr val="003399"/>
              </a:buClr>
              <a:buFont typeface="Wingdings" pitchFamily="2" charset="2"/>
              <a:buAutoNum type="romanUcPeriod"/>
            </a:pPr>
            <a:endParaRPr lang="he-IL" sz="2000">
              <a:latin typeface="Times New Roman" pitchFamily="18" charset="0"/>
            </a:endParaRPr>
          </a:p>
          <a:p>
            <a:pPr marL="1066800" lvl="1" indent="-609600" algn="just">
              <a:buClr>
                <a:srgbClr val="003399"/>
              </a:buClr>
              <a:buFont typeface="Wingdings" pitchFamily="2" charset="2"/>
              <a:buChar char="§"/>
            </a:pPr>
            <a:endParaRPr lang="en-US" sz="20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79907"/>
                                        </p:tgtEl>
                                        <p:attrNameLst>
                                          <p:attrName>style.visibility</p:attrName>
                                        </p:attrNameLst>
                                      </p:cBhvr>
                                      <p:to>
                                        <p:strVal val="visible"/>
                                      </p:to>
                                    </p:set>
                                    <p:anim calcmode="lin" valueType="num">
                                      <p:cBhvr>
                                        <p:cTn id="7" dur="1000" fill="hold"/>
                                        <p:tgtEl>
                                          <p:spTgt spid="379907"/>
                                        </p:tgtEl>
                                        <p:attrNameLst>
                                          <p:attrName>ppt_w</p:attrName>
                                        </p:attrNameLst>
                                      </p:cBhvr>
                                      <p:tavLst>
                                        <p:tav tm="0">
                                          <p:val>
                                            <p:strVal val="#ppt_w*0.70"/>
                                          </p:val>
                                        </p:tav>
                                        <p:tav tm="100000">
                                          <p:val>
                                            <p:strVal val="#ppt_w"/>
                                          </p:val>
                                        </p:tav>
                                      </p:tavLst>
                                    </p:anim>
                                    <p:anim calcmode="lin" valueType="num">
                                      <p:cBhvr>
                                        <p:cTn id="8" dur="1000" fill="hold"/>
                                        <p:tgtEl>
                                          <p:spTgt spid="379907"/>
                                        </p:tgtEl>
                                        <p:attrNameLst>
                                          <p:attrName>ppt_h</p:attrName>
                                        </p:attrNameLst>
                                      </p:cBhvr>
                                      <p:tavLst>
                                        <p:tav tm="0">
                                          <p:val>
                                            <p:strVal val="#ppt_h"/>
                                          </p:val>
                                        </p:tav>
                                        <p:tav tm="100000">
                                          <p:val>
                                            <p:strVal val="#ppt_h"/>
                                          </p:val>
                                        </p:tav>
                                      </p:tavLst>
                                    </p:anim>
                                    <p:animEffect transition="in" filter="fade">
                                      <p:cBhvr>
                                        <p:cTn id="9" dur="1000"/>
                                        <p:tgtEl>
                                          <p:spTgt spid="379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11188" y="549275"/>
            <a:ext cx="7793037" cy="1143000"/>
          </a:xfrm>
        </p:spPr>
        <p:txBody>
          <a:bodyPr/>
          <a:lstStyle/>
          <a:p>
            <a:pPr algn="r" eaLnBrk="1" hangingPunct="1"/>
            <a:r>
              <a:rPr lang="he-IL" sz="3200" smtClean="0">
                <a:solidFill>
                  <a:schemeClr val="hlink"/>
                </a:solidFill>
              </a:rPr>
              <a:t>תרגיל 2: שלב א' ניסוח השערות</a:t>
            </a:r>
            <a:endParaRPr lang="en-US" sz="3200" smtClean="0">
              <a:solidFill>
                <a:schemeClr val="hlink"/>
              </a:solidFill>
            </a:endParaRPr>
          </a:p>
        </p:txBody>
      </p:sp>
      <p:sp>
        <p:nvSpPr>
          <p:cNvPr id="380931" name="Rectangle 3"/>
          <p:cNvSpPr>
            <a:spLocks noGrp="1" noChangeArrowheads="1"/>
          </p:cNvSpPr>
          <p:nvPr>
            <p:ph type="body" idx="1"/>
          </p:nvPr>
        </p:nvSpPr>
        <p:spPr>
          <a:xfrm>
            <a:off x="611188" y="2017713"/>
            <a:ext cx="8343900" cy="4114800"/>
          </a:xfrm>
          <a:noFill/>
        </p:spPr>
        <p:txBody>
          <a:bodyPr/>
          <a:lstStyle/>
          <a:p>
            <a:pPr algn="just" eaLnBrk="1" hangingPunct="1"/>
            <a:r>
              <a:rPr lang="he-IL" sz="2000" smtClean="0"/>
              <a:t>השערת האפס </a:t>
            </a:r>
            <a:r>
              <a:rPr lang="en-US" sz="2000" smtClean="0"/>
              <a:t>(H</a:t>
            </a:r>
            <a:r>
              <a:rPr lang="en-US" sz="1400" smtClean="0"/>
              <a:t>0</a:t>
            </a:r>
            <a:r>
              <a:rPr lang="en-US" sz="2000" smtClean="0"/>
              <a:t>)</a:t>
            </a:r>
            <a:r>
              <a:rPr lang="he-IL" sz="2000" smtClean="0"/>
              <a:t>: אין הבדל בין סטודנטים לבין סטודנטיות בשעות הלימוד.</a:t>
            </a:r>
          </a:p>
          <a:p>
            <a:pPr algn="just" eaLnBrk="1" hangingPunct="1"/>
            <a:r>
              <a:rPr lang="he-IL" sz="2000" smtClean="0"/>
              <a:t>השערה אלטרנטיבית </a:t>
            </a:r>
            <a:r>
              <a:rPr lang="en-US" sz="2000" smtClean="0"/>
              <a:t>(H</a:t>
            </a:r>
            <a:r>
              <a:rPr lang="en-US" sz="1400" smtClean="0"/>
              <a:t>1</a:t>
            </a:r>
            <a:r>
              <a:rPr lang="en-US" sz="2000" smtClean="0"/>
              <a:t>)</a:t>
            </a:r>
            <a:r>
              <a:rPr lang="he-IL" sz="2000" smtClean="0"/>
              <a:t>: יש הבדל בין סטודנטים לבין סטודנטיות בשעות הלימוד.</a:t>
            </a:r>
          </a:p>
          <a:p>
            <a:pPr algn="just" eaLnBrk="1" hangingPunct="1"/>
            <a:endParaRPr lang="he-IL" sz="2000" smtClean="0"/>
          </a:p>
          <a:p>
            <a:pPr algn="just" eaLnBrk="1" hangingPunct="1"/>
            <a:r>
              <a:rPr lang="en-US" sz="2400" smtClean="0"/>
              <a:t>H</a:t>
            </a:r>
            <a:r>
              <a:rPr lang="en-US" sz="1600" smtClean="0"/>
              <a:t>0</a:t>
            </a:r>
            <a:r>
              <a:rPr lang="en-US" sz="2400" smtClean="0"/>
              <a:t>: </a:t>
            </a:r>
            <a:r>
              <a:rPr lang="el-GR" sz="2400" smtClean="0"/>
              <a:t>μ</a:t>
            </a:r>
            <a:r>
              <a:rPr lang="en-US" sz="2400" baseline="-25000" smtClean="0"/>
              <a:t>1 </a:t>
            </a:r>
            <a:r>
              <a:rPr lang="en-US" sz="2400" smtClean="0"/>
              <a:t>= </a:t>
            </a:r>
            <a:r>
              <a:rPr lang="el-GR" sz="2400" smtClean="0"/>
              <a:t>μ</a:t>
            </a:r>
            <a:r>
              <a:rPr lang="en-US" sz="2400" baseline="-25000" smtClean="0"/>
              <a:t>2</a:t>
            </a:r>
            <a:endParaRPr lang="en-US" sz="2400" smtClean="0"/>
          </a:p>
          <a:p>
            <a:pPr algn="just" eaLnBrk="1" hangingPunct="1"/>
            <a:r>
              <a:rPr lang="en-US" sz="2400" smtClean="0"/>
              <a:t>H</a:t>
            </a:r>
            <a:r>
              <a:rPr lang="en-US" sz="1600" smtClean="0"/>
              <a:t>1</a:t>
            </a:r>
            <a:r>
              <a:rPr lang="en-US" sz="2400" smtClean="0"/>
              <a:t>: </a:t>
            </a:r>
            <a:r>
              <a:rPr lang="el-GR" sz="2400" smtClean="0"/>
              <a:t>μ</a:t>
            </a:r>
            <a:r>
              <a:rPr lang="en-US" sz="2400" baseline="-25000" smtClean="0"/>
              <a:t>1 </a:t>
            </a:r>
            <a:r>
              <a:rPr lang="en-US" sz="2400" smtClean="0"/>
              <a:t>≠ </a:t>
            </a:r>
            <a:r>
              <a:rPr lang="el-GR" sz="2400" smtClean="0"/>
              <a:t>μ</a:t>
            </a:r>
            <a:r>
              <a:rPr lang="en-US" sz="2400" baseline="-25000" smtClean="0"/>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 calcmode="lin" valueType="num">
                                      <p:cBhvr>
                                        <p:cTn id="7" dur="1000" fill="hold"/>
                                        <p:tgtEl>
                                          <p:spTgt spid="3809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09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0931">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80931">
                                            <p:txEl>
                                              <p:pRg st="1" end="1"/>
                                            </p:txEl>
                                          </p:spTgt>
                                        </p:tgtEl>
                                        <p:attrNameLst>
                                          <p:attrName>style.visibility</p:attrName>
                                        </p:attrNameLst>
                                      </p:cBhvr>
                                      <p:to>
                                        <p:strVal val="visible"/>
                                      </p:to>
                                    </p:set>
                                    <p:anim calcmode="lin" valueType="num">
                                      <p:cBhvr>
                                        <p:cTn id="13" dur="1000" fill="hold"/>
                                        <p:tgtEl>
                                          <p:spTgt spid="38093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8093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80931">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80931">
                                            <p:txEl>
                                              <p:pRg st="3" end="3"/>
                                            </p:txEl>
                                          </p:spTgt>
                                        </p:tgtEl>
                                        <p:attrNameLst>
                                          <p:attrName>style.visibility</p:attrName>
                                        </p:attrNameLst>
                                      </p:cBhvr>
                                      <p:to>
                                        <p:strVal val="visible"/>
                                      </p:to>
                                    </p:set>
                                    <p:anim calcmode="lin" valueType="num">
                                      <p:cBhvr>
                                        <p:cTn id="19" dur="1000" fill="hold"/>
                                        <p:tgtEl>
                                          <p:spTgt spid="380931">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80931">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80931">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80931">
                                            <p:txEl>
                                              <p:pRg st="4" end="4"/>
                                            </p:txEl>
                                          </p:spTgt>
                                        </p:tgtEl>
                                        <p:attrNameLst>
                                          <p:attrName>style.visibility</p:attrName>
                                        </p:attrNameLst>
                                      </p:cBhvr>
                                      <p:to>
                                        <p:strVal val="visible"/>
                                      </p:to>
                                    </p:set>
                                    <p:anim calcmode="lin" valueType="num">
                                      <p:cBhvr>
                                        <p:cTn id="25" dur="1000" fill="hold"/>
                                        <p:tgtEl>
                                          <p:spTgt spid="380931">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80931">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809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2: שלב ב' קביעת רמת מובהקות </a:t>
            </a:r>
            <a:r>
              <a:rPr lang="en-US" sz="3600" smtClean="0">
                <a:solidFill>
                  <a:schemeClr val="hlink"/>
                </a:solidFill>
                <a:sym typeface="Symbol" pitchFamily="18" charset="2"/>
              </a:rPr>
              <a:t></a:t>
            </a:r>
          </a:p>
        </p:txBody>
      </p:sp>
      <p:sp>
        <p:nvSpPr>
          <p:cNvPr id="386051" name="Rectangle 3"/>
          <p:cNvSpPr>
            <a:spLocks noGrp="1" noChangeArrowheads="1"/>
          </p:cNvSpPr>
          <p:nvPr>
            <p:ph type="body" idx="1"/>
          </p:nvPr>
        </p:nvSpPr>
        <p:spPr>
          <a:xfrm>
            <a:off x="323850" y="2017713"/>
            <a:ext cx="8631238" cy="4114800"/>
          </a:xfrm>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&lt;0.05</a:t>
            </a:r>
            <a:r>
              <a:rPr lang="he-IL" sz="2000" smtClean="0">
                <a:sym typeface="Symbol" pitchFamily="18" charset="2"/>
              </a:rPr>
              <a:t>, </a:t>
            </a:r>
            <a:r>
              <a:rPr lang="en-US" sz="2000" smtClean="0">
                <a:sym typeface="Symbol" pitchFamily="18" charset="2"/>
              </a:rPr>
              <a:t>n</a:t>
            </a:r>
            <a:r>
              <a:rPr lang="en-US" sz="2000" baseline="-25000" smtClean="0">
                <a:sym typeface="Symbol" pitchFamily="18" charset="2"/>
              </a:rPr>
              <a:t>1</a:t>
            </a:r>
            <a:r>
              <a:rPr lang="en-US" sz="2000" smtClean="0">
                <a:sym typeface="Symbol" pitchFamily="18" charset="2"/>
              </a:rPr>
              <a:t>=7</a:t>
            </a:r>
            <a:r>
              <a:rPr lang="he-IL" sz="2000" smtClean="0">
                <a:sym typeface="Symbol" pitchFamily="18" charset="2"/>
              </a:rPr>
              <a:t> ו </a:t>
            </a:r>
            <a:r>
              <a:rPr lang="en-US" sz="2000" smtClean="0">
                <a:sym typeface="Symbol" pitchFamily="18" charset="2"/>
              </a:rPr>
              <a:t>n</a:t>
            </a:r>
            <a:r>
              <a:rPr lang="en-US" sz="2000" baseline="-25000" smtClean="0">
                <a:sym typeface="Symbol" pitchFamily="18" charset="2"/>
              </a:rPr>
              <a:t>2</a:t>
            </a:r>
            <a:r>
              <a:rPr lang="en-US" sz="2000" smtClean="0">
                <a:sym typeface="Symbol" pitchFamily="18" charset="2"/>
              </a:rPr>
              <a:t>=5</a:t>
            </a:r>
            <a:r>
              <a:rPr lang="he-IL" sz="2000" smtClean="0">
                <a:sym typeface="Symbol" pitchFamily="18" charset="2"/>
              </a:rPr>
              <a:t> ולכן ה </a:t>
            </a:r>
            <a:r>
              <a:rPr lang="en-US" sz="2000" smtClean="0">
                <a:sym typeface="Symbol" pitchFamily="18" charset="2"/>
              </a:rPr>
              <a:t>df=7+5-2=10</a:t>
            </a:r>
            <a:r>
              <a:rPr lang="he-IL" sz="2000" smtClean="0">
                <a:sym typeface="Symbol" pitchFamily="18" charset="2"/>
              </a:rPr>
              <a:t>, דו-כיווני. כלומר ה </a:t>
            </a:r>
            <a:r>
              <a:rPr lang="en-US" sz="2000" smtClean="0">
                <a:sym typeface="Symbol" pitchFamily="18" charset="2"/>
              </a:rPr>
              <a:t>t</a:t>
            </a:r>
            <a:r>
              <a:rPr lang="he-IL" sz="2000" smtClean="0">
                <a:sym typeface="Symbol" pitchFamily="18" charset="2"/>
              </a:rPr>
              <a:t> הגבולי (על פי הטבלה) 2.228 / 2.228 -</a:t>
            </a:r>
            <a:endParaRPr lang="he-IL" sz="2000" smtClean="0"/>
          </a:p>
          <a:p>
            <a:pPr algn="just" eaLnBrk="1" hangingPunct="1">
              <a:lnSpc>
                <a:spcPct val="90000"/>
              </a:lnSpc>
              <a:buFont typeface="Wingdings" pitchFamily="2" charset="2"/>
              <a:buNone/>
            </a:pPr>
            <a:endParaRPr lang="en-US" sz="2000" smtClean="0"/>
          </a:p>
        </p:txBody>
      </p:sp>
      <p:grpSp>
        <p:nvGrpSpPr>
          <p:cNvPr id="2" name="Group 28"/>
          <p:cNvGrpSpPr>
            <a:grpSpLocks/>
          </p:cNvGrpSpPr>
          <p:nvPr/>
        </p:nvGrpSpPr>
        <p:grpSpPr bwMode="auto">
          <a:xfrm>
            <a:off x="827088" y="4437063"/>
            <a:ext cx="7151687" cy="2232025"/>
            <a:chOff x="521" y="2795"/>
            <a:chExt cx="4505" cy="1406"/>
          </a:xfrm>
        </p:grpSpPr>
        <p:sp>
          <p:nvSpPr>
            <p:cNvPr id="144389" name="Line 4"/>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grpSp>
          <p:nvGrpSpPr>
            <p:cNvPr id="144390" name="Group 5"/>
            <p:cNvGrpSpPr>
              <a:grpSpLocks/>
            </p:cNvGrpSpPr>
            <p:nvPr/>
          </p:nvGrpSpPr>
          <p:grpSpPr bwMode="auto">
            <a:xfrm flipH="1">
              <a:off x="2335" y="2931"/>
              <a:ext cx="2268" cy="737"/>
              <a:chOff x="3360" y="3072"/>
              <a:chExt cx="1872" cy="720"/>
            </a:xfrm>
          </p:grpSpPr>
          <p:sp>
            <p:nvSpPr>
              <p:cNvPr id="144411"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sp>
            <p:nvSpPr>
              <p:cNvPr id="144412"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grpSp>
        <p:sp>
          <p:nvSpPr>
            <p:cNvPr id="144391" name="Line 8"/>
            <p:cNvSpPr>
              <a:spLocks noChangeShapeType="1"/>
            </p:cNvSpPr>
            <p:nvPr/>
          </p:nvSpPr>
          <p:spPr bwMode="auto">
            <a:xfrm flipH="1">
              <a:off x="3151"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44392" name="Rectangle 9"/>
            <p:cNvSpPr>
              <a:spLocks noChangeArrowheads="1"/>
            </p:cNvSpPr>
            <p:nvPr/>
          </p:nvSpPr>
          <p:spPr bwMode="auto">
            <a:xfrm flipH="1">
              <a:off x="2835" y="3793"/>
              <a:ext cx="588" cy="136"/>
            </a:xfrm>
            <a:prstGeom prst="rect">
              <a:avLst/>
            </a:prstGeom>
            <a:noFill/>
            <a:ln w="9525">
              <a:noFill/>
              <a:miter lim="800000"/>
              <a:headEnd/>
              <a:tailEnd/>
            </a:ln>
          </p:spPr>
          <p:txBody>
            <a:bodyPr wrap="none" anchor="ctr"/>
            <a:lstStyle/>
            <a:p>
              <a:pPr algn="ctr"/>
              <a:r>
                <a:rPr lang="en-US" sz="1400" b="1">
                  <a:sym typeface="Symbol" pitchFamily="18" charset="2"/>
                </a:rPr>
                <a:t>/2=0.025</a:t>
              </a:r>
            </a:p>
          </p:txBody>
        </p:sp>
        <p:sp>
          <p:nvSpPr>
            <p:cNvPr id="144393" name="Rectangle 10"/>
            <p:cNvSpPr>
              <a:spLocks noChangeArrowheads="1"/>
            </p:cNvSpPr>
            <p:nvPr/>
          </p:nvSpPr>
          <p:spPr bwMode="auto">
            <a:xfrm flipH="1">
              <a:off x="3242"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44394" name="Rectangle 11"/>
            <p:cNvSpPr>
              <a:spLocks noChangeArrowheads="1"/>
            </p:cNvSpPr>
            <p:nvPr/>
          </p:nvSpPr>
          <p:spPr bwMode="auto">
            <a:xfrm flipH="1">
              <a:off x="2879"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44395" name="Rectangle 12"/>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r>
                <a:rPr lang="en-US" sz="1400" b="1">
                  <a:sym typeface="Symbol" pitchFamily="18" charset="2"/>
                </a:rPr>
                <a:t>t=2.228</a:t>
              </a:r>
            </a:p>
          </p:txBody>
        </p:sp>
        <p:sp>
          <p:nvSpPr>
            <p:cNvPr id="144396" name="Rectangle 13"/>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df=10</a:t>
              </a:r>
            </a:p>
          </p:txBody>
        </p:sp>
        <p:sp>
          <p:nvSpPr>
            <p:cNvPr id="144397" name="Rectangle 14"/>
            <p:cNvSpPr>
              <a:spLocks noChangeArrowheads="1"/>
            </p:cNvSpPr>
            <p:nvPr/>
          </p:nvSpPr>
          <p:spPr bwMode="auto">
            <a:xfrm flipH="1">
              <a:off x="2925" y="2795"/>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44398" name="Group 15"/>
            <p:cNvGrpSpPr>
              <a:grpSpLocks/>
            </p:cNvGrpSpPr>
            <p:nvPr/>
          </p:nvGrpSpPr>
          <p:grpSpPr bwMode="auto">
            <a:xfrm flipH="1">
              <a:off x="1564" y="2976"/>
              <a:ext cx="2268" cy="737"/>
              <a:chOff x="3360" y="3072"/>
              <a:chExt cx="1872" cy="720"/>
            </a:xfrm>
          </p:grpSpPr>
          <p:sp>
            <p:nvSpPr>
              <p:cNvPr id="144409" name="Freeform 1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44410" name="Freeform 1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grpSp>
          <p:nvGrpSpPr>
            <p:cNvPr id="144399" name="Group 18"/>
            <p:cNvGrpSpPr>
              <a:grpSpLocks/>
            </p:cNvGrpSpPr>
            <p:nvPr/>
          </p:nvGrpSpPr>
          <p:grpSpPr bwMode="auto">
            <a:xfrm flipH="1">
              <a:off x="703" y="2931"/>
              <a:ext cx="2268" cy="737"/>
              <a:chOff x="3360" y="3072"/>
              <a:chExt cx="1872" cy="720"/>
            </a:xfrm>
          </p:grpSpPr>
          <p:sp>
            <p:nvSpPr>
              <p:cNvPr id="144407" name="Freeform 19"/>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sp>
            <p:nvSpPr>
              <p:cNvPr id="144408" name="Freeform 20"/>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grpSp>
        <p:sp>
          <p:nvSpPr>
            <p:cNvPr id="144400" name="Rectangle 21"/>
            <p:cNvSpPr>
              <a:spLocks noChangeArrowheads="1"/>
            </p:cNvSpPr>
            <p:nvPr/>
          </p:nvSpPr>
          <p:spPr bwMode="auto">
            <a:xfrm flipH="1">
              <a:off x="1339" y="3793"/>
              <a:ext cx="588" cy="136"/>
            </a:xfrm>
            <a:prstGeom prst="rect">
              <a:avLst/>
            </a:prstGeom>
            <a:noFill/>
            <a:ln w="9525">
              <a:noFill/>
              <a:miter lim="800000"/>
              <a:headEnd/>
              <a:tailEnd/>
            </a:ln>
          </p:spPr>
          <p:txBody>
            <a:bodyPr wrap="none" anchor="ctr"/>
            <a:lstStyle/>
            <a:p>
              <a:pPr algn="ctr"/>
              <a:r>
                <a:rPr lang="en-US" sz="1400" b="1">
                  <a:sym typeface="Symbol" pitchFamily="18" charset="2"/>
                </a:rPr>
                <a:t>/2=0.025</a:t>
              </a:r>
            </a:p>
          </p:txBody>
        </p:sp>
        <p:sp>
          <p:nvSpPr>
            <p:cNvPr id="144401" name="Rectangle 22"/>
            <p:cNvSpPr>
              <a:spLocks noChangeArrowheads="1"/>
            </p:cNvSpPr>
            <p:nvPr/>
          </p:nvSpPr>
          <p:spPr bwMode="auto">
            <a:xfrm flipH="1">
              <a:off x="1474" y="4065"/>
              <a:ext cx="453" cy="136"/>
            </a:xfrm>
            <a:prstGeom prst="rect">
              <a:avLst/>
            </a:prstGeom>
            <a:noFill/>
            <a:ln w="9525">
              <a:noFill/>
              <a:miter lim="800000"/>
              <a:headEnd/>
              <a:tailEnd/>
            </a:ln>
          </p:spPr>
          <p:txBody>
            <a:bodyPr wrap="none" anchor="ctr"/>
            <a:lstStyle/>
            <a:p>
              <a:pPr algn="ctr"/>
              <a:r>
                <a:rPr lang="en-US" sz="1400" b="1">
                  <a:sym typeface="Symbol" pitchFamily="18" charset="2"/>
                </a:rPr>
                <a:t>t= - 2.228</a:t>
              </a:r>
            </a:p>
          </p:txBody>
        </p:sp>
        <p:sp>
          <p:nvSpPr>
            <p:cNvPr id="144402" name="Rectangle 23"/>
            <p:cNvSpPr>
              <a:spLocks noChangeArrowheads="1"/>
            </p:cNvSpPr>
            <p:nvPr/>
          </p:nvSpPr>
          <p:spPr bwMode="auto">
            <a:xfrm>
              <a:off x="1474" y="3929"/>
              <a:ext cx="453" cy="136"/>
            </a:xfrm>
            <a:prstGeom prst="rect">
              <a:avLst/>
            </a:prstGeom>
            <a:noFill/>
            <a:ln w="9525">
              <a:noFill/>
              <a:miter lim="800000"/>
              <a:headEnd/>
              <a:tailEnd/>
            </a:ln>
          </p:spPr>
          <p:txBody>
            <a:bodyPr wrap="none" anchor="ctr"/>
            <a:lstStyle/>
            <a:p>
              <a:pPr algn="ctr"/>
              <a:r>
                <a:rPr lang="en-US" sz="1400" b="1">
                  <a:sym typeface="Symbol" pitchFamily="18" charset="2"/>
                </a:rPr>
                <a:t>df=10</a:t>
              </a:r>
            </a:p>
          </p:txBody>
        </p:sp>
        <p:sp>
          <p:nvSpPr>
            <p:cNvPr id="144403" name="Line 24"/>
            <p:cNvSpPr>
              <a:spLocks noChangeShapeType="1"/>
            </p:cNvSpPr>
            <p:nvPr/>
          </p:nvSpPr>
          <p:spPr bwMode="auto">
            <a:xfrm flipH="1">
              <a:off x="2109"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44404" name="Rectangle 25"/>
            <p:cNvSpPr>
              <a:spLocks noChangeArrowheads="1"/>
            </p:cNvSpPr>
            <p:nvPr/>
          </p:nvSpPr>
          <p:spPr bwMode="auto">
            <a:xfrm flipH="1">
              <a:off x="1883" y="2795"/>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sp>
          <p:nvSpPr>
            <p:cNvPr id="144405" name="Rectangle 26"/>
            <p:cNvSpPr>
              <a:spLocks noChangeArrowheads="1"/>
            </p:cNvSpPr>
            <p:nvPr/>
          </p:nvSpPr>
          <p:spPr bwMode="auto">
            <a:xfrm flipH="1">
              <a:off x="1837"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44406" name="Rectangle 27"/>
            <p:cNvSpPr>
              <a:spLocks noChangeArrowheads="1"/>
            </p:cNvSpPr>
            <p:nvPr/>
          </p:nvSpPr>
          <p:spPr bwMode="auto">
            <a:xfrm flipH="1">
              <a:off x="2109"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fade">
                                      <p:cBhvr>
                                        <p:cTn id="7" dur="2000"/>
                                        <p:tgtEl>
                                          <p:spTgt spid="386051">
                                            <p:txEl>
                                              <p:pRg st="0" end="0"/>
                                            </p:txEl>
                                          </p:spTgt>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2: חישוב סטיית התקן והשונות המשותפת</a:t>
            </a:r>
            <a:endParaRPr lang="en-US" sz="3600" smtClean="0">
              <a:solidFill>
                <a:schemeClr val="hlink"/>
              </a:solidFill>
              <a:sym typeface="Symbol" pitchFamily="18" charset="2"/>
            </a:endParaRPr>
          </a:p>
        </p:txBody>
      </p:sp>
      <p:graphicFrame>
        <p:nvGraphicFramePr>
          <p:cNvPr id="389245" name="Group 125"/>
          <p:cNvGraphicFramePr>
            <a:graphicFrameLocks noGrp="1"/>
          </p:cNvGraphicFramePr>
          <p:nvPr/>
        </p:nvGraphicFramePr>
        <p:xfrm>
          <a:off x="3276600" y="1989138"/>
          <a:ext cx="2879725" cy="3017837"/>
        </p:xfrm>
        <a:graphic>
          <a:graphicData uri="http://schemas.openxmlformats.org/drawingml/2006/table">
            <a:tbl>
              <a:tblPr rtl="1"/>
              <a:tblGrid>
                <a:gridCol w="863600"/>
                <a:gridCol w="503237"/>
                <a:gridCol w="649288"/>
                <a:gridCol w="863600"/>
              </a:tblGrid>
              <a:tr h="3127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סטודנטים</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(Xi-X)</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110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117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113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210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36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103</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64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125</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196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9368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777</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386</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89180" name="Rectangle 60"/>
          <p:cNvSpPr>
            <a:spLocks noGrp="1" noChangeArrowheads="1"/>
          </p:cNvSpPr>
          <p:nvPr>
            <p:ph type="body" idx="1"/>
          </p:nvPr>
        </p:nvSpPr>
        <p:spPr>
          <a:xfrm>
            <a:off x="6011863" y="2017713"/>
            <a:ext cx="3132137" cy="4114800"/>
          </a:xfrm>
        </p:spPr>
        <p:txBody>
          <a:bodyPr/>
          <a:lstStyle/>
          <a:p>
            <a:pPr eaLnBrk="1" hangingPunct="1"/>
            <a:r>
              <a:rPr lang="he-IL" sz="2000" smtClean="0"/>
              <a:t>סטודנטים:</a:t>
            </a:r>
          </a:p>
          <a:p>
            <a:pPr lvl="1" eaLnBrk="1" hangingPunct="1"/>
            <a:r>
              <a:rPr lang="he-IL" sz="1800" smtClean="0"/>
              <a:t>ממוצע </a:t>
            </a:r>
            <a:r>
              <a:rPr lang="en-US" sz="1800" smtClean="0"/>
              <a:t>777/7=111</a:t>
            </a:r>
          </a:p>
          <a:p>
            <a:pPr lvl="1" eaLnBrk="1" hangingPunct="1"/>
            <a:r>
              <a:rPr lang="he-IL" sz="1800" smtClean="0"/>
              <a:t>שונות </a:t>
            </a:r>
            <a:r>
              <a:rPr lang="en-US" sz="1800" smtClean="0"/>
              <a:t>386/6=64.3</a:t>
            </a:r>
            <a:endParaRPr lang="he-IL" sz="1800" smtClean="0"/>
          </a:p>
          <a:p>
            <a:pPr eaLnBrk="1" hangingPunct="1"/>
            <a:r>
              <a:rPr lang="he-IL" sz="2000" smtClean="0"/>
              <a:t>סטודנטיות:</a:t>
            </a:r>
          </a:p>
          <a:p>
            <a:pPr lvl="1" eaLnBrk="1" hangingPunct="1"/>
            <a:r>
              <a:rPr lang="he-IL" sz="1800" smtClean="0"/>
              <a:t>ממוצע </a:t>
            </a:r>
            <a:r>
              <a:rPr lang="en-US" sz="1800" smtClean="0"/>
              <a:t>545/5=109</a:t>
            </a:r>
          </a:p>
          <a:p>
            <a:pPr lvl="1" eaLnBrk="1" hangingPunct="1"/>
            <a:r>
              <a:rPr lang="he-IL" sz="1800" smtClean="0"/>
              <a:t>שונות </a:t>
            </a:r>
            <a:r>
              <a:rPr lang="en-US" sz="1800" smtClean="0"/>
              <a:t>104/4=26</a:t>
            </a:r>
            <a:r>
              <a:rPr lang="he-IL" sz="1800" smtClean="0"/>
              <a:t> </a:t>
            </a:r>
          </a:p>
          <a:p>
            <a:pPr eaLnBrk="1" hangingPunct="1"/>
            <a:r>
              <a:rPr lang="he-IL" sz="1800" smtClean="0"/>
              <a:t>סטיית התקן המשותפת</a:t>
            </a:r>
            <a:endParaRPr lang="he-IL" sz="2000" smtClean="0"/>
          </a:p>
          <a:p>
            <a:pPr lvl="1" eaLnBrk="1" hangingPunct="1"/>
            <a:r>
              <a:rPr lang="en-US" sz="1600" smtClean="0"/>
              <a:t>X</a:t>
            </a:r>
            <a:r>
              <a:rPr lang="en-US" sz="1600" baseline="-25000" smtClean="0"/>
              <a:t>A</a:t>
            </a:r>
            <a:r>
              <a:rPr lang="en-US" sz="1600" smtClean="0"/>
              <a:t>=111, S</a:t>
            </a:r>
            <a:r>
              <a:rPr lang="en-US" sz="1600" baseline="30000" smtClean="0"/>
              <a:t>2</a:t>
            </a:r>
            <a:r>
              <a:rPr lang="en-US" sz="1600" baseline="-25000" smtClean="0"/>
              <a:t>A</a:t>
            </a:r>
            <a:r>
              <a:rPr lang="en-US" sz="1600" smtClean="0"/>
              <a:t>=64.3, n=7</a:t>
            </a:r>
          </a:p>
          <a:p>
            <a:pPr lvl="1" eaLnBrk="1" hangingPunct="1"/>
            <a:r>
              <a:rPr lang="en-US" sz="1600" smtClean="0"/>
              <a:t>X</a:t>
            </a:r>
            <a:r>
              <a:rPr lang="en-US" sz="1600" baseline="-25000" smtClean="0"/>
              <a:t>B</a:t>
            </a:r>
            <a:r>
              <a:rPr lang="en-US" sz="1600" smtClean="0"/>
              <a:t>=109, S</a:t>
            </a:r>
            <a:r>
              <a:rPr lang="en-US" sz="1600" baseline="30000" smtClean="0"/>
              <a:t>2</a:t>
            </a:r>
            <a:r>
              <a:rPr lang="en-US" sz="1600" baseline="-25000" smtClean="0"/>
              <a:t>B</a:t>
            </a:r>
            <a:r>
              <a:rPr lang="en-US" sz="1600" smtClean="0"/>
              <a:t>=26, n=5</a:t>
            </a:r>
          </a:p>
          <a:p>
            <a:pPr eaLnBrk="1" hangingPunct="1">
              <a:buFont typeface="Wingdings" pitchFamily="2" charset="2"/>
              <a:buNone/>
            </a:pPr>
            <a:r>
              <a:rPr lang="he-IL" sz="1800" smtClean="0"/>
              <a:t> </a:t>
            </a:r>
            <a:endParaRPr lang="en-US" sz="1800" smtClean="0"/>
          </a:p>
          <a:p>
            <a:pPr lvl="1" eaLnBrk="1" hangingPunct="1">
              <a:lnSpc>
                <a:spcPct val="80000"/>
              </a:lnSpc>
            </a:pPr>
            <a:endParaRPr lang="en-US" sz="1600" smtClean="0"/>
          </a:p>
        </p:txBody>
      </p:sp>
      <p:graphicFrame>
        <p:nvGraphicFramePr>
          <p:cNvPr id="389181" name="Object 61"/>
          <p:cNvGraphicFramePr>
            <a:graphicFrameLocks noChangeAspect="1"/>
          </p:cNvGraphicFramePr>
          <p:nvPr/>
        </p:nvGraphicFramePr>
        <p:xfrm>
          <a:off x="250825" y="4508500"/>
          <a:ext cx="1512888" cy="663575"/>
        </p:xfrm>
        <a:graphic>
          <a:graphicData uri="http://schemas.openxmlformats.org/presentationml/2006/ole">
            <p:oleObj spid="_x0000_s31746" name="משוואה" r:id="rId3" imgW="1193760" imgH="444240" progId="Equation.3">
              <p:embed/>
            </p:oleObj>
          </a:graphicData>
        </a:graphic>
      </p:graphicFrame>
      <p:graphicFrame>
        <p:nvGraphicFramePr>
          <p:cNvPr id="389182" name="Object 62"/>
          <p:cNvGraphicFramePr>
            <a:graphicFrameLocks noChangeAspect="1"/>
          </p:cNvGraphicFramePr>
          <p:nvPr/>
        </p:nvGraphicFramePr>
        <p:xfrm>
          <a:off x="250825" y="5373688"/>
          <a:ext cx="2889250" cy="623887"/>
        </p:xfrm>
        <a:graphic>
          <a:graphicData uri="http://schemas.openxmlformats.org/presentationml/2006/ole">
            <p:oleObj spid="_x0000_s31747" name="משוואה" r:id="rId4" imgW="2108160" imgH="419040" progId="Equation.3">
              <p:embed/>
            </p:oleObj>
          </a:graphicData>
        </a:graphic>
      </p:graphicFrame>
      <p:graphicFrame>
        <p:nvGraphicFramePr>
          <p:cNvPr id="389248" name="Group 128"/>
          <p:cNvGraphicFramePr>
            <a:graphicFrameLocks noGrp="1"/>
          </p:cNvGraphicFramePr>
          <p:nvPr/>
        </p:nvGraphicFramePr>
        <p:xfrm>
          <a:off x="179388" y="1989138"/>
          <a:ext cx="2879725" cy="2346325"/>
        </p:xfrm>
        <a:graphic>
          <a:graphicData uri="http://schemas.openxmlformats.org/drawingml/2006/table">
            <a:tbl>
              <a:tblPr rtl="1"/>
              <a:tblGrid>
                <a:gridCol w="863600"/>
                <a:gridCol w="503238"/>
                <a:gridCol w="649287"/>
                <a:gridCol w="863600"/>
              </a:tblGrid>
              <a:tr h="2873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400" b="1" i="0" u="none" strike="noStrike" cap="none" normalizeH="0" baseline="0" smtClean="0">
                          <a:ln>
                            <a:noFill/>
                          </a:ln>
                          <a:solidFill>
                            <a:schemeClr val="tx1"/>
                          </a:solidFill>
                          <a:effectLst/>
                          <a:latin typeface="Times New Roman" pitchFamily="18" charset="0"/>
                          <a:cs typeface="Times New Roman" pitchFamily="18" charset="0"/>
                        </a:rPr>
                        <a:t>סטודנטיות</a:t>
                      </a:r>
                      <a:endParaRPr kumimoji="0" lang="en-US" sz="1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(Xi-X)</a:t>
                      </a:r>
                      <a:r>
                        <a:rPr kumimoji="0" lang="en-US" sz="1600" b="0" i="0" u="none" strike="noStrike" cap="none" normalizeH="0" baseline="3000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116</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73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110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102</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49</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7338">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110</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88925">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107</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2250">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0" i="0" u="none" strike="noStrike" cap="none" normalizeH="0" baseline="0" smtClean="0">
                          <a:ln>
                            <a:noFill/>
                          </a:ln>
                          <a:solidFill>
                            <a:schemeClr val="tx1"/>
                          </a:solidFill>
                          <a:effectLst/>
                          <a:latin typeface="Times New Roman" pitchFamily="18" charset="0"/>
                          <a:cs typeface="Times New Roman" pitchFamily="18" charset="0"/>
                        </a:rPr>
                        <a:t>סה"כ</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545</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he-IL"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he-IL" sz="1600" b="1" i="0" u="none" strike="noStrike" cap="none" normalizeH="0" baseline="0" smtClean="0">
                          <a:ln>
                            <a:noFill/>
                          </a:ln>
                          <a:solidFill>
                            <a:schemeClr val="tx1"/>
                          </a:solidFill>
                          <a:effectLst/>
                          <a:latin typeface="Times New Roman" pitchFamily="18" charset="0"/>
                          <a:cs typeface="Times New Roman" pitchFamily="18" charset="0"/>
                        </a:rPr>
                        <a:t>104</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389257" name="Object 137"/>
          <p:cNvGraphicFramePr>
            <a:graphicFrameLocks noChangeAspect="1"/>
          </p:cNvGraphicFramePr>
          <p:nvPr/>
        </p:nvGraphicFramePr>
        <p:xfrm>
          <a:off x="3984625" y="5319713"/>
          <a:ext cx="3932238" cy="946150"/>
        </p:xfrm>
        <a:graphic>
          <a:graphicData uri="http://schemas.openxmlformats.org/presentationml/2006/ole">
            <p:oleObj spid="_x0000_s31748" name="משוואה" r:id="rId5" imgW="2869920" imgH="6346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89181"/>
                                        </p:tgtEl>
                                        <p:attrNameLst>
                                          <p:attrName>style.visibility</p:attrName>
                                        </p:attrNameLst>
                                      </p:cBhvr>
                                      <p:to>
                                        <p:strVal val="visible"/>
                                      </p:to>
                                    </p:set>
                                    <p:anim calcmode="lin" valueType="num">
                                      <p:cBhvr>
                                        <p:cTn id="7" dur="1000" fill="hold"/>
                                        <p:tgtEl>
                                          <p:spTgt spid="389181"/>
                                        </p:tgtEl>
                                        <p:attrNameLst>
                                          <p:attrName>ppt_w</p:attrName>
                                        </p:attrNameLst>
                                      </p:cBhvr>
                                      <p:tavLst>
                                        <p:tav tm="0">
                                          <p:val>
                                            <p:strVal val="#ppt_w*0.70"/>
                                          </p:val>
                                        </p:tav>
                                        <p:tav tm="100000">
                                          <p:val>
                                            <p:strVal val="#ppt_w"/>
                                          </p:val>
                                        </p:tav>
                                      </p:tavLst>
                                    </p:anim>
                                    <p:anim calcmode="lin" valueType="num">
                                      <p:cBhvr>
                                        <p:cTn id="8" dur="1000" fill="hold"/>
                                        <p:tgtEl>
                                          <p:spTgt spid="389181"/>
                                        </p:tgtEl>
                                        <p:attrNameLst>
                                          <p:attrName>ppt_h</p:attrName>
                                        </p:attrNameLst>
                                      </p:cBhvr>
                                      <p:tavLst>
                                        <p:tav tm="0">
                                          <p:val>
                                            <p:strVal val="#ppt_h"/>
                                          </p:val>
                                        </p:tav>
                                        <p:tav tm="100000">
                                          <p:val>
                                            <p:strVal val="#ppt_h"/>
                                          </p:val>
                                        </p:tav>
                                      </p:tavLst>
                                    </p:anim>
                                    <p:animEffect transition="in" filter="fade">
                                      <p:cBhvr>
                                        <p:cTn id="9" dur="1000"/>
                                        <p:tgtEl>
                                          <p:spTgt spid="38918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245"/>
                                        </p:tgtEl>
                                        <p:attrNameLst>
                                          <p:attrName>style.visibility</p:attrName>
                                        </p:attrNameLst>
                                      </p:cBhvr>
                                      <p:to>
                                        <p:strVal val="visible"/>
                                      </p:to>
                                    </p:set>
                                    <p:anim calcmode="lin" valueType="num">
                                      <p:cBhvr>
                                        <p:cTn id="14" dur="1000" fill="hold"/>
                                        <p:tgtEl>
                                          <p:spTgt spid="389245"/>
                                        </p:tgtEl>
                                        <p:attrNameLst>
                                          <p:attrName>ppt_w</p:attrName>
                                        </p:attrNameLst>
                                      </p:cBhvr>
                                      <p:tavLst>
                                        <p:tav tm="0">
                                          <p:val>
                                            <p:strVal val="#ppt_w*0.70"/>
                                          </p:val>
                                        </p:tav>
                                        <p:tav tm="100000">
                                          <p:val>
                                            <p:strVal val="#ppt_w"/>
                                          </p:val>
                                        </p:tav>
                                      </p:tavLst>
                                    </p:anim>
                                    <p:anim calcmode="lin" valueType="num">
                                      <p:cBhvr>
                                        <p:cTn id="15" dur="1000" fill="hold"/>
                                        <p:tgtEl>
                                          <p:spTgt spid="389245"/>
                                        </p:tgtEl>
                                        <p:attrNameLst>
                                          <p:attrName>ppt_h</p:attrName>
                                        </p:attrNameLst>
                                      </p:cBhvr>
                                      <p:tavLst>
                                        <p:tav tm="0">
                                          <p:val>
                                            <p:strVal val="#ppt_h"/>
                                          </p:val>
                                        </p:tav>
                                        <p:tav tm="100000">
                                          <p:val>
                                            <p:strVal val="#ppt_h"/>
                                          </p:val>
                                        </p:tav>
                                      </p:tavLst>
                                    </p:anim>
                                    <p:animEffect transition="in" filter="fade">
                                      <p:cBhvr>
                                        <p:cTn id="16" dur="1000"/>
                                        <p:tgtEl>
                                          <p:spTgt spid="38924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89180">
                                            <p:txEl>
                                              <p:pRg st="0" end="0"/>
                                            </p:txEl>
                                          </p:spTgt>
                                        </p:tgtEl>
                                        <p:attrNameLst>
                                          <p:attrName>style.visibility</p:attrName>
                                        </p:attrNameLst>
                                      </p:cBhvr>
                                      <p:to>
                                        <p:strVal val="visible"/>
                                      </p:to>
                                    </p:set>
                                    <p:animEffect transition="in" filter="fade">
                                      <p:cBhvr>
                                        <p:cTn id="20" dur="2000"/>
                                        <p:tgtEl>
                                          <p:spTgt spid="389180">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9180">
                                            <p:txEl>
                                              <p:pRg st="1" end="1"/>
                                            </p:txEl>
                                          </p:spTgt>
                                        </p:tgtEl>
                                        <p:attrNameLst>
                                          <p:attrName>style.visibility</p:attrName>
                                        </p:attrNameLst>
                                      </p:cBhvr>
                                      <p:to>
                                        <p:strVal val="visible"/>
                                      </p:to>
                                    </p:set>
                                    <p:animEffect transition="in" filter="fade">
                                      <p:cBhvr>
                                        <p:cTn id="23" dur="2000"/>
                                        <p:tgtEl>
                                          <p:spTgt spid="389180">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9180">
                                            <p:txEl>
                                              <p:pRg st="2" end="2"/>
                                            </p:txEl>
                                          </p:spTgt>
                                        </p:tgtEl>
                                        <p:attrNameLst>
                                          <p:attrName>style.visibility</p:attrName>
                                        </p:attrNameLst>
                                      </p:cBhvr>
                                      <p:to>
                                        <p:strVal val="visible"/>
                                      </p:to>
                                    </p:set>
                                    <p:animEffect transition="in" filter="fade">
                                      <p:cBhvr>
                                        <p:cTn id="26" dur="2000"/>
                                        <p:tgtEl>
                                          <p:spTgt spid="38918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89180">
                                            <p:txEl>
                                              <p:pRg st="3" end="3"/>
                                            </p:txEl>
                                          </p:spTgt>
                                        </p:tgtEl>
                                        <p:attrNameLst>
                                          <p:attrName>style.visibility</p:attrName>
                                        </p:attrNameLst>
                                      </p:cBhvr>
                                      <p:to>
                                        <p:strVal val="visible"/>
                                      </p:to>
                                    </p:set>
                                    <p:animEffect transition="in" filter="fade">
                                      <p:cBhvr>
                                        <p:cTn id="31" dur="2000"/>
                                        <p:tgtEl>
                                          <p:spTgt spid="389180">
                                            <p:txEl>
                                              <p:pRg st="3" end="3"/>
                                            </p:txEl>
                                          </p:spTgt>
                                        </p:tgtEl>
                                      </p:cBhvr>
                                    </p:animEffect>
                                  </p:childTnLst>
                                </p:cTn>
                              </p:par>
                            </p:childTnLst>
                          </p:cTn>
                        </p:par>
                        <p:par>
                          <p:cTn id="32" fill="hold">
                            <p:stCondLst>
                              <p:cond delay="2000"/>
                            </p:stCondLst>
                            <p:childTnLst>
                              <p:par>
                                <p:cTn id="33" presetID="55" presetClass="entr" presetSubtype="0" fill="hold" nodeType="afterEffect">
                                  <p:stCondLst>
                                    <p:cond delay="0"/>
                                  </p:stCondLst>
                                  <p:childTnLst>
                                    <p:set>
                                      <p:cBhvr>
                                        <p:cTn id="34" dur="1" fill="hold">
                                          <p:stCondLst>
                                            <p:cond delay="0"/>
                                          </p:stCondLst>
                                        </p:cTn>
                                        <p:tgtEl>
                                          <p:spTgt spid="389248"/>
                                        </p:tgtEl>
                                        <p:attrNameLst>
                                          <p:attrName>style.visibility</p:attrName>
                                        </p:attrNameLst>
                                      </p:cBhvr>
                                      <p:to>
                                        <p:strVal val="visible"/>
                                      </p:to>
                                    </p:set>
                                    <p:anim calcmode="lin" valueType="num">
                                      <p:cBhvr>
                                        <p:cTn id="35" dur="1000" fill="hold"/>
                                        <p:tgtEl>
                                          <p:spTgt spid="389248"/>
                                        </p:tgtEl>
                                        <p:attrNameLst>
                                          <p:attrName>ppt_w</p:attrName>
                                        </p:attrNameLst>
                                      </p:cBhvr>
                                      <p:tavLst>
                                        <p:tav tm="0">
                                          <p:val>
                                            <p:strVal val="#ppt_w*0.70"/>
                                          </p:val>
                                        </p:tav>
                                        <p:tav tm="100000">
                                          <p:val>
                                            <p:strVal val="#ppt_w"/>
                                          </p:val>
                                        </p:tav>
                                      </p:tavLst>
                                    </p:anim>
                                    <p:anim calcmode="lin" valueType="num">
                                      <p:cBhvr>
                                        <p:cTn id="36" dur="1000" fill="hold"/>
                                        <p:tgtEl>
                                          <p:spTgt spid="389248"/>
                                        </p:tgtEl>
                                        <p:attrNameLst>
                                          <p:attrName>ppt_h</p:attrName>
                                        </p:attrNameLst>
                                      </p:cBhvr>
                                      <p:tavLst>
                                        <p:tav tm="0">
                                          <p:val>
                                            <p:strVal val="#ppt_h"/>
                                          </p:val>
                                        </p:tav>
                                        <p:tav tm="100000">
                                          <p:val>
                                            <p:strVal val="#ppt_h"/>
                                          </p:val>
                                        </p:tav>
                                      </p:tavLst>
                                    </p:anim>
                                    <p:animEffect transition="in" filter="fade">
                                      <p:cBhvr>
                                        <p:cTn id="37" dur="1000"/>
                                        <p:tgtEl>
                                          <p:spTgt spid="3892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9180">
                                            <p:txEl>
                                              <p:pRg st="4" end="4"/>
                                            </p:txEl>
                                          </p:spTgt>
                                        </p:tgtEl>
                                        <p:attrNameLst>
                                          <p:attrName>style.visibility</p:attrName>
                                        </p:attrNameLst>
                                      </p:cBhvr>
                                      <p:to>
                                        <p:strVal val="visible"/>
                                      </p:to>
                                    </p:set>
                                    <p:animEffect transition="in" filter="fade">
                                      <p:cBhvr>
                                        <p:cTn id="40" dur="2000"/>
                                        <p:tgtEl>
                                          <p:spTgt spid="389180">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9180">
                                            <p:txEl>
                                              <p:pRg st="5" end="5"/>
                                            </p:txEl>
                                          </p:spTgt>
                                        </p:tgtEl>
                                        <p:attrNameLst>
                                          <p:attrName>style.visibility</p:attrName>
                                        </p:attrNameLst>
                                      </p:cBhvr>
                                      <p:to>
                                        <p:strVal val="visible"/>
                                      </p:to>
                                    </p:set>
                                    <p:animEffect transition="in" filter="fade">
                                      <p:cBhvr>
                                        <p:cTn id="43" dur="2000"/>
                                        <p:tgtEl>
                                          <p:spTgt spid="389180">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389182"/>
                                        </p:tgtEl>
                                        <p:attrNameLst>
                                          <p:attrName>style.visibility</p:attrName>
                                        </p:attrNameLst>
                                      </p:cBhvr>
                                      <p:to>
                                        <p:strVal val="visible"/>
                                      </p:to>
                                    </p:set>
                                    <p:anim calcmode="lin" valueType="num">
                                      <p:cBhvr>
                                        <p:cTn id="48" dur="1000" fill="hold"/>
                                        <p:tgtEl>
                                          <p:spTgt spid="389182"/>
                                        </p:tgtEl>
                                        <p:attrNameLst>
                                          <p:attrName>ppt_w</p:attrName>
                                        </p:attrNameLst>
                                      </p:cBhvr>
                                      <p:tavLst>
                                        <p:tav tm="0">
                                          <p:val>
                                            <p:strVal val="#ppt_w*0.70"/>
                                          </p:val>
                                        </p:tav>
                                        <p:tav tm="100000">
                                          <p:val>
                                            <p:strVal val="#ppt_w"/>
                                          </p:val>
                                        </p:tav>
                                      </p:tavLst>
                                    </p:anim>
                                    <p:anim calcmode="lin" valueType="num">
                                      <p:cBhvr>
                                        <p:cTn id="49" dur="1000" fill="hold"/>
                                        <p:tgtEl>
                                          <p:spTgt spid="389182"/>
                                        </p:tgtEl>
                                        <p:attrNameLst>
                                          <p:attrName>ppt_h</p:attrName>
                                        </p:attrNameLst>
                                      </p:cBhvr>
                                      <p:tavLst>
                                        <p:tav tm="0">
                                          <p:val>
                                            <p:strVal val="#ppt_h"/>
                                          </p:val>
                                        </p:tav>
                                        <p:tav tm="100000">
                                          <p:val>
                                            <p:strVal val="#ppt_h"/>
                                          </p:val>
                                        </p:tav>
                                      </p:tavLst>
                                    </p:anim>
                                    <p:animEffect transition="in" filter="fade">
                                      <p:cBhvr>
                                        <p:cTn id="50" dur="1000"/>
                                        <p:tgtEl>
                                          <p:spTgt spid="38918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89180">
                                            <p:txEl>
                                              <p:pRg st="6" end="6"/>
                                            </p:txEl>
                                          </p:spTgt>
                                        </p:tgtEl>
                                        <p:attrNameLst>
                                          <p:attrName>style.visibility</p:attrName>
                                        </p:attrNameLst>
                                      </p:cBhvr>
                                      <p:to>
                                        <p:strVal val="visible"/>
                                      </p:to>
                                    </p:set>
                                    <p:animEffect transition="in" filter="fade">
                                      <p:cBhvr>
                                        <p:cTn id="55" dur="2000"/>
                                        <p:tgtEl>
                                          <p:spTgt spid="389180">
                                            <p:txEl>
                                              <p:pRg st="6" end="6"/>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9180">
                                            <p:txEl>
                                              <p:pRg st="7" end="7"/>
                                            </p:txEl>
                                          </p:spTgt>
                                        </p:tgtEl>
                                        <p:attrNameLst>
                                          <p:attrName>style.visibility</p:attrName>
                                        </p:attrNameLst>
                                      </p:cBhvr>
                                      <p:to>
                                        <p:strVal val="visible"/>
                                      </p:to>
                                    </p:set>
                                    <p:animEffect transition="in" filter="fade">
                                      <p:cBhvr>
                                        <p:cTn id="58" dur="2000"/>
                                        <p:tgtEl>
                                          <p:spTgt spid="389180">
                                            <p:txEl>
                                              <p:pRg st="7" end="7"/>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9180">
                                            <p:txEl>
                                              <p:pRg st="8" end="8"/>
                                            </p:txEl>
                                          </p:spTgt>
                                        </p:tgtEl>
                                        <p:attrNameLst>
                                          <p:attrName>style.visibility</p:attrName>
                                        </p:attrNameLst>
                                      </p:cBhvr>
                                      <p:to>
                                        <p:strVal val="visible"/>
                                      </p:to>
                                    </p:set>
                                    <p:animEffect transition="in" filter="fade">
                                      <p:cBhvr>
                                        <p:cTn id="61" dur="2000"/>
                                        <p:tgtEl>
                                          <p:spTgt spid="389180">
                                            <p:txEl>
                                              <p:pRg st="8" end="8"/>
                                            </p:txEl>
                                          </p:spTgt>
                                        </p:tgtEl>
                                      </p:cBhvr>
                                    </p:animEffect>
                                  </p:childTnLst>
                                </p:cTn>
                              </p:par>
                              <p:par>
                                <p:cTn id="62" presetID="55" presetClass="entr" presetSubtype="0" fill="hold" nodeType="withEffect">
                                  <p:stCondLst>
                                    <p:cond delay="0"/>
                                  </p:stCondLst>
                                  <p:childTnLst>
                                    <p:set>
                                      <p:cBhvr>
                                        <p:cTn id="63" dur="1" fill="hold">
                                          <p:stCondLst>
                                            <p:cond delay="0"/>
                                          </p:stCondLst>
                                        </p:cTn>
                                        <p:tgtEl>
                                          <p:spTgt spid="389257"/>
                                        </p:tgtEl>
                                        <p:attrNameLst>
                                          <p:attrName>style.visibility</p:attrName>
                                        </p:attrNameLst>
                                      </p:cBhvr>
                                      <p:to>
                                        <p:strVal val="visible"/>
                                      </p:to>
                                    </p:set>
                                    <p:anim calcmode="lin" valueType="num">
                                      <p:cBhvr>
                                        <p:cTn id="64" dur="1000" fill="hold"/>
                                        <p:tgtEl>
                                          <p:spTgt spid="389257"/>
                                        </p:tgtEl>
                                        <p:attrNameLst>
                                          <p:attrName>ppt_w</p:attrName>
                                        </p:attrNameLst>
                                      </p:cBhvr>
                                      <p:tavLst>
                                        <p:tav tm="0">
                                          <p:val>
                                            <p:strVal val="#ppt_w*0.70"/>
                                          </p:val>
                                        </p:tav>
                                        <p:tav tm="100000">
                                          <p:val>
                                            <p:strVal val="#ppt_w"/>
                                          </p:val>
                                        </p:tav>
                                      </p:tavLst>
                                    </p:anim>
                                    <p:anim calcmode="lin" valueType="num">
                                      <p:cBhvr>
                                        <p:cTn id="65" dur="1000" fill="hold"/>
                                        <p:tgtEl>
                                          <p:spTgt spid="389257"/>
                                        </p:tgtEl>
                                        <p:attrNameLst>
                                          <p:attrName>ppt_h</p:attrName>
                                        </p:attrNameLst>
                                      </p:cBhvr>
                                      <p:tavLst>
                                        <p:tav tm="0">
                                          <p:val>
                                            <p:strVal val="#ppt_h"/>
                                          </p:val>
                                        </p:tav>
                                        <p:tav tm="100000">
                                          <p:val>
                                            <p:strVal val="#ppt_h"/>
                                          </p:val>
                                        </p:tav>
                                      </p:tavLst>
                                    </p:anim>
                                    <p:animEffect transition="in" filter="fade">
                                      <p:cBhvr>
                                        <p:cTn id="66" dur="1000"/>
                                        <p:tgtEl>
                                          <p:spTgt spid="389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0"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algn="r" eaLnBrk="1" hangingPunct="1"/>
            <a:r>
              <a:rPr lang="he-IL" sz="3600" smtClean="0">
                <a:solidFill>
                  <a:schemeClr val="hlink"/>
                </a:solidFill>
              </a:rPr>
              <a:t>תרגיל 2: שלב ג' חישוב (קבלה או דחייה)</a:t>
            </a:r>
            <a:endParaRPr lang="en-US" sz="3600" smtClean="0">
              <a:solidFill>
                <a:schemeClr val="hlink"/>
              </a:solidFill>
            </a:endParaRPr>
          </a:p>
        </p:txBody>
      </p:sp>
      <p:sp>
        <p:nvSpPr>
          <p:cNvPr id="387075" name="Rectangle 3"/>
          <p:cNvSpPr>
            <a:spLocks noGrp="1" noChangeArrowheads="1"/>
          </p:cNvSpPr>
          <p:nvPr>
            <p:ph type="body" idx="1"/>
          </p:nvPr>
        </p:nvSpPr>
        <p:spPr>
          <a:xfrm>
            <a:off x="1187450" y="1989138"/>
            <a:ext cx="7772400" cy="4114800"/>
          </a:xfrm>
        </p:spPr>
        <p:txBody>
          <a:bodyPr/>
          <a:lstStyle/>
          <a:p>
            <a:pPr algn="just" eaLnBrk="1" hangingPunct="1"/>
            <a:r>
              <a:rPr lang="he-IL" smtClean="0"/>
              <a:t>ע"פ הטבלה ה </a:t>
            </a:r>
            <a:r>
              <a:rPr lang="en-US" smtClean="0"/>
              <a:t>t</a:t>
            </a:r>
            <a:r>
              <a:rPr lang="he-IL" smtClean="0"/>
              <a:t> הגבולי </a:t>
            </a:r>
            <a:r>
              <a:rPr lang="en-US" smtClean="0"/>
              <a:t>t</a:t>
            </a:r>
            <a:r>
              <a:rPr lang="en-US" sz="1800" smtClean="0"/>
              <a:t>0.95 df=10 </a:t>
            </a:r>
            <a:r>
              <a:rPr lang="en-US" sz="3600" smtClean="0"/>
              <a:t>= </a:t>
            </a:r>
            <a:r>
              <a:rPr lang="en-US" sz="2400" smtClean="0"/>
              <a:t>+/- 2.228</a:t>
            </a:r>
            <a:r>
              <a:rPr lang="he-IL" sz="3600" smtClean="0"/>
              <a:t> </a:t>
            </a:r>
            <a:r>
              <a:rPr lang="he-IL" sz="1600" smtClean="0"/>
              <a:t>דו כיווני</a:t>
            </a:r>
            <a:r>
              <a:rPr lang="en-US" sz="3600" smtClean="0"/>
              <a:t> </a:t>
            </a:r>
            <a:endParaRPr lang="he-IL" sz="1800" smtClean="0"/>
          </a:p>
          <a:p>
            <a:pPr algn="just" eaLnBrk="1" hangingPunct="1"/>
            <a:r>
              <a:rPr lang="he-IL" smtClean="0"/>
              <a:t>מציאת </a:t>
            </a:r>
            <a:r>
              <a:rPr lang="en-US" smtClean="0"/>
              <a:t>t</a:t>
            </a:r>
            <a:r>
              <a:rPr lang="he-IL" smtClean="0"/>
              <a:t> המבחן.</a:t>
            </a:r>
          </a:p>
          <a:p>
            <a:pPr lvl="1" eaLnBrk="1" hangingPunct="1"/>
            <a:r>
              <a:rPr lang="en-US" smtClean="0"/>
              <a:t>X</a:t>
            </a:r>
            <a:r>
              <a:rPr lang="en-US" baseline="-25000" smtClean="0"/>
              <a:t>A</a:t>
            </a:r>
            <a:r>
              <a:rPr lang="en-US" smtClean="0"/>
              <a:t>=111, X</a:t>
            </a:r>
            <a:r>
              <a:rPr lang="en-US" baseline="-25000" smtClean="0"/>
              <a:t>B</a:t>
            </a:r>
            <a:r>
              <a:rPr lang="en-US" smtClean="0"/>
              <a:t>=109 S=7, n</a:t>
            </a:r>
            <a:r>
              <a:rPr lang="en-US" baseline="-25000" smtClean="0"/>
              <a:t>A</a:t>
            </a:r>
            <a:r>
              <a:rPr lang="en-US" smtClean="0"/>
              <a:t>=7, n</a:t>
            </a:r>
            <a:r>
              <a:rPr lang="en-US" baseline="-25000" smtClean="0"/>
              <a:t>B</a:t>
            </a:r>
            <a:r>
              <a:rPr lang="en-US" smtClean="0"/>
              <a:t>=5</a:t>
            </a:r>
          </a:p>
          <a:p>
            <a:pPr algn="just" eaLnBrk="1" hangingPunct="1"/>
            <a:endParaRPr lang="he-IL" smtClean="0"/>
          </a:p>
        </p:txBody>
      </p:sp>
      <p:graphicFrame>
        <p:nvGraphicFramePr>
          <p:cNvPr id="387076" name="Object 4"/>
          <p:cNvGraphicFramePr>
            <a:graphicFrameLocks noChangeAspect="1"/>
          </p:cNvGraphicFramePr>
          <p:nvPr/>
        </p:nvGraphicFramePr>
        <p:xfrm>
          <a:off x="395288" y="3933825"/>
          <a:ext cx="2660650" cy="893763"/>
        </p:xfrm>
        <a:graphic>
          <a:graphicData uri="http://schemas.openxmlformats.org/presentationml/2006/ole">
            <p:oleObj spid="_x0000_s32770" name="משוואה" r:id="rId3" imgW="1434960" imgH="482400" progId="Equation.3">
              <p:embed/>
            </p:oleObj>
          </a:graphicData>
        </a:graphic>
      </p:graphicFrame>
      <p:sp>
        <p:nvSpPr>
          <p:cNvPr id="387077" name="Line 5"/>
          <p:cNvSpPr>
            <a:spLocks noChangeShapeType="1"/>
          </p:cNvSpPr>
          <p:nvPr/>
        </p:nvSpPr>
        <p:spPr bwMode="auto">
          <a:xfrm>
            <a:off x="4500563" y="3284538"/>
            <a:ext cx="288925" cy="0"/>
          </a:xfrm>
          <a:prstGeom prst="line">
            <a:avLst/>
          </a:prstGeom>
          <a:noFill/>
          <a:ln w="19050">
            <a:solidFill>
              <a:schemeClr val="tx1"/>
            </a:solidFill>
            <a:miter lim="800000"/>
            <a:headEnd/>
            <a:tailEnd/>
          </a:ln>
        </p:spPr>
        <p:txBody>
          <a:bodyPr wrap="none"/>
          <a:lstStyle/>
          <a:p>
            <a:endParaRPr lang="he-IL"/>
          </a:p>
        </p:txBody>
      </p:sp>
      <p:sp>
        <p:nvSpPr>
          <p:cNvPr id="387078" name="Line 6"/>
          <p:cNvSpPr>
            <a:spLocks noChangeShapeType="1"/>
          </p:cNvSpPr>
          <p:nvPr/>
        </p:nvSpPr>
        <p:spPr bwMode="auto">
          <a:xfrm>
            <a:off x="3203575" y="3284538"/>
            <a:ext cx="288925" cy="0"/>
          </a:xfrm>
          <a:prstGeom prst="line">
            <a:avLst/>
          </a:prstGeom>
          <a:noFill/>
          <a:ln w="19050">
            <a:solidFill>
              <a:schemeClr val="tx1"/>
            </a:solidFill>
            <a:miter lim="800000"/>
            <a:headEnd/>
            <a:tailEnd/>
          </a:ln>
        </p:spPr>
        <p:txBody>
          <a:bodyPr wrap="none"/>
          <a:lstStyle/>
          <a:p>
            <a:endParaRPr lang="he-IL"/>
          </a:p>
        </p:txBody>
      </p:sp>
      <p:graphicFrame>
        <p:nvGraphicFramePr>
          <p:cNvPr id="387079" name="Object 7"/>
          <p:cNvGraphicFramePr>
            <a:graphicFrameLocks noChangeAspect="1"/>
          </p:cNvGraphicFramePr>
          <p:nvPr/>
        </p:nvGraphicFramePr>
        <p:xfrm>
          <a:off x="395288" y="5013325"/>
          <a:ext cx="3979862" cy="847725"/>
        </p:xfrm>
        <a:graphic>
          <a:graphicData uri="http://schemas.openxmlformats.org/presentationml/2006/ole">
            <p:oleObj spid="_x0000_s32771" name="משוואה" r:id="rId4" imgW="214596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87075">
                                            <p:txEl>
                                              <p:pRg st="0" end="0"/>
                                            </p:txEl>
                                          </p:spTgt>
                                        </p:tgtEl>
                                        <p:attrNameLst>
                                          <p:attrName>style.visibility</p:attrName>
                                        </p:attrNameLst>
                                      </p:cBhvr>
                                      <p:to>
                                        <p:strVal val="visible"/>
                                      </p:to>
                                    </p:set>
                                    <p:anim calcmode="lin" valueType="num">
                                      <p:cBhvr>
                                        <p:cTn id="7" dur="1000" fill="hold"/>
                                        <p:tgtEl>
                                          <p:spTgt spid="387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7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707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87075">
                                            <p:txEl>
                                              <p:pRg st="1" end="1"/>
                                            </p:txEl>
                                          </p:spTgt>
                                        </p:tgtEl>
                                        <p:attrNameLst>
                                          <p:attrName>style.visibility</p:attrName>
                                        </p:attrNameLst>
                                      </p:cBhvr>
                                      <p:to>
                                        <p:strVal val="visible"/>
                                      </p:to>
                                    </p:set>
                                    <p:anim calcmode="lin" valueType="num">
                                      <p:cBhvr>
                                        <p:cTn id="13" dur="1000" fill="hold"/>
                                        <p:tgtEl>
                                          <p:spTgt spid="38707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8707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87075">
                                            <p:txEl>
                                              <p:pRg st="1" end="1"/>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387076"/>
                                        </p:tgtEl>
                                        <p:attrNameLst>
                                          <p:attrName>style.visibility</p:attrName>
                                        </p:attrNameLst>
                                      </p:cBhvr>
                                      <p:to>
                                        <p:strVal val="visible"/>
                                      </p:to>
                                    </p:set>
                                    <p:anim calcmode="lin" valueType="num">
                                      <p:cBhvr>
                                        <p:cTn id="18" dur="1000" fill="hold"/>
                                        <p:tgtEl>
                                          <p:spTgt spid="387076"/>
                                        </p:tgtEl>
                                        <p:attrNameLst>
                                          <p:attrName>ppt_w</p:attrName>
                                        </p:attrNameLst>
                                      </p:cBhvr>
                                      <p:tavLst>
                                        <p:tav tm="0">
                                          <p:val>
                                            <p:strVal val="#ppt_w*0.70"/>
                                          </p:val>
                                        </p:tav>
                                        <p:tav tm="100000">
                                          <p:val>
                                            <p:strVal val="#ppt_w"/>
                                          </p:val>
                                        </p:tav>
                                      </p:tavLst>
                                    </p:anim>
                                    <p:anim calcmode="lin" valueType="num">
                                      <p:cBhvr>
                                        <p:cTn id="19" dur="1000" fill="hold"/>
                                        <p:tgtEl>
                                          <p:spTgt spid="387076"/>
                                        </p:tgtEl>
                                        <p:attrNameLst>
                                          <p:attrName>ppt_h</p:attrName>
                                        </p:attrNameLst>
                                      </p:cBhvr>
                                      <p:tavLst>
                                        <p:tav tm="0">
                                          <p:val>
                                            <p:strVal val="#ppt_h"/>
                                          </p:val>
                                        </p:tav>
                                        <p:tav tm="100000">
                                          <p:val>
                                            <p:strVal val="#ppt_h"/>
                                          </p:val>
                                        </p:tav>
                                      </p:tavLst>
                                    </p:anim>
                                    <p:animEffect transition="in" filter="fade">
                                      <p:cBhvr>
                                        <p:cTn id="20" dur="1000"/>
                                        <p:tgtEl>
                                          <p:spTgt spid="38707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87075">
                                            <p:txEl>
                                              <p:pRg st="2" end="2"/>
                                            </p:txEl>
                                          </p:spTgt>
                                        </p:tgtEl>
                                        <p:attrNameLst>
                                          <p:attrName>style.visibility</p:attrName>
                                        </p:attrNameLst>
                                      </p:cBhvr>
                                      <p:to>
                                        <p:strVal val="visible"/>
                                      </p:to>
                                    </p:set>
                                    <p:anim calcmode="lin" valueType="num">
                                      <p:cBhvr>
                                        <p:cTn id="25" dur="1000" fill="hold"/>
                                        <p:tgtEl>
                                          <p:spTgt spid="387075">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87075">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87075">
                                            <p:txEl>
                                              <p:pRg st="2" end="2"/>
                                            </p:txEl>
                                          </p:spTgt>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8707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87078"/>
                                        </p:tgtEl>
                                        <p:attrNameLst>
                                          <p:attrName>style.visibility</p:attrName>
                                        </p:attrNameLst>
                                      </p:cBhvr>
                                      <p:to>
                                        <p:strVal val="visible"/>
                                      </p:to>
                                    </p:set>
                                  </p:childTnLst>
                                </p:cTn>
                              </p:par>
                              <p:par>
                                <p:cTn id="32" presetID="55" presetClass="entr" presetSubtype="0" fill="hold" nodeType="withEffect">
                                  <p:stCondLst>
                                    <p:cond delay="0"/>
                                  </p:stCondLst>
                                  <p:childTnLst>
                                    <p:set>
                                      <p:cBhvr>
                                        <p:cTn id="33" dur="1" fill="hold">
                                          <p:stCondLst>
                                            <p:cond delay="0"/>
                                          </p:stCondLst>
                                        </p:cTn>
                                        <p:tgtEl>
                                          <p:spTgt spid="387079"/>
                                        </p:tgtEl>
                                        <p:attrNameLst>
                                          <p:attrName>style.visibility</p:attrName>
                                        </p:attrNameLst>
                                      </p:cBhvr>
                                      <p:to>
                                        <p:strVal val="visible"/>
                                      </p:to>
                                    </p:set>
                                    <p:anim calcmode="lin" valueType="num">
                                      <p:cBhvr>
                                        <p:cTn id="34" dur="1000" fill="hold"/>
                                        <p:tgtEl>
                                          <p:spTgt spid="387079"/>
                                        </p:tgtEl>
                                        <p:attrNameLst>
                                          <p:attrName>ppt_w</p:attrName>
                                        </p:attrNameLst>
                                      </p:cBhvr>
                                      <p:tavLst>
                                        <p:tav tm="0">
                                          <p:val>
                                            <p:strVal val="#ppt_w*0.70"/>
                                          </p:val>
                                        </p:tav>
                                        <p:tav tm="100000">
                                          <p:val>
                                            <p:strVal val="#ppt_w"/>
                                          </p:val>
                                        </p:tav>
                                      </p:tavLst>
                                    </p:anim>
                                    <p:anim calcmode="lin" valueType="num">
                                      <p:cBhvr>
                                        <p:cTn id="35" dur="1000" fill="hold"/>
                                        <p:tgtEl>
                                          <p:spTgt spid="387079"/>
                                        </p:tgtEl>
                                        <p:attrNameLst>
                                          <p:attrName>ppt_h</p:attrName>
                                        </p:attrNameLst>
                                      </p:cBhvr>
                                      <p:tavLst>
                                        <p:tav tm="0">
                                          <p:val>
                                            <p:strVal val="#ppt_h"/>
                                          </p:val>
                                        </p:tav>
                                        <p:tav tm="100000">
                                          <p:val>
                                            <p:strVal val="#ppt_h"/>
                                          </p:val>
                                        </p:tav>
                                      </p:tavLst>
                                    </p:anim>
                                    <p:animEffect transition="in" filter="fade">
                                      <p:cBhvr>
                                        <p:cTn id="36" dur="1000"/>
                                        <p:tgtEl>
                                          <p:spTgt spid="387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build="p"/>
      <p:bldP spid="387077" grpId="0" animBg="1"/>
      <p:bldP spid="38707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2: שלב ד' החלטה</a:t>
            </a:r>
            <a:endParaRPr lang="en-US" sz="3600" smtClean="0">
              <a:solidFill>
                <a:schemeClr val="hlink"/>
              </a:solidFill>
            </a:endParaRPr>
          </a:p>
        </p:txBody>
      </p:sp>
      <p:sp>
        <p:nvSpPr>
          <p:cNvPr id="388099" name="Rectangle 3"/>
          <p:cNvSpPr>
            <a:spLocks noGrp="1" noChangeArrowheads="1"/>
          </p:cNvSpPr>
          <p:nvPr>
            <p:ph type="body" idx="1"/>
          </p:nvPr>
        </p:nvSpPr>
        <p:spPr>
          <a:noFill/>
        </p:spPr>
        <p:txBody>
          <a:bodyPr/>
          <a:lstStyle/>
          <a:p>
            <a:pPr algn="just" eaLnBrk="1" hangingPunct="1"/>
            <a:r>
              <a:rPr lang="en-US" sz="2400" smtClean="0"/>
              <a:t>t</a:t>
            </a:r>
            <a:r>
              <a:rPr lang="he-IL" sz="2400" smtClean="0"/>
              <a:t> המבחן יצא קטן מה </a:t>
            </a:r>
            <a:r>
              <a:rPr lang="en-US" sz="2400" smtClean="0"/>
              <a:t>t</a:t>
            </a:r>
            <a:r>
              <a:rPr lang="he-IL" sz="2400" smtClean="0"/>
              <a:t> הגבולי </a:t>
            </a:r>
            <a:r>
              <a:rPr lang="en-US" sz="2400" smtClean="0"/>
              <a:t>(2.228)</a:t>
            </a:r>
            <a:r>
              <a:rPr lang="he-IL" sz="2400" smtClean="0"/>
              <a:t> כלומר בתחום ה </a:t>
            </a:r>
            <a:r>
              <a:rPr lang="en-US" sz="2400" smtClean="0">
                <a:sym typeface="Symbol" pitchFamily="18" charset="2"/>
              </a:rPr>
              <a:t></a:t>
            </a:r>
            <a:r>
              <a:rPr lang="he-IL" sz="2400" smtClean="0">
                <a:sym typeface="Symbol" pitchFamily="18" charset="2"/>
              </a:rPr>
              <a:t> ולכן נקבל את השערת ה </a:t>
            </a:r>
            <a:r>
              <a:rPr lang="en-US" sz="2400" smtClean="0">
                <a:sym typeface="Symbol" pitchFamily="18" charset="2"/>
              </a:rPr>
              <a:t>H</a:t>
            </a:r>
            <a:r>
              <a:rPr lang="en-US" sz="1400" smtClean="0">
                <a:sym typeface="Symbol" pitchFamily="18" charset="2"/>
              </a:rPr>
              <a:t>0</a:t>
            </a:r>
            <a:r>
              <a:rPr lang="he-IL" sz="1400" smtClean="0">
                <a:sym typeface="Symbol" pitchFamily="18" charset="2"/>
              </a:rPr>
              <a:t> </a:t>
            </a:r>
            <a:r>
              <a:rPr lang="he-IL" sz="2400" smtClean="0">
                <a:sym typeface="Symbol" pitchFamily="18" charset="2"/>
              </a:rPr>
              <a:t>(נדחה את השערת החוקר)</a:t>
            </a:r>
            <a:r>
              <a:rPr lang="he-IL" sz="2000" smtClean="0">
                <a:sym typeface="Symbol" pitchFamily="18" charset="2"/>
              </a:rPr>
              <a:t>.</a:t>
            </a:r>
            <a:r>
              <a:rPr lang="he-IL" sz="2000" smtClean="0"/>
              <a:t> </a:t>
            </a:r>
          </a:p>
          <a:p>
            <a:pPr algn="just" eaLnBrk="1" hangingPunct="1"/>
            <a:r>
              <a:rPr lang="he-IL" sz="2000" smtClean="0"/>
              <a:t>מה לגבי </a:t>
            </a:r>
            <a:r>
              <a:rPr lang="el-GR" sz="2000" smtClean="0"/>
              <a:t>α</a:t>
            </a:r>
            <a:r>
              <a:rPr lang="en-US" sz="2000" smtClean="0"/>
              <a:t>=0.01</a:t>
            </a:r>
            <a:r>
              <a:rPr lang="he-IL" sz="2000" smtClean="0"/>
              <a:t>? </a:t>
            </a:r>
          </a:p>
          <a:p>
            <a:pPr algn="just" eaLnBrk="1" hangingPunct="1"/>
            <a:r>
              <a:rPr lang="he-IL" sz="2000" smtClean="0"/>
              <a:t>אם יצא לא מובהק (קיבלנו </a:t>
            </a:r>
            <a:r>
              <a:rPr lang="en-US" sz="2400" smtClean="0">
                <a:sym typeface="Symbol" pitchFamily="18" charset="2"/>
              </a:rPr>
              <a:t>H</a:t>
            </a:r>
            <a:r>
              <a:rPr lang="en-US" sz="1400" smtClean="0">
                <a:sym typeface="Symbol" pitchFamily="18" charset="2"/>
              </a:rPr>
              <a:t>0</a:t>
            </a:r>
            <a:r>
              <a:rPr lang="he-IL" sz="2000" smtClean="0">
                <a:sym typeface="Symbol" pitchFamily="18" charset="2"/>
              </a:rPr>
              <a:t>)</a:t>
            </a:r>
            <a:r>
              <a:rPr lang="he-IL" sz="2000" smtClean="0"/>
              <a:t> לרמה של </a:t>
            </a:r>
            <a:r>
              <a:rPr lang="el-GR" sz="2000" smtClean="0"/>
              <a:t>α</a:t>
            </a:r>
            <a:r>
              <a:rPr lang="en-US" sz="2000" smtClean="0"/>
              <a:t>=0.05</a:t>
            </a:r>
            <a:r>
              <a:rPr lang="he-IL" sz="2000" smtClean="0"/>
              <a:t>, אז קל וחומר שלא יהיה מובהק לרמה של </a:t>
            </a:r>
            <a:r>
              <a:rPr lang="el-GR" sz="2000" smtClean="0"/>
              <a:t>α</a:t>
            </a:r>
            <a:r>
              <a:rPr lang="en-US" sz="2000" smtClean="0"/>
              <a:t>=0.01</a:t>
            </a:r>
            <a:r>
              <a:rPr lang="he-IL" sz="2000" smtClean="0"/>
              <a:t> </a:t>
            </a:r>
            <a:endParaRPr lang="el-GR" sz="2000" smtClean="0"/>
          </a:p>
          <a:p>
            <a:pPr algn="just" eaLnBrk="1" hangingPunct="1">
              <a:buFont typeface="Wingdings" pitchFamily="2" charset="2"/>
              <a:buNone/>
            </a:pPr>
            <a:endParaRPr lang="el-GR" sz="2400" smtClean="0"/>
          </a:p>
        </p:txBody>
      </p:sp>
      <p:grpSp>
        <p:nvGrpSpPr>
          <p:cNvPr id="2" name="Group 46"/>
          <p:cNvGrpSpPr>
            <a:grpSpLocks/>
          </p:cNvGrpSpPr>
          <p:nvPr/>
        </p:nvGrpSpPr>
        <p:grpSpPr bwMode="auto">
          <a:xfrm>
            <a:off x="827088" y="4437063"/>
            <a:ext cx="7151687" cy="2232025"/>
            <a:chOff x="521" y="2795"/>
            <a:chExt cx="4505" cy="1406"/>
          </a:xfrm>
        </p:grpSpPr>
        <p:sp>
          <p:nvSpPr>
            <p:cNvPr id="145413" name="Line 21"/>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grpSp>
          <p:nvGrpSpPr>
            <p:cNvPr id="145414" name="Group 45"/>
            <p:cNvGrpSpPr>
              <a:grpSpLocks/>
            </p:cNvGrpSpPr>
            <p:nvPr/>
          </p:nvGrpSpPr>
          <p:grpSpPr bwMode="auto">
            <a:xfrm>
              <a:off x="703" y="2795"/>
              <a:ext cx="3900" cy="1406"/>
              <a:chOff x="703" y="2795"/>
              <a:chExt cx="3900" cy="1406"/>
            </a:xfrm>
          </p:grpSpPr>
          <p:sp>
            <p:nvSpPr>
              <p:cNvPr id="145415" name="Line 18"/>
              <p:cNvSpPr>
                <a:spLocks noChangeShapeType="1"/>
              </p:cNvSpPr>
              <p:nvPr/>
            </p:nvSpPr>
            <p:spPr bwMode="auto">
              <a:xfrm flipH="1">
                <a:off x="2835" y="2976"/>
                <a:ext cx="1" cy="772"/>
              </a:xfrm>
              <a:prstGeom prst="line">
                <a:avLst/>
              </a:prstGeom>
              <a:noFill/>
              <a:ln w="9525">
                <a:solidFill>
                  <a:schemeClr val="tx1"/>
                </a:solidFill>
                <a:miter lim="800000"/>
                <a:headEnd type="diamond" w="med" len="med"/>
                <a:tailEnd/>
              </a:ln>
            </p:spPr>
            <p:txBody>
              <a:bodyPr wrap="none"/>
              <a:lstStyle/>
              <a:p>
                <a:endParaRPr lang="he-IL"/>
              </a:p>
            </p:txBody>
          </p:sp>
          <p:sp>
            <p:nvSpPr>
              <p:cNvPr id="145416" name="Rectangle 19"/>
              <p:cNvSpPr>
                <a:spLocks noChangeArrowheads="1"/>
              </p:cNvSpPr>
              <p:nvPr/>
            </p:nvSpPr>
            <p:spPr bwMode="auto">
              <a:xfrm flipH="1">
                <a:off x="2562" y="2795"/>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המבחן</a:t>
                </a:r>
                <a:endParaRPr lang="en-US" sz="1000" b="1">
                  <a:sym typeface="Symbol" pitchFamily="18" charset="2"/>
                </a:endParaRPr>
              </a:p>
            </p:txBody>
          </p:sp>
          <p:sp>
            <p:nvSpPr>
              <p:cNvPr id="145417" name="Rectangle 20"/>
              <p:cNvSpPr>
                <a:spLocks noChangeArrowheads="1"/>
              </p:cNvSpPr>
              <p:nvPr/>
            </p:nvSpPr>
            <p:spPr bwMode="auto">
              <a:xfrm flipH="1">
                <a:off x="2472" y="3793"/>
                <a:ext cx="453" cy="136"/>
              </a:xfrm>
              <a:prstGeom prst="rect">
                <a:avLst/>
              </a:prstGeom>
              <a:noFill/>
              <a:ln w="9525">
                <a:noFill/>
                <a:miter lim="800000"/>
                <a:headEnd/>
                <a:tailEnd/>
              </a:ln>
            </p:spPr>
            <p:txBody>
              <a:bodyPr wrap="none" anchor="ctr"/>
              <a:lstStyle/>
              <a:p>
                <a:pPr algn="ctr"/>
                <a:r>
                  <a:rPr lang="en-US" sz="1400" b="1">
                    <a:sym typeface="Symbol" pitchFamily="18" charset="2"/>
                  </a:rPr>
                  <a:t>t=0.488</a:t>
                </a:r>
              </a:p>
            </p:txBody>
          </p:sp>
          <p:grpSp>
            <p:nvGrpSpPr>
              <p:cNvPr id="145418" name="Group 22"/>
              <p:cNvGrpSpPr>
                <a:grpSpLocks/>
              </p:cNvGrpSpPr>
              <p:nvPr/>
            </p:nvGrpSpPr>
            <p:grpSpPr bwMode="auto">
              <a:xfrm flipH="1">
                <a:off x="2335" y="2931"/>
                <a:ext cx="2268" cy="737"/>
                <a:chOff x="3360" y="3072"/>
                <a:chExt cx="1872" cy="720"/>
              </a:xfrm>
            </p:grpSpPr>
            <p:sp>
              <p:nvSpPr>
                <p:cNvPr id="145439" name="Freeform 23"/>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sp>
              <p:nvSpPr>
                <p:cNvPr id="145440" name="Freeform 24"/>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grpSp>
          <p:sp>
            <p:nvSpPr>
              <p:cNvPr id="145419" name="Line 25"/>
              <p:cNvSpPr>
                <a:spLocks noChangeShapeType="1"/>
              </p:cNvSpPr>
              <p:nvPr/>
            </p:nvSpPr>
            <p:spPr bwMode="auto">
              <a:xfrm flipH="1">
                <a:off x="3198"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45420" name="Rectangle 26"/>
              <p:cNvSpPr>
                <a:spLocks noChangeArrowheads="1"/>
              </p:cNvSpPr>
              <p:nvPr/>
            </p:nvSpPr>
            <p:spPr bwMode="auto">
              <a:xfrm flipH="1">
                <a:off x="3063" y="3793"/>
                <a:ext cx="588" cy="136"/>
              </a:xfrm>
              <a:prstGeom prst="rect">
                <a:avLst/>
              </a:prstGeom>
              <a:noFill/>
              <a:ln w="9525">
                <a:noFill/>
                <a:miter lim="800000"/>
                <a:headEnd/>
                <a:tailEnd/>
              </a:ln>
            </p:spPr>
            <p:txBody>
              <a:bodyPr wrap="none" anchor="ctr"/>
              <a:lstStyle/>
              <a:p>
                <a:pPr algn="ctr"/>
                <a:r>
                  <a:rPr lang="en-US" sz="1400" b="1">
                    <a:sym typeface="Symbol" pitchFamily="18" charset="2"/>
                  </a:rPr>
                  <a:t>/2=0.025</a:t>
                </a:r>
              </a:p>
            </p:txBody>
          </p:sp>
          <p:sp>
            <p:nvSpPr>
              <p:cNvPr id="145421" name="Rectangle 27"/>
              <p:cNvSpPr>
                <a:spLocks noChangeArrowheads="1"/>
              </p:cNvSpPr>
              <p:nvPr/>
            </p:nvSpPr>
            <p:spPr bwMode="auto">
              <a:xfrm flipH="1">
                <a:off x="3242"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45422" name="Rectangle 28"/>
              <p:cNvSpPr>
                <a:spLocks noChangeArrowheads="1"/>
              </p:cNvSpPr>
              <p:nvPr/>
            </p:nvSpPr>
            <p:spPr bwMode="auto">
              <a:xfrm flipH="1">
                <a:off x="2879"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45423" name="Rectangle 29"/>
              <p:cNvSpPr>
                <a:spLocks noChangeArrowheads="1"/>
              </p:cNvSpPr>
              <p:nvPr/>
            </p:nvSpPr>
            <p:spPr bwMode="auto">
              <a:xfrm flipH="1">
                <a:off x="3198" y="4065"/>
                <a:ext cx="453" cy="136"/>
              </a:xfrm>
              <a:prstGeom prst="rect">
                <a:avLst/>
              </a:prstGeom>
              <a:noFill/>
              <a:ln w="9525">
                <a:noFill/>
                <a:miter lim="800000"/>
                <a:headEnd/>
                <a:tailEnd/>
              </a:ln>
            </p:spPr>
            <p:txBody>
              <a:bodyPr wrap="none" anchor="ctr"/>
              <a:lstStyle/>
              <a:p>
                <a:pPr algn="ctr"/>
                <a:r>
                  <a:rPr lang="en-US" sz="1400" b="1">
                    <a:sym typeface="Symbol" pitchFamily="18" charset="2"/>
                  </a:rPr>
                  <a:t>t=2.228</a:t>
                </a:r>
              </a:p>
            </p:txBody>
          </p:sp>
          <p:sp>
            <p:nvSpPr>
              <p:cNvPr id="145424" name="Rectangle 30"/>
              <p:cNvSpPr>
                <a:spLocks noChangeArrowheads="1"/>
              </p:cNvSpPr>
              <p:nvPr/>
            </p:nvSpPr>
            <p:spPr bwMode="auto">
              <a:xfrm>
                <a:off x="3198" y="3929"/>
                <a:ext cx="453" cy="136"/>
              </a:xfrm>
              <a:prstGeom prst="rect">
                <a:avLst/>
              </a:prstGeom>
              <a:noFill/>
              <a:ln w="9525">
                <a:noFill/>
                <a:miter lim="800000"/>
                <a:headEnd/>
                <a:tailEnd/>
              </a:ln>
            </p:spPr>
            <p:txBody>
              <a:bodyPr wrap="none" anchor="ctr"/>
              <a:lstStyle/>
              <a:p>
                <a:pPr algn="ctr"/>
                <a:r>
                  <a:rPr lang="en-US" sz="1400" b="1">
                    <a:sym typeface="Symbol" pitchFamily="18" charset="2"/>
                  </a:rPr>
                  <a:t>df=10</a:t>
                </a:r>
              </a:p>
            </p:txBody>
          </p:sp>
          <p:sp>
            <p:nvSpPr>
              <p:cNvPr id="145425" name="Rectangle 31"/>
              <p:cNvSpPr>
                <a:spLocks noChangeArrowheads="1"/>
              </p:cNvSpPr>
              <p:nvPr/>
            </p:nvSpPr>
            <p:spPr bwMode="auto">
              <a:xfrm flipH="1">
                <a:off x="3016" y="2795"/>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45426" name="Group 32"/>
              <p:cNvGrpSpPr>
                <a:grpSpLocks/>
              </p:cNvGrpSpPr>
              <p:nvPr/>
            </p:nvGrpSpPr>
            <p:grpSpPr bwMode="auto">
              <a:xfrm flipH="1">
                <a:off x="1564" y="2976"/>
                <a:ext cx="2268" cy="737"/>
                <a:chOff x="3360" y="3072"/>
                <a:chExt cx="1872" cy="720"/>
              </a:xfrm>
            </p:grpSpPr>
            <p:sp>
              <p:nvSpPr>
                <p:cNvPr id="145437" name="Freeform 33"/>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45438" name="Freeform 34"/>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grpSp>
            <p:nvGrpSpPr>
              <p:cNvPr id="145427" name="Group 35"/>
              <p:cNvGrpSpPr>
                <a:grpSpLocks/>
              </p:cNvGrpSpPr>
              <p:nvPr/>
            </p:nvGrpSpPr>
            <p:grpSpPr bwMode="auto">
              <a:xfrm flipH="1">
                <a:off x="703" y="2931"/>
                <a:ext cx="2268" cy="737"/>
                <a:chOff x="3360" y="3072"/>
                <a:chExt cx="1872" cy="720"/>
              </a:xfrm>
            </p:grpSpPr>
            <p:sp>
              <p:nvSpPr>
                <p:cNvPr id="145435" name="Freeform 3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sp>
              <p:nvSpPr>
                <p:cNvPr id="145436" name="Freeform 3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rgbClr val="0000FF"/>
                  </a:solidFill>
                  <a:prstDash val="sysDot"/>
                  <a:miter lim="800000"/>
                  <a:headEnd/>
                  <a:tailEnd/>
                </a:ln>
              </p:spPr>
              <p:txBody>
                <a:bodyPr wrap="none"/>
                <a:lstStyle/>
                <a:p>
                  <a:endParaRPr lang="he-IL"/>
                </a:p>
              </p:txBody>
            </p:sp>
          </p:grpSp>
          <p:sp>
            <p:nvSpPr>
              <p:cNvPr id="145428" name="Rectangle 38"/>
              <p:cNvSpPr>
                <a:spLocks noChangeArrowheads="1"/>
              </p:cNvSpPr>
              <p:nvPr/>
            </p:nvSpPr>
            <p:spPr bwMode="auto">
              <a:xfrm flipH="1">
                <a:off x="1339" y="3793"/>
                <a:ext cx="588" cy="136"/>
              </a:xfrm>
              <a:prstGeom prst="rect">
                <a:avLst/>
              </a:prstGeom>
              <a:noFill/>
              <a:ln w="9525">
                <a:noFill/>
                <a:miter lim="800000"/>
                <a:headEnd/>
                <a:tailEnd/>
              </a:ln>
            </p:spPr>
            <p:txBody>
              <a:bodyPr wrap="none" anchor="ctr"/>
              <a:lstStyle/>
              <a:p>
                <a:pPr algn="ctr"/>
                <a:r>
                  <a:rPr lang="en-US" sz="1400" b="1">
                    <a:sym typeface="Symbol" pitchFamily="18" charset="2"/>
                  </a:rPr>
                  <a:t>/2=0.025</a:t>
                </a:r>
              </a:p>
            </p:txBody>
          </p:sp>
          <p:sp>
            <p:nvSpPr>
              <p:cNvPr id="145429" name="Rectangle 39"/>
              <p:cNvSpPr>
                <a:spLocks noChangeArrowheads="1"/>
              </p:cNvSpPr>
              <p:nvPr/>
            </p:nvSpPr>
            <p:spPr bwMode="auto">
              <a:xfrm flipH="1">
                <a:off x="1474" y="4065"/>
                <a:ext cx="453" cy="136"/>
              </a:xfrm>
              <a:prstGeom prst="rect">
                <a:avLst/>
              </a:prstGeom>
              <a:noFill/>
              <a:ln w="9525">
                <a:noFill/>
                <a:miter lim="800000"/>
                <a:headEnd/>
                <a:tailEnd/>
              </a:ln>
            </p:spPr>
            <p:txBody>
              <a:bodyPr wrap="none" anchor="ctr"/>
              <a:lstStyle/>
              <a:p>
                <a:pPr algn="ctr"/>
                <a:r>
                  <a:rPr lang="en-US" sz="1400" b="1">
                    <a:sym typeface="Symbol" pitchFamily="18" charset="2"/>
                  </a:rPr>
                  <a:t>t= - 2.228</a:t>
                </a:r>
              </a:p>
            </p:txBody>
          </p:sp>
          <p:sp>
            <p:nvSpPr>
              <p:cNvPr id="145430" name="Rectangle 40"/>
              <p:cNvSpPr>
                <a:spLocks noChangeArrowheads="1"/>
              </p:cNvSpPr>
              <p:nvPr/>
            </p:nvSpPr>
            <p:spPr bwMode="auto">
              <a:xfrm>
                <a:off x="1474" y="3929"/>
                <a:ext cx="453" cy="136"/>
              </a:xfrm>
              <a:prstGeom prst="rect">
                <a:avLst/>
              </a:prstGeom>
              <a:noFill/>
              <a:ln w="9525">
                <a:noFill/>
                <a:miter lim="800000"/>
                <a:headEnd/>
                <a:tailEnd/>
              </a:ln>
            </p:spPr>
            <p:txBody>
              <a:bodyPr wrap="none" anchor="ctr"/>
              <a:lstStyle/>
              <a:p>
                <a:pPr algn="ctr"/>
                <a:r>
                  <a:rPr lang="en-US" sz="1400" b="1">
                    <a:sym typeface="Symbol" pitchFamily="18" charset="2"/>
                  </a:rPr>
                  <a:t>df=10</a:t>
                </a:r>
              </a:p>
            </p:txBody>
          </p:sp>
          <p:sp>
            <p:nvSpPr>
              <p:cNvPr id="145431" name="Line 41"/>
              <p:cNvSpPr>
                <a:spLocks noChangeShapeType="1"/>
              </p:cNvSpPr>
              <p:nvPr/>
            </p:nvSpPr>
            <p:spPr bwMode="auto">
              <a:xfrm flipH="1">
                <a:off x="2109"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45432" name="Rectangle 42"/>
              <p:cNvSpPr>
                <a:spLocks noChangeArrowheads="1"/>
              </p:cNvSpPr>
              <p:nvPr/>
            </p:nvSpPr>
            <p:spPr bwMode="auto">
              <a:xfrm flipH="1">
                <a:off x="1883" y="2795"/>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sp>
            <p:nvSpPr>
              <p:cNvPr id="145433" name="Rectangle 43"/>
              <p:cNvSpPr>
                <a:spLocks noChangeArrowheads="1"/>
              </p:cNvSpPr>
              <p:nvPr/>
            </p:nvSpPr>
            <p:spPr bwMode="auto">
              <a:xfrm flipH="1">
                <a:off x="1837"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45434" name="Rectangle 44"/>
              <p:cNvSpPr>
                <a:spLocks noChangeArrowheads="1"/>
              </p:cNvSpPr>
              <p:nvPr/>
            </p:nvSpPr>
            <p:spPr bwMode="auto">
              <a:xfrm flipH="1">
                <a:off x="2109"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Effect transition="in" filter="fade">
                                      <p:cBhvr>
                                        <p:cTn id="7" dur="2000"/>
                                        <p:tgtEl>
                                          <p:spTgt spid="388099">
                                            <p:txEl>
                                              <p:pRg st="0" end="0"/>
                                            </p:txEl>
                                          </p:spTgt>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388099">
                                            <p:txEl>
                                              <p:pRg st="1" end="1"/>
                                            </p:txEl>
                                          </p:spTgt>
                                        </p:tgtEl>
                                        <p:attrNameLst>
                                          <p:attrName>style.visibility</p:attrName>
                                        </p:attrNameLst>
                                      </p:cBhvr>
                                      <p:to>
                                        <p:strVal val="visible"/>
                                      </p:to>
                                    </p:set>
                                    <p:animEffect transition="in" filter="fade">
                                      <p:cBhvr>
                                        <p:cTn id="16" dur="2000"/>
                                        <p:tgtEl>
                                          <p:spTgt spid="3880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8099">
                                            <p:txEl>
                                              <p:pRg st="2" end="2"/>
                                            </p:txEl>
                                          </p:spTgt>
                                        </p:tgtEl>
                                        <p:attrNameLst>
                                          <p:attrName>style.visibility</p:attrName>
                                        </p:attrNameLst>
                                      </p:cBhvr>
                                      <p:to>
                                        <p:strVal val="visible"/>
                                      </p:to>
                                    </p:set>
                                    <p:animEffect transition="in" filter="fade">
                                      <p:cBhvr>
                                        <p:cTn id="21" dur="2000"/>
                                        <p:tgtEl>
                                          <p:spTgt spid="388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r" eaLnBrk="1" hangingPunct="1"/>
            <a:r>
              <a:rPr lang="he-IL" sz="3600" smtClean="0">
                <a:solidFill>
                  <a:schemeClr val="hlink"/>
                </a:solidFill>
              </a:rPr>
              <a:t>תרגיל 3</a:t>
            </a:r>
            <a:endParaRPr lang="en-US" sz="3600" smtClean="0">
              <a:solidFill>
                <a:schemeClr val="hlink"/>
              </a:solidFill>
            </a:endParaRPr>
          </a:p>
        </p:txBody>
      </p:sp>
      <p:sp>
        <p:nvSpPr>
          <p:cNvPr id="390147" name="Rectangle 3"/>
          <p:cNvSpPr>
            <a:spLocks noChangeArrowheads="1"/>
          </p:cNvSpPr>
          <p:nvPr/>
        </p:nvSpPr>
        <p:spPr bwMode="auto">
          <a:xfrm>
            <a:off x="395288" y="2133600"/>
            <a:ext cx="8569325" cy="4175125"/>
          </a:xfrm>
          <a:prstGeom prst="rect">
            <a:avLst/>
          </a:prstGeom>
          <a:noFill/>
          <a:ln w="9525">
            <a:noFill/>
            <a:miter lim="800000"/>
            <a:headEnd/>
            <a:tailEnd/>
          </a:ln>
        </p:spPr>
        <p:txBody>
          <a:bodyPr/>
          <a:lstStyle/>
          <a:p>
            <a:pPr marL="609600" indent="-609600" algn="just">
              <a:buClr>
                <a:schemeClr val="tx2"/>
              </a:buClr>
            </a:pPr>
            <a:r>
              <a:rPr lang="he-IL" sz="2400">
                <a:latin typeface="Times New Roman" pitchFamily="18" charset="0"/>
              </a:rPr>
              <a:t>חוקר שיער כי שנות הלימוד רבות יותר בקרב נשים עובדות גבוהה מזו של נשים לא עובדות. במדגם מקרי של </a:t>
            </a:r>
            <a:r>
              <a:rPr lang="en-US" sz="2400">
                <a:latin typeface="Times New Roman" pitchFamily="18" charset="0"/>
              </a:rPr>
              <a:t>n=64</a:t>
            </a:r>
            <a:r>
              <a:rPr lang="he-IL" sz="2400">
                <a:latin typeface="Times New Roman" pitchFamily="18" charset="0"/>
              </a:rPr>
              <a:t> נשים עובדות נתקבל ממוצע 14.5 שנות לימוד עם סטיית תקן 2.6, במדגם מקרי של </a:t>
            </a:r>
            <a:r>
              <a:rPr lang="en-US" sz="2400">
                <a:latin typeface="Times New Roman" pitchFamily="18" charset="0"/>
              </a:rPr>
              <a:t>n=105</a:t>
            </a:r>
            <a:r>
              <a:rPr lang="he-IL" sz="2400">
                <a:latin typeface="Times New Roman" pitchFamily="18" charset="0"/>
              </a:rPr>
              <a:t> נשים שלא עובדות נתקבל ממוצע 12.2 שנות לימוד עם סטיית תקן 4.5. (מניחים התפלגות נורמאלית ושוויון שונויות).  </a:t>
            </a:r>
          </a:p>
          <a:p>
            <a:pPr marL="865188" lvl="1" indent="-407988" algn="just">
              <a:buClr>
                <a:srgbClr val="003399"/>
              </a:buClr>
              <a:buFont typeface="Wingdings" pitchFamily="2" charset="2"/>
              <a:buChar char="§"/>
            </a:pPr>
            <a:r>
              <a:rPr lang="he-IL" sz="2400">
                <a:latin typeface="Times New Roman" pitchFamily="18" charset="0"/>
              </a:rPr>
              <a:t>בדוק את ההשערה לרמת מובהקות של </a:t>
            </a:r>
            <a:r>
              <a:rPr lang="el-GR" sz="2400">
                <a:latin typeface="Times New Roman" pitchFamily="18" charset="0"/>
              </a:rPr>
              <a:t>α</a:t>
            </a:r>
            <a:r>
              <a:rPr lang="en-US" sz="2400">
                <a:latin typeface="Times New Roman" pitchFamily="18" charset="0"/>
              </a:rPr>
              <a:t>=0.01</a:t>
            </a:r>
            <a:r>
              <a:rPr lang="he-IL" sz="2400">
                <a:latin typeface="Times New Roman" pitchFamily="18" charset="0"/>
              </a:rPr>
              <a:t>?</a:t>
            </a:r>
          </a:p>
          <a:p>
            <a:pPr marL="865188" lvl="1" indent="-407988" algn="just">
              <a:buClr>
                <a:srgbClr val="003399"/>
              </a:buClr>
              <a:buFont typeface="Wingdings" pitchFamily="2" charset="2"/>
              <a:buAutoNum type="romanUcPeriod"/>
            </a:pPr>
            <a:endParaRPr lang="he-IL" sz="2400">
              <a:latin typeface="Times New Roman" pitchFamily="18" charset="0"/>
            </a:endParaRPr>
          </a:p>
          <a:p>
            <a:pPr marL="865188" lvl="1" indent="-407988" algn="just">
              <a:buClr>
                <a:srgbClr val="003399"/>
              </a:buClr>
              <a:buFont typeface="Wingdings" pitchFamily="2" charset="2"/>
              <a:buChar char="§"/>
            </a:pP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90147"/>
                                        </p:tgtEl>
                                        <p:attrNameLst>
                                          <p:attrName>style.visibility</p:attrName>
                                        </p:attrNameLst>
                                      </p:cBhvr>
                                      <p:to>
                                        <p:strVal val="visible"/>
                                      </p:to>
                                    </p:set>
                                    <p:anim calcmode="lin" valueType="num">
                                      <p:cBhvr>
                                        <p:cTn id="7" dur="1000" fill="hold"/>
                                        <p:tgtEl>
                                          <p:spTgt spid="390147"/>
                                        </p:tgtEl>
                                        <p:attrNameLst>
                                          <p:attrName>ppt_w</p:attrName>
                                        </p:attrNameLst>
                                      </p:cBhvr>
                                      <p:tavLst>
                                        <p:tav tm="0">
                                          <p:val>
                                            <p:strVal val="#ppt_w*0.70"/>
                                          </p:val>
                                        </p:tav>
                                        <p:tav tm="100000">
                                          <p:val>
                                            <p:strVal val="#ppt_w"/>
                                          </p:val>
                                        </p:tav>
                                      </p:tavLst>
                                    </p:anim>
                                    <p:anim calcmode="lin" valueType="num">
                                      <p:cBhvr>
                                        <p:cTn id="8" dur="1000" fill="hold"/>
                                        <p:tgtEl>
                                          <p:spTgt spid="390147"/>
                                        </p:tgtEl>
                                        <p:attrNameLst>
                                          <p:attrName>ppt_h</p:attrName>
                                        </p:attrNameLst>
                                      </p:cBhvr>
                                      <p:tavLst>
                                        <p:tav tm="0">
                                          <p:val>
                                            <p:strVal val="#ppt_h"/>
                                          </p:val>
                                        </p:tav>
                                        <p:tav tm="100000">
                                          <p:val>
                                            <p:strVal val="#ppt_h"/>
                                          </p:val>
                                        </p:tav>
                                      </p:tavLst>
                                    </p:anim>
                                    <p:animEffect transition="in" filter="fade">
                                      <p:cBhvr>
                                        <p:cTn id="9" dur="1000"/>
                                        <p:tgtEl>
                                          <p:spTgt spid="390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11188" y="549275"/>
            <a:ext cx="7793037" cy="1143000"/>
          </a:xfrm>
        </p:spPr>
        <p:txBody>
          <a:bodyPr/>
          <a:lstStyle/>
          <a:p>
            <a:pPr algn="r" eaLnBrk="1" hangingPunct="1"/>
            <a:r>
              <a:rPr lang="he-IL" sz="3200" smtClean="0">
                <a:solidFill>
                  <a:schemeClr val="hlink"/>
                </a:solidFill>
              </a:rPr>
              <a:t>תרגיל 3: שלב א' ניסוח השערות</a:t>
            </a:r>
            <a:endParaRPr lang="en-US" sz="3200" smtClean="0">
              <a:solidFill>
                <a:schemeClr val="hlink"/>
              </a:solidFill>
            </a:endParaRPr>
          </a:p>
        </p:txBody>
      </p:sp>
      <p:sp>
        <p:nvSpPr>
          <p:cNvPr id="391171" name="Rectangle 3"/>
          <p:cNvSpPr>
            <a:spLocks noGrp="1" noChangeArrowheads="1"/>
          </p:cNvSpPr>
          <p:nvPr>
            <p:ph type="body" idx="1"/>
          </p:nvPr>
        </p:nvSpPr>
        <p:spPr>
          <a:xfrm>
            <a:off x="395288" y="2017713"/>
            <a:ext cx="8559800" cy="4114800"/>
          </a:xfrm>
          <a:noFill/>
        </p:spPr>
        <p:txBody>
          <a:bodyPr/>
          <a:lstStyle/>
          <a:p>
            <a:pPr algn="just" eaLnBrk="1" hangingPunct="1">
              <a:lnSpc>
                <a:spcPct val="90000"/>
              </a:lnSpc>
            </a:pPr>
            <a:r>
              <a:rPr lang="he-IL" sz="2000" smtClean="0"/>
              <a:t>השערת האפס </a:t>
            </a:r>
            <a:r>
              <a:rPr lang="en-US" sz="2000" smtClean="0"/>
              <a:t>(H</a:t>
            </a:r>
            <a:r>
              <a:rPr lang="en-US" sz="1400" smtClean="0"/>
              <a:t>0</a:t>
            </a:r>
            <a:r>
              <a:rPr lang="en-US" sz="2000" smtClean="0"/>
              <a:t>)</a:t>
            </a:r>
            <a:r>
              <a:rPr lang="he-IL" sz="2000" smtClean="0"/>
              <a:t>: שנות הלימוד שוות או רבות יותר בקרב נשים שלא עובדות.</a:t>
            </a:r>
          </a:p>
          <a:p>
            <a:pPr algn="just" eaLnBrk="1" hangingPunct="1">
              <a:lnSpc>
                <a:spcPct val="90000"/>
              </a:lnSpc>
            </a:pPr>
            <a:r>
              <a:rPr lang="he-IL" sz="2000" smtClean="0"/>
              <a:t>השערה אלטרנטיבית </a:t>
            </a:r>
            <a:r>
              <a:rPr lang="en-US" sz="2000" smtClean="0"/>
              <a:t>(H</a:t>
            </a:r>
            <a:r>
              <a:rPr lang="en-US" sz="1400" smtClean="0"/>
              <a:t>1</a:t>
            </a:r>
            <a:r>
              <a:rPr lang="en-US" sz="2000" smtClean="0"/>
              <a:t>)</a:t>
            </a:r>
            <a:r>
              <a:rPr lang="he-IL" sz="2000" smtClean="0"/>
              <a:t>: שנות הלימוד רבות יותר בקרב נשים עובדות. (השערת החוקר).</a:t>
            </a:r>
          </a:p>
          <a:p>
            <a:pPr algn="just" eaLnBrk="1" hangingPunct="1">
              <a:lnSpc>
                <a:spcPct val="90000"/>
              </a:lnSpc>
            </a:pPr>
            <a:endParaRPr lang="he-IL" sz="2000" smtClean="0"/>
          </a:p>
          <a:p>
            <a:pPr algn="just" eaLnBrk="1" hangingPunct="1">
              <a:lnSpc>
                <a:spcPct val="90000"/>
              </a:lnSpc>
            </a:pPr>
            <a:r>
              <a:rPr lang="en-US" sz="2400" smtClean="0"/>
              <a:t>H</a:t>
            </a:r>
            <a:r>
              <a:rPr lang="en-US" sz="1600" smtClean="0"/>
              <a:t>0</a:t>
            </a:r>
            <a:r>
              <a:rPr lang="en-US" sz="2400" smtClean="0"/>
              <a:t>: </a:t>
            </a:r>
            <a:r>
              <a:rPr lang="el-GR" sz="2400" smtClean="0"/>
              <a:t>μ</a:t>
            </a:r>
            <a:r>
              <a:rPr lang="en-US" sz="2400" baseline="-25000" smtClean="0"/>
              <a:t>A</a:t>
            </a:r>
            <a:r>
              <a:rPr lang="en-US" sz="2400" smtClean="0"/>
              <a:t> ≤ </a:t>
            </a:r>
            <a:r>
              <a:rPr lang="el-GR" sz="2400" smtClean="0"/>
              <a:t>μ</a:t>
            </a:r>
            <a:r>
              <a:rPr lang="en-US" sz="2400" baseline="-25000" smtClean="0"/>
              <a:t>B</a:t>
            </a:r>
            <a:r>
              <a:rPr lang="en-US" sz="2400" smtClean="0"/>
              <a:t> </a:t>
            </a:r>
          </a:p>
          <a:p>
            <a:pPr algn="just" eaLnBrk="1" hangingPunct="1">
              <a:lnSpc>
                <a:spcPct val="90000"/>
              </a:lnSpc>
            </a:pPr>
            <a:r>
              <a:rPr lang="en-US" sz="2400" smtClean="0"/>
              <a:t>H</a:t>
            </a:r>
            <a:r>
              <a:rPr lang="en-US" sz="1600" smtClean="0"/>
              <a:t>1</a:t>
            </a:r>
            <a:r>
              <a:rPr lang="en-US" sz="2400" smtClean="0"/>
              <a:t>: </a:t>
            </a:r>
            <a:r>
              <a:rPr lang="el-GR" sz="2400" smtClean="0"/>
              <a:t>μ</a:t>
            </a:r>
            <a:r>
              <a:rPr lang="en-US" sz="2400" baseline="-25000" smtClean="0"/>
              <a:t>A</a:t>
            </a:r>
            <a:r>
              <a:rPr lang="en-US" sz="2400" smtClean="0"/>
              <a:t> &gt; </a:t>
            </a:r>
            <a:r>
              <a:rPr lang="el-GR" sz="2400" smtClean="0"/>
              <a:t>μ</a:t>
            </a:r>
            <a:r>
              <a:rPr lang="en-US" sz="2400" baseline="-25000" smtClean="0"/>
              <a:t>B</a:t>
            </a:r>
            <a:r>
              <a:rPr lang="en-US" sz="24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 calcmode="lin" valueType="num">
                                      <p:cBhvr>
                                        <p:cTn id="7" dur="1000" fill="hold"/>
                                        <p:tgtEl>
                                          <p:spTgt spid="3911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1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1171">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91171">
                                            <p:txEl>
                                              <p:pRg st="1" end="1"/>
                                            </p:txEl>
                                          </p:spTgt>
                                        </p:tgtEl>
                                        <p:attrNameLst>
                                          <p:attrName>style.visibility</p:attrName>
                                        </p:attrNameLst>
                                      </p:cBhvr>
                                      <p:to>
                                        <p:strVal val="visible"/>
                                      </p:to>
                                    </p:set>
                                    <p:anim calcmode="lin" valueType="num">
                                      <p:cBhvr>
                                        <p:cTn id="13" dur="1000" fill="hold"/>
                                        <p:tgtEl>
                                          <p:spTgt spid="39117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9117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91171">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91171">
                                            <p:txEl>
                                              <p:pRg st="3" end="3"/>
                                            </p:txEl>
                                          </p:spTgt>
                                        </p:tgtEl>
                                        <p:attrNameLst>
                                          <p:attrName>style.visibility</p:attrName>
                                        </p:attrNameLst>
                                      </p:cBhvr>
                                      <p:to>
                                        <p:strVal val="visible"/>
                                      </p:to>
                                    </p:set>
                                    <p:anim calcmode="lin" valueType="num">
                                      <p:cBhvr>
                                        <p:cTn id="19" dur="1000" fill="hold"/>
                                        <p:tgtEl>
                                          <p:spTgt spid="391171">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91171">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91171">
                                            <p:txEl>
                                              <p:pRg st="3" end="3"/>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91171">
                                            <p:txEl>
                                              <p:pRg st="4" end="4"/>
                                            </p:txEl>
                                          </p:spTgt>
                                        </p:tgtEl>
                                        <p:attrNameLst>
                                          <p:attrName>style.visibility</p:attrName>
                                        </p:attrNameLst>
                                      </p:cBhvr>
                                      <p:to>
                                        <p:strVal val="visible"/>
                                      </p:to>
                                    </p:set>
                                    <p:anim calcmode="lin" valueType="num">
                                      <p:cBhvr>
                                        <p:cTn id="25" dur="1000" fill="hold"/>
                                        <p:tgtEl>
                                          <p:spTgt spid="391171">
                                            <p:txEl>
                                              <p:pRg st="4" end="4"/>
                                            </p:txEl>
                                          </p:spTgt>
                                        </p:tgtEl>
                                        <p:attrNameLst>
                                          <p:attrName>ppt_w</p:attrName>
                                        </p:attrNameLst>
                                      </p:cBhvr>
                                      <p:tavLst>
                                        <p:tav tm="0">
                                          <p:val>
                                            <p:strVal val="#ppt_w*0.70"/>
                                          </p:val>
                                        </p:tav>
                                        <p:tav tm="100000">
                                          <p:val>
                                            <p:strVal val="#ppt_w"/>
                                          </p:val>
                                        </p:tav>
                                      </p:tavLst>
                                    </p:anim>
                                    <p:anim calcmode="lin" valueType="num">
                                      <p:cBhvr>
                                        <p:cTn id="26" dur="1000" fill="hold"/>
                                        <p:tgtEl>
                                          <p:spTgt spid="391171">
                                            <p:txEl>
                                              <p:pRg st="4" end="4"/>
                                            </p:txEl>
                                          </p:spTgt>
                                        </p:tgtEl>
                                        <p:attrNameLst>
                                          <p:attrName>ppt_h</p:attrName>
                                        </p:attrNameLst>
                                      </p:cBhvr>
                                      <p:tavLst>
                                        <p:tav tm="0">
                                          <p:val>
                                            <p:strVal val="#ppt_h"/>
                                          </p:val>
                                        </p:tav>
                                        <p:tav tm="100000">
                                          <p:val>
                                            <p:strVal val="#ppt_h"/>
                                          </p:val>
                                        </p:tav>
                                      </p:tavLst>
                                    </p:anim>
                                    <p:animEffect transition="in" filter="fade">
                                      <p:cBhvr>
                                        <p:cTn id="27" dur="1000"/>
                                        <p:tgtEl>
                                          <p:spTgt spid="391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3: שלב ב' קביעת רמת מובהקות </a:t>
            </a:r>
            <a:r>
              <a:rPr lang="en-US" sz="3600" smtClean="0">
                <a:solidFill>
                  <a:schemeClr val="hlink"/>
                </a:solidFill>
                <a:sym typeface="Symbol" pitchFamily="18" charset="2"/>
              </a:rPr>
              <a:t></a:t>
            </a:r>
          </a:p>
        </p:txBody>
      </p:sp>
      <p:sp>
        <p:nvSpPr>
          <p:cNvPr id="392195" name="Rectangle 3"/>
          <p:cNvSpPr>
            <a:spLocks noGrp="1" noChangeArrowheads="1"/>
          </p:cNvSpPr>
          <p:nvPr>
            <p:ph type="body" idx="1"/>
          </p:nvPr>
        </p:nvSpPr>
        <p:spPr>
          <a:xfrm>
            <a:off x="323850" y="2017713"/>
            <a:ext cx="8631238" cy="4114800"/>
          </a:xfrm>
          <a:noFill/>
        </p:spPr>
        <p:txBody>
          <a:bodyPr/>
          <a:lstStyle/>
          <a:p>
            <a:pPr algn="just" eaLnBrk="1" hangingPunct="1">
              <a:lnSpc>
                <a:spcPct val="90000"/>
              </a:lnSpc>
            </a:pPr>
            <a:r>
              <a:rPr lang="he-IL" sz="2000" smtClean="0"/>
              <a:t>רמת המובהקות שנקבעה היא </a:t>
            </a:r>
            <a:r>
              <a:rPr lang="en-US" sz="2000" smtClean="0">
                <a:sym typeface="Symbol" pitchFamily="18" charset="2"/>
              </a:rPr>
              <a:t>&lt;0.01</a:t>
            </a:r>
            <a:r>
              <a:rPr lang="he-IL" sz="2000" smtClean="0">
                <a:sym typeface="Symbol" pitchFamily="18" charset="2"/>
              </a:rPr>
              <a:t>, </a:t>
            </a:r>
            <a:r>
              <a:rPr lang="en-US" sz="2000" smtClean="0">
                <a:sym typeface="Symbol" pitchFamily="18" charset="2"/>
              </a:rPr>
              <a:t>n</a:t>
            </a:r>
            <a:r>
              <a:rPr lang="en-US" sz="2000" baseline="-25000" smtClean="0">
                <a:sym typeface="Symbol" pitchFamily="18" charset="2"/>
              </a:rPr>
              <a:t>1</a:t>
            </a:r>
            <a:r>
              <a:rPr lang="en-US" sz="2000" smtClean="0">
                <a:sym typeface="Symbol" pitchFamily="18" charset="2"/>
              </a:rPr>
              <a:t>=64</a:t>
            </a:r>
            <a:r>
              <a:rPr lang="he-IL" sz="2000" smtClean="0">
                <a:sym typeface="Symbol" pitchFamily="18" charset="2"/>
              </a:rPr>
              <a:t> ו </a:t>
            </a:r>
            <a:r>
              <a:rPr lang="en-US" sz="2000" smtClean="0">
                <a:sym typeface="Symbol" pitchFamily="18" charset="2"/>
              </a:rPr>
              <a:t>n</a:t>
            </a:r>
            <a:r>
              <a:rPr lang="en-US" sz="2000" baseline="-25000" smtClean="0">
                <a:sym typeface="Symbol" pitchFamily="18" charset="2"/>
              </a:rPr>
              <a:t>2</a:t>
            </a:r>
            <a:r>
              <a:rPr lang="en-US" sz="2000" smtClean="0">
                <a:sym typeface="Symbol" pitchFamily="18" charset="2"/>
              </a:rPr>
              <a:t>=105</a:t>
            </a:r>
            <a:r>
              <a:rPr lang="he-IL" sz="2000" smtClean="0">
                <a:sym typeface="Symbol" pitchFamily="18" charset="2"/>
              </a:rPr>
              <a:t> ולכן ה </a:t>
            </a:r>
            <a:r>
              <a:rPr lang="en-US" sz="2000" smtClean="0">
                <a:sym typeface="Symbol" pitchFamily="18" charset="2"/>
              </a:rPr>
              <a:t>df=64+105-2=167</a:t>
            </a:r>
            <a:r>
              <a:rPr lang="he-IL" sz="2000" smtClean="0">
                <a:sym typeface="Symbol" pitchFamily="18" charset="2"/>
              </a:rPr>
              <a:t>, בכיוון החיובי. כלומר ה </a:t>
            </a:r>
            <a:r>
              <a:rPr lang="en-US" sz="2000" smtClean="0">
                <a:sym typeface="Symbol" pitchFamily="18" charset="2"/>
              </a:rPr>
              <a:t>t</a:t>
            </a:r>
            <a:r>
              <a:rPr lang="he-IL" sz="2000" smtClean="0">
                <a:sym typeface="Symbol" pitchFamily="18" charset="2"/>
              </a:rPr>
              <a:t> הגבולי (על פי הטבלה) 2.358 </a:t>
            </a:r>
            <a:endParaRPr lang="he-IL" sz="2000" smtClean="0"/>
          </a:p>
          <a:p>
            <a:pPr algn="just" eaLnBrk="1" hangingPunct="1">
              <a:lnSpc>
                <a:spcPct val="90000"/>
              </a:lnSpc>
              <a:buFont typeface="Wingdings" pitchFamily="2" charset="2"/>
              <a:buNone/>
            </a:pPr>
            <a:endParaRPr lang="en-US" sz="2000" smtClean="0"/>
          </a:p>
        </p:txBody>
      </p:sp>
      <p:grpSp>
        <p:nvGrpSpPr>
          <p:cNvPr id="2" name="Group 18"/>
          <p:cNvGrpSpPr>
            <a:grpSpLocks/>
          </p:cNvGrpSpPr>
          <p:nvPr/>
        </p:nvGrpSpPr>
        <p:grpSpPr bwMode="auto">
          <a:xfrm>
            <a:off x="827088" y="4437063"/>
            <a:ext cx="7151687" cy="2232025"/>
            <a:chOff x="521" y="2795"/>
            <a:chExt cx="4505" cy="1406"/>
          </a:xfrm>
        </p:grpSpPr>
        <p:sp>
          <p:nvSpPr>
            <p:cNvPr id="148485" name="Line 4"/>
            <p:cNvSpPr>
              <a:spLocks noChangeShapeType="1"/>
            </p:cNvSpPr>
            <p:nvPr/>
          </p:nvSpPr>
          <p:spPr bwMode="auto">
            <a:xfrm flipH="1">
              <a:off x="521" y="3748"/>
              <a:ext cx="4505" cy="0"/>
            </a:xfrm>
            <a:prstGeom prst="line">
              <a:avLst/>
            </a:prstGeom>
            <a:noFill/>
            <a:ln w="9525">
              <a:solidFill>
                <a:schemeClr val="tx1"/>
              </a:solidFill>
              <a:miter lim="800000"/>
              <a:headEnd/>
              <a:tailEnd/>
            </a:ln>
          </p:spPr>
          <p:txBody>
            <a:bodyPr wrap="none"/>
            <a:lstStyle/>
            <a:p>
              <a:endParaRPr lang="he-IL"/>
            </a:p>
          </p:txBody>
        </p:sp>
        <p:grpSp>
          <p:nvGrpSpPr>
            <p:cNvPr id="148486" name="Group 5"/>
            <p:cNvGrpSpPr>
              <a:grpSpLocks/>
            </p:cNvGrpSpPr>
            <p:nvPr/>
          </p:nvGrpSpPr>
          <p:grpSpPr bwMode="auto">
            <a:xfrm flipH="1">
              <a:off x="2335" y="2931"/>
              <a:ext cx="2268" cy="737"/>
              <a:chOff x="3360" y="3072"/>
              <a:chExt cx="1872" cy="720"/>
            </a:xfrm>
          </p:grpSpPr>
          <p:sp>
            <p:nvSpPr>
              <p:cNvPr id="148497" name="Freeform 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48498" name="Freeform 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sp>
          <p:nvSpPr>
            <p:cNvPr id="148487" name="Line 8"/>
            <p:cNvSpPr>
              <a:spLocks noChangeShapeType="1"/>
            </p:cNvSpPr>
            <p:nvPr/>
          </p:nvSpPr>
          <p:spPr bwMode="auto">
            <a:xfrm flipH="1">
              <a:off x="3198" y="2976"/>
              <a:ext cx="0" cy="772"/>
            </a:xfrm>
            <a:prstGeom prst="line">
              <a:avLst/>
            </a:prstGeom>
            <a:noFill/>
            <a:ln w="9525">
              <a:solidFill>
                <a:schemeClr val="tx1"/>
              </a:solidFill>
              <a:miter lim="800000"/>
              <a:headEnd type="diamond" w="med" len="med"/>
              <a:tailEnd/>
            </a:ln>
          </p:spPr>
          <p:txBody>
            <a:bodyPr wrap="none"/>
            <a:lstStyle/>
            <a:p>
              <a:endParaRPr lang="he-IL"/>
            </a:p>
          </p:txBody>
        </p:sp>
        <p:sp>
          <p:nvSpPr>
            <p:cNvPr id="148488" name="Rectangle 9"/>
            <p:cNvSpPr>
              <a:spLocks noChangeArrowheads="1"/>
            </p:cNvSpPr>
            <p:nvPr/>
          </p:nvSpPr>
          <p:spPr bwMode="auto">
            <a:xfrm flipH="1">
              <a:off x="2970" y="3793"/>
              <a:ext cx="453" cy="136"/>
            </a:xfrm>
            <a:prstGeom prst="rect">
              <a:avLst/>
            </a:prstGeom>
            <a:noFill/>
            <a:ln w="9525">
              <a:noFill/>
              <a:miter lim="800000"/>
              <a:headEnd/>
              <a:tailEnd/>
            </a:ln>
          </p:spPr>
          <p:txBody>
            <a:bodyPr wrap="none" anchor="ctr"/>
            <a:lstStyle/>
            <a:p>
              <a:pPr algn="ctr"/>
              <a:r>
                <a:rPr lang="en-US" sz="1400" b="1">
                  <a:sym typeface="Symbol" pitchFamily="18" charset="2"/>
                </a:rPr>
                <a:t>=0.01</a:t>
              </a:r>
            </a:p>
          </p:txBody>
        </p:sp>
        <p:sp>
          <p:nvSpPr>
            <p:cNvPr id="148489" name="Rectangle 10"/>
            <p:cNvSpPr>
              <a:spLocks noChangeArrowheads="1"/>
            </p:cNvSpPr>
            <p:nvPr/>
          </p:nvSpPr>
          <p:spPr bwMode="auto">
            <a:xfrm flipH="1">
              <a:off x="3242" y="3612"/>
              <a:ext cx="227" cy="136"/>
            </a:xfrm>
            <a:prstGeom prst="rect">
              <a:avLst/>
            </a:prstGeom>
            <a:noFill/>
            <a:ln w="9525">
              <a:noFill/>
              <a:miter lim="800000"/>
              <a:headEnd/>
              <a:tailEnd/>
            </a:ln>
          </p:spPr>
          <p:txBody>
            <a:bodyPr wrap="none" anchor="ctr"/>
            <a:lstStyle/>
            <a:p>
              <a:pPr algn="ctr"/>
              <a:r>
                <a:rPr lang="en-US" sz="1400" b="1"/>
                <a:t>H</a:t>
              </a:r>
              <a:r>
                <a:rPr lang="en-US" sz="1000" b="1"/>
                <a:t>1</a:t>
              </a:r>
            </a:p>
          </p:txBody>
        </p:sp>
        <p:sp>
          <p:nvSpPr>
            <p:cNvPr id="148490" name="Rectangle 11"/>
            <p:cNvSpPr>
              <a:spLocks noChangeArrowheads="1"/>
            </p:cNvSpPr>
            <p:nvPr/>
          </p:nvSpPr>
          <p:spPr bwMode="auto">
            <a:xfrm flipH="1">
              <a:off x="2879" y="3612"/>
              <a:ext cx="227" cy="136"/>
            </a:xfrm>
            <a:prstGeom prst="rect">
              <a:avLst/>
            </a:prstGeom>
            <a:noFill/>
            <a:ln w="9525">
              <a:noFill/>
              <a:miter lim="800000"/>
              <a:headEnd/>
              <a:tailEnd/>
            </a:ln>
          </p:spPr>
          <p:txBody>
            <a:bodyPr wrap="none" anchor="ctr"/>
            <a:lstStyle/>
            <a:p>
              <a:pPr algn="ctr"/>
              <a:r>
                <a:rPr lang="en-US" sz="1400" b="1"/>
                <a:t>H</a:t>
              </a:r>
              <a:r>
                <a:rPr lang="en-US" sz="1000" b="1"/>
                <a:t>0</a:t>
              </a:r>
            </a:p>
          </p:txBody>
        </p:sp>
        <p:sp>
          <p:nvSpPr>
            <p:cNvPr id="148491" name="Rectangle 12"/>
            <p:cNvSpPr>
              <a:spLocks noChangeArrowheads="1"/>
            </p:cNvSpPr>
            <p:nvPr/>
          </p:nvSpPr>
          <p:spPr bwMode="auto">
            <a:xfrm flipH="1">
              <a:off x="2970" y="4065"/>
              <a:ext cx="453" cy="136"/>
            </a:xfrm>
            <a:prstGeom prst="rect">
              <a:avLst/>
            </a:prstGeom>
            <a:noFill/>
            <a:ln w="9525">
              <a:noFill/>
              <a:miter lim="800000"/>
              <a:headEnd/>
              <a:tailEnd/>
            </a:ln>
          </p:spPr>
          <p:txBody>
            <a:bodyPr wrap="none" anchor="ctr"/>
            <a:lstStyle/>
            <a:p>
              <a:pPr algn="ctr"/>
              <a:r>
                <a:rPr lang="en-US" sz="1400" b="1">
                  <a:sym typeface="Symbol" pitchFamily="18" charset="2"/>
                </a:rPr>
                <a:t>t=2.358</a:t>
              </a:r>
            </a:p>
          </p:txBody>
        </p:sp>
        <p:sp>
          <p:nvSpPr>
            <p:cNvPr id="148492" name="Rectangle 13"/>
            <p:cNvSpPr>
              <a:spLocks noChangeArrowheads="1"/>
            </p:cNvSpPr>
            <p:nvPr/>
          </p:nvSpPr>
          <p:spPr bwMode="auto">
            <a:xfrm>
              <a:off x="2970" y="3929"/>
              <a:ext cx="453" cy="136"/>
            </a:xfrm>
            <a:prstGeom prst="rect">
              <a:avLst/>
            </a:prstGeom>
            <a:noFill/>
            <a:ln w="9525">
              <a:noFill/>
              <a:miter lim="800000"/>
              <a:headEnd/>
              <a:tailEnd/>
            </a:ln>
          </p:spPr>
          <p:txBody>
            <a:bodyPr wrap="none" anchor="ctr"/>
            <a:lstStyle/>
            <a:p>
              <a:pPr algn="ctr"/>
              <a:r>
                <a:rPr lang="en-US" sz="1400" b="1">
                  <a:sym typeface="Symbol" pitchFamily="18" charset="2"/>
                </a:rPr>
                <a:t>df=167</a:t>
              </a:r>
            </a:p>
          </p:txBody>
        </p:sp>
        <p:sp>
          <p:nvSpPr>
            <p:cNvPr id="148493" name="Rectangle 14"/>
            <p:cNvSpPr>
              <a:spLocks noChangeArrowheads="1"/>
            </p:cNvSpPr>
            <p:nvPr/>
          </p:nvSpPr>
          <p:spPr bwMode="auto">
            <a:xfrm flipH="1">
              <a:off x="2971" y="2795"/>
              <a:ext cx="453" cy="136"/>
            </a:xfrm>
            <a:prstGeom prst="rect">
              <a:avLst/>
            </a:prstGeom>
            <a:noFill/>
            <a:ln w="9525">
              <a:noFill/>
              <a:miter lim="800000"/>
              <a:headEnd/>
              <a:tailEnd/>
            </a:ln>
          </p:spPr>
          <p:txBody>
            <a:bodyPr wrap="none" anchor="ctr"/>
            <a:lstStyle/>
            <a:p>
              <a:pPr algn="ctr"/>
              <a:r>
                <a:rPr lang="en-US" sz="1000" b="1">
                  <a:sym typeface="Symbol" pitchFamily="18" charset="2"/>
                </a:rPr>
                <a:t> t</a:t>
              </a:r>
              <a:r>
                <a:rPr lang="he-IL" sz="1000" b="1">
                  <a:sym typeface="Symbol" pitchFamily="18" charset="2"/>
                </a:rPr>
                <a:t>גבולי</a:t>
              </a:r>
              <a:endParaRPr lang="en-US" sz="1000" b="1">
                <a:sym typeface="Symbol" pitchFamily="18" charset="2"/>
              </a:endParaRPr>
            </a:p>
          </p:txBody>
        </p:sp>
        <p:grpSp>
          <p:nvGrpSpPr>
            <p:cNvPr id="148494" name="Group 15"/>
            <p:cNvGrpSpPr>
              <a:grpSpLocks/>
            </p:cNvGrpSpPr>
            <p:nvPr/>
          </p:nvGrpSpPr>
          <p:grpSpPr bwMode="auto">
            <a:xfrm flipH="1">
              <a:off x="1564" y="2976"/>
              <a:ext cx="2268" cy="737"/>
              <a:chOff x="3360" y="3072"/>
              <a:chExt cx="1872" cy="720"/>
            </a:xfrm>
          </p:grpSpPr>
          <p:sp>
            <p:nvSpPr>
              <p:cNvPr id="148495" name="Freeform 16"/>
              <p:cNvSpPr>
                <a:spLocks/>
              </p:cNvSpPr>
              <p:nvPr/>
            </p:nvSpPr>
            <p:spPr bwMode="auto">
              <a:xfrm>
                <a:off x="3360"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sp>
            <p:nvSpPr>
              <p:cNvPr id="148496" name="Freeform 17"/>
              <p:cNvSpPr>
                <a:spLocks/>
              </p:cNvSpPr>
              <p:nvPr/>
            </p:nvSpPr>
            <p:spPr bwMode="auto">
              <a:xfrm flipH="1">
                <a:off x="4272" y="3072"/>
                <a:ext cx="960" cy="720"/>
              </a:xfrm>
              <a:custGeom>
                <a:avLst/>
                <a:gdLst>
                  <a:gd name="T0" fmla="*/ 0 w 960"/>
                  <a:gd name="T1" fmla="*/ 720 h 720"/>
                  <a:gd name="T2" fmla="*/ 528 w 960"/>
                  <a:gd name="T3" fmla="*/ 528 h 720"/>
                  <a:gd name="T4" fmla="*/ 768 w 960"/>
                  <a:gd name="T5" fmla="*/ 96 h 720"/>
                  <a:gd name="T6" fmla="*/ 960 w 960"/>
                  <a:gd name="T7" fmla="*/ 0 h 720"/>
                  <a:gd name="T8" fmla="*/ 0 60000 65536"/>
                  <a:gd name="T9" fmla="*/ 0 60000 65536"/>
                  <a:gd name="T10" fmla="*/ 0 60000 65536"/>
                  <a:gd name="T11" fmla="*/ 0 60000 65536"/>
                  <a:gd name="T12" fmla="*/ 0 w 960"/>
                  <a:gd name="T13" fmla="*/ 0 h 720"/>
                  <a:gd name="T14" fmla="*/ 960 w 960"/>
                  <a:gd name="T15" fmla="*/ 720 h 720"/>
                </a:gdLst>
                <a:ahLst/>
                <a:cxnLst>
                  <a:cxn ang="T8">
                    <a:pos x="T0" y="T1"/>
                  </a:cxn>
                  <a:cxn ang="T9">
                    <a:pos x="T2" y="T3"/>
                  </a:cxn>
                  <a:cxn ang="T10">
                    <a:pos x="T4" y="T5"/>
                  </a:cxn>
                  <a:cxn ang="T11">
                    <a:pos x="T6" y="T7"/>
                  </a:cxn>
                </a:cxnLst>
                <a:rect l="T12" t="T13" r="T14" b="T15"/>
                <a:pathLst>
                  <a:path w="960" h="720">
                    <a:moveTo>
                      <a:pt x="0" y="720"/>
                    </a:moveTo>
                    <a:cubicBezTo>
                      <a:pt x="200" y="676"/>
                      <a:pt x="400" y="632"/>
                      <a:pt x="528" y="528"/>
                    </a:cubicBezTo>
                    <a:cubicBezTo>
                      <a:pt x="656" y="424"/>
                      <a:pt x="696" y="184"/>
                      <a:pt x="768" y="96"/>
                    </a:cubicBezTo>
                    <a:cubicBezTo>
                      <a:pt x="840" y="8"/>
                      <a:pt x="900" y="4"/>
                      <a:pt x="960" y="0"/>
                    </a:cubicBezTo>
                  </a:path>
                </a:pathLst>
              </a:custGeom>
              <a:noFill/>
              <a:ln w="38100" cap="rnd">
                <a:solidFill>
                  <a:schemeClr val="hlink"/>
                </a:solidFill>
                <a:prstDash val="sysDot"/>
                <a:miter lim="800000"/>
                <a:headEnd/>
                <a:tailEnd/>
              </a:ln>
            </p:spPr>
            <p:txBody>
              <a:bodyPr wrap="none"/>
              <a:lstStyle/>
              <a:p>
                <a:endParaRPr lang="he-IL"/>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Effect transition="in" filter="fade">
                                      <p:cBhvr>
                                        <p:cTn id="7" dur="2000"/>
                                        <p:tgtEl>
                                          <p:spTgt spid="392195">
                                            <p:txEl>
                                              <p:pRg st="0" end="0"/>
                                            </p:txEl>
                                          </p:spTgt>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900113" y="549275"/>
            <a:ext cx="7993062" cy="1143000"/>
          </a:xfrm>
        </p:spPr>
        <p:txBody>
          <a:bodyPr/>
          <a:lstStyle/>
          <a:p>
            <a:pPr algn="r" eaLnBrk="1" hangingPunct="1"/>
            <a:r>
              <a:rPr lang="he-IL" sz="3600" smtClean="0">
                <a:solidFill>
                  <a:schemeClr val="hlink"/>
                </a:solidFill>
              </a:rPr>
              <a:t>תרגיל 3: חישוב השונות וסטיית התקן המשותפת</a:t>
            </a:r>
            <a:endParaRPr lang="en-US" sz="3600" smtClean="0">
              <a:solidFill>
                <a:schemeClr val="hlink"/>
              </a:solidFill>
              <a:sym typeface="Symbol" pitchFamily="18" charset="2"/>
            </a:endParaRPr>
          </a:p>
        </p:txBody>
      </p:sp>
      <p:sp>
        <p:nvSpPr>
          <p:cNvPr id="393219" name="Rectangle 3"/>
          <p:cNvSpPr>
            <a:spLocks noGrp="1" noChangeArrowheads="1"/>
          </p:cNvSpPr>
          <p:nvPr>
            <p:ph type="body" idx="1"/>
          </p:nvPr>
        </p:nvSpPr>
        <p:spPr>
          <a:xfrm>
            <a:off x="1187450" y="1989138"/>
            <a:ext cx="7772400" cy="4114800"/>
          </a:xfrm>
        </p:spPr>
        <p:txBody>
          <a:bodyPr/>
          <a:lstStyle/>
          <a:p>
            <a:pPr eaLnBrk="1" hangingPunct="1"/>
            <a:r>
              <a:rPr lang="en-US" sz="2400" smtClean="0"/>
              <a:t>X</a:t>
            </a:r>
            <a:r>
              <a:rPr lang="en-US" sz="2400" baseline="-25000" smtClean="0"/>
              <a:t>A</a:t>
            </a:r>
            <a:r>
              <a:rPr lang="en-US" sz="2400" smtClean="0"/>
              <a:t>=14.5, S</a:t>
            </a:r>
            <a:r>
              <a:rPr lang="en-US" sz="2400" baseline="-25000" smtClean="0"/>
              <a:t>A</a:t>
            </a:r>
            <a:r>
              <a:rPr lang="en-US" sz="2400" smtClean="0"/>
              <a:t>=2.6, n</a:t>
            </a:r>
            <a:r>
              <a:rPr lang="en-US" sz="2400" baseline="-25000" smtClean="0"/>
              <a:t>A</a:t>
            </a:r>
            <a:r>
              <a:rPr lang="en-US" sz="2400" smtClean="0"/>
              <a:t>=64</a:t>
            </a:r>
          </a:p>
          <a:p>
            <a:pPr eaLnBrk="1" hangingPunct="1"/>
            <a:r>
              <a:rPr lang="en-US" sz="2400" smtClean="0"/>
              <a:t>X</a:t>
            </a:r>
            <a:r>
              <a:rPr lang="en-US" sz="2400" baseline="-25000" smtClean="0"/>
              <a:t>B</a:t>
            </a:r>
            <a:r>
              <a:rPr lang="en-US" sz="2400" smtClean="0"/>
              <a:t>=12.2, S</a:t>
            </a:r>
            <a:r>
              <a:rPr lang="en-US" sz="2400" baseline="-25000" smtClean="0"/>
              <a:t>B</a:t>
            </a:r>
            <a:r>
              <a:rPr lang="en-US" sz="2400" smtClean="0"/>
              <a:t>=4.5, n</a:t>
            </a:r>
            <a:r>
              <a:rPr lang="en-US" sz="2400" baseline="-25000" smtClean="0"/>
              <a:t>B</a:t>
            </a:r>
            <a:r>
              <a:rPr lang="en-US" sz="2400" smtClean="0"/>
              <a:t>=105</a:t>
            </a:r>
          </a:p>
          <a:p>
            <a:pPr eaLnBrk="1" hangingPunct="1"/>
            <a:r>
              <a:rPr lang="he-IL" sz="2400" smtClean="0"/>
              <a:t> השונות וסטיית התקן המשותפת</a:t>
            </a:r>
            <a:endParaRPr lang="en-US" sz="2400" smtClean="0"/>
          </a:p>
        </p:txBody>
      </p:sp>
      <p:graphicFrame>
        <p:nvGraphicFramePr>
          <p:cNvPr id="393220" name="Object 4"/>
          <p:cNvGraphicFramePr>
            <a:graphicFrameLocks noChangeAspect="1"/>
          </p:cNvGraphicFramePr>
          <p:nvPr/>
        </p:nvGraphicFramePr>
        <p:xfrm>
          <a:off x="539750" y="2276475"/>
          <a:ext cx="2889250" cy="623888"/>
        </p:xfrm>
        <a:graphic>
          <a:graphicData uri="http://schemas.openxmlformats.org/presentationml/2006/ole">
            <p:oleObj spid="_x0000_s33794" name="משוואה" r:id="rId3" imgW="2108160" imgH="419040" progId="Equation.3">
              <p:embed/>
            </p:oleObj>
          </a:graphicData>
        </a:graphic>
      </p:graphicFrame>
      <p:graphicFrame>
        <p:nvGraphicFramePr>
          <p:cNvPr id="393221" name="Object 5"/>
          <p:cNvGraphicFramePr>
            <a:graphicFrameLocks noChangeAspect="1"/>
          </p:cNvGraphicFramePr>
          <p:nvPr/>
        </p:nvGraphicFramePr>
        <p:xfrm>
          <a:off x="1200150" y="3565525"/>
          <a:ext cx="5064125" cy="852488"/>
        </p:xfrm>
        <a:graphic>
          <a:graphicData uri="http://schemas.openxmlformats.org/presentationml/2006/ole">
            <p:oleObj spid="_x0000_s33795" name="משוואה" r:id="rId4" imgW="3695400" imgH="571320" progId="Equation.3">
              <p:embed/>
            </p:oleObj>
          </a:graphicData>
        </a:graphic>
      </p:graphicFrame>
      <p:sp>
        <p:nvSpPr>
          <p:cNvPr id="393222" name="Line 6"/>
          <p:cNvSpPr>
            <a:spLocks noChangeShapeType="1"/>
          </p:cNvSpPr>
          <p:nvPr/>
        </p:nvSpPr>
        <p:spPr bwMode="auto">
          <a:xfrm>
            <a:off x="5508625" y="2060575"/>
            <a:ext cx="288925" cy="0"/>
          </a:xfrm>
          <a:prstGeom prst="line">
            <a:avLst/>
          </a:prstGeom>
          <a:noFill/>
          <a:ln w="19050">
            <a:solidFill>
              <a:schemeClr val="tx1"/>
            </a:solidFill>
            <a:miter lim="800000"/>
            <a:headEnd/>
            <a:tailEnd/>
          </a:ln>
        </p:spPr>
        <p:txBody>
          <a:bodyPr wrap="none"/>
          <a:lstStyle/>
          <a:p>
            <a:endParaRPr lang="he-IL"/>
          </a:p>
        </p:txBody>
      </p:sp>
      <p:sp>
        <p:nvSpPr>
          <p:cNvPr id="393223" name="Line 7"/>
          <p:cNvSpPr>
            <a:spLocks noChangeShapeType="1"/>
          </p:cNvSpPr>
          <p:nvPr/>
        </p:nvSpPr>
        <p:spPr bwMode="auto">
          <a:xfrm>
            <a:off x="5364163" y="2492375"/>
            <a:ext cx="288925" cy="0"/>
          </a:xfrm>
          <a:prstGeom prst="line">
            <a:avLst/>
          </a:prstGeom>
          <a:noFill/>
          <a:ln w="19050">
            <a:solidFill>
              <a:schemeClr val="tx1"/>
            </a:solidFill>
            <a:miter lim="800000"/>
            <a:headEnd/>
            <a:tailEnd/>
          </a:ln>
        </p:spPr>
        <p:txBody>
          <a:bodyPr wrap="none"/>
          <a:lstStyle/>
          <a:p>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93220"/>
                                        </p:tgtEl>
                                        <p:attrNameLst>
                                          <p:attrName>style.visibility</p:attrName>
                                        </p:attrNameLst>
                                      </p:cBhvr>
                                      <p:to>
                                        <p:strVal val="visible"/>
                                      </p:to>
                                    </p:set>
                                    <p:anim calcmode="lin" valueType="num">
                                      <p:cBhvr>
                                        <p:cTn id="7" dur="1000" fill="hold"/>
                                        <p:tgtEl>
                                          <p:spTgt spid="393220"/>
                                        </p:tgtEl>
                                        <p:attrNameLst>
                                          <p:attrName>ppt_w</p:attrName>
                                        </p:attrNameLst>
                                      </p:cBhvr>
                                      <p:tavLst>
                                        <p:tav tm="0">
                                          <p:val>
                                            <p:strVal val="#ppt_w*0.70"/>
                                          </p:val>
                                        </p:tav>
                                        <p:tav tm="100000">
                                          <p:val>
                                            <p:strVal val="#ppt_w"/>
                                          </p:val>
                                        </p:tav>
                                      </p:tavLst>
                                    </p:anim>
                                    <p:anim calcmode="lin" valueType="num">
                                      <p:cBhvr>
                                        <p:cTn id="8" dur="1000" fill="hold"/>
                                        <p:tgtEl>
                                          <p:spTgt spid="393220"/>
                                        </p:tgtEl>
                                        <p:attrNameLst>
                                          <p:attrName>ppt_h</p:attrName>
                                        </p:attrNameLst>
                                      </p:cBhvr>
                                      <p:tavLst>
                                        <p:tav tm="0">
                                          <p:val>
                                            <p:strVal val="#ppt_h"/>
                                          </p:val>
                                        </p:tav>
                                        <p:tav tm="100000">
                                          <p:val>
                                            <p:strVal val="#ppt_h"/>
                                          </p:val>
                                        </p:tav>
                                      </p:tavLst>
                                    </p:anim>
                                    <p:animEffect transition="in" filter="fade">
                                      <p:cBhvr>
                                        <p:cTn id="9" dur="1000"/>
                                        <p:tgtEl>
                                          <p:spTgt spid="39322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93219">
                                            <p:txEl>
                                              <p:pRg st="0" end="0"/>
                                            </p:txEl>
                                          </p:spTgt>
                                        </p:tgtEl>
                                        <p:attrNameLst>
                                          <p:attrName>style.visibility</p:attrName>
                                        </p:attrNameLst>
                                      </p:cBhvr>
                                      <p:to>
                                        <p:strVal val="visible"/>
                                      </p:to>
                                    </p:set>
                                    <p:animEffect transition="in" filter="fade">
                                      <p:cBhvr>
                                        <p:cTn id="14" dur="2000"/>
                                        <p:tgtEl>
                                          <p:spTgt spid="393219">
                                            <p:txEl>
                                              <p:pRg st="0" end="0"/>
                                            </p:tx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93222"/>
                                        </p:tgtEl>
                                        <p:attrNameLst>
                                          <p:attrName>style.visibility</p:attrName>
                                        </p:attrNameLst>
                                      </p:cBhvr>
                                      <p:to>
                                        <p:strVal val="visible"/>
                                      </p:to>
                                    </p:se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93219">
                                            <p:txEl>
                                              <p:pRg st="1" end="1"/>
                                            </p:txEl>
                                          </p:spTgt>
                                        </p:tgtEl>
                                        <p:attrNameLst>
                                          <p:attrName>style.visibility</p:attrName>
                                        </p:attrNameLst>
                                      </p:cBhvr>
                                      <p:to>
                                        <p:strVal val="visible"/>
                                      </p:to>
                                    </p:set>
                                    <p:animEffect transition="in" filter="fade">
                                      <p:cBhvr>
                                        <p:cTn id="20" dur="2000"/>
                                        <p:tgtEl>
                                          <p:spTgt spid="393219">
                                            <p:txEl>
                                              <p:pRg st="1" end="1"/>
                                            </p:tx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93223"/>
                                        </p:tgtEl>
                                        <p:attrNameLst>
                                          <p:attrName>style.visibility</p:attrName>
                                        </p:attrNameLst>
                                      </p:cBhvr>
                                      <p:to>
                                        <p:strVal val="visible"/>
                                      </p:to>
                                    </p:se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393219">
                                            <p:txEl>
                                              <p:pRg st="2" end="2"/>
                                            </p:txEl>
                                          </p:spTgt>
                                        </p:tgtEl>
                                        <p:attrNameLst>
                                          <p:attrName>style.visibility</p:attrName>
                                        </p:attrNameLst>
                                      </p:cBhvr>
                                      <p:to>
                                        <p:strVal val="visible"/>
                                      </p:to>
                                    </p:set>
                                    <p:animEffect transition="in" filter="fade">
                                      <p:cBhvr>
                                        <p:cTn id="26" dur="2000"/>
                                        <p:tgtEl>
                                          <p:spTgt spid="393219">
                                            <p:txEl>
                                              <p:pRg st="2" end="2"/>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393221"/>
                                        </p:tgtEl>
                                        <p:attrNameLst>
                                          <p:attrName>style.visibility</p:attrName>
                                        </p:attrNameLst>
                                      </p:cBhvr>
                                      <p:to>
                                        <p:strVal val="visible"/>
                                      </p:to>
                                    </p:set>
                                    <p:anim calcmode="lin" valueType="num">
                                      <p:cBhvr>
                                        <p:cTn id="29" dur="1000" fill="hold"/>
                                        <p:tgtEl>
                                          <p:spTgt spid="393221"/>
                                        </p:tgtEl>
                                        <p:attrNameLst>
                                          <p:attrName>ppt_w</p:attrName>
                                        </p:attrNameLst>
                                      </p:cBhvr>
                                      <p:tavLst>
                                        <p:tav tm="0">
                                          <p:val>
                                            <p:strVal val="#ppt_w*0.70"/>
                                          </p:val>
                                        </p:tav>
                                        <p:tav tm="100000">
                                          <p:val>
                                            <p:strVal val="#ppt_w"/>
                                          </p:val>
                                        </p:tav>
                                      </p:tavLst>
                                    </p:anim>
                                    <p:anim calcmode="lin" valueType="num">
                                      <p:cBhvr>
                                        <p:cTn id="30" dur="1000" fill="hold"/>
                                        <p:tgtEl>
                                          <p:spTgt spid="393221"/>
                                        </p:tgtEl>
                                        <p:attrNameLst>
                                          <p:attrName>ppt_h</p:attrName>
                                        </p:attrNameLst>
                                      </p:cBhvr>
                                      <p:tavLst>
                                        <p:tav tm="0">
                                          <p:val>
                                            <p:strVal val="#ppt_h"/>
                                          </p:val>
                                        </p:tav>
                                        <p:tav tm="100000">
                                          <p:val>
                                            <p:strVal val="#ppt_h"/>
                                          </p:val>
                                        </p:tav>
                                      </p:tavLst>
                                    </p:anim>
                                    <p:animEffect transition="in" filter="fade">
                                      <p:cBhvr>
                                        <p:cTn id="31" dur="1000"/>
                                        <p:tgtEl>
                                          <p:spTgt spid="393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p:bldP spid="393222" grpId="0" animBg="1"/>
      <p:bldP spid="393223" grpId="0" animBg="1"/>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13867</TotalTime>
  <Words>14760</Words>
  <Application>Microsoft Office PowerPoint</Application>
  <PresentationFormat>‫הצגה על המסך (4:3)</PresentationFormat>
  <Paragraphs>3029</Paragraphs>
  <Slides>201</Slides>
  <Notes>0</Notes>
  <HiddenSlides>0</HiddenSlides>
  <MMClips>0</MMClips>
  <ScaleCrop>false</ScaleCrop>
  <HeadingPairs>
    <vt:vector size="8" baseType="variant">
      <vt:variant>
        <vt:lpstr>גופנים בשימוש</vt:lpstr>
      </vt:variant>
      <vt:variant>
        <vt:i4>7</vt:i4>
      </vt:variant>
      <vt:variant>
        <vt:lpstr>ערכת נושא</vt:lpstr>
      </vt:variant>
      <vt:variant>
        <vt:i4>1</vt:i4>
      </vt:variant>
      <vt:variant>
        <vt:lpstr>שרתי OLE מוטבעים</vt:lpstr>
      </vt:variant>
      <vt:variant>
        <vt:i4>4</vt:i4>
      </vt:variant>
      <vt:variant>
        <vt:lpstr>כותרות שקופיות</vt:lpstr>
      </vt:variant>
      <vt:variant>
        <vt:i4>201</vt:i4>
      </vt:variant>
    </vt:vector>
  </HeadingPairs>
  <TitlesOfParts>
    <vt:vector size="213" baseType="lpstr">
      <vt:lpstr>Tahoma</vt:lpstr>
      <vt:lpstr>Times New Roman</vt:lpstr>
      <vt:lpstr>Arial</vt:lpstr>
      <vt:lpstr>Wingdings</vt:lpstr>
      <vt:lpstr>Symbol</vt:lpstr>
      <vt:lpstr>Palatino Linotype</vt:lpstr>
      <vt:lpstr>MS PGothic</vt:lpstr>
      <vt:lpstr>Blends</vt:lpstr>
      <vt:lpstr>צילום של Microsoft Photo Editor 3.0</vt:lpstr>
      <vt:lpstr>Microsoft Equation 3.0</vt:lpstr>
      <vt:lpstr>תרשים של Microsoft Graph</vt:lpstr>
      <vt:lpstr>תרשים של Microsoft Excel</vt:lpstr>
      <vt:lpstr>מפתח נושאים</vt:lpstr>
      <vt:lpstr>סטטיסטיקה</vt:lpstr>
      <vt:lpstr>מבוא: מושגים</vt:lpstr>
      <vt:lpstr>מבוא 2: משפט הגבול המרכזי לממוצע </vt:lpstr>
      <vt:lpstr>התפלגות Z (נורמאלית)</vt:lpstr>
      <vt:lpstr>טבלת ציוני  Z (התפלגות Z)</vt:lpstr>
      <vt:lpstr>אומדן לפרמטר μ,  נתונה: רווח בר סמך</vt:lpstr>
      <vt:lpstr>רווח בר סמך</vt:lpstr>
      <vt:lpstr>רווח בר סמך לפרמטר μ ( נתונה): דוגמא</vt:lpstr>
      <vt:lpstr>שקופית 10</vt:lpstr>
      <vt:lpstr>שקופית 11</vt:lpstr>
      <vt:lpstr>שקופית 12</vt:lpstr>
      <vt:lpstr>שקופית 13</vt:lpstr>
      <vt:lpstr>שקופית 14</vt:lpstr>
      <vt:lpstr>שקופית 15</vt:lpstr>
      <vt:lpstr>שקופית 16</vt:lpstr>
      <vt:lpstr>סטטיסטיקה</vt:lpstr>
      <vt:lpstr>הסקה סטטיסטית: הסקה ממדגם על האוכלוסייה</vt:lpstr>
      <vt:lpstr>בדיקת השערות: שלב א' ניסוח השערות</vt:lpstr>
      <vt:lpstr>בדיקת השערות: שלב ב' קביעת רמת מובהקות </vt:lpstr>
      <vt:lpstr>בדיקת השערות: שלב ג' חישוב (קבלה או דחייה)</vt:lpstr>
      <vt:lpstr>בדיקת השערות: שלב ד' החלטה</vt:lpstr>
      <vt:lpstr>דוגמא: השערה חד כיוונית שלילית</vt:lpstr>
      <vt:lpstr>בדיקת השערות: שלב א' ניסוח השערות</vt:lpstr>
      <vt:lpstr>בדיקת השערות: שלב ב' קביעת רמת מובהקות </vt:lpstr>
      <vt:lpstr>בדיקת השערות: שלב ג' חישוב (קבלה או דחייה)</vt:lpstr>
      <vt:lpstr>בדיקת השערות: שלב ד' החלטה</vt:lpstr>
      <vt:lpstr>דוגמא: השערה דו כיוונית</vt:lpstr>
      <vt:lpstr>בדיקת השערות: שלב א' ניסוח השערות</vt:lpstr>
      <vt:lpstr>בדיקת השערות: שלב ב' קביעת רמת מובהקות </vt:lpstr>
      <vt:lpstr>בדיקת השערות: שלב ג' חישוב (קבלה או דחייה)</vt:lpstr>
      <vt:lpstr>בדיקת השערות: שלב ד' החלטה</vt:lpstr>
      <vt:lpstr>מה משפיע על הסיכוי לקבל את השערת החוקר?</vt:lpstr>
      <vt:lpstr>קביעת Z הגבולי באמצעות מספר גולמי (C) </vt:lpstr>
      <vt:lpstr>קביעת Z הגבולי באמצעות מספר גולמי (C) </vt:lpstr>
      <vt:lpstr>תרגיל 1</vt:lpstr>
      <vt:lpstr>תרגיל 1I: שלב א' ניסוח השערות</vt:lpstr>
      <vt:lpstr>תרגיל 1I: שלב ב' קביעת רמת מובהקות </vt:lpstr>
      <vt:lpstr>תרגיל 1I: שלב ג' חישוב (קבלה או דחייה)</vt:lpstr>
      <vt:lpstr>תרגיל 1I: שלב ד' החלטה</vt:lpstr>
      <vt:lpstr>תרגיל 1II: שלב א' ניסוח השערות</vt:lpstr>
      <vt:lpstr>תרגיל 1II: שלב ב' קביעת רמת מובהקות </vt:lpstr>
      <vt:lpstr>תרגיל 1II: שלב ג' חישוב (קבלה או דחייה)</vt:lpstr>
      <vt:lpstr>תרגיל 1II: שלב ד' החלטה</vt:lpstr>
      <vt:lpstr>תרגיל 2</vt:lpstr>
      <vt:lpstr>תרגיל 2: שלב א' ניסוח השערות</vt:lpstr>
      <vt:lpstr>תרגיל 2: שלב ב' קביעת רמת מובהקות </vt:lpstr>
      <vt:lpstr>תרגיל 2: שלב ג' חישוב (קבלה או דחייה)</vt:lpstr>
      <vt:lpstr>תרגיל 2: שלב ד' החלטה</vt:lpstr>
      <vt:lpstr>סטטיסטיקה</vt:lpstr>
      <vt:lpstr>סוגי טעויות</vt:lpstr>
      <vt:lpstr>סוגי טעויות</vt:lpstr>
      <vt:lpstr>סוגי טעויות: אופן החישוב</vt:lpstr>
      <vt:lpstr>חישוב ה : דוגמא</vt:lpstr>
      <vt:lpstr>חישוב ה : דוגמא (1)</vt:lpstr>
      <vt:lpstr>חישוב ה : דוגמא (2)</vt:lpstr>
      <vt:lpstr>מבחן t: בדיקת השערות על הפרמטר μ כאשר  (סטיית תקן אוכלוסייה) לא נתונה</vt:lpstr>
      <vt:lpstr>התפלגות t (מכונה גם התפלגות סטודנטיאלית)</vt:lpstr>
      <vt:lpstr>טבלת ערכים גבוליים t</vt:lpstr>
      <vt:lpstr>תרגיל 1</vt:lpstr>
      <vt:lpstr>תרגיל 1: שלב א' ניסוח השערות</vt:lpstr>
      <vt:lpstr>תרגיל 1: שלב ב' קביעת רמת מובהקות </vt:lpstr>
      <vt:lpstr>תרגיל 1: חישוב סטיית התקן והממוצע</vt:lpstr>
      <vt:lpstr>תרגיל 1: שלב ג' חישוב (קבלה או דחייה)</vt:lpstr>
      <vt:lpstr>תרגיל 1: שלב ד' החלטה</vt:lpstr>
      <vt:lpstr>תרגיל 2</vt:lpstr>
      <vt:lpstr>תרגיל 2: שלב א' ניסוח השערות</vt:lpstr>
      <vt:lpstr>תרגיל 2: שלב ב' קביעת רמת מובהקות </vt:lpstr>
      <vt:lpstr>תרגיל 2: שלב ג' חישוב (קבלה או דחייה)</vt:lpstr>
      <vt:lpstr>תרגיל 2: שלב ד' החלטה</vt:lpstr>
      <vt:lpstr>תרגיל 3</vt:lpstr>
      <vt:lpstr>תרגיל 3: שלב א' ניסוח השערות</vt:lpstr>
      <vt:lpstr>תרגיל 3: שלב ב' קביעת רמת מובהקות </vt:lpstr>
      <vt:lpstr>תרגיל 3: שלב ג' חישוב (קבלה או דחייה)</vt:lpstr>
      <vt:lpstr>תרגיל 3: שלב ד' החלטה</vt:lpstr>
      <vt:lpstr>סטטיסטיקה</vt:lpstr>
      <vt:lpstr>אומדן לפרמטר μ,  לא נתונה (S): רווח בר סמך</vt:lpstr>
      <vt:lpstr>רווח בר סמך</vt:lpstr>
      <vt:lpstr>רווח בר סמך לפרמטר μ,  לא נתונה (S): דוגמא</vt:lpstr>
      <vt:lpstr>שקופית 80</vt:lpstr>
      <vt:lpstr>שקופית 81</vt:lpstr>
      <vt:lpstr>מבחן t: בדיקת השערות על הפרש ממוצעי שני מדגמים כאשר  לא נתונה. </vt:lpstr>
      <vt:lpstr>רווח בר סמך להפרש הממוצעים כאשר 1 ו 2 לא נתונות (אך שוות): דוגמא</vt:lpstr>
      <vt:lpstr>תרגיל 1</vt:lpstr>
      <vt:lpstr>תרגיל 1: שלב א' ניסוח השערות</vt:lpstr>
      <vt:lpstr>תרגיל 1: שלב ב' קביעת רמת מובהקות </vt:lpstr>
      <vt:lpstr>תרגיל 1: חישוב השונות וסטיית התקן המשותפת</vt:lpstr>
      <vt:lpstr>תרגיל 1: שלב ג' חישוב (קבלה או דחייה)</vt:lpstr>
      <vt:lpstr>תרגיל 1: שלב ד' החלטה</vt:lpstr>
      <vt:lpstr>תרגיל 2</vt:lpstr>
      <vt:lpstr>תרגיל 2: שלב א' ניסוח השערות</vt:lpstr>
      <vt:lpstr>תרגיל 2: שלב ב' קביעת רמת מובהקות </vt:lpstr>
      <vt:lpstr>תרגיל 2: חישוב סטיית התקן והשונות המשותפת</vt:lpstr>
      <vt:lpstr>תרגיל 2: שלב ג' חישוב (קבלה או דחייה)</vt:lpstr>
      <vt:lpstr>תרגיל 2: שלב ד' החלטה</vt:lpstr>
      <vt:lpstr>תרגיל 3</vt:lpstr>
      <vt:lpstr>תרגיל 3: שלב א' ניסוח השערות</vt:lpstr>
      <vt:lpstr>תרגיל 3: שלב ב' קביעת רמת מובהקות </vt:lpstr>
      <vt:lpstr>תרגיל 3: חישוב השונות וסטיית התקן המשותפת</vt:lpstr>
      <vt:lpstr>תרגיל 3: שלב ג' חישוב (קבלה או דחייה)</vt:lpstr>
      <vt:lpstr>תרגיל 3: שלב ד' החלטה</vt:lpstr>
      <vt:lpstr>סטטיסטיקה</vt:lpstr>
      <vt:lpstr>מבחן t: בדיקת השערות על הפרש ממוצעי שני מדגמים מזווגים.</vt:lpstr>
      <vt:lpstr>שקופית 104</vt:lpstr>
      <vt:lpstr>שלב א' ניסוח השערות</vt:lpstr>
      <vt:lpstr>שלב ב' קביעת רמת מובהקות </vt:lpstr>
      <vt:lpstr>חישוב ההפרש בין הממוצעים d וסטיית התקן</vt:lpstr>
      <vt:lpstr>שלב ג' חישוב (קבלה או דחייה)</vt:lpstr>
      <vt:lpstr>שלב ד' החלטה</vt:lpstr>
      <vt:lpstr>שקופית 110</vt:lpstr>
      <vt:lpstr>תרגיל 1: שלב א' ניסוח השערות</vt:lpstr>
      <vt:lpstr>תרגיל 1: שלב ב' קביעת רמת מובהקות </vt:lpstr>
      <vt:lpstr>תרגיל 1: חישוב ההפרש בין הממוצעים d וסטיית התקן</vt:lpstr>
      <vt:lpstr>תרגיל 1: שלב ג' חישוב (קבלה או דחייה)</vt:lpstr>
      <vt:lpstr>תרגיל 1: שלב ד' החלטה</vt:lpstr>
      <vt:lpstr>שקופית 116</vt:lpstr>
      <vt:lpstr>תרגיל 2: שלב א' ניסוח השערות</vt:lpstr>
      <vt:lpstr>תרגיל 2: שלב ב' קביעת רמת מובהקות </vt:lpstr>
      <vt:lpstr>תרגיל 2: חישוב ההפרש בין הממוצעים d וסטיית התקן</vt:lpstr>
      <vt:lpstr>תרגיל 2: שלב ג' חישוב (קבלה או דחייה)</vt:lpstr>
      <vt:lpstr>תרגיל 2: שלב ד' החלטה</vt:lpstr>
      <vt:lpstr>סטטיסטיקה</vt:lpstr>
      <vt:lpstr>בדיקת השערות על השונות σ2</vt:lpstr>
      <vt:lpstr>התפלגות χ2</vt:lpstr>
      <vt:lpstr>טבלת ערכים גבוליים χ2 </vt:lpstr>
      <vt:lpstr>שקופית 126</vt:lpstr>
      <vt:lpstr>שלב א' ניסוח השערות</vt:lpstr>
      <vt:lpstr>שלב ב' קביעת רמת מובהקות </vt:lpstr>
      <vt:lpstr>שלב ג' חישוב (קבלה או דחייה)</vt:lpstr>
      <vt:lpstr>שלב ד' החלטה</vt:lpstr>
      <vt:lpstr>רווח בר סמך לשונות האוכלוסייה 2 לפי מדגם: דוגמא</vt:lpstr>
      <vt:lpstr>שקופית 132</vt:lpstr>
      <vt:lpstr>תרגיל 1: שלב א' ניסוח השערות</vt:lpstr>
      <vt:lpstr>תרגיל 1: שלב ב' קביעת רמת מובהקות </vt:lpstr>
      <vt:lpstr>תרגיל 1: שלב ג' חישוב (קבלה או דחייה)</vt:lpstr>
      <vt:lpstr>תרגיל 1: שלב ד' החלטה</vt:lpstr>
      <vt:lpstr>תרגיל 1: רווח בר סמך לשונות 2</vt:lpstr>
      <vt:lpstr>סטטיסטיקה</vt:lpstr>
      <vt:lpstr>מבחנים לא פרמטריים</vt:lpstr>
      <vt:lpstr>מבחן χ2 לבדיקת 'אי תלות' (קשר בין שני משתנים): דוגמא</vt:lpstr>
      <vt:lpstr>מבחן χ2 לבדיקת 'אי תלות': דוגמא המשך</vt:lpstr>
      <vt:lpstr>מבחן χ2 לבדיקת 'אי תלות': דוגמא המשך</vt:lpstr>
      <vt:lpstr>מבחן χ2 לבדיקת 'אי תלות': דוגמא המשך</vt:lpstr>
      <vt:lpstr>מבחן χ2 לבדיקת 'אי תלות': דוגמא המשך</vt:lpstr>
      <vt:lpstr>מבחן χ2 לבדיקת 'אי תלות': הגבלות</vt:lpstr>
      <vt:lpstr>מבחן χ2 לבדיקת 'אי תלות' (דרגת חופש אחת) Yates: דוגמא</vt:lpstr>
      <vt:lpstr>מבחן χ2 לבדיקת 'אי תלות' (דרגת חופש אחת) Yates: דוגמא המשך</vt:lpstr>
      <vt:lpstr>מבחן χ2 לבדיקת 'אי תלות' (דרגת חופש אחת) Yates: דוגמא המשך</vt:lpstr>
      <vt:lpstr>מבחן χ2 לבדיקת 'אי תלות' (דרגת חופש אחת) Yates: דוגמא המשך</vt:lpstr>
      <vt:lpstr>תרגיל 1</vt:lpstr>
      <vt:lpstr>תרגיל 1: ניסוח השערות &amp; ורמת מובהקות</vt:lpstr>
      <vt:lpstr>תרגיל 1: חישוב</vt:lpstr>
      <vt:lpstr>תרגיל 1: החלטה</vt:lpstr>
      <vt:lpstr>תרגיל 2: ניסוח השערות</vt:lpstr>
      <vt:lpstr>תרגיל 2: קביעת רמת מובהקות</vt:lpstr>
      <vt:lpstr>תרגיל 2: חישוב</vt:lpstr>
      <vt:lpstr>תרגיל 2: החלטה</vt:lpstr>
      <vt:lpstr>סטטיסטיקה</vt:lpstr>
      <vt:lpstr>מבחנים לא פרמטריים</vt:lpstr>
      <vt:lpstr>מבחן χ2 לבדיקת 'טיב התאמה': דוגמא</vt:lpstr>
      <vt:lpstr>מבחן χ2 לבדיקת 'טיב התאמה': דוגמא המשך</vt:lpstr>
      <vt:lpstr>מבחן χ2 לבדיקת 'טיב התאמה': דוגמא המשך</vt:lpstr>
      <vt:lpstr>מבחן χ2 לבדיקת 'טיב התאמה': דוגמא המשך</vt:lpstr>
      <vt:lpstr>תרגיל 1</vt:lpstr>
      <vt:lpstr>תרגיל 1: ניסוח השערות &amp; ורמת מובהקות</vt:lpstr>
      <vt:lpstr>תרגיל 1: חישוב</vt:lpstr>
      <vt:lpstr>תרגיל 1: החלטה</vt:lpstr>
      <vt:lpstr>סטטיסטיקה</vt:lpstr>
      <vt:lpstr>קשר סטטיסטי ליניארי (קווי)</vt:lpstr>
      <vt:lpstr>דוגמא</vt:lpstr>
      <vt:lpstr>סוגי קשרים: הצגה גראפית</vt:lpstr>
      <vt:lpstr>סוגי קשרים: הצגה גראפית דוגמאות</vt:lpstr>
      <vt:lpstr>סוגי קשרים: הצגה גראפית דוגמאות (2)</vt:lpstr>
      <vt:lpstr>מקדם המתאם (קורלציה)</vt:lpstr>
      <vt:lpstr>מקדם המתאם (קורלציה): אופן החישוב</vt:lpstr>
      <vt:lpstr>מקדם המתאם - אופן החישוב: דוגמא</vt:lpstr>
      <vt:lpstr>מקדם המתאם: שונות מוסברת ובדיקת מובהקות</vt:lpstr>
      <vt:lpstr>תרגיל 1: חישוב מקדם המתאם</vt:lpstr>
      <vt:lpstr>תרגיל 1: מובהקות מקדם המתאם</vt:lpstr>
      <vt:lpstr>קו הרגרסיה: מושגים והגדרה</vt:lpstr>
      <vt:lpstr>קו הרגרסיה (חיזוי Y ע"פ X) : אופן החישוב</vt:lpstr>
      <vt:lpstr>קו הרגרסיה (חיזוי X ע"פ Y) : אופן החישוב</vt:lpstr>
      <vt:lpstr>סטטיסטיקה</vt:lpstr>
      <vt:lpstr>האם מדובר בבדיקת השערות על הפרש ממוצעים / שונות / קשר, או  בגודל מדגם, חישוב טעויות α β, רווח בר סמך</vt:lpstr>
      <vt:lpstr>האם מדובר בבדיקת השערות על הפרש ממוצעים / שונות / קשר, או  בגודל מדגם, חישוב טעויות α β, רווח בר סמך</vt:lpstr>
      <vt:lpstr>האם מדובר בבדיקת השערות על הפרש ממוצעים / שונות / קשר, או  בגודל מדגם, חישוב טעויות α β, רווח בר סמך</vt:lpstr>
      <vt:lpstr>האם מדובר בבדיקת השערות על הפרש ממוצעים / שונות / קשר</vt:lpstr>
      <vt:lpstr>בדיקת השערות על הפרש ממוצעים איזה מבחן מתאים מבחן Z או t?</vt:lpstr>
      <vt:lpstr>איזה מבחן t מתאים t מדגם מול אוכלוסייה, t שוויון שונויות, t אי שוויון שונויות (לא למדנו), או t לתלויים?</vt:lpstr>
      <vt:lpstr>איזה מבחן t מתאים t מדגם מול אוכלוסייה, t שוויון שונויות, t אי שוויון שונויות (לא למדנו), או t לתלויים?</vt:lpstr>
      <vt:lpstr>איזה מבחן t מתאים t מדגם מול אוכלוסייה, t שוויון שונויות, t אי שוויון שונויות (לא למדנו), או t לתלויים?</vt:lpstr>
      <vt:lpstr>בדיקת השערות על הבדלים בשונויות</vt:lpstr>
      <vt:lpstr>איזה מבחן לבדיקת קשר  χ2 לאי תלות, χ2 לטיב התאמה או מקדם המתאם (פרסון)?</vt:lpstr>
      <vt:lpstr>איזה מבחן לבדיקת קשר  χ2 לאי תלות, χ2 לטיב התאמה או מקדם המתאם (פרסון)?</vt:lpstr>
      <vt:lpstr>איזה מבחן לבדיקת קשר  χ2 לאי תלות, χ2 לטיב התאמה או מקדם המתאם (פרסון)?</vt:lpstr>
      <vt:lpstr>סטטיסטיקה</vt:lpstr>
      <vt:lpstr>בסיס נתונים והקלדת נתונים</vt:lpstr>
      <vt:lpstr>תיאור המדגם</vt:lpstr>
      <vt:lpstr>בדיקות השערות t-test [תלויים וסטודנטיאלי]</vt:lpstr>
      <vt:lpstr>בדיקת עוצמת הקורלציה בין שני משתנים מסולם אינטרוולי ומעלה [קורלצית פירסון]</vt:lpstr>
      <vt:lpstr>מבחן χ2 לבדיקת טיב התאמה</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סטטיסטיקה</dc:title>
  <dc:creator>yossi</dc:creator>
  <cp:lastModifiedBy>פולינה באבאי</cp:lastModifiedBy>
  <cp:revision>656</cp:revision>
  <cp:lastPrinted>1601-01-01T00:00:00Z</cp:lastPrinted>
  <dcterms:created xsi:type="dcterms:W3CDTF">2002-05-17T18:33:15Z</dcterms:created>
  <dcterms:modified xsi:type="dcterms:W3CDTF">2017-03-13T11:46:03Z</dcterms:modified>
</cp:coreProperties>
</file>