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2"/>
  </p:notesMasterIdLst>
  <p:sldIdLst>
    <p:sldId id="341" r:id="rId2"/>
    <p:sldId id="342" r:id="rId3"/>
    <p:sldId id="343" r:id="rId4"/>
    <p:sldId id="344" r:id="rId5"/>
    <p:sldId id="345" r:id="rId6"/>
    <p:sldId id="346" r:id="rId7"/>
    <p:sldId id="347" r:id="rId8"/>
    <p:sldId id="349" r:id="rId9"/>
    <p:sldId id="348" r:id="rId10"/>
    <p:sldId id="350" r:id="rId11"/>
    <p:sldId id="351" r:id="rId12"/>
    <p:sldId id="352" r:id="rId13"/>
    <p:sldId id="353" r:id="rId14"/>
    <p:sldId id="354" r:id="rId15"/>
    <p:sldId id="355" r:id="rId16"/>
    <p:sldId id="356" r:id="rId17"/>
    <p:sldId id="357" r:id="rId18"/>
    <p:sldId id="358" r:id="rId19"/>
    <p:sldId id="359" r:id="rId20"/>
    <p:sldId id="360" r:id="rId21"/>
  </p:sldIdLst>
  <p:sldSz cx="9144000" cy="6858000" type="screen4x3"/>
  <p:notesSz cx="6797675" cy="9926638"/>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a:srgbClr val="336699"/>
    <a:srgbClr val="FF9999"/>
    <a:srgbClr val="B87C76"/>
    <a:srgbClr val="C52E15"/>
    <a:srgbClr val="FFCC00"/>
    <a:srgbClr val="000000"/>
    <a:srgbClr val="80808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250" autoAdjust="0"/>
    <p:restoredTop sz="94660"/>
  </p:normalViewPr>
  <p:slideViewPr>
    <p:cSldViewPr>
      <p:cViewPr>
        <p:scale>
          <a:sx n="100" d="100"/>
          <a:sy n="100" d="100"/>
        </p:scale>
        <p:origin x="-1860" y="-3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1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678CC1-0648-42DC-A084-0939B61A7E8F}" type="doc">
      <dgm:prSet loTypeId="urn:microsoft.com/office/officeart/2005/8/layout/pyramid2" loCatId="list" qsTypeId="urn:microsoft.com/office/officeart/2005/8/quickstyle/3d1" qsCatId="3D" csTypeId="urn:microsoft.com/office/officeart/2005/8/colors/colorful3" csCatId="colorful" phldr="1"/>
      <dgm:spPr/>
      <dgm:t>
        <a:bodyPr/>
        <a:lstStyle/>
        <a:p>
          <a:pPr rtl="1"/>
          <a:endParaRPr lang="he-IL"/>
        </a:p>
      </dgm:t>
    </dgm:pt>
    <dgm:pt modelId="{3BD6C83F-977B-4396-AF43-9D10E0B5676A}">
      <dgm:prSet phldrT="[טקסט]"/>
      <dgm:spPr/>
      <dgm:t>
        <a:bodyPr/>
        <a:lstStyle/>
        <a:p>
          <a:pPr rtl="1"/>
          <a:r>
            <a:rPr lang="he-IL" dirty="0" smtClean="0"/>
            <a:t>מונח תיאורטי</a:t>
          </a:r>
          <a:endParaRPr lang="he-IL" dirty="0"/>
        </a:p>
      </dgm:t>
    </dgm:pt>
    <dgm:pt modelId="{20D3D57B-621A-4B46-8555-FA3152E5E286}" type="parTrans" cxnId="{6FB87B18-826E-4F6A-8155-6995C54754D7}">
      <dgm:prSet/>
      <dgm:spPr/>
      <dgm:t>
        <a:bodyPr/>
        <a:lstStyle/>
        <a:p>
          <a:pPr rtl="1"/>
          <a:endParaRPr lang="he-IL"/>
        </a:p>
      </dgm:t>
    </dgm:pt>
    <dgm:pt modelId="{7948EBAA-BEE0-42F5-902A-6AD30A7D92EB}" type="sibTrans" cxnId="{6FB87B18-826E-4F6A-8155-6995C54754D7}">
      <dgm:prSet/>
      <dgm:spPr/>
      <dgm:t>
        <a:bodyPr/>
        <a:lstStyle/>
        <a:p>
          <a:pPr rtl="1"/>
          <a:endParaRPr lang="he-IL"/>
        </a:p>
      </dgm:t>
    </dgm:pt>
    <dgm:pt modelId="{3F387AC6-33DF-4CDC-9802-3E786F4FBBAE}">
      <dgm:prSet phldrT="[טקסט]"/>
      <dgm:spPr/>
      <dgm:t>
        <a:bodyPr/>
        <a:lstStyle/>
        <a:p>
          <a:pPr rtl="1"/>
          <a:r>
            <a:rPr lang="he-IL" dirty="0" smtClean="0"/>
            <a:t>הגדרה נומינלית</a:t>
          </a:r>
          <a:endParaRPr lang="he-IL" dirty="0"/>
        </a:p>
      </dgm:t>
    </dgm:pt>
    <dgm:pt modelId="{FEDF1EB6-6FBF-4C11-B8B8-C7F7D397CEEB}" type="parTrans" cxnId="{29AF1500-47D3-4A2C-BD44-932883F83F09}">
      <dgm:prSet/>
      <dgm:spPr/>
      <dgm:t>
        <a:bodyPr/>
        <a:lstStyle/>
        <a:p>
          <a:pPr rtl="1"/>
          <a:endParaRPr lang="he-IL"/>
        </a:p>
      </dgm:t>
    </dgm:pt>
    <dgm:pt modelId="{E3918870-9AA3-452C-BD6F-B552ED808AC8}" type="sibTrans" cxnId="{29AF1500-47D3-4A2C-BD44-932883F83F09}">
      <dgm:prSet/>
      <dgm:spPr/>
      <dgm:t>
        <a:bodyPr/>
        <a:lstStyle/>
        <a:p>
          <a:pPr rtl="1"/>
          <a:endParaRPr lang="he-IL"/>
        </a:p>
      </dgm:t>
    </dgm:pt>
    <dgm:pt modelId="{A5F8E903-9380-4CFE-A124-2C77BC656970}">
      <dgm:prSet phldrT="[טקסט]"/>
      <dgm:spPr/>
      <dgm:t>
        <a:bodyPr/>
        <a:lstStyle/>
        <a:p>
          <a:pPr rtl="1"/>
          <a:r>
            <a:rPr lang="he-IL" dirty="0" smtClean="0"/>
            <a:t>הגדרה אופרציונלית</a:t>
          </a:r>
          <a:endParaRPr lang="he-IL" dirty="0"/>
        </a:p>
      </dgm:t>
    </dgm:pt>
    <dgm:pt modelId="{62289B86-A101-4088-B3CC-216D42283D15}" type="parTrans" cxnId="{B152B9E4-EC2F-4CE8-9E01-ADBC7DB32FC9}">
      <dgm:prSet/>
      <dgm:spPr/>
      <dgm:t>
        <a:bodyPr/>
        <a:lstStyle/>
        <a:p>
          <a:pPr rtl="1"/>
          <a:endParaRPr lang="he-IL"/>
        </a:p>
      </dgm:t>
    </dgm:pt>
    <dgm:pt modelId="{AD43558F-954B-49BF-B389-B11A26921791}" type="sibTrans" cxnId="{B152B9E4-EC2F-4CE8-9E01-ADBC7DB32FC9}">
      <dgm:prSet/>
      <dgm:spPr/>
      <dgm:t>
        <a:bodyPr/>
        <a:lstStyle/>
        <a:p>
          <a:pPr rtl="1"/>
          <a:endParaRPr lang="he-IL"/>
        </a:p>
      </dgm:t>
    </dgm:pt>
    <dgm:pt modelId="{69368D01-BC7F-4AC8-BE27-61FCD06F3AD4}" type="pres">
      <dgm:prSet presAssocID="{84678CC1-0648-42DC-A084-0939B61A7E8F}" presName="compositeShape" presStyleCnt="0">
        <dgm:presLayoutVars>
          <dgm:dir/>
          <dgm:resizeHandles/>
        </dgm:presLayoutVars>
      </dgm:prSet>
      <dgm:spPr/>
      <dgm:t>
        <a:bodyPr/>
        <a:lstStyle/>
        <a:p>
          <a:pPr rtl="1"/>
          <a:endParaRPr lang="he-IL"/>
        </a:p>
      </dgm:t>
    </dgm:pt>
    <dgm:pt modelId="{98F30444-F9D3-4F01-9118-33AF371BA622}" type="pres">
      <dgm:prSet presAssocID="{84678CC1-0648-42DC-A084-0939B61A7E8F}" presName="pyramid" presStyleLbl="node1" presStyleIdx="0" presStyleCnt="1"/>
      <dgm:spPr/>
    </dgm:pt>
    <dgm:pt modelId="{DF2F6493-A76A-4F8C-B5D0-A07A97868A44}" type="pres">
      <dgm:prSet presAssocID="{84678CC1-0648-42DC-A084-0939B61A7E8F}" presName="theList" presStyleCnt="0"/>
      <dgm:spPr/>
    </dgm:pt>
    <dgm:pt modelId="{E9CB793C-7368-4EB8-A2C5-5B31CEA1B938}" type="pres">
      <dgm:prSet presAssocID="{3BD6C83F-977B-4396-AF43-9D10E0B5676A}" presName="aNode" presStyleLbl="fgAcc1" presStyleIdx="0" presStyleCnt="3">
        <dgm:presLayoutVars>
          <dgm:bulletEnabled val="1"/>
        </dgm:presLayoutVars>
      </dgm:prSet>
      <dgm:spPr/>
      <dgm:t>
        <a:bodyPr/>
        <a:lstStyle/>
        <a:p>
          <a:pPr rtl="1"/>
          <a:endParaRPr lang="he-IL"/>
        </a:p>
      </dgm:t>
    </dgm:pt>
    <dgm:pt modelId="{3DBEC0F7-F7C0-46C0-AD1F-944E24D52209}" type="pres">
      <dgm:prSet presAssocID="{3BD6C83F-977B-4396-AF43-9D10E0B5676A}" presName="aSpace" presStyleCnt="0"/>
      <dgm:spPr/>
    </dgm:pt>
    <dgm:pt modelId="{C3710B9F-4FD0-473E-A10B-F74BE605DFE5}" type="pres">
      <dgm:prSet presAssocID="{3F387AC6-33DF-4CDC-9802-3E786F4FBBAE}" presName="aNode" presStyleLbl="fgAcc1" presStyleIdx="1" presStyleCnt="3">
        <dgm:presLayoutVars>
          <dgm:bulletEnabled val="1"/>
        </dgm:presLayoutVars>
      </dgm:prSet>
      <dgm:spPr/>
      <dgm:t>
        <a:bodyPr/>
        <a:lstStyle/>
        <a:p>
          <a:pPr rtl="1"/>
          <a:endParaRPr lang="he-IL"/>
        </a:p>
      </dgm:t>
    </dgm:pt>
    <dgm:pt modelId="{AF55AC92-4AC4-4329-AAE8-3D697B1E0ABD}" type="pres">
      <dgm:prSet presAssocID="{3F387AC6-33DF-4CDC-9802-3E786F4FBBAE}" presName="aSpace" presStyleCnt="0"/>
      <dgm:spPr/>
    </dgm:pt>
    <dgm:pt modelId="{F8D7CF95-E869-4307-8E4A-46831DDA7009}" type="pres">
      <dgm:prSet presAssocID="{A5F8E903-9380-4CFE-A124-2C77BC656970}" presName="aNode" presStyleLbl="fgAcc1" presStyleIdx="2" presStyleCnt="3">
        <dgm:presLayoutVars>
          <dgm:bulletEnabled val="1"/>
        </dgm:presLayoutVars>
      </dgm:prSet>
      <dgm:spPr/>
      <dgm:t>
        <a:bodyPr/>
        <a:lstStyle/>
        <a:p>
          <a:pPr rtl="1"/>
          <a:endParaRPr lang="he-IL"/>
        </a:p>
      </dgm:t>
    </dgm:pt>
    <dgm:pt modelId="{4659E31F-9EBA-498E-95E0-78D1E27F235B}" type="pres">
      <dgm:prSet presAssocID="{A5F8E903-9380-4CFE-A124-2C77BC656970}" presName="aSpace" presStyleCnt="0"/>
      <dgm:spPr/>
    </dgm:pt>
  </dgm:ptLst>
  <dgm:cxnLst>
    <dgm:cxn modelId="{2AEE1099-C315-40C8-B9A0-AC0171757208}" type="presOf" srcId="{A5F8E903-9380-4CFE-A124-2C77BC656970}" destId="{F8D7CF95-E869-4307-8E4A-46831DDA7009}" srcOrd="0" destOrd="0" presId="urn:microsoft.com/office/officeart/2005/8/layout/pyramid2"/>
    <dgm:cxn modelId="{077D7443-793B-4494-9121-7661147F7E2E}" type="presOf" srcId="{3BD6C83F-977B-4396-AF43-9D10E0B5676A}" destId="{E9CB793C-7368-4EB8-A2C5-5B31CEA1B938}" srcOrd="0" destOrd="0" presId="urn:microsoft.com/office/officeart/2005/8/layout/pyramid2"/>
    <dgm:cxn modelId="{448D5925-8E10-4AC9-995E-58F2206D47B3}" type="presOf" srcId="{3F387AC6-33DF-4CDC-9802-3E786F4FBBAE}" destId="{C3710B9F-4FD0-473E-A10B-F74BE605DFE5}" srcOrd="0" destOrd="0" presId="urn:microsoft.com/office/officeart/2005/8/layout/pyramid2"/>
    <dgm:cxn modelId="{29AF1500-47D3-4A2C-BD44-932883F83F09}" srcId="{84678CC1-0648-42DC-A084-0939B61A7E8F}" destId="{3F387AC6-33DF-4CDC-9802-3E786F4FBBAE}" srcOrd="1" destOrd="0" parTransId="{FEDF1EB6-6FBF-4C11-B8B8-C7F7D397CEEB}" sibTransId="{E3918870-9AA3-452C-BD6F-B552ED808AC8}"/>
    <dgm:cxn modelId="{6FB87B18-826E-4F6A-8155-6995C54754D7}" srcId="{84678CC1-0648-42DC-A084-0939B61A7E8F}" destId="{3BD6C83F-977B-4396-AF43-9D10E0B5676A}" srcOrd="0" destOrd="0" parTransId="{20D3D57B-621A-4B46-8555-FA3152E5E286}" sibTransId="{7948EBAA-BEE0-42F5-902A-6AD30A7D92EB}"/>
    <dgm:cxn modelId="{37C427A5-2538-42FA-AC29-BC63793BC340}" type="presOf" srcId="{84678CC1-0648-42DC-A084-0939B61A7E8F}" destId="{69368D01-BC7F-4AC8-BE27-61FCD06F3AD4}" srcOrd="0" destOrd="0" presId="urn:microsoft.com/office/officeart/2005/8/layout/pyramid2"/>
    <dgm:cxn modelId="{B152B9E4-EC2F-4CE8-9E01-ADBC7DB32FC9}" srcId="{84678CC1-0648-42DC-A084-0939B61A7E8F}" destId="{A5F8E903-9380-4CFE-A124-2C77BC656970}" srcOrd="2" destOrd="0" parTransId="{62289B86-A101-4088-B3CC-216D42283D15}" sibTransId="{AD43558F-954B-49BF-B389-B11A26921791}"/>
    <dgm:cxn modelId="{B524D125-08B4-40B7-9C88-39ECBFB7B096}" type="presParOf" srcId="{69368D01-BC7F-4AC8-BE27-61FCD06F3AD4}" destId="{98F30444-F9D3-4F01-9118-33AF371BA622}" srcOrd="0" destOrd="0" presId="urn:microsoft.com/office/officeart/2005/8/layout/pyramid2"/>
    <dgm:cxn modelId="{44021BF0-5DFB-4710-A68D-9855CEC0E551}" type="presParOf" srcId="{69368D01-BC7F-4AC8-BE27-61FCD06F3AD4}" destId="{DF2F6493-A76A-4F8C-B5D0-A07A97868A44}" srcOrd="1" destOrd="0" presId="urn:microsoft.com/office/officeart/2005/8/layout/pyramid2"/>
    <dgm:cxn modelId="{F0028FA8-1EE7-40C8-ACBC-C63365C04E77}" type="presParOf" srcId="{DF2F6493-A76A-4F8C-B5D0-A07A97868A44}" destId="{E9CB793C-7368-4EB8-A2C5-5B31CEA1B938}" srcOrd="0" destOrd="0" presId="urn:microsoft.com/office/officeart/2005/8/layout/pyramid2"/>
    <dgm:cxn modelId="{E34A1963-8216-4CDD-9A0E-20AE7B88C00E}" type="presParOf" srcId="{DF2F6493-A76A-4F8C-B5D0-A07A97868A44}" destId="{3DBEC0F7-F7C0-46C0-AD1F-944E24D52209}" srcOrd="1" destOrd="0" presId="urn:microsoft.com/office/officeart/2005/8/layout/pyramid2"/>
    <dgm:cxn modelId="{9234B812-699E-4720-BA07-E6133691B2BC}" type="presParOf" srcId="{DF2F6493-A76A-4F8C-B5D0-A07A97868A44}" destId="{C3710B9F-4FD0-473E-A10B-F74BE605DFE5}" srcOrd="2" destOrd="0" presId="urn:microsoft.com/office/officeart/2005/8/layout/pyramid2"/>
    <dgm:cxn modelId="{6A7AAB94-B29A-49C4-8363-7F80E18715DF}" type="presParOf" srcId="{DF2F6493-A76A-4F8C-B5D0-A07A97868A44}" destId="{AF55AC92-4AC4-4329-AAE8-3D697B1E0ABD}" srcOrd="3" destOrd="0" presId="urn:microsoft.com/office/officeart/2005/8/layout/pyramid2"/>
    <dgm:cxn modelId="{7B561408-A18A-4FBD-AE59-09FCB1DCB2F8}" type="presParOf" srcId="{DF2F6493-A76A-4F8C-B5D0-A07A97868A44}" destId="{F8D7CF95-E869-4307-8E4A-46831DDA7009}" srcOrd="4" destOrd="0" presId="urn:microsoft.com/office/officeart/2005/8/layout/pyramid2"/>
    <dgm:cxn modelId="{9BD1E15C-0C0D-4DF0-874F-D325C1227CC1}" type="presParOf" srcId="{DF2F6493-A76A-4F8C-B5D0-A07A97868A44}" destId="{4659E31F-9EBA-498E-95E0-78D1E27F235B}"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a:ext uri="{C62137D5-CB1D-491B-B009-E17868A290BF}">
      <dgm14:recolorImg xmlns:dgm14="http://schemas.microsoft.com/office/drawing/2010/diagram" xmlns="" val="1"/>
    </a:ext>
  </dgm:extLst>
</dgm:dataModel>
</file>

<file path=ppt/diagrams/data2.xml><?xml version="1.0" encoding="utf-8"?>
<dgm:dataModel xmlns:dgm="http://schemas.openxmlformats.org/drawingml/2006/diagram" xmlns:a="http://schemas.openxmlformats.org/drawingml/2006/main">
  <dgm:ptLst>
    <dgm:pt modelId="{84678CC1-0648-42DC-A084-0939B61A7E8F}" type="doc">
      <dgm:prSet loTypeId="urn:microsoft.com/office/officeart/2005/8/layout/pyramid2" loCatId="list" qsTypeId="urn:microsoft.com/office/officeart/2005/8/quickstyle/3d1" qsCatId="3D" csTypeId="urn:microsoft.com/office/officeart/2005/8/colors/colorful3" csCatId="colorful" phldr="1"/>
      <dgm:spPr/>
      <dgm:t>
        <a:bodyPr/>
        <a:lstStyle/>
        <a:p>
          <a:pPr rtl="1"/>
          <a:endParaRPr lang="he-IL"/>
        </a:p>
      </dgm:t>
    </dgm:pt>
    <dgm:pt modelId="{3BD6C83F-977B-4396-AF43-9D10E0B5676A}">
      <dgm:prSet phldrT="[טקסט]"/>
      <dgm:spPr/>
      <dgm:t>
        <a:bodyPr/>
        <a:lstStyle/>
        <a:p>
          <a:pPr rtl="1"/>
          <a:r>
            <a:rPr lang="he-IL" dirty="0" smtClean="0"/>
            <a:t>כלי</a:t>
          </a:r>
          <a:endParaRPr lang="he-IL" dirty="0"/>
        </a:p>
      </dgm:t>
    </dgm:pt>
    <dgm:pt modelId="{20D3D57B-621A-4B46-8555-FA3152E5E286}" type="parTrans" cxnId="{6FB87B18-826E-4F6A-8155-6995C54754D7}">
      <dgm:prSet/>
      <dgm:spPr/>
      <dgm:t>
        <a:bodyPr/>
        <a:lstStyle/>
        <a:p>
          <a:pPr rtl="1"/>
          <a:endParaRPr lang="he-IL"/>
        </a:p>
      </dgm:t>
    </dgm:pt>
    <dgm:pt modelId="{7948EBAA-BEE0-42F5-902A-6AD30A7D92EB}" type="sibTrans" cxnId="{6FB87B18-826E-4F6A-8155-6995C54754D7}">
      <dgm:prSet/>
      <dgm:spPr/>
      <dgm:t>
        <a:bodyPr/>
        <a:lstStyle/>
        <a:p>
          <a:pPr rtl="1"/>
          <a:endParaRPr lang="he-IL"/>
        </a:p>
      </dgm:t>
    </dgm:pt>
    <dgm:pt modelId="{3F387AC6-33DF-4CDC-9802-3E786F4FBBAE}">
      <dgm:prSet phldrT="[טקסט]"/>
      <dgm:spPr/>
      <dgm:t>
        <a:bodyPr/>
        <a:lstStyle/>
        <a:p>
          <a:pPr rtl="1"/>
          <a:r>
            <a:rPr lang="he-IL" dirty="0" smtClean="0"/>
            <a:t>תחומים</a:t>
          </a:r>
          <a:endParaRPr lang="he-IL" dirty="0"/>
        </a:p>
      </dgm:t>
    </dgm:pt>
    <dgm:pt modelId="{FEDF1EB6-6FBF-4C11-B8B8-C7F7D397CEEB}" type="parTrans" cxnId="{29AF1500-47D3-4A2C-BD44-932883F83F09}">
      <dgm:prSet/>
      <dgm:spPr/>
      <dgm:t>
        <a:bodyPr/>
        <a:lstStyle/>
        <a:p>
          <a:pPr rtl="1"/>
          <a:endParaRPr lang="he-IL"/>
        </a:p>
      </dgm:t>
    </dgm:pt>
    <dgm:pt modelId="{E3918870-9AA3-452C-BD6F-B552ED808AC8}" type="sibTrans" cxnId="{29AF1500-47D3-4A2C-BD44-932883F83F09}">
      <dgm:prSet/>
      <dgm:spPr/>
      <dgm:t>
        <a:bodyPr/>
        <a:lstStyle/>
        <a:p>
          <a:pPr rtl="1"/>
          <a:endParaRPr lang="he-IL"/>
        </a:p>
      </dgm:t>
    </dgm:pt>
    <dgm:pt modelId="{A5F8E903-9380-4CFE-A124-2C77BC656970}">
      <dgm:prSet phldrT="[טקסט]"/>
      <dgm:spPr/>
      <dgm:t>
        <a:bodyPr/>
        <a:lstStyle/>
        <a:p>
          <a:pPr rtl="1"/>
          <a:r>
            <a:rPr lang="he-IL" dirty="0" smtClean="0"/>
            <a:t>פריטים</a:t>
          </a:r>
          <a:endParaRPr lang="he-IL" dirty="0"/>
        </a:p>
      </dgm:t>
    </dgm:pt>
    <dgm:pt modelId="{62289B86-A101-4088-B3CC-216D42283D15}" type="parTrans" cxnId="{B152B9E4-EC2F-4CE8-9E01-ADBC7DB32FC9}">
      <dgm:prSet/>
      <dgm:spPr/>
      <dgm:t>
        <a:bodyPr/>
        <a:lstStyle/>
        <a:p>
          <a:pPr rtl="1"/>
          <a:endParaRPr lang="he-IL"/>
        </a:p>
      </dgm:t>
    </dgm:pt>
    <dgm:pt modelId="{AD43558F-954B-49BF-B389-B11A26921791}" type="sibTrans" cxnId="{B152B9E4-EC2F-4CE8-9E01-ADBC7DB32FC9}">
      <dgm:prSet/>
      <dgm:spPr/>
      <dgm:t>
        <a:bodyPr/>
        <a:lstStyle/>
        <a:p>
          <a:pPr rtl="1"/>
          <a:endParaRPr lang="he-IL"/>
        </a:p>
      </dgm:t>
    </dgm:pt>
    <dgm:pt modelId="{69368D01-BC7F-4AC8-BE27-61FCD06F3AD4}" type="pres">
      <dgm:prSet presAssocID="{84678CC1-0648-42DC-A084-0939B61A7E8F}" presName="compositeShape" presStyleCnt="0">
        <dgm:presLayoutVars>
          <dgm:dir/>
          <dgm:resizeHandles/>
        </dgm:presLayoutVars>
      </dgm:prSet>
      <dgm:spPr/>
      <dgm:t>
        <a:bodyPr/>
        <a:lstStyle/>
        <a:p>
          <a:pPr rtl="1"/>
          <a:endParaRPr lang="he-IL"/>
        </a:p>
      </dgm:t>
    </dgm:pt>
    <dgm:pt modelId="{98F30444-F9D3-4F01-9118-33AF371BA622}" type="pres">
      <dgm:prSet presAssocID="{84678CC1-0648-42DC-A084-0939B61A7E8F}" presName="pyramid" presStyleLbl="node1" presStyleIdx="0" presStyleCnt="1"/>
      <dgm:spPr/>
    </dgm:pt>
    <dgm:pt modelId="{DF2F6493-A76A-4F8C-B5D0-A07A97868A44}" type="pres">
      <dgm:prSet presAssocID="{84678CC1-0648-42DC-A084-0939B61A7E8F}" presName="theList" presStyleCnt="0"/>
      <dgm:spPr/>
    </dgm:pt>
    <dgm:pt modelId="{E9CB793C-7368-4EB8-A2C5-5B31CEA1B938}" type="pres">
      <dgm:prSet presAssocID="{3BD6C83F-977B-4396-AF43-9D10E0B5676A}" presName="aNode" presStyleLbl="fgAcc1" presStyleIdx="0" presStyleCnt="3">
        <dgm:presLayoutVars>
          <dgm:bulletEnabled val="1"/>
        </dgm:presLayoutVars>
      </dgm:prSet>
      <dgm:spPr/>
      <dgm:t>
        <a:bodyPr/>
        <a:lstStyle/>
        <a:p>
          <a:pPr rtl="1"/>
          <a:endParaRPr lang="he-IL"/>
        </a:p>
      </dgm:t>
    </dgm:pt>
    <dgm:pt modelId="{3DBEC0F7-F7C0-46C0-AD1F-944E24D52209}" type="pres">
      <dgm:prSet presAssocID="{3BD6C83F-977B-4396-AF43-9D10E0B5676A}" presName="aSpace" presStyleCnt="0"/>
      <dgm:spPr/>
    </dgm:pt>
    <dgm:pt modelId="{C3710B9F-4FD0-473E-A10B-F74BE605DFE5}" type="pres">
      <dgm:prSet presAssocID="{3F387AC6-33DF-4CDC-9802-3E786F4FBBAE}" presName="aNode" presStyleLbl="fgAcc1" presStyleIdx="1" presStyleCnt="3">
        <dgm:presLayoutVars>
          <dgm:bulletEnabled val="1"/>
        </dgm:presLayoutVars>
      </dgm:prSet>
      <dgm:spPr/>
      <dgm:t>
        <a:bodyPr/>
        <a:lstStyle/>
        <a:p>
          <a:pPr rtl="1"/>
          <a:endParaRPr lang="he-IL"/>
        </a:p>
      </dgm:t>
    </dgm:pt>
    <dgm:pt modelId="{AF55AC92-4AC4-4329-AAE8-3D697B1E0ABD}" type="pres">
      <dgm:prSet presAssocID="{3F387AC6-33DF-4CDC-9802-3E786F4FBBAE}" presName="aSpace" presStyleCnt="0"/>
      <dgm:spPr/>
    </dgm:pt>
    <dgm:pt modelId="{F8D7CF95-E869-4307-8E4A-46831DDA7009}" type="pres">
      <dgm:prSet presAssocID="{A5F8E903-9380-4CFE-A124-2C77BC656970}" presName="aNode" presStyleLbl="fgAcc1" presStyleIdx="2" presStyleCnt="3">
        <dgm:presLayoutVars>
          <dgm:bulletEnabled val="1"/>
        </dgm:presLayoutVars>
      </dgm:prSet>
      <dgm:spPr/>
      <dgm:t>
        <a:bodyPr/>
        <a:lstStyle/>
        <a:p>
          <a:pPr rtl="1"/>
          <a:endParaRPr lang="he-IL"/>
        </a:p>
      </dgm:t>
    </dgm:pt>
    <dgm:pt modelId="{4659E31F-9EBA-498E-95E0-78D1E27F235B}" type="pres">
      <dgm:prSet presAssocID="{A5F8E903-9380-4CFE-A124-2C77BC656970}" presName="aSpace" presStyleCnt="0"/>
      <dgm:spPr/>
    </dgm:pt>
  </dgm:ptLst>
  <dgm:cxnLst>
    <dgm:cxn modelId="{FC8B8BB1-6477-4314-807B-758CB009B8E4}" type="presOf" srcId="{3F387AC6-33DF-4CDC-9802-3E786F4FBBAE}" destId="{C3710B9F-4FD0-473E-A10B-F74BE605DFE5}" srcOrd="0" destOrd="0" presId="urn:microsoft.com/office/officeart/2005/8/layout/pyramid2"/>
    <dgm:cxn modelId="{AF0139B4-282E-4C36-8046-7B3E814226A4}" type="presOf" srcId="{3BD6C83F-977B-4396-AF43-9D10E0B5676A}" destId="{E9CB793C-7368-4EB8-A2C5-5B31CEA1B938}" srcOrd="0" destOrd="0" presId="urn:microsoft.com/office/officeart/2005/8/layout/pyramid2"/>
    <dgm:cxn modelId="{29AF1500-47D3-4A2C-BD44-932883F83F09}" srcId="{84678CC1-0648-42DC-A084-0939B61A7E8F}" destId="{3F387AC6-33DF-4CDC-9802-3E786F4FBBAE}" srcOrd="1" destOrd="0" parTransId="{FEDF1EB6-6FBF-4C11-B8B8-C7F7D397CEEB}" sibTransId="{E3918870-9AA3-452C-BD6F-B552ED808AC8}"/>
    <dgm:cxn modelId="{6FB87B18-826E-4F6A-8155-6995C54754D7}" srcId="{84678CC1-0648-42DC-A084-0939B61A7E8F}" destId="{3BD6C83F-977B-4396-AF43-9D10E0B5676A}" srcOrd="0" destOrd="0" parTransId="{20D3D57B-621A-4B46-8555-FA3152E5E286}" sibTransId="{7948EBAA-BEE0-42F5-902A-6AD30A7D92EB}"/>
    <dgm:cxn modelId="{D010E0E0-FAC6-4386-B476-F8066E2B0927}" type="presOf" srcId="{A5F8E903-9380-4CFE-A124-2C77BC656970}" destId="{F8D7CF95-E869-4307-8E4A-46831DDA7009}" srcOrd="0" destOrd="0" presId="urn:microsoft.com/office/officeart/2005/8/layout/pyramid2"/>
    <dgm:cxn modelId="{B152B9E4-EC2F-4CE8-9E01-ADBC7DB32FC9}" srcId="{84678CC1-0648-42DC-A084-0939B61A7E8F}" destId="{A5F8E903-9380-4CFE-A124-2C77BC656970}" srcOrd="2" destOrd="0" parTransId="{62289B86-A101-4088-B3CC-216D42283D15}" sibTransId="{AD43558F-954B-49BF-B389-B11A26921791}"/>
    <dgm:cxn modelId="{86A52813-C799-4310-8994-186B0DEB680D}" type="presOf" srcId="{84678CC1-0648-42DC-A084-0939B61A7E8F}" destId="{69368D01-BC7F-4AC8-BE27-61FCD06F3AD4}" srcOrd="0" destOrd="0" presId="urn:microsoft.com/office/officeart/2005/8/layout/pyramid2"/>
    <dgm:cxn modelId="{3C621ED0-4EBE-4F0A-A1FA-B9DA8F91E0BF}" type="presParOf" srcId="{69368D01-BC7F-4AC8-BE27-61FCD06F3AD4}" destId="{98F30444-F9D3-4F01-9118-33AF371BA622}" srcOrd="0" destOrd="0" presId="urn:microsoft.com/office/officeart/2005/8/layout/pyramid2"/>
    <dgm:cxn modelId="{AA208B31-6B31-4AA4-87A0-FDAEFC3EF33E}" type="presParOf" srcId="{69368D01-BC7F-4AC8-BE27-61FCD06F3AD4}" destId="{DF2F6493-A76A-4F8C-B5D0-A07A97868A44}" srcOrd="1" destOrd="0" presId="urn:microsoft.com/office/officeart/2005/8/layout/pyramid2"/>
    <dgm:cxn modelId="{7FD49176-932F-4555-A0AC-558138CFD347}" type="presParOf" srcId="{DF2F6493-A76A-4F8C-B5D0-A07A97868A44}" destId="{E9CB793C-7368-4EB8-A2C5-5B31CEA1B938}" srcOrd="0" destOrd="0" presId="urn:microsoft.com/office/officeart/2005/8/layout/pyramid2"/>
    <dgm:cxn modelId="{F919DA74-6F56-4065-A908-F1930C3EC6A6}" type="presParOf" srcId="{DF2F6493-A76A-4F8C-B5D0-A07A97868A44}" destId="{3DBEC0F7-F7C0-46C0-AD1F-944E24D52209}" srcOrd="1" destOrd="0" presId="urn:microsoft.com/office/officeart/2005/8/layout/pyramid2"/>
    <dgm:cxn modelId="{FEEADD20-D8EA-4524-AFB6-73235290655D}" type="presParOf" srcId="{DF2F6493-A76A-4F8C-B5D0-A07A97868A44}" destId="{C3710B9F-4FD0-473E-A10B-F74BE605DFE5}" srcOrd="2" destOrd="0" presId="urn:microsoft.com/office/officeart/2005/8/layout/pyramid2"/>
    <dgm:cxn modelId="{C97D2C9D-B9EE-49C8-8CCC-373DB864DAE9}" type="presParOf" srcId="{DF2F6493-A76A-4F8C-B5D0-A07A97868A44}" destId="{AF55AC92-4AC4-4329-AAE8-3D697B1E0ABD}" srcOrd="3" destOrd="0" presId="urn:microsoft.com/office/officeart/2005/8/layout/pyramid2"/>
    <dgm:cxn modelId="{48BE0460-D8AF-4175-868B-E6B81F020800}" type="presParOf" srcId="{DF2F6493-A76A-4F8C-B5D0-A07A97868A44}" destId="{F8D7CF95-E869-4307-8E4A-46831DDA7009}" srcOrd="4" destOrd="0" presId="urn:microsoft.com/office/officeart/2005/8/layout/pyramid2"/>
    <dgm:cxn modelId="{79EC727A-617F-4183-9E11-6F34353C9B0A}" type="presParOf" srcId="{DF2F6493-A76A-4F8C-B5D0-A07A97868A44}" destId="{4659E31F-9EBA-498E-95E0-78D1E27F235B}"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a:ext uri="{C62137D5-CB1D-491B-B009-E17868A290BF}">
      <dgm14:recolorImg xmlns:dgm14="http://schemas.microsoft.com/office/drawing/2010/diagram" xmlns="" val="1"/>
    </a:ext>
  </dgm:extLst>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1275" y="0"/>
            <a:ext cx="2946400" cy="496888"/>
          </a:xfrm>
          <a:prstGeom prst="rect">
            <a:avLst/>
          </a:prstGeom>
        </p:spPr>
        <p:txBody>
          <a:bodyPr vert="horz" lIns="91440" tIns="45720" rIns="91440" bIns="45720" rtlCol="1"/>
          <a:lstStyle>
            <a:lvl1pPr algn="r" rtl="0" eaLnBrk="0" hangingPunct="0">
              <a:defRPr sz="1200"/>
            </a:lvl1pPr>
          </a:lstStyle>
          <a:p>
            <a:pPr>
              <a:defRPr/>
            </a:pPr>
            <a:endParaRPr lang="he-IL"/>
          </a:p>
        </p:txBody>
      </p:sp>
      <p:sp>
        <p:nvSpPr>
          <p:cNvPr id="3" name="Date Placeholder 2"/>
          <p:cNvSpPr>
            <a:spLocks noGrp="1"/>
          </p:cNvSpPr>
          <p:nvPr>
            <p:ph type="dt" idx="1"/>
          </p:nvPr>
        </p:nvSpPr>
        <p:spPr>
          <a:xfrm>
            <a:off x="1588" y="0"/>
            <a:ext cx="2946400" cy="496888"/>
          </a:xfrm>
          <a:prstGeom prst="rect">
            <a:avLst/>
          </a:prstGeom>
        </p:spPr>
        <p:txBody>
          <a:bodyPr vert="horz" lIns="91440" tIns="45720" rIns="91440" bIns="45720" rtlCol="1"/>
          <a:lstStyle>
            <a:lvl1pPr algn="l" rtl="0" eaLnBrk="0" hangingPunct="0">
              <a:defRPr sz="1200"/>
            </a:lvl1pPr>
          </a:lstStyle>
          <a:p>
            <a:pPr>
              <a:defRPr/>
            </a:pPr>
            <a:fld id="{CBA97EF0-54EF-464A-B72C-5A8F3AC42E71}" type="datetimeFigureOut">
              <a:rPr lang="he-IL"/>
              <a:pPr>
                <a:defRPr/>
              </a:pPr>
              <a:t>ט"ו/אדר/תשע"ז</a:t>
            </a:fld>
            <a:endParaRPr lang="he-IL"/>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51275" y="9428163"/>
            <a:ext cx="2946400" cy="496887"/>
          </a:xfrm>
          <a:prstGeom prst="rect">
            <a:avLst/>
          </a:prstGeom>
        </p:spPr>
        <p:txBody>
          <a:bodyPr vert="horz" lIns="91440" tIns="45720" rIns="91440" bIns="45720" rtlCol="1" anchor="b"/>
          <a:lstStyle>
            <a:lvl1pPr algn="r" rtl="0" eaLnBrk="0" hangingPunct="0">
              <a:defRPr sz="1200"/>
            </a:lvl1pPr>
          </a:lstStyle>
          <a:p>
            <a:pPr>
              <a:defRPr/>
            </a:pPr>
            <a:endParaRPr lang="he-IL"/>
          </a:p>
        </p:txBody>
      </p:sp>
      <p:sp>
        <p:nvSpPr>
          <p:cNvPr id="7" name="Slide Number Placeholder 6"/>
          <p:cNvSpPr>
            <a:spLocks noGrp="1"/>
          </p:cNvSpPr>
          <p:nvPr>
            <p:ph type="sldNum" sz="quarter" idx="5"/>
          </p:nvPr>
        </p:nvSpPr>
        <p:spPr>
          <a:xfrm>
            <a:off x="1588" y="9428163"/>
            <a:ext cx="2946400" cy="496887"/>
          </a:xfrm>
          <a:prstGeom prst="rect">
            <a:avLst/>
          </a:prstGeom>
        </p:spPr>
        <p:txBody>
          <a:bodyPr vert="horz" lIns="91440" tIns="45720" rIns="91440" bIns="45720" rtlCol="1" anchor="b"/>
          <a:lstStyle>
            <a:lvl1pPr algn="l" rtl="0" eaLnBrk="0" hangingPunct="0">
              <a:defRPr sz="1200"/>
            </a:lvl1pPr>
          </a:lstStyle>
          <a:p>
            <a:pPr>
              <a:defRPr/>
            </a:pPr>
            <a:fld id="{4779A228-CCA3-4978-A817-830D78467A08}" type="slidenum">
              <a:rPr lang="he-IL"/>
              <a:pPr>
                <a:defRPr/>
              </a:pPr>
              <a:t>‹#›</a:t>
            </a:fld>
            <a:endParaRPr lang="he-IL"/>
          </a:p>
        </p:txBody>
      </p:sp>
    </p:spTree>
    <p:extLst>
      <p:ext uri="{BB962C8B-B14F-4D97-AF65-F5344CB8AC3E}">
        <p14:creationId xmlns:p14="http://schemas.microsoft.com/office/powerpoint/2010/main" xmlns="" val="369674109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3632200" y="4889500"/>
            <a:ext cx="4876800" cy="319088"/>
            <a:chOff x="2288" y="3080"/>
            <a:chExt cx="3072" cy="201"/>
          </a:xfrm>
        </p:grpSpPr>
        <p:sp>
          <p:nvSpPr>
            <p:cNvPr id="5" name="AutoShape 6"/>
            <p:cNvSpPr>
              <a:spLocks noChangeArrowheads="1"/>
            </p:cNvSpPr>
            <p:nvPr/>
          </p:nvSpPr>
          <p:spPr bwMode="auto">
            <a:xfrm flipH="1">
              <a:off x="2288" y="3080"/>
              <a:ext cx="2914" cy="200"/>
            </a:xfrm>
            <a:prstGeom prst="roundRect">
              <a:avLst>
                <a:gd name="adj" fmla="val 0"/>
              </a:avLst>
            </a:prstGeom>
            <a:solidFill>
              <a:schemeClr va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eaLnBrk="0" hangingPunct="0"/>
              <a:endParaRPr lang="he-IL"/>
            </a:p>
          </p:txBody>
        </p:sp>
        <p:sp>
          <p:nvSpPr>
            <p:cNvPr id="6" name="AutoShape 7"/>
            <p:cNvSpPr>
              <a:spLocks noChangeArrowheads="1"/>
            </p:cNvSpPr>
            <p:nvPr/>
          </p:nvSpPr>
          <p:spPr bwMode="auto">
            <a:xfrm>
              <a:off x="5196" y="3080"/>
              <a:ext cx="164" cy="201"/>
            </a:xfrm>
            <a:prstGeom prst="flowChartDelay">
              <a:avLst/>
            </a:prstGeom>
            <a:solidFill>
              <a:schemeClr va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l" rtl="0" eaLnBrk="0" hangingPunct="0"/>
              <a:endParaRPr lang="he-IL"/>
            </a:p>
          </p:txBody>
        </p:sp>
      </p:grpSp>
      <p:pic>
        <p:nvPicPr>
          <p:cNvPr id="7" name="Picture 10" descr="LOGO-SMALL.jp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68313" y="0"/>
            <a:ext cx="174625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85704" name="Rectangle 8"/>
          <p:cNvSpPr>
            <a:spLocks noGrp="1" noChangeArrowheads="1"/>
          </p:cNvSpPr>
          <p:nvPr>
            <p:ph type="subTitle" idx="1"/>
          </p:nvPr>
        </p:nvSpPr>
        <p:spPr>
          <a:xfrm>
            <a:off x="4673600" y="2927350"/>
            <a:ext cx="4013200" cy="1822450"/>
          </a:xfrm>
        </p:spPr>
        <p:txBody>
          <a:bodyPr anchor="b"/>
          <a:lstStyle>
            <a:lvl1pPr marL="0" indent="0" algn="ctr">
              <a:buFont typeface="Wingdings" pitchFamily="2" charset="2"/>
              <a:buNone/>
              <a:defRPr/>
            </a:lvl1pPr>
          </a:lstStyle>
          <a:p>
            <a:r>
              <a:rPr lang="en-US" smtClean="0"/>
              <a:t>Click to edit Master subtitle style</a:t>
            </a:r>
            <a:endParaRPr lang="he-IL"/>
          </a:p>
        </p:txBody>
      </p:sp>
      <p:sp>
        <p:nvSpPr>
          <p:cNvPr id="28570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defRPr/>
            </a:lvl1pPr>
          </a:lstStyle>
          <a:p>
            <a:r>
              <a:rPr lang="en-US" smtClean="0"/>
              <a:t>Click to edit Master title style</a:t>
            </a:r>
            <a:endParaRPr lang="he-IL"/>
          </a:p>
        </p:txBody>
      </p:sp>
      <p:sp>
        <p:nvSpPr>
          <p:cNvPr id="8" name="Rectangle 11"/>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9" name="Rectangle 12"/>
          <p:cNvSpPr>
            <a:spLocks noGrp="1" noChangeArrowheads="1"/>
          </p:cNvSpPr>
          <p:nvPr>
            <p:ph type="ftr" sz="quarter" idx="11"/>
          </p:nvPr>
        </p:nvSpPr>
        <p:spPr/>
        <p:txBody>
          <a:bodyPr/>
          <a:lstStyle>
            <a:lvl1pPr algn="r">
              <a:defRPr/>
            </a:lvl1pPr>
          </a:lstStyle>
          <a:p>
            <a:pPr>
              <a:defRPr/>
            </a:pPr>
            <a:endParaRPr lang="en-US"/>
          </a:p>
        </p:txBody>
      </p:sp>
      <p:sp>
        <p:nvSpPr>
          <p:cNvPr id="10" name="Rectangle 14"/>
          <p:cNvSpPr>
            <a:spLocks noGrp="1" noChangeArrowheads="1"/>
          </p:cNvSpPr>
          <p:nvPr>
            <p:ph type="sldNum" sz="quarter" idx="12"/>
          </p:nvPr>
        </p:nvSpPr>
        <p:spPr>
          <a:xfrm>
            <a:off x="76200" y="6248400"/>
            <a:ext cx="587375" cy="488950"/>
          </a:xfrm>
        </p:spPr>
        <p:txBody>
          <a:bodyPr anchorCtr="0"/>
          <a:lstStyle>
            <a:lvl1pPr>
              <a:defRPr/>
            </a:lvl1pPr>
          </a:lstStyle>
          <a:p>
            <a:pPr>
              <a:defRPr/>
            </a:pPr>
            <a:fld id="{773DD2C6-4C1B-4C17-A91C-EB115E7DA0B8}" type="slidenum">
              <a:rPr lang="he-IL"/>
              <a:pPr>
                <a:defRPr/>
              </a:pPr>
              <a:t>‹#›</a:t>
            </a:fld>
            <a:endParaRPr lang="en-US"/>
          </a:p>
        </p:txBody>
      </p:sp>
    </p:spTree>
    <p:extLst>
      <p:ext uri="{BB962C8B-B14F-4D97-AF65-F5344CB8AC3E}">
        <p14:creationId xmlns:p14="http://schemas.microsoft.com/office/powerpoint/2010/main" xmlns="" val="779638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7" descr="LOGO-SMALL.jp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68313" y="0"/>
            <a:ext cx="174625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789C52-37B5-4D9B-B759-13B247A866CD}" type="slidenum">
              <a:rPr lang="he-IL"/>
              <a:pPr>
                <a:defRPr/>
              </a:pPr>
              <a:t>‹#›</a:t>
            </a:fld>
            <a:endParaRPr lang="en-US"/>
          </a:p>
        </p:txBody>
      </p:sp>
    </p:spTree>
    <p:extLst>
      <p:ext uri="{BB962C8B-B14F-4D97-AF65-F5344CB8AC3E}">
        <p14:creationId xmlns:p14="http://schemas.microsoft.com/office/powerpoint/2010/main" xmlns="" val="280694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D08E468-B2E4-4352-8876-4CA5AF5F012A}" type="slidenum">
              <a:rPr lang="he-IL"/>
              <a:pPr>
                <a:defRPr/>
              </a:pPr>
              <a:t>‹#›</a:t>
            </a:fld>
            <a:endParaRPr lang="en-US" dirty="0"/>
          </a:p>
        </p:txBody>
      </p:sp>
    </p:spTree>
    <p:extLst>
      <p:ext uri="{BB962C8B-B14F-4D97-AF65-F5344CB8AC3E}">
        <p14:creationId xmlns:p14="http://schemas.microsoft.com/office/powerpoint/2010/main" xmlns="" val="1365281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descr="LOGO-SMALL.jp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68313" y="0"/>
            <a:ext cx="174625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sz="1400">
                <a:solidFill>
                  <a:srgbClr val="002060"/>
                </a:solidFill>
              </a:defRPr>
            </a:lvl1pPr>
          </a:lstStyle>
          <a:p>
            <a:pPr>
              <a:defRPr/>
            </a:pPr>
            <a:fld id="{99D27AAC-7797-413D-A8B1-F4A28D9E0675}" type="slidenum">
              <a:rPr lang="he-IL"/>
              <a:pPr>
                <a:defRPr/>
              </a:pPr>
              <a:t>‹#›</a:t>
            </a:fld>
            <a:endParaRPr lang="en-US" dirty="0"/>
          </a:p>
        </p:txBody>
      </p:sp>
    </p:spTree>
    <p:extLst>
      <p:ext uri="{BB962C8B-B14F-4D97-AF65-F5344CB8AC3E}">
        <p14:creationId xmlns:p14="http://schemas.microsoft.com/office/powerpoint/2010/main" xmlns="" val="2987494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7" descr="LOGO-SMALL.jp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68313" y="0"/>
            <a:ext cx="174625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4706BA-89A2-4E76-806F-DD063A1FDFFC}" type="slidenum">
              <a:rPr lang="he-IL"/>
              <a:pPr>
                <a:defRPr/>
              </a:pPr>
              <a:t>‹#›</a:t>
            </a:fld>
            <a:endParaRPr lang="en-US"/>
          </a:p>
        </p:txBody>
      </p:sp>
    </p:spTree>
    <p:extLst>
      <p:ext uri="{BB962C8B-B14F-4D97-AF65-F5344CB8AC3E}">
        <p14:creationId xmlns:p14="http://schemas.microsoft.com/office/powerpoint/2010/main" xmlns="" val="12608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7" descr="LOGO-SMALL.jp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68313" y="0"/>
            <a:ext cx="174625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9C17A938-8731-4DA1-AC99-C47334762BA3}" type="slidenum">
              <a:rPr lang="he-IL"/>
              <a:pPr>
                <a:defRPr/>
              </a:pPr>
              <a:t>‹#›</a:t>
            </a:fld>
            <a:endParaRPr lang="en-US"/>
          </a:p>
        </p:txBody>
      </p:sp>
    </p:spTree>
    <p:extLst>
      <p:ext uri="{BB962C8B-B14F-4D97-AF65-F5344CB8AC3E}">
        <p14:creationId xmlns:p14="http://schemas.microsoft.com/office/powerpoint/2010/main" xmlns="" val="588112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7" descr="LOGO-SMALL.jp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68313" y="0"/>
            <a:ext cx="174625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CD6D0D26-6F5A-4202-9054-A75BA676D0BA}" type="slidenum">
              <a:rPr lang="he-IL"/>
              <a:pPr>
                <a:defRPr/>
              </a:pPr>
              <a:t>‹#›</a:t>
            </a:fld>
            <a:endParaRPr lang="en-US"/>
          </a:p>
        </p:txBody>
      </p:sp>
    </p:spTree>
    <p:extLst>
      <p:ext uri="{BB962C8B-B14F-4D97-AF65-F5344CB8AC3E}">
        <p14:creationId xmlns:p14="http://schemas.microsoft.com/office/powerpoint/2010/main" xmlns="" val="3275343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7" descr="LOGO-SMALL.jp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68313" y="0"/>
            <a:ext cx="174625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he-IL"/>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63640937-EA58-40B0-ACFE-087B02B7A7AA}" type="slidenum">
              <a:rPr lang="he-IL"/>
              <a:pPr>
                <a:defRPr/>
              </a:pPr>
              <a:t>‹#›</a:t>
            </a:fld>
            <a:endParaRPr lang="en-US"/>
          </a:p>
        </p:txBody>
      </p:sp>
    </p:spTree>
    <p:extLst>
      <p:ext uri="{BB962C8B-B14F-4D97-AF65-F5344CB8AC3E}">
        <p14:creationId xmlns:p14="http://schemas.microsoft.com/office/powerpoint/2010/main" xmlns="" val="1807386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7" descr="LOGO-SMALL.jp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68313" y="0"/>
            <a:ext cx="174625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5BD1041B-DCEA-4A51-8AC5-5B76A73059C0}" type="slidenum">
              <a:rPr lang="he-IL"/>
              <a:pPr>
                <a:defRPr/>
              </a:pPr>
              <a:t>‹#›</a:t>
            </a:fld>
            <a:endParaRPr lang="en-US"/>
          </a:p>
        </p:txBody>
      </p:sp>
    </p:spTree>
    <p:extLst>
      <p:ext uri="{BB962C8B-B14F-4D97-AF65-F5344CB8AC3E}">
        <p14:creationId xmlns:p14="http://schemas.microsoft.com/office/powerpoint/2010/main" xmlns="" val="202395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LOGO-SMALL.jp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68313" y="0"/>
            <a:ext cx="174625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C29726A6-3131-4EC5-B031-4CF1385266CE}" type="slidenum">
              <a:rPr lang="he-IL"/>
              <a:pPr>
                <a:defRPr/>
              </a:pPr>
              <a:t>‹#›</a:t>
            </a:fld>
            <a:endParaRPr lang="en-US"/>
          </a:p>
        </p:txBody>
      </p:sp>
    </p:spTree>
    <p:extLst>
      <p:ext uri="{BB962C8B-B14F-4D97-AF65-F5344CB8AC3E}">
        <p14:creationId xmlns:p14="http://schemas.microsoft.com/office/powerpoint/2010/main" xmlns="" val="33600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LOGO-SMALL.jp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68313" y="0"/>
            <a:ext cx="174625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he-I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98C9F8BF-074D-4C45-A52A-E8EBC2AC0EFF}" type="slidenum">
              <a:rPr lang="he-IL"/>
              <a:pPr>
                <a:defRPr/>
              </a:pPr>
              <a:t>‹#›</a:t>
            </a:fld>
            <a:endParaRPr lang="en-US"/>
          </a:p>
        </p:txBody>
      </p:sp>
    </p:spTree>
    <p:extLst>
      <p:ext uri="{BB962C8B-B14F-4D97-AF65-F5344CB8AC3E}">
        <p14:creationId xmlns:p14="http://schemas.microsoft.com/office/powerpoint/2010/main" xmlns="" val="2586294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he-IL" smtClean="0"/>
              <a:t>לחץ כדי לערוך סגנון כותרת של תבנית בסיס</a:t>
            </a:r>
          </a:p>
        </p:txBody>
      </p:sp>
      <p:sp>
        <p:nvSpPr>
          <p:cNvPr id="1027" name="Rectangle 10"/>
          <p:cNvSpPr>
            <a:spLocks noGrp="1" noChangeArrowheads="1"/>
          </p:cNvSpPr>
          <p:nvPr>
            <p:ph type="body" idx="1"/>
          </p:nvPr>
        </p:nvSpPr>
        <p:spPr bwMode="auto">
          <a:xfrm>
            <a:off x="838200" y="2362200"/>
            <a:ext cx="7693025" cy="3724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284683"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0" eaLnBrk="1" hangingPunct="1">
              <a:defRPr sz="1400"/>
            </a:lvl1pPr>
          </a:lstStyle>
          <a:p>
            <a:pPr>
              <a:defRPr/>
            </a:pPr>
            <a:endParaRPr lang="en-US"/>
          </a:p>
        </p:txBody>
      </p:sp>
      <p:sp>
        <p:nvSpPr>
          <p:cNvPr id="284684"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eaLnBrk="1" hangingPunct="1">
              <a:defRPr sz="1400"/>
            </a:lvl1pPr>
          </a:lstStyle>
          <a:p>
            <a:pPr>
              <a:defRPr/>
            </a:pPr>
            <a:endParaRPr lang="en-US"/>
          </a:p>
        </p:txBody>
      </p:sp>
      <p:sp>
        <p:nvSpPr>
          <p:cNvPr id="284685" name="Rectangle 13"/>
          <p:cNvSpPr>
            <a:spLocks noGrp="1" noChangeArrowheads="1"/>
          </p:cNvSpPr>
          <p:nvPr>
            <p:ph type="sldNum" sz="quarter" idx="4"/>
          </p:nvPr>
        </p:nvSpPr>
        <p:spPr bwMode="auto">
          <a:xfrm>
            <a:off x="8556625" y="6369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rtl="0" eaLnBrk="1" hangingPunct="1">
              <a:defRPr sz="2600" b="1">
                <a:solidFill>
                  <a:schemeClr val="bg1"/>
                </a:solidFill>
              </a:defRPr>
            </a:lvl1pPr>
          </a:lstStyle>
          <a:p>
            <a:pPr>
              <a:defRPr/>
            </a:pPr>
            <a:fld id="{FF7DC408-452B-4DCC-AAC4-A8B99EBD1438}" type="slidenum">
              <a:rPr lang="he-IL"/>
              <a:pPr>
                <a:defRPr/>
              </a:pPr>
              <a:t>‹#›</a:t>
            </a:fld>
            <a:endParaRPr lang="en-US" dirty="0"/>
          </a:p>
        </p:txBody>
      </p:sp>
      <p:pic>
        <p:nvPicPr>
          <p:cNvPr id="1031" name="Picture 13" descr="LOGO-SMALL.jpg"/>
          <p:cNvPicPr>
            <a:picLocks noChangeAspect="1"/>
          </p:cNvPicPr>
          <p:nvPr userDrawn="1"/>
        </p:nvPicPr>
        <p:blipFill>
          <a:blip r:embed="rId14">
            <a:extLst>
              <a:ext uri="{28A0092B-C50C-407E-A947-70E740481C1C}">
                <a14:useLocalDpi xmlns:a14="http://schemas.microsoft.com/office/drawing/2010/main" xmlns="" val="0"/>
              </a:ext>
            </a:extLst>
          </a:blip>
          <a:srcRect/>
          <a:stretch>
            <a:fillRect/>
          </a:stretch>
        </p:blipFill>
        <p:spPr bwMode="auto">
          <a:xfrm>
            <a:off x="468313" y="0"/>
            <a:ext cx="174625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78" r:id="rId11"/>
  </p:sldLayoutIdLst>
  <p:hf hdr="0" ftr="0" dt="0"/>
  <p:txStyles>
    <p:titleStyle>
      <a:lvl1pPr algn="l" rtl="1" eaLnBrk="0" fontAlgn="base" hangingPunct="0">
        <a:lnSpc>
          <a:spcPct val="90000"/>
        </a:lnSpc>
        <a:spcBef>
          <a:spcPct val="0"/>
        </a:spcBef>
        <a:spcAft>
          <a:spcPct val="0"/>
        </a:spcAft>
        <a:defRPr sz="3600" b="1">
          <a:solidFill>
            <a:schemeClr val="tx2"/>
          </a:solidFill>
          <a:latin typeface="+mj-lt"/>
          <a:ea typeface="+mj-ea"/>
          <a:cs typeface="+mj-cs"/>
        </a:defRPr>
      </a:lvl1pPr>
      <a:lvl2pPr algn="l" rtl="1" eaLnBrk="0" fontAlgn="base" hangingPunct="0">
        <a:lnSpc>
          <a:spcPct val="90000"/>
        </a:lnSpc>
        <a:spcBef>
          <a:spcPct val="0"/>
        </a:spcBef>
        <a:spcAft>
          <a:spcPct val="0"/>
        </a:spcAft>
        <a:defRPr sz="3600" b="1">
          <a:solidFill>
            <a:schemeClr val="tx2"/>
          </a:solidFill>
          <a:latin typeface="Arial" pitchFamily="34" charset="0"/>
          <a:cs typeface="Arial" pitchFamily="34" charset="0"/>
        </a:defRPr>
      </a:lvl2pPr>
      <a:lvl3pPr algn="l" rtl="1" eaLnBrk="0" fontAlgn="base" hangingPunct="0">
        <a:lnSpc>
          <a:spcPct val="90000"/>
        </a:lnSpc>
        <a:spcBef>
          <a:spcPct val="0"/>
        </a:spcBef>
        <a:spcAft>
          <a:spcPct val="0"/>
        </a:spcAft>
        <a:defRPr sz="3600" b="1">
          <a:solidFill>
            <a:schemeClr val="tx2"/>
          </a:solidFill>
          <a:latin typeface="Arial" pitchFamily="34" charset="0"/>
          <a:cs typeface="Arial" pitchFamily="34" charset="0"/>
        </a:defRPr>
      </a:lvl3pPr>
      <a:lvl4pPr algn="l" rtl="1" eaLnBrk="0" fontAlgn="base" hangingPunct="0">
        <a:lnSpc>
          <a:spcPct val="90000"/>
        </a:lnSpc>
        <a:spcBef>
          <a:spcPct val="0"/>
        </a:spcBef>
        <a:spcAft>
          <a:spcPct val="0"/>
        </a:spcAft>
        <a:defRPr sz="3600" b="1">
          <a:solidFill>
            <a:schemeClr val="tx2"/>
          </a:solidFill>
          <a:latin typeface="Arial" pitchFamily="34" charset="0"/>
          <a:cs typeface="Arial" pitchFamily="34" charset="0"/>
        </a:defRPr>
      </a:lvl4pPr>
      <a:lvl5pPr algn="l" rtl="1" eaLnBrk="0" fontAlgn="base" hangingPunct="0">
        <a:lnSpc>
          <a:spcPct val="90000"/>
        </a:lnSpc>
        <a:spcBef>
          <a:spcPct val="0"/>
        </a:spcBef>
        <a:spcAft>
          <a:spcPct val="0"/>
        </a:spcAft>
        <a:defRPr sz="3600" b="1">
          <a:solidFill>
            <a:schemeClr val="tx2"/>
          </a:solidFill>
          <a:latin typeface="Arial" pitchFamily="34" charset="0"/>
          <a:cs typeface="Arial" pitchFamily="34" charset="0"/>
        </a:defRPr>
      </a:lvl5pPr>
      <a:lvl6pPr marL="457200" algn="l" rtl="1" eaLnBrk="1" fontAlgn="base" hangingPunct="1">
        <a:lnSpc>
          <a:spcPct val="90000"/>
        </a:lnSpc>
        <a:spcBef>
          <a:spcPct val="0"/>
        </a:spcBef>
        <a:spcAft>
          <a:spcPct val="0"/>
        </a:spcAft>
        <a:defRPr sz="3600" b="1">
          <a:solidFill>
            <a:schemeClr val="tx2"/>
          </a:solidFill>
          <a:latin typeface="Arial" pitchFamily="34" charset="0"/>
          <a:cs typeface="Arial" pitchFamily="34" charset="0"/>
        </a:defRPr>
      </a:lvl6pPr>
      <a:lvl7pPr marL="914400" algn="l" rtl="1" eaLnBrk="1" fontAlgn="base" hangingPunct="1">
        <a:lnSpc>
          <a:spcPct val="90000"/>
        </a:lnSpc>
        <a:spcBef>
          <a:spcPct val="0"/>
        </a:spcBef>
        <a:spcAft>
          <a:spcPct val="0"/>
        </a:spcAft>
        <a:defRPr sz="3600" b="1">
          <a:solidFill>
            <a:schemeClr val="tx2"/>
          </a:solidFill>
          <a:latin typeface="Arial" pitchFamily="34" charset="0"/>
          <a:cs typeface="Arial" pitchFamily="34" charset="0"/>
        </a:defRPr>
      </a:lvl7pPr>
      <a:lvl8pPr marL="1371600" algn="l" rtl="1" eaLnBrk="1" fontAlgn="base" hangingPunct="1">
        <a:lnSpc>
          <a:spcPct val="90000"/>
        </a:lnSpc>
        <a:spcBef>
          <a:spcPct val="0"/>
        </a:spcBef>
        <a:spcAft>
          <a:spcPct val="0"/>
        </a:spcAft>
        <a:defRPr sz="3600" b="1">
          <a:solidFill>
            <a:schemeClr val="tx2"/>
          </a:solidFill>
          <a:latin typeface="Arial" pitchFamily="34" charset="0"/>
          <a:cs typeface="Arial" pitchFamily="34" charset="0"/>
        </a:defRPr>
      </a:lvl8pPr>
      <a:lvl9pPr marL="1828800" algn="l" rtl="1" eaLnBrk="1" fontAlgn="base" hangingPunct="1">
        <a:lnSpc>
          <a:spcPct val="90000"/>
        </a:lnSpc>
        <a:spcBef>
          <a:spcPct val="0"/>
        </a:spcBef>
        <a:spcAft>
          <a:spcPct val="0"/>
        </a:spcAft>
        <a:defRPr sz="3600" b="1">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r" rtl="1"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r" rtl="1"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r" rtl="1" eaLnBrk="0" fontAlgn="base" hangingPunct="0">
        <a:spcBef>
          <a:spcPct val="20000"/>
        </a:spcBef>
        <a:spcAft>
          <a:spcPct val="0"/>
        </a:spcAft>
        <a:buClr>
          <a:schemeClr val="tx1"/>
        </a:buClr>
        <a:buSzPct val="80000"/>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cs typeface="+mn-cs"/>
        </a:defRPr>
      </a:lvl5pPr>
      <a:lvl6pPr marL="2514600" indent="-228600" algn="r" rtl="1"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r" rtl="1"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r" rtl="1"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r" rtl="1"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4"/>
          <p:cNvSpPr txBox="1">
            <a:spLocks noChangeArrowheads="1"/>
          </p:cNvSpPr>
          <p:nvPr/>
        </p:nvSpPr>
        <p:spPr bwMode="auto">
          <a:xfrm>
            <a:off x="714375" y="2852936"/>
            <a:ext cx="7572375" cy="857250"/>
          </a:xfrm>
          <a:prstGeom prst="roundRect">
            <a:avLst>
              <a:gd name="adj" fmla="val 21667"/>
            </a:avLst>
          </a:prstGeom>
          <a:extLst>
            <a:ext uri="{91240B29-F687-4F45-9708-019B960494DF}">
              <a14:hiddenLine xmlns:a14="http://schemas.microsoft.com/office/drawing/2010/main" xmlns="" w="9525">
                <a:solidFill>
                  <a:srgbClr val="000000"/>
                </a:solidFill>
                <a:round/>
                <a:headEnd/>
                <a:tailEnd/>
              </a14:hiddenLine>
            </a:ext>
          </a:extLst>
        </p:spPr>
        <p:style>
          <a:lnRef idx="0">
            <a:schemeClr val="accent3"/>
          </a:lnRef>
          <a:fillRef idx="3">
            <a:schemeClr val="accent3"/>
          </a:fillRef>
          <a:effectRef idx="3">
            <a:schemeClr val="accent3"/>
          </a:effectRef>
          <a:fontRef idx="minor">
            <a:schemeClr val="lt1"/>
          </a:fontRef>
        </p:style>
        <p:txBody>
          <a:bodyPr anchor="ctr"/>
          <a:lstStyle>
            <a:lvl1pPr algn="l" rtl="1" eaLnBrk="0" fontAlgn="base" hangingPunct="0">
              <a:lnSpc>
                <a:spcPct val="90000"/>
              </a:lnSpc>
              <a:spcBef>
                <a:spcPct val="0"/>
              </a:spcBef>
              <a:spcAft>
                <a:spcPct val="0"/>
              </a:spcAft>
              <a:defRPr sz="3600" b="1">
                <a:solidFill>
                  <a:schemeClr val="lt1"/>
                </a:solidFill>
                <a:latin typeface="+mn-lt"/>
                <a:ea typeface="+mn-ea"/>
                <a:cs typeface="+mn-cs"/>
              </a:defRPr>
            </a:lvl1pPr>
            <a:lvl2pPr algn="l" rtl="1" eaLnBrk="0" fontAlgn="base" hangingPunct="0">
              <a:lnSpc>
                <a:spcPct val="90000"/>
              </a:lnSpc>
              <a:spcBef>
                <a:spcPct val="0"/>
              </a:spcBef>
              <a:spcAft>
                <a:spcPct val="0"/>
              </a:spcAft>
              <a:defRPr sz="3600" b="1">
                <a:solidFill>
                  <a:schemeClr val="lt1"/>
                </a:solidFill>
                <a:latin typeface="+mn-lt"/>
                <a:ea typeface="+mn-ea"/>
                <a:cs typeface="+mn-cs"/>
              </a:defRPr>
            </a:lvl2pPr>
            <a:lvl3pPr algn="l" rtl="1" eaLnBrk="0" fontAlgn="base" hangingPunct="0">
              <a:lnSpc>
                <a:spcPct val="90000"/>
              </a:lnSpc>
              <a:spcBef>
                <a:spcPct val="0"/>
              </a:spcBef>
              <a:spcAft>
                <a:spcPct val="0"/>
              </a:spcAft>
              <a:defRPr sz="3600" b="1">
                <a:solidFill>
                  <a:schemeClr val="lt1"/>
                </a:solidFill>
                <a:latin typeface="+mn-lt"/>
                <a:ea typeface="+mn-ea"/>
                <a:cs typeface="+mn-cs"/>
              </a:defRPr>
            </a:lvl3pPr>
            <a:lvl4pPr algn="l" rtl="1" eaLnBrk="0" fontAlgn="base" hangingPunct="0">
              <a:lnSpc>
                <a:spcPct val="90000"/>
              </a:lnSpc>
              <a:spcBef>
                <a:spcPct val="0"/>
              </a:spcBef>
              <a:spcAft>
                <a:spcPct val="0"/>
              </a:spcAft>
              <a:defRPr sz="3600" b="1">
                <a:solidFill>
                  <a:schemeClr val="lt1"/>
                </a:solidFill>
                <a:latin typeface="+mn-lt"/>
                <a:ea typeface="+mn-ea"/>
                <a:cs typeface="+mn-cs"/>
              </a:defRPr>
            </a:lvl4pPr>
            <a:lvl5pPr algn="l" rtl="1" eaLnBrk="0" fontAlgn="base" hangingPunct="0">
              <a:lnSpc>
                <a:spcPct val="90000"/>
              </a:lnSpc>
              <a:spcBef>
                <a:spcPct val="0"/>
              </a:spcBef>
              <a:spcAft>
                <a:spcPct val="0"/>
              </a:spcAft>
              <a:defRPr sz="3600" b="1">
                <a:solidFill>
                  <a:schemeClr val="lt1"/>
                </a:solidFill>
                <a:latin typeface="+mn-lt"/>
                <a:ea typeface="+mn-ea"/>
                <a:cs typeface="+mn-cs"/>
              </a:defRPr>
            </a:lvl5pPr>
            <a:lvl6pPr marL="457200" algn="l" rtl="1" eaLnBrk="1" fontAlgn="base" hangingPunct="1">
              <a:lnSpc>
                <a:spcPct val="90000"/>
              </a:lnSpc>
              <a:spcBef>
                <a:spcPct val="0"/>
              </a:spcBef>
              <a:spcAft>
                <a:spcPct val="0"/>
              </a:spcAft>
              <a:defRPr sz="3600" b="1">
                <a:solidFill>
                  <a:schemeClr val="lt1"/>
                </a:solidFill>
                <a:latin typeface="+mn-lt"/>
                <a:ea typeface="+mn-ea"/>
                <a:cs typeface="+mn-cs"/>
              </a:defRPr>
            </a:lvl6pPr>
            <a:lvl7pPr marL="914400" algn="l" rtl="1" eaLnBrk="1" fontAlgn="base" hangingPunct="1">
              <a:lnSpc>
                <a:spcPct val="90000"/>
              </a:lnSpc>
              <a:spcBef>
                <a:spcPct val="0"/>
              </a:spcBef>
              <a:spcAft>
                <a:spcPct val="0"/>
              </a:spcAft>
              <a:defRPr sz="3600" b="1">
                <a:solidFill>
                  <a:schemeClr val="lt1"/>
                </a:solidFill>
                <a:latin typeface="+mn-lt"/>
                <a:ea typeface="+mn-ea"/>
                <a:cs typeface="+mn-cs"/>
              </a:defRPr>
            </a:lvl7pPr>
            <a:lvl8pPr marL="1371600" algn="l" rtl="1" eaLnBrk="1" fontAlgn="base" hangingPunct="1">
              <a:lnSpc>
                <a:spcPct val="90000"/>
              </a:lnSpc>
              <a:spcBef>
                <a:spcPct val="0"/>
              </a:spcBef>
              <a:spcAft>
                <a:spcPct val="0"/>
              </a:spcAft>
              <a:defRPr sz="3600" b="1">
                <a:solidFill>
                  <a:schemeClr val="lt1"/>
                </a:solidFill>
                <a:latin typeface="+mn-lt"/>
                <a:ea typeface="+mn-ea"/>
                <a:cs typeface="+mn-cs"/>
              </a:defRPr>
            </a:lvl8pPr>
            <a:lvl9pPr marL="1828800" algn="l" rtl="1" eaLnBrk="1" fontAlgn="base" hangingPunct="1">
              <a:lnSpc>
                <a:spcPct val="90000"/>
              </a:lnSpc>
              <a:spcBef>
                <a:spcPct val="0"/>
              </a:spcBef>
              <a:spcAft>
                <a:spcPct val="0"/>
              </a:spcAft>
              <a:defRPr sz="3600" b="1">
                <a:solidFill>
                  <a:schemeClr val="lt1"/>
                </a:solidFill>
                <a:latin typeface="+mn-lt"/>
                <a:ea typeface="+mn-ea"/>
                <a:cs typeface="+mn-cs"/>
              </a:defRPr>
            </a:lvl9pPr>
          </a:lstStyle>
          <a:p>
            <a:pPr algn="ctr" eaLnBrk="1" hangingPunct="1">
              <a:defRPr/>
            </a:pPr>
            <a:r>
              <a:rPr lang="he-IL" sz="2800" dirty="0" smtClean="0">
                <a:solidFill>
                  <a:schemeClr val="tx1"/>
                </a:solidFill>
              </a:rPr>
              <a:t>בניית כלים </a:t>
            </a:r>
            <a:endParaRPr lang="en-US" sz="2800" dirty="0">
              <a:solidFill>
                <a:schemeClr val="tx1"/>
              </a:solidFill>
            </a:endParaRPr>
          </a:p>
        </p:txBody>
      </p:sp>
      <p:sp>
        <p:nvSpPr>
          <p:cNvPr id="12293" name="Line 7"/>
          <p:cNvSpPr>
            <a:spLocks noChangeShapeType="1"/>
          </p:cNvSpPr>
          <p:nvPr/>
        </p:nvSpPr>
        <p:spPr bwMode="auto">
          <a:xfrm flipH="1">
            <a:off x="785813" y="3929063"/>
            <a:ext cx="7429500" cy="0"/>
          </a:xfrm>
          <a:prstGeom prst="line">
            <a:avLst/>
          </a:prstGeom>
          <a:noFill/>
          <a:ln w="38100" cmpd="dbl">
            <a:solidFill>
              <a:srgbClr val="B2B2B2"/>
            </a:solidFill>
            <a:prstDash val="sysDot"/>
            <a:round/>
            <a:headEnd/>
            <a:tailEnd/>
          </a:ln>
          <a:extLst>
            <a:ext uri="{909E8E84-426E-40DD-AFC4-6F175D3DCCD1}">
              <a14:hiddenFill xmlns:a14="http://schemas.microsoft.com/office/drawing/2010/main" xmlns="">
                <a:noFill/>
              </a14:hiddenFill>
            </a:ext>
          </a:extLst>
        </p:spPr>
        <p:txBody>
          <a:bodyPr/>
          <a:lstStyle/>
          <a:p>
            <a:endParaRPr lang="he-IL"/>
          </a:p>
        </p:txBody>
      </p:sp>
      <p:sp>
        <p:nvSpPr>
          <p:cNvPr id="12294" name="Line 9"/>
          <p:cNvSpPr>
            <a:spLocks noChangeShapeType="1"/>
          </p:cNvSpPr>
          <p:nvPr/>
        </p:nvSpPr>
        <p:spPr bwMode="auto">
          <a:xfrm flipH="1">
            <a:off x="785813" y="2581275"/>
            <a:ext cx="7429500" cy="0"/>
          </a:xfrm>
          <a:prstGeom prst="line">
            <a:avLst/>
          </a:prstGeom>
          <a:noFill/>
          <a:ln w="38100" cmpd="dbl">
            <a:solidFill>
              <a:srgbClr val="B2B2B2"/>
            </a:solidFill>
            <a:prstDash val="sysDot"/>
            <a:round/>
            <a:headEnd/>
            <a:tailEnd/>
          </a:ln>
          <a:extLst>
            <a:ext uri="{909E8E84-426E-40DD-AFC4-6F175D3DCCD1}">
              <a14:hiddenFill xmlns:a14="http://schemas.microsoft.com/office/drawing/2010/main" xmlns="">
                <a:noFill/>
              </a14:hiddenFill>
            </a:ext>
          </a:extLst>
        </p:spPr>
        <p:txBody>
          <a:bodyPr/>
          <a:lstStyle/>
          <a:p>
            <a:endParaRPr lang="he-I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70991" y="1268760"/>
            <a:ext cx="8237860" cy="54892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a:solidFill>
                  <a:schemeClr val="lt1"/>
                </a:solidFill>
                <a:latin typeface="+mn-lt"/>
                <a:ea typeface="+mn-ea"/>
                <a:cs typeface="+mn-cs"/>
              </a:rPr>
              <a:t>סוגי משתנים וסולמות מדידה – סולם אינטרוולי [רווחי]</a:t>
            </a:r>
            <a:endParaRPr lang="en-US" sz="2800" dirty="0">
              <a:solidFill>
                <a:schemeClr val="lt1"/>
              </a:solidFill>
              <a:latin typeface="+mn-lt"/>
              <a:ea typeface="+mn-ea"/>
              <a:cs typeface="+mn-cs"/>
            </a:endParaRPr>
          </a:p>
        </p:txBody>
      </p:sp>
      <p:sp>
        <p:nvSpPr>
          <p:cNvPr id="276483" name="Rectangle 3"/>
          <p:cNvSpPr>
            <a:spLocks noGrp="1" noChangeArrowheads="1"/>
          </p:cNvSpPr>
          <p:nvPr>
            <p:ph idx="1"/>
          </p:nvPr>
        </p:nvSpPr>
        <p:spPr>
          <a:xfrm>
            <a:off x="539552" y="1883183"/>
            <a:ext cx="8255694" cy="2049873"/>
          </a:xfrm>
        </p:spPr>
        <p:txBody>
          <a:bodyPr/>
          <a:lstStyle/>
          <a:p>
            <a:pPr marL="342900" lvl="1" indent="-342900" algn="just" eaLnBrk="1" hangingPunct="1">
              <a:spcBef>
                <a:spcPts val="300"/>
              </a:spcBef>
              <a:spcAft>
                <a:spcPts val="300"/>
              </a:spcAft>
              <a:buFont typeface="Wingdings" pitchFamily="2" charset="2"/>
              <a:buChar char="n"/>
            </a:pPr>
            <a:r>
              <a:rPr lang="he-IL" sz="1400" b="1" dirty="0" smtClean="0"/>
              <a:t>יש </a:t>
            </a:r>
            <a:r>
              <a:rPr lang="he-IL" sz="1400" b="1" dirty="0"/>
              <a:t>משמעות מספרית </a:t>
            </a:r>
            <a:r>
              <a:rPr lang="he-IL" sz="1400" b="1" dirty="0" smtClean="0"/>
              <a:t>לערכי המשתנה </a:t>
            </a:r>
            <a:r>
              <a:rPr lang="he-IL" sz="1400" dirty="0"/>
              <a:t>– </a:t>
            </a:r>
            <a:r>
              <a:rPr lang="he-IL" sz="1400" dirty="0" smtClean="0"/>
              <a:t>שניים יותר מאחד וניתן לומר בכמה, אבל לא פי כמה [ה 0 אינו מוחלט].</a:t>
            </a:r>
            <a:endParaRPr lang="he-IL" sz="1400" dirty="0"/>
          </a:p>
          <a:p>
            <a:pPr marL="342900" lvl="1" indent="-342900" algn="just" eaLnBrk="1" hangingPunct="1">
              <a:spcBef>
                <a:spcPts val="300"/>
              </a:spcBef>
              <a:spcAft>
                <a:spcPts val="300"/>
              </a:spcAft>
              <a:buFont typeface="Wingdings" pitchFamily="2" charset="2"/>
              <a:buChar char="n"/>
            </a:pPr>
            <a:r>
              <a:rPr lang="he-IL" sz="1400" b="1" dirty="0" smtClean="0"/>
              <a:t>פרוצדורות </a:t>
            </a:r>
            <a:r>
              <a:rPr lang="he-IL" sz="1400" b="1" dirty="0"/>
              <a:t>סטטיסטיות </a:t>
            </a:r>
            <a:r>
              <a:rPr lang="he-IL" sz="1400" b="1" dirty="0" smtClean="0"/>
              <a:t>לא מוגבלות </a:t>
            </a:r>
            <a:r>
              <a:rPr lang="he-IL" sz="1400" dirty="0" smtClean="0"/>
              <a:t>– כל מדדי המרכז והפיזור לגיטימיים. מבחנים פרמטריים [בהנחה שעומדים בהנחות מוקדמות סטטיסטיות].</a:t>
            </a:r>
          </a:p>
          <a:p>
            <a:pPr marL="342900" lvl="1" indent="-342900" algn="just" eaLnBrk="1" hangingPunct="1">
              <a:spcBef>
                <a:spcPts val="300"/>
              </a:spcBef>
              <a:spcAft>
                <a:spcPts val="300"/>
              </a:spcAft>
              <a:buFont typeface="Wingdings" pitchFamily="2" charset="2"/>
              <a:buChar char="n"/>
            </a:pPr>
            <a:r>
              <a:rPr lang="he-IL" sz="1400" dirty="0" smtClean="0"/>
              <a:t>לכל קטגוריה רצוי שתהיה מקבילה מילולית.</a:t>
            </a:r>
          </a:p>
          <a:p>
            <a:pPr marL="342900" lvl="1" indent="-342900" algn="just" eaLnBrk="1" hangingPunct="1">
              <a:spcBef>
                <a:spcPts val="300"/>
              </a:spcBef>
              <a:spcAft>
                <a:spcPts val="300"/>
              </a:spcAft>
              <a:buClr>
                <a:srgbClr val="FF0000"/>
              </a:buClr>
              <a:buFont typeface="Wingdings" pitchFamily="2" charset="2"/>
              <a:buChar char="n"/>
            </a:pPr>
            <a:r>
              <a:rPr lang="he-IL" sz="1400" dirty="0" smtClean="0">
                <a:solidFill>
                  <a:srgbClr val="FF0000"/>
                </a:solidFill>
              </a:rPr>
              <a:t>שימו לב בבניית הקטגוריות המילוליות של הסקלה כי המרווחים המילוליים מייצגים מרווחים שווים בקירוב.</a:t>
            </a:r>
          </a:p>
          <a:p>
            <a:pPr marL="342900" lvl="1" indent="-342900" algn="just" eaLnBrk="1" hangingPunct="1">
              <a:spcBef>
                <a:spcPts val="300"/>
              </a:spcBef>
              <a:spcAft>
                <a:spcPts val="300"/>
              </a:spcAft>
              <a:buClr>
                <a:srgbClr val="FF0000"/>
              </a:buClr>
              <a:buFont typeface="Wingdings" pitchFamily="2" charset="2"/>
              <a:buChar char="n"/>
            </a:pPr>
            <a:r>
              <a:rPr lang="he-IL" sz="1400" dirty="0" smtClean="0">
                <a:solidFill>
                  <a:srgbClr val="FF0000"/>
                </a:solidFill>
              </a:rPr>
              <a:t>שימו לב כי האמצע המספרי מבטא אמצע מילולי.</a:t>
            </a:r>
          </a:p>
          <a:p>
            <a:pPr marL="342900" lvl="1" indent="-342900" algn="just" eaLnBrk="1" hangingPunct="1">
              <a:spcBef>
                <a:spcPts val="300"/>
              </a:spcBef>
              <a:spcAft>
                <a:spcPts val="300"/>
              </a:spcAft>
              <a:buClr>
                <a:srgbClr val="FF0000"/>
              </a:buClr>
              <a:buFont typeface="Wingdings" pitchFamily="2" charset="2"/>
              <a:buChar char="n"/>
            </a:pPr>
            <a:r>
              <a:rPr lang="he-IL" sz="1400" dirty="0" smtClean="0">
                <a:solidFill>
                  <a:srgbClr val="FF0000"/>
                </a:solidFill>
              </a:rPr>
              <a:t>מינימום 5 קטגוריות, פחות מכך יש להתייחס אל הסולם כאל סולם דירוגי.   </a:t>
            </a:r>
          </a:p>
        </p:txBody>
      </p:sp>
      <p:sp>
        <p:nvSpPr>
          <p:cNvPr id="5" name="מלבן 4"/>
          <p:cNvSpPr/>
          <p:nvPr/>
        </p:nvSpPr>
        <p:spPr>
          <a:xfrm>
            <a:off x="827584" y="4115009"/>
            <a:ext cx="7884368" cy="176971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lvl="1" indent="0" eaLnBrk="1" hangingPunct="1">
              <a:spcBef>
                <a:spcPts val="300"/>
              </a:spcBef>
              <a:spcAft>
                <a:spcPts val="300"/>
              </a:spcAft>
              <a:buNone/>
            </a:pPr>
            <a:r>
              <a:rPr lang="he-IL" sz="1400" b="1" u="sng" dirty="0" smtClean="0">
                <a:solidFill>
                  <a:schemeClr val="accent6">
                    <a:lumMod val="50000"/>
                  </a:schemeClr>
                </a:solidFill>
              </a:rPr>
              <a:t>דוגמאות</a:t>
            </a:r>
          </a:p>
          <a:p>
            <a:pPr marL="0" lvl="1" indent="0" eaLnBrk="1" hangingPunct="1">
              <a:spcBef>
                <a:spcPts val="300"/>
              </a:spcBef>
              <a:spcAft>
                <a:spcPts val="300"/>
              </a:spcAft>
              <a:buNone/>
            </a:pPr>
            <a:r>
              <a:rPr lang="he-IL" sz="1400" dirty="0" smtClean="0">
                <a:solidFill>
                  <a:schemeClr val="accent6">
                    <a:lumMod val="50000"/>
                  </a:schemeClr>
                </a:solidFill>
              </a:rPr>
              <a:t>בבקשה ציין לגבי כל אחת מהפעילויות הבאות באיזו מידה היא חשובה עבורך:  </a:t>
            </a:r>
          </a:p>
          <a:p>
            <a:pPr marL="285750" lvl="1" indent="-285750" eaLnBrk="1" hangingPunct="1">
              <a:spcBef>
                <a:spcPts val="300"/>
              </a:spcBef>
              <a:spcAft>
                <a:spcPts val="300"/>
              </a:spcAft>
              <a:buFont typeface="Wingdings" pitchFamily="2" charset="2"/>
              <a:buChar char="C"/>
            </a:pPr>
            <a:r>
              <a:rPr lang="he-IL" sz="1400" dirty="0" smtClean="0">
                <a:solidFill>
                  <a:schemeClr val="accent6">
                    <a:lumMod val="50000"/>
                  </a:schemeClr>
                </a:solidFill>
                <a:sym typeface="Wingdings"/>
              </a:rPr>
              <a:t>ריצה	     	 רבה מאוד     רבה     בינונית     מועטה      מועטה מאוד [כלל לא]</a:t>
            </a:r>
          </a:p>
          <a:p>
            <a:pPr marL="285750" lvl="1" indent="-285750">
              <a:spcBef>
                <a:spcPts val="300"/>
              </a:spcBef>
              <a:spcAft>
                <a:spcPts val="300"/>
              </a:spcAft>
              <a:buFont typeface="Wingdings" pitchFamily="2" charset="2"/>
              <a:buChar char="C"/>
            </a:pPr>
            <a:r>
              <a:rPr lang="he-IL" sz="1400" dirty="0" smtClean="0">
                <a:solidFill>
                  <a:schemeClr val="accent6">
                    <a:lumMod val="50000"/>
                  </a:schemeClr>
                </a:solidFill>
                <a:sym typeface="Wingdings"/>
              </a:rPr>
              <a:t>כדורסל  	</a:t>
            </a:r>
            <a:r>
              <a:rPr lang="he-IL" sz="1400" dirty="0">
                <a:solidFill>
                  <a:schemeClr val="accent6">
                    <a:lumMod val="50000"/>
                  </a:schemeClr>
                </a:solidFill>
                <a:sym typeface="Wingdings"/>
              </a:rPr>
              <a:t>	 רבה מאוד     רבה     בינונית     מועטה      מועטה מאוד [כלל לא</a:t>
            </a:r>
            <a:r>
              <a:rPr lang="he-IL" sz="1400" dirty="0" smtClean="0">
                <a:solidFill>
                  <a:schemeClr val="accent6">
                    <a:lumMod val="50000"/>
                  </a:schemeClr>
                </a:solidFill>
                <a:sym typeface="Wingdings"/>
              </a:rPr>
              <a:t>]</a:t>
            </a:r>
          </a:p>
          <a:p>
            <a:pPr marL="285750" lvl="1" indent="-285750">
              <a:spcBef>
                <a:spcPts val="300"/>
              </a:spcBef>
              <a:spcAft>
                <a:spcPts val="300"/>
              </a:spcAft>
              <a:buFont typeface="Wingdings" pitchFamily="2" charset="2"/>
              <a:buChar char="§"/>
            </a:pPr>
            <a:endParaRPr lang="he-IL" sz="1400" dirty="0">
              <a:solidFill>
                <a:schemeClr val="accent6">
                  <a:lumMod val="50000"/>
                </a:schemeClr>
              </a:solidFill>
              <a:sym typeface="Wingdings"/>
            </a:endParaRPr>
          </a:p>
          <a:p>
            <a:pPr marL="285750" lvl="1" indent="-285750">
              <a:spcBef>
                <a:spcPts val="300"/>
              </a:spcBef>
              <a:spcAft>
                <a:spcPts val="300"/>
              </a:spcAft>
              <a:buFont typeface="Wingdings" pitchFamily="2" charset="2"/>
              <a:buChar char="I"/>
            </a:pPr>
            <a:r>
              <a:rPr lang="he-IL" sz="1400" dirty="0" smtClean="0">
                <a:solidFill>
                  <a:srgbClr val="FF0000"/>
                </a:solidFill>
                <a:sym typeface="Wingdings"/>
              </a:rPr>
              <a:t>כדורגל		 רבה מאוד     בינונית     נמוכה מאוד      כלל לא</a:t>
            </a:r>
          </a:p>
        </p:txBody>
      </p:sp>
      <p:sp>
        <p:nvSpPr>
          <p:cNvPr id="6" name="מלבן 5"/>
          <p:cNvSpPr/>
          <p:nvPr/>
        </p:nvSpPr>
        <p:spPr>
          <a:xfrm>
            <a:off x="4769768" y="6255777"/>
            <a:ext cx="4078035" cy="246221"/>
          </a:xfrm>
          <a:prstGeom prst="rect">
            <a:avLst/>
          </a:prstGeom>
        </p:spPr>
        <p:txBody>
          <a:bodyPr wrap="square">
            <a:spAutoFit/>
          </a:bodyPr>
          <a:lstStyle/>
          <a:p>
            <a:pPr marL="0" lvl="1" indent="0" algn="just" eaLnBrk="1" hangingPunct="1">
              <a:spcBef>
                <a:spcPts val="0"/>
              </a:spcBef>
              <a:spcAft>
                <a:spcPts val="0"/>
              </a:spcAft>
              <a:buClrTx/>
              <a:buFontTx/>
              <a:buNone/>
              <a:defRPr/>
            </a:pPr>
            <a:r>
              <a:rPr lang="he-IL" sz="1000" b="1" dirty="0" smtClean="0">
                <a:solidFill>
                  <a:srgbClr val="080808"/>
                </a:solidFill>
              </a:rPr>
              <a:t>איתור פרטים בעייתיים: שאלון נמש. שאלון מנחים קליניים. </a:t>
            </a:r>
            <a:endParaRPr lang="he-IL" sz="1000" b="1" dirty="0">
              <a:solidFill>
                <a:srgbClr val="080808"/>
              </a:solidFill>
            </a:endParaRPr>
          </a:p>
        </p:txBody>
      </p:sp>
    </p:spTree>
    <p:extLst>
      <p:ext uri="{BB962C8B-B14F-4D97-AF65-F5344CB8AC3E}">
        <p14:creationId xmlns:p14="http://schemas.microsoft.com/office/powerpoint/2010/main" xmlns="" val="3552709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167786" cy="54892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a:solidFill>
                  <a:schemeClr val="lt1"/>
                </a:solidFill>
                <a:latin typeface="+mn-lt"/>
                <a:ea typeface="+mn-ea"/>
                <a:cs typeface="+mn-cs"/>
              </a:rPr>
              <a:t>סוגי משתנים וסולמות מדידה – סולם רציונלי [יחסי]</a:t>
            </a:r>
            <a:endParaRPr lang="en-US" sz="2800" dirty="0">
              <a:solidFill>
                <a:schemeClr val="lt1"/>
              </a:solidFill>
              <a:latin typeface="+mn-lt"/>
              <a:ea typeface="+mn-ea"/>
              <a:cs typeface="+mn-cs"/>
            </a:endParaRPr>
          </a:p>
        </p:txBody>
      </p:sp>
      <p:sp>
        <p:nvSpPr>
          <p:cNvPr id="276483" name="Rectangle 3"/>
          <p:cNvSpPr>
            <a:spLocks noGrp="1" noChangeArrowheads="1"/>
          </p:cNvSpPr>
          <p:nvPr>
            <p:ph idx="1"/>
          </p:nvPr>
        </p:nvSpPr>
        <p:spPr>
          <a:xfrm>
            <a:off x="539552" y="1883183"/>
            <a:ext cx="8255694" cy="2049873"/>
          </a:xfrm>
        </p:spPr>
        <p:txBody>
          <a:bodyPr/>
          <a:lstStyle/>
          <a:p>
            <a:pPr marL="342900" lvl="1" indent="-342900" algn="just" eaLnBrk="1" hangingPunct="1">
              <a:spcBef>
                <a:spcPts val="300"/>
              </a:spcBef>
              <a:spcAft>
                <a:spcPts val="300"/>
              </a:spcAft>
              <a:buFont typeface="Wingdings" pitchFamily="2" charset="2"/>
              <a:buChar char="n"/>
            </a:pPr>
            <a:r>
              <a:rPr lang="he-IL" sz="1400" b="1" dirty="0" smtClean="0"/>
              <a:t>יש </a:t>
            </a:r>
            <a:r>
              <a:rPr lang="he-IL" sz="1400" b="1" dirty="0"/>
              <a:t>משמעות מספרית </a:t>
            </a:r>
            <a:r>
              <a:rPr lang="he-IL" sz="1400" b="1" dirty="0" smtClean="0"/>
              <a:t>לערכי המשתנה </a:t>
            </a:r>
            <a:r>
              <a:rPr lang="he-IL" sz="1400" dirty="0"/>
              <a:t>– </a:t>
            </a:r>
            <a:r>
              <a:rPr lang="he-IL" sz="1400" dirty="0" smtClean="0"/>
              <a:t>שניים יותר מאחד וניתן לומר בכמה וגם פי כמה [ה 0 מוחלט].</a:t>
            </a:r>
            <a:endParaRPr lang="he-IL" sz="1400" dirty="0"/>
          </a:p>
          <a:p>
            <a:pPr marL="342900" lvl="1" indent="-342900" algn="just" eaLnBrk="1" hangingPunct="1">
              <a:spcBef>
                <a:spcPts val="300"/>
              </a:spcBef>
              <a:spcAft>
                <a:spcPts val="300"/>
              </a:spcAft>
              <a:buFont typeface="Wingdings" pitchFamily="2" charset="2"/>
              <a:buChar char="n"/>
            </a:pPr>
            <a:r>
              <a:rPr lang="he-IL" sz="1400" b="1" dirty="0" smtClean="0"/>
              <a:t>פרוצדורות </a:t>
            </a:r>
            <a:r>
              <a:rPr lang="he-IL" sz="1400" b="1" dirty="0"/>
              <a:t>סטטיסטיות </a:t>
            </a:r>
            <a:r>
              <a:rPr lang="he-IL" sz="1400" b="1" dirty="0" smtClean="0"/>
              <a:t>לא מוגבלות </a:t>
            </a:r>
            <a:r>
              <a:rPr lang="he-IL" sz="1400" dirty="0" smtClean="0"/>
              <a:t>– כל מדדי המרכז והפיזור לגיטימיים. מבחנים פרמטריים [בהנחה שעומדים בהנחות מוקדמות סטטיסטיות].</a:t>
            </a:r>
          </a:p>
          <a:p>
            <a:pPr marL="342900" lvl="1" indent="-342900" algn="just" eaLnBrk="1" hangingPunct="1">
              <a:spcBef>
                <a:spcPts val="300"/>
              </a:spcBef>
              <a:spcAft>
                <a:spcPts val="300"/>
              </a:spcAft>
              <a:buFont typeface="Wingdings" pitchFamily="2" charset="2"/>
              <a:buChar char="n"/>
            </a:pPr>
            <a:r>
              <a:rPr lang="he-IL" sz="1400" dirty="0" smtClean="0"/>
              <a:t>לרוב משתנים המייצגים מציאות אובייקטיבית ואמפירית &amp; מבחנים. משקל, גובה, גיל, מספר הפעמים שביצעת פעילות מסוימת בשבוע האחרון.</a:t>
            </a:r>
          </a:p>
          <a:p>
            <a:pPr marL="342900" lvl="1" indent="-342900" algn="just" eaLnBrk="1" hangingPunct="1">
              <a:spcBef>
                <a:spcPts val="300"/>
              </a:spcBef>
              <a:spcAft>
                <a:spcPts val="300"/>
              </a:spcAft>
              <a:buFont typeface="Wingdings" pitchFamily="2" charset="2"/>
              <a:buChar char="n"/>
            </a:pPr>
            <a:r>
              <a:rPr lang="he-IL" sz="1400" dirty="0" smtClean="0"/>
              <a:t>שימו לב כי גם כאשר המציאות אובייקטיבית ואמפירית: א. דיווח עצמי הוא לא. ב. המציאות מורכבת יותר מהדיווח המספרי.</a:t>
            </a:r>
          </a:p>
          <a:p>
            <a:pPr marL="342900" lvl="1" indent="-342900" algn="just" eaLnBrk="1" hangingPunct="1">
              <a:spcBef>
                <a:spcPts val="300"/>
              </a:spcBef>
              <a:spcAft>
                <a:spcPts val="300"/>
              </a:spcAft>
              <a:buFont typeface="Webdings" pitchFamily="18" charset="2"/>
              <a:buChar char="i"/>
            </a:pPr>
            <a:r>
              <a:rPr lang="he-IL" sz="1400" dirty="0" smtClean="0"/>
              <a:t>בדיד – בין שני ערכים מספר סופי של ערכים [מספר ילדים]. רציף – בין שני ערכים מספר אין סופי של ערכים [גיל]. </a:t>
            </a:r>
          </a:p>
        </p:txBody>
      </p:sp>
      <p:sp>
        <p:nvSpPr>
          <p:cNvPr id="5" name="מלבן 4"/>
          <p:cNvSpPr/>
          <p:nvPr/>
        </p:nvSpPr>
        <p:spPr>
          <a:xfrm>
            <a:off x="539552" y="4010908"/>
            <a:ext cx="8167786" cy="229293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lvl="1" indent="0" eaLnBrk="1" hangingPunct="1">
              <a:spcBef>
                <a:spcPts val="300"/>
              </a:spcBef>
              <a:spcAft>
                <a:spcPts val="300"/>
              </a:spcAft>
              <a:buNone/>
            </a:pPr>
            <a:r>
              <a:rPr lang="he-IL" sz="1400" b="1" u="sng" dirty="0" smtClean="0">
                <a:solidFill>
                  <a:schemeClr val="accent6">
                    <a:lumMod val="50000"/>
                  </a:schemeClr>
                </a:solidFill>
              </a:rPr>
              <a:t>דוגמאות</a:t>
            </a:r>
          </a:p>
          <a:p>
            <a:pPr marL="285750" lvl="1" indent="-285750">
              <a:spcBef>
                <a:spcPts val="300"/>
              </a:spcBef>
              <a:spcAft>
                <a:spcPts val="300"/>
              </a:spcAft>
              <a:buFont typeface="Wingdings" pitchFamily="2" charset="2"/>
              <a:buChar char="C"/>
            </a:pPr>
            <a:r>
              <a:rPr lang="he-IL" sz="1400" dirty="0">
                <a:solidFill>
                  <a:schemeClr val="accent6">
                    <a:lumMod val="50000"/>
                  </a:schemeClr>
                </a:solidFill>
              </a:rPr>
              <a:t>בבקשה ציין את מספר הפעמים שביצעת פעילות זו בשבוע האחרון:  </a:t>
            </a:r>
          </a:p>
          <a:p>
            <a:pPr marL="266700" lvl="1" eaLnBrk="1" hangingPunct="1">
              <a:spcBef>
                <a:spcPts val="300"/>
              </a:spcBef>
              <a:spcAft>
                <a:spcPts val="300"/>
              </a:spcAft>
            </a:pPr>
            <a:r>
              <a:rPr lang="he-IL" sz="1400" dirty="0" smtClean="0">
                <a:solidFill>
                  <a:schemeClr val="accent6">
                    <a:lumMod val="50000"/>
                  </a:schemeClr>
                </a:solidFill>
                <a:sym typeface="Wingdings"/>
              </a:rPr>
              <a:t> ריצה	_ _ מספר פעמים. </a:t>
            </a:r>
          </a:p>
          <a:p>
            <a:pPr marL="285750" lvl="1" indent="-285750">
              <a:spcBef>
                <a:spcPts val="300"/>
              </a:spcBef>
              <a:spcAft>
                <a:spcPts val="300"/>
              </a:spcAft>
              <a:buFont typeface="Wingdings" pitchFamily="2" charset="2"/>
              <a:buChar char="C"/>
            </a:pPr>
            <a:r>
              <a:rPr lang="he-IL" sz="1400" dirty="0">
                <a:solidFill>
                  <a:schemeClr val="accent6">
                    <a:lumMod val="50000"/>
                  </a:schemeClr>
                </a:solidFill>
              </a:rPr>
              <a:t>בבקשה ציין את מספר שאתה מבצע פעילות זו בשבוע סטנדרטי:  </a:t>
            </a:r>
          </a:p>
          <a:p>
            <a:pPr marL="266700" lvl="1" eaLnBrk="1" hangingPunct="1">
              <a:spcBef>
                <a:spcPts val="300"/>
              </a:spcBef>
              <a:spcAft>
                <a:spcPts val="300"/>
              </a:spcAft>
            </a:pPr>
            <a:r>
              <a:rPr lang="he-IL" sz="1400" dirty="0" smtClean="0">
                <a:solidFill>
                  <a:schemeClr val="accent6">
                    <a:lumMod val="50000"/>
                  </a:schemeClr>
                </a:solidFill>
                <a:sym typeface="Wingdings"/>
              </a:rPr>
              <a:t>ריצה	_ _ מספר פעמים. </a:t>
            </a:r>
          </a:p>
          <a:p>
            <a:pPr marL="285750" lvl="1" indent="-285750" eaLnBrk="1" hangingPunct="1">
              <a:spcBef>
                <a:spcPts val="300"/>
              </a:spcBef>
              <a:spcAft>
                <a:spcPts val="300"/>
              </a:spcAft>
              <a:buClr>
                <a:srgbClr val="FF0000"/>
              </a:buClr>
              <a:buFont typeface="Wingdings" pitchFamily="2" charset="2"/>
              <a:buChar char="I"/>
            </a:pPr>
            <a:r>
              <a:rPr lang="he-IL" sz="1400" dirty="0" smtClean="0">
                <a:solidFill>
                  <a:srgbClr val="FF0000"/>
                </a:solidFill>
                <a:sym typeface="Wingdings"/>
              </a:rPr>
              <a:t>כמה פעמים חרגת מגזרתך בשבוע האחרון? _ _.  בחודש האחרון? _ _. </a:t>
            </a:r>
          </a:p>
          <a:p>
            <a:pPr marL="447675" lvl="1" indent="-180975">
              <a:spcBef>
                <a:spcPts val="300"/>
              </a:spcBef>
              <a:spcAft>
                <a:spcPts val="300"/>
              </a:spcAft>
              <a:buFont typeface="Wingdings" pitchFamily="2" charset="2"/>
              <a:buChar char="§"/>
            </a:pPr>
            <a:r>
              <a:rPr lang="he-IL" sz="1200" dirty="0" smtClean="0">
                <a:solidFill>
                  <a:schemeClr val="accent6">
                    <a:lumMod val="50000"/>
                  </a:schemeClr>
                </a:solidFill>
                <a:sym typeface="Wingdings"/>
              </a:rPr>
              <a:t>דיווח מייצג - האם השבוע האחרון מייצג? האם דיווח על שבוע סטנדרטי [חישוב ממוצע בראש] מייצג? האם ניתן לשחזר חודש? </a:t>
            </a:r>
          </a:p>
          <a:p>
            <a:pPr marL="447675" lvl="1" indent="-180975">
              <a:spcBef>
                <a:spcPts val="300"/>
              </a:spcBef>
              <a:spcAft>
                <a:spcPts val="300"/>
              </a:spcAft>
              <a:buFont typeface="Wingdings" pitchFamily="2" charset="2"/>
              <a:buChar char="§"/>
            </a:pPr>
            <a:r>
              <a:rPr lang="he-IL" sz="1200" dirty="0" smtClean="0">
                <a:solidFill>
                  <a:schemeClr val="accent6">
                    <a:lumMod val="50000"/>
                  </a:schemeClr>
                </a:solidFill>
                <a:sym typeface="Wingdings"/>
              </a:rPr>
              <a:t>מציאות מייצגת - האם לא עדיף לשאול על שעות פעילות ולא על מספר פעמים?</a:t>
            </a:r>
            <a:endParaRPr lang="he-IL" sz="1200" dirty="0">
              <a:solidFill>
                <a:schemeClr val="accent6">
                  <a:lumMod val="50000"/>
                </a:schemeClr>
              </a:solidFill>
              <a:sym typeface="Wingdings"/>
            </a:endParaRPr>
          </a:p>
        </p:txBody>
      </p:sp>
    </p:spTree>
    <p:extLst>
      <p:ext uri="{BB962C8B-B14F-4D97-AF65-F5344CB8AC3E}">
        <p14:creationId xmlns:p14="http://schemas.microsoft.com/office/powerpoint/2010/main" xmlns="" val="3864283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167786" cy="54892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400" dirty="0" smtClean="0"/>
              <a:t>מתחומים לחיבור שאלות – רלוונטיות, מיצוי והעדר חפיפה</a:t>
            </a:r>
            <a:endParaRPr lang="en-US" sz="2400" dirty="0">
              <a:solidFill>
                <a:schemeClr val="lt1"/>
              </a:solidFill>
            </a:endParaRPr>
          </a:p>
        </p:txBody>
      </p:sp>
      <p:sp>
        <p:nvSpPr>
          <p:cNvPr id="276483" name="Rectangle 3"/>
          <p:cNvSpPr>
            <a:spLocks noGrp="1" noChangeArrowheads="1"/>
          </p:cNvSpPr>
          <p:nvPr>
            <p:ph idx="1"/>
          </p:nvPr>
        </p:nvSpPr>
        <p:spPr>
          <a:xfrm>
            <a:off x="539552" y="1883183"/>
            <a:ext cx="8255694" cy="4138105"/>
          </a:xfrm>
        </p:spPr>
        <p:txBody>
          <a:bodyPr/>
          <a:lstStyle/>
          <a:p>
            <a:pPr marL="0" lvl="1" indent="0" algn="just" eaLnBrk="1" hangingPunct="1">
              <a:spcBef>
                <a:spcPts val="300"/>
              </a:spcBef>
              <a:spcAft>
                <a:spcPts val="300"/>
              </a:spcAft>
              <a:buNone/>
            </a:pPr>
            <a:r>
              <a:rPr lang="he-IL" sz="1800" b="1" u="sng" dirty="0"/>
              <a:t>רלוונטיות – הפריטים צריכים להיות קשורים לתחום אותו הן </a:t>
            </a:r>
            <a:r>
              <a:rPr lang="he-IL" sz="1800" b="1" u="sng" dirty="0" smtClean="0"/>
              <a:t>מייצגות</a:t>
            </a:r>
            <a:endParaRPr lang="he-IL" sz="1800" b="1" u="sng" dirty="0"/>
          </a:p>
          <a:p>
            <a:pPr marL="342900" lvl="1" indent="-342900" algn="just" eaLnBrk="1" hangingPunct="1">
              <a:spcBef>
                <a:spcPts val="300"/>
              </a:spcBef>
              <a:spcAft>
                <a:spcPts val="300"/>
              </a:spcAft>
              <a:buFont typeface="Wingdings" pitchFamily="2" charset="2"/>
              <a:buChar char="n"/>
            </a:pPr>
            <a:r>
              <a:rPr lang="he-IL" sz="1400" dirty="0"/>
              <a:t>כדאי להוסיף פריט מסכם לתחום. פריט מסכם יאפשר לנו לבדוק את הרלוונטיות של הפריטים האחרים לתחום.</a:t>
            </a:r>
          </a:p>
          <a:p>
            <a:pPr marL="342900" lvl="1" indent="-342900" algn="just" eaLnBrk="1" hangingPunct="1">
              <a:spcBef>
                <a:spcPts val="300"/>
              </a:spcBef>
              <a:spcAft>
                <a:spcPts val="300"/>
              </a:spcAft>
              <a:buFont typeface="Wingdings" pitchFamily="2" charset="2"/>
              <a:buChar char="n"/>
            </a:pPr>
            <a:r>
              <a:rPr lang="en-US" sz="1400" dirty="0" smtClean="0"/>
              <a:t>Classification Table</a:t>
            </a:r>
            <a:r>
              <a:rPr lang="he-IL" sz="1400" dirty="0" smtClean="0"/>
              <a:t>.</a:t>
            </a:r>
            <a:r>
              <a:rPr lang="en-US" sz="1400" dirty="0" smtClean="0"/>
              <a:t> </a:t>
            </a:r>
            <a:endParaRPr lang="he-IL" sz="1400" dirty="0" smtClean="0"/>
          </a:p>
          <a:p>
            <a:pPr marL="342900" lvl="1" indent="-342900" algn="just" eaLnBrk="1" hangingPunct="1">
              <a:spcBef>
                <a:spcPts val="300"/>
              </a:spcBef>
              <a:spcAft>
                <a:spcPts val="300"/>
              </a:spcAft>
              <a:buFont typeface="Wingdings" pitchFamily="2" charset="2"/>
              <a:buChar char="n"/>
            </a:pPr>
            <a:r>
              <a:rPr lang="he-IL" sz="1400" dirty="0" smtClean="0"/>
              <a:t>ניתן </a:t>
            </a:r>
            <a:r>
              <a:rPr lang="he-IL" sz="1400" dirty="0"/>
              <a:t>לציין קודם את נושאי השאלות הרלוונטיות ולאחר מכן להתייחס לניסוח. </a:t>
            </a:r>
          </a:p>
          <a:p>
            <a:pPr marL="342900" lvl="1" indent="-342900" algn="just" eaLnBrk="1" hangingPunct="1">
              <a:spcBef>
                <a:spcPts val="300"/>
              </a:spcBef>
              <a:spcAft>
                <a:spcPts val="300"/>
              </a:spcAft>
              <a:buFont typeface="Wingdings" pitchFamily="2" charset="2"/>
              <a:buChar char="n"/>
            </a:pPr>
            <a:endParaRPr lang="he-IL" sz="1400" dirty="0"/>
          </a:p>
          <a:p>
            <a:pPr marL="0" lvl="1" indent="0" algn="just" eaLnBrk="1" hangingPunct="1">
              <a:spcBef>
                <a:spcPts val="300"/>
              </a:spcBef>
              <a:spcAft>
                <a:spcPts val="300"/>
              </a:spcAft>
              <a:buNone/>
            </a:pPr>
            <a:r>
              <a:rPr lang="he-IL" sz="1800" b="1" u="sng" dirty="0"/>
              <a:t>מיצוי – השאלות צריכות להקיף ולייצג את התחום </a:t>
            </a:r>
            <a:r>
              <a:rPr lang="he-IL" sz="1800" b="1" u="sng" dirty="0" smtClean="0"/>
              <a:t>בכללותו</a:t>
            </a:r>
            <a:endParaRPr lang="he-IL" sz="1400" dirty="0" smtClean="0"/>
          </a:p>
          <a:p>
            <a:pPr marL="342900" lvl="1" indent="-342900" algn="just" eaLnBrk="1" hangingPunct="1">
              <a:spcBef>
                <a:spcPts val="300"/>
              </a:spcBef>
              <a:spcAft>
                <a:spcPts val="300"/>
              </a:spcAft>
              <a:buFont typeface="Wingdings" pitchFamily="2" charset="2"/>
              <a:buChar char="n"/>
            </a:pPr>
            <a:r>
              <a:rPr lang="he-IL" sz="1400" dirty="0" smtClean="0"/>
              <a:t>בדומה לרציונל הסטטיסטי, אוכלוסייה מגוונת דורשת דגימה גדולה, מציאות מורכבת דורשת מספר רב יותר של פריטים על מנת לקבל ייצוג הולם.</a:t>
            </a:r>
          </a:p>
          <a:p>
            <a:pPr marL="342900" lvl="1" indent="-342900" algn="just" eaLnBrk="1" hangingPunct="1">
              <a:spcBef>
                <a:spcPts val="300"/>
              </a:spcBef>
              <a:spcAft>
                <a:spcPts val="300"/>
              </a:spcAft>
              <a:buFont typeface="Wingdings" pitchFamily="2" charset="2"/>
              <a:buChar char="n"/>
            </a:pPr>
            <a:endParaRPr lang="he-IL" sz="1400" dirty="0"/>
          </a:p>
          <a:p>
            <a:pPr marL="0" lvl="1" indent="0" algn="just" eaLnBrk="1" hangingPunct="1">
              <a:spcBef>
                <a:spcPts val="300"/>
              </a:spcBef>
              <a:spcAft>
                <a:spcPts val="300"/>
              </a:spcAft>
              <a:buNone/>
            </a:pPr>
            <a:r>
              <a:rPr lang="he-IL" sz="1800" b="1" u="sng" dirty="0" smtClean="0"/>
              <a:t>העדר חפיפה – פריטים אינם חוזרים על עצמם</a:t>
            </a:r>
          </a:p>
          <a:p>
            <a:pPr marL="342900" lvl="1" indent="-342900" algn="just" eaLnBrk="1" hangingPunct="1">
              <a:spcBef>
                <a:spcPts val="300"/>
              </a:spcBef>
              <a:spcAft>
                <a:spcPts val="300"/>
              </a:spcAft>
              <a:buFont typeface="Wingdings" pitchFamily="2" charset="2"/>
              <a:buChar char="n"/>
            </a:pPr>
            <a:r>
              <a:rPr lang="he-IL" sz="1400" dirty="0"/>
              <a:t>מעט חפיפה לגיטימית [מייצגות את אותו התחום] ותשפר את העקיבות הפנימית. </a:t>
            </a:r>
          </a:p>
          <a:p>
            <a:pPr marL="342900" lvl="1" indent="-342900" algn="just" eaLnBrk="1" hangingPunct="1">
              <a:spcBef>
                <a:spcPts val="300"/>
              </a:spcBef>
              <a:spcAft>
                <a:spcPts val="300"/>
              </a:spcAft>
              <a:buFont typeface="Wingdings" pitchFamily="2" charset="2"/>
              <a:buChar char="n"/>
            </a:pPr>
            <a:r>
              <a:rPr lang="he-IL" sz="1400" dirty="0"/>
              <a:t>בדיקה של חפיפה לאחר פיילוט באמצעות קורלציות פשוטות, עקיבות פנימית וניתוח גורמים.</a:t>
            </a:r>
          </a:p>
        </p:txBody>
      </p:sp>
    </p:spTree>
    <p:extLst>
      <p:ext uri="{BB962C8B-B14F-4D97-AF65-F5344CB8AC3E}">
        <p14:creationId xmlns:p14="http://schemas.microsoft.com/office/powerpoint/2010/main" xmlns="" val="2257717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167786" cy="54892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smtClean="0">
                <a:solidFill>
                  <a:schemeClr val="lt1"/>
                </a:solidFill>
                <a:latin typeface="+mn-lt"/>
                <a:ea typeface="+mn-ea"/>
                <a:cs typeface="+mn-cs"/>
              </a:rPr>
              <a:t>כללים לניסוח שאלות רב בררתיות [סגורות] - נושא</a:t>
            </a:r>
            <a:endParaRPr lang="en-US" sz="2800" dirty="0">
              <a:solidFill>
                <a:schemeClr val="lt1"/>
              </a:solidFill>
              <a:latin typeface="+mn-lt"/>
              <a:ea typeface="+mn-ea"/>
              <a:cs typeface="+mn-cs"/>
            </a:endParaRPr>
          </a:p>
        </p:txBody>
      </p:sp>
      <p:sp>
        <p:nvSpPr>
          <p:cNvPr id="276483" name="Rectangle 3"/>
          <p:cNvSpPr>
            <a:spLocks noGrp="1" noChangeArrowheads="1"/>
          </p:cNvSpPr>
          <p:nvPr>
            <p:ph idx="1"/>
          </p:nvPr>
        </p:nvSpPr>
        <p:spPr>
          <a:xfrm>
            <a:off x="111273" y="1772816"/>
            <a:ext cx="8698830" cy="2553929"/>
          </a:xfrm>
        </p:spPr>
        <p:txBody>
          <a:bodyPr/>
          <a:lstStyle/>
          <a:p>
            <a:pPr marL="0" lvl="1" indent="0" algn="just" eaLnBrk="1" hangingPunct="1">
              <a:spcBef>
                <a:spcPts val="300"/>
              </a:spcBef>
              <a:spcAft>
                <a:spcPts val="300"/>
              </a:spcAft>
              <a:buNone/>
            </a:pPr>
            <a:r>
              <a:rPr lang="he-IL" sz="1800" b="1" u="sng" dirty="0" smtClean="0"/>
              <a:t>נושא אחד וברור</a:t>
            </a:r>
            <a:endParaRPr lang="he-IL" sz="1800" u="sng" dirty="0"/>
          </a:p>
          <a:p>
            <a:pPr marL="342900" lvl="1" indent="-342900" algn="just" eaLnBrk="1" hangingPunct="1">
              <a:spcBef>
                <a:spcPts val="300"/>
              </a:spcBef>
              <a:spcAft>
                <a:spcPts val="300"/>
              </a:spcAft>
              <a:buFont typeface="Wingdings" pitchFamily="2" charset="2"/>
              <a:buChar char="n"/>
            </a:pPr>
            <a:r>
              <a:rPr lang="he-IL" sz="1400" b="1" dirty="0" smtClean="0"/>
              <a:t>לא ניתן להשיב על שני נושאים  בשאלה אחת</a:t>
            </a:r>
            <a:r>
              <a:rPr lang="he-IL" sz="1400" dirty="0" smtClean="0"/>
              <a:t>. כאשר </a:t>
            </a:r>
            <a:r>
              <a:rPr lang="he-IL" sz="1400" dirty="0"/>
              <a:t>יש שני נושאים לא ניתן לדעת לאיזה נושא המשיב התייחס.</a:t>
            </a:r>
          </a:p>
          <a:p>
            <a:pPr marL="342900" lvl="1" indent="-342900" algn="just" eaLnBrk="1" hangingPunct="1">
              <a:spcBef>
                <a:spcPts val="300"/>
              </a:spcBef>
              <a:spcAft>
                <a:spcPts val="300"/>
              </a:spcAft>
              <a:buFont typeface="Wingdings" pitchFamily="2" charset="2"/>
              <a:buChar char="n"/>
            </a:pPr>
            <a:r>
              <a:rPr lang="he-IL" sz="1400" dirty="0" smtClean="0"/>
              <a:t>בדומה לרציונל הסטטיסטי בו אנו שואפים כי הקבוצות יהיו זהות למעט בגורם הבלתי תלוי, בניסוח הפריטים </a:t>
            </a:r>
            <a:r>
              <a:rPr lang="he-IL" sz="1400" b="1" dirty="0" smtClean="0"/>
              <a:t>השאיפה היא כי ההבדל הוא רק בנושא ולא בניסוח</a:t>
            </a:r>
            <a:r>
              <a:rPr lang="he-IL" sz="1400" dirty="0" smtClean="0"/>
              <a:t> על מנת שנוכל לומר כי הנושא הוא האחראי לזהות או להבדלים. </a:t>
            </a:r>
          </a:p>
          <a:p>
            <a:pPr marL="342900" lvl="1" indent="-342900" algn="just" eaLnBrk="1" hangingPunct="1">
              <a:spcBef>
                <a:spcPts val="300"/>
              </a:spcBef>
              <a:spcAft>
                <a:spcPts val="300"/>
              </a:spcAft>
              <a:buFont typeface="Wingdings" pitchFamily="2" charset="2"/>
              <a:buChar char="n"/>
            </a:pPr>
            <a:r>
              <a:rPr lang="he-IL" sz="1400" dirty="0"/>
              <a:t>יוצא מן הכלל כאשר הנושאים מאוד קרובים ורוצים להבהיר, </a:t>
            </a:r>
            <a:r>
              <a:rPr lang="he-IL" sz="1400" dirty="0" smtClean="0"/>
              <a:t>לחדד [חזרה על דברים דומים], </a:t>
            </a:r>
            <a:r>
              <a:rPr lang="he-IL" sz="1400" dirty="0"/>
              <a:t>או </a:t>
            </a:r>
            <a:r>
              <a:rPr lang="he-IL" sz="1400" dirty="0" smtClean="0"/>
              <a:t>רוצים בהערכה הוליסטית יותר, 'ארגון ובהירות', 'עניין וסקרנות'. </a:t>
            </a:r>
            <a:endParaRPr lang="he-IL" sz="1400" dirty="0"/>
          </a:p>
          <a:p>
            <a:pPr marL="342900" lvl="1" indent="-342900" algn="just" eaLnBrk="1" hangingPunct="1">
              <a:spcBef>
                <a:spcPts val="300"/>
              </a:spcBef>
              <a:spcAft>
                <a:spcPts val="300"/>
              </a:spcAft>
              <a:buFont typeface="Wingdings" pitchFamily="2" charset="2"/>
              <a:buChar char="n"/>
            </a:pPr>
            <a:r>
              <a:rPr lang="he-IL" sz="1400" dirty="0" smtClean="0"/>
              <a:t>הדגשה של הנושא: א. תכוון את המשיב למקור ההבדל [בין הפריטים] ולא 'לסיפור'. ב. תקל ותקצר את זמן ההשבה.</a:t>
            </a:r>
          </a:p>
          <a:p>
            <a:pPr marL="342900" lvl="1" indent="-342900" algn="just" eaLnBrk="1" hangingPunct="1">
              <a:spcBef>
                <a:spcPts val="300"/>
              </a:spcBef>
              <a:spcAft>
                <a:spcPts val="300"/>
              </a:spcAft>
              <a:buFont typeface="Wingdings" pitchFamily="2" charset="2"/>
              <a:buChar char="n"/>
            </a:pPr>
            <a:r>
              <a:rPr lang="he-IL" sz="1400" dirty="0" smtClean="0"/>
              <a:t>זהירות מיחס על יחס.</a:t>
            </a:r>
          </a:p>
          <a:p>
            <a:pPr marL="342900" lvl="1" indent="-342900" algn="just" eaLnBrk="1" hangingPunct="1">
              <a:spcBef>
                <a:spcPts val="300"/>
              </a:spcBef>
              <a:spcAft>
                <a:spcPts val="300"/>
              </a:spcAft>
              <a:buFont typeface="Wingdings" pitchFamily="2" charset="2"/>
              <a:buChar char="n"/>
            </a:pPr>
            <a:r>
              <a:rPr lang="he-IL" sz="1400" dirty="0" smtClean="0"/>
              <a:t>זהירות ממשמעויות כפולות, פרשנות תרבותית שונה וסתם חוסר בהירות.</a:t>
            </a:r>
          </a:p>
          <a:p>
            <a:pPr marL="342900" lvl="1" indent="-342900" algn="just" eaLnBrk="1" hangingPunct="1">
              <a:spcBef>
                <a:spcPts val="300"/>
              </a:spcBef>
              <a:spcAft>
                <a:spcPts val="300"/>
              </a:spcAft>
              <a:buFont typeface="Wingdings" pitchFamily="2" charset="2"/>
              <a:buChar char="n"/>
            </a:pPr>
            <a:endParaRPr lang="he-IL" sz="1400" dirty="0" smtClean="0"/>
          </a:p>
        </p:txBody>
      </p:sp>
      <p:sp>
        <p:nvSpPr>
          <p:cNvPr id="5" name="מלבן 4"/>
          <p:cNvSpPr/>
          <p:nvPr/>
        </p:nvSpPr>
        <p:spPr>
          <a:xfrm>
            <a:off x="309761" y="4312752"/>
            <a:ext cx="8485906" cy="228524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lvl="1" indent="0" eaLnBrk="1" hangingPunct="1">
              <a:spcBef>
                <a:spcPts val="0"/>
              </a:spcBef>
              <a:spcAft>
                <a:spcPts val="300"/>
              </a:spcAft>
              <a:buNone/>
            </a:pPr>
            <a:r>
              <a:rPr lang="he-IL" sz="1200" b="1" u="sng" dirty="0" smtClean="0">
                <a:solidFill>
                  <a:schemeClr val="accent6">
                    <a:lumMod val="50000"/>
                  </a:schemeClr>
                </a:solidFill>
              </a:rPr>
              <a:t>דוגמאות</a:t>
            </a:r>
          </a:p>
          <a:p>
            <a:pPr marL="285750" lvl="1" indent="-285750">
              <a:spcBef>
                <a:spcPts val="0"/>
              </a:spcBef>
              <a:spcAft>
                <a:spcPts val="300"/>
              </a:spcAft>
              <a:buFont typeface="Wingdings" pitchFamily="2" charset="2"/>
              <a:buChar char="I"/>
            </a:pPr>
            <a:r>
              <a:rPr lang="he-IL" sz="1200" dirty="0">
                <a:solidFill>
                  <a:srgbClr val="FF0000"/>
                </a:solidFill>
              </a:rPr>
              <a:t>באיזה מידה אתה מרגיש שאתה יכול לבצע את המשימות </a:t>
            </a:r>
            <a:r>
              <a:rPr lang="he-IL" sz="1200" u="sng" dirty="0">
                <a:solidFill>
                  <a:srgbClr val="FF0000"/>
                </a:solidFill>
              </a:rPr>
              <a:t>בצורה הטובה</a:t>
            </a:r>
            <a:r>
              <a:rPr lang="he-IL" sz="1200" dirty="0">
                <a:solidFill>
                  <a:srgbClr val="FF0000"/>
                </a:solidFill>
              </a:rPr>
              <a:t> </a:t>
            </a:r>
            <a:r>
              <a:rPr lang="he-IL" sz="1200" u="sng" dirty="0" smtClean="0">
                <a:solidFill>
                  <a:srgbClr val="FF0000"/>
                </a:solidFill>
              </a:rPr>
              <a:t>והבטוחה </a:t>
            </a:r>
            <a:r>
              <a:rPr lang="he-IL" sz="1200" u="sng" dirty="0">
                <a:solidFill>
                  <a:srgbClr val="FF0000"/>
                </a:solidFill>
              </a:rPr>
              <a:t>ביותר</a:t>
            </a:r>
            <a:r>
              <a:rPr lang="he-IL" sz="1200" dirty="0">
                <a:solidFill>
                  <a:srgbClr val="FF0000"/>
                </a:solidFill>
              </a:rPr>
              <a:t> עם הציוד </a:t>
            </a:r>
            <a:r>
              <a:rPr lang="he-IL" sz="1200" dirty="0" smtClean="0">
                <a:solidFill>
                  <a:srgbClr val="FF0000"/>
                </a:solidFill>
              </a:rPr>
              <a:t>הקיים.</a:t>
            </a:r>
            <a:endParaRPr lang="he-IL" sz="1200" dirty="0">
              <a:solidFill>
                <a:srgbClr val="FF0000"/>
              </a:solidFill>
            </a:endParaRPr>
          </a:p>
          <a:p>
            <a:pPr marL="285750" lvl="1" indent="-285750" eaLnBrk="1" hangingPunct="1">
              <a:spcBef>
                <a:spcPts val="0"/>
              </a:spcBef>
              <a:spcAft>
                <a:spcPts val="300"/>
              </a:spcAft>
              <a:buFont typeface="Wingdings" pitchFamily="2" charset="2"/>
              <a:buChar char="I"/>
            </a:pPr>
            <a:r>
              <a:rPr lang="he-IL" sz="1200" dirty="0" smtClean="0">
                <a:solidFill>
                  <a:srgbClr val="FF0000"/>
                </a:solidFill>
              </a:rPr>
              <a:t>באיזו </a:t>
            </a:r>
            <a:r>
              <a:rPr lang="he-IL" sz="1200" dirty="0">
                <a:solidFill>
                  <a:srgbClr val="FF0000"/>
                </a:solidFill>
              </a:rPr>
              <a:t>מידה אתה שבע רצון </a:t>
            </a:r>
            <a:r>
              <a:rPr lang="he-IL" sz="1200" u="sng" dirty="0">
                <a:solidFill>
                  <a:srgbClr val="FF0000"/>
                </a:solidFill>
              </a:rPr>
              <a:t>מהתנאים הפיזיים</a:t>
            </a:r>
            <a:r>
              <a:rPr lang="he-IL" sz="1200" dirty="0">
                <a:solidFill>
                  <a:srgbClr val="FF0000"/>
                </a:solidFill>
              </a:rPr>
              <a:t> </a:t>
            </a:r>
            <a:r>
              <a:rPr lang="he-IL" sz="1200" u="sng" dirty="0">
                <a:solidFill>
                  <a:srgbClr val="FF0000"/>
                </a:solidFill>
              </a:rPr>
              <a:t>והסוציאליים</a:t>
            </a:r>
            <a:r>
              <a:rPr lang="he-IL" sz="1200" dirty="0">
                <a:solidFill>
                  <a:srgbClr val="FF0000"/>
                </a:solidFill>
              </a:rPr>
              <a:t> במקום העבודה.  </a:t>
            </a:r>
          </a:p>
          <a:p>
            <a:pPr marL="285750" lvl="1" indent="-285750">
              <a:spcBef>
                <a:spcPts val="0"/>
              </a:spcBef>
              <a:spcAft>
                <a:spcPts val="300"/>
              </a:spcAft>
              <a:buFont typeface="Wingdings" pitchFamily="2" charset="2"/>
              <a:buChar char="C"/>
            </a:pPr>
            <a:r>
              <a:rPr lang="he-IL" sz="1200" dirty="0" smtClean="0">
                <a:solidFill>
                  <a:schemeClr val="accent6">
                    <a:lumMod val="50000"/>
                  </a:schemeClr>
                </a:solidFill>
              </a:rPr>
              <a:t>באיזו מידה אתה שבע רצון </a:t>
            </a:r>
            <a:r>
              <a:rPr lang="he-IL" sz="1200" u="sng" dirty="0" smtClean="0">
                <a:solidFill>
                  <a:schemeClr val="accent6">
                    <a:lumMod val="50000"/>
                  </a:schemeClr>
                </a:solidFill>
              </a:rPr>
              <a:t>מהתנאים הפיזיים</a:t>
            </a:r>
            <a:r>
              <a:rPr lang="he-IL" sz="1200" dirty="0" smtClean="0">
                <a:solidFill>
                  <a:schemeClr val="accent6">
                    <a:lumMod val="50000"/>
                  </a:schemeClr>
                </a:solidFill>
              </a:rPr>
              <a:t>.   באיזו מידה אתה שבע רצון </a:t>
            </a:r>
            <a:r>
              <a:rPr lang="he-IL" sz="1200" u="sng" dirty="0" smtClean="0">
                <a:solidFill>
                  <a:schemeClr val="accent6">
                    <a:lumMod val="50000"/>
                  </a:schemeClr>
                </a:solidFill>
              </a:rPr>
              <a:t>מהתנאים הסוציאליים</a:t>
            </a:r>
            <a:r>
              <a:rPr lang="he-IL" sz="1200" dirty="0" smtClean="0">
                <a:solidFill>
                  <a:schemeClr val="accent6">
                    <a:lumMod val="50000"/>
                  </a:schemeClr>
                </a:solidFill>
              </a:rPr>
              <a:t>.</a:t>
            </a:r>
          </a:p>
          <a:p>
            <a:pPr marL="285750" lvl="1" indent="-285750">
              <a:spcBef>
                <a:spcPts val="0"/>
              </a:spcBef>
              <a:spcAft>
                <a:spcPts val="300"/>
              </a:spcAft>
              <a:buFont typeface="Wingdings" pitchFamily="2" charset="2"/>
              <a:buChar char="I"/>
            </a:pPr>
            <a:r>
              <a:rPr lang="he-IL" sz="1200" dirty="0" smtClean="0">
                <a:solidFill>
                  <a:srgbClr val="FF0000"/>
                </a:solidFill>
                <a:sym typeface="Wingdings"/>
              </a:rPr>
              <a:t>לאחר שהתנסית במקום העבודה מהי שביעות הרצון שלך מהתנאים הפיזיים.</a:t>
            </a:r>
            <a:endParaRPr lang="he-IL" sz="1200" dirty="0">
              <a:solidFill>
                <a:srgbClr val="FF0000"/>
              </a:solidFill>
              <a:sym typeface="Wingdings"/>
            </a:endParaRPr>
          </a:p>
          <a:p>
            <a:pPr marL="285750" lvl="1" indent="-285750">
              <a:spcBef>
                <a:spcPts val="0"/>
              </a:spcBef>
              <a:spcAft>
                <a:spcPts val="300"/>
              </a:spcAft>
              <a:buFont typeface="Wingdings" pitchFamily="2" charset="2"/>
              <a:buChar char="I"/>
            </a:pPr>
            <a:r>
              <a:rPr lang="he-IL" sz="1200" dirty="0">
                <a:solidFill>
                  <a:srgbClr val="FF0000"/>
                </a:solidFill>
                <a:sym typeface="Wingdings"/>
              </a:rPr>
              <a:t>לאחרונה התנאים הסוציאליים עברו שינוי חלקנו היו בעד חלקנו </a:t>
            </a:r>
            <a:r>
              <a:rPr lang="he-IL" sz="1200" dirty="0" smtClean="0">
                <a:solidFill>
                  <a:srgbClr val="FF0000"/>
                </a:solidFill>
                <a:sym typeface="Wingdings"/>
              </a:rPr>
              <a:t>נגד, </a:t>
            </a:r>
            <a:r>
              <a:rPr lang="he-IL" sz="1200" dirty="0">
                <a:solidFill>
                  <a:srgbClr val="FF0000"/>
                </a:solidFill>
                <a:sym typeface="Wingdings"/>
              </a:rPr>
              <a:t>האם אתה מרוצה מהתנאים הסוציאליים</a:t>
            </a:r>
            <a:r>
              <a:rPr lang="he-IL" sz="1200" dirty="0" smtClean="0">
                <a:solidFill>
                  <a:srgbClr val="FF0000"/>
                </a:solidFill>
                <a:sym typeface="Wingdings"/>
              </a:rPr>
              <a:t>.</a:t>
            </a:r>
          </a:p>
          <a:p>
            <a:pPr marL="285750" lvl="1" indent="-285750">
              <a:spcBef>
                <a:spcPts val="0"/>
              </a:spcBef>
              <a:spcAft>
                <a:spcPts val="300"/>
              </a:spcAft>
              <a:buFont typeface="Wingdings" pitchFamily="2" charset="2"/>
              <a:buChar char="I"/>
            </a:pPr>
            <a:r>
              <a:rPr lang="he-IL" sz="1200" dirty="0" smtClean="0">
                <a:solidFill>
                  <a:srgbClr val="FF0000"/>
                </a:solidFill>
                <a:sym typeface="Wingdings"/>
              </a:rPr>
              <a:t>באיזו מידה </a:t>
            </a:r>
            <a:r>
              <a:rPr lang="he-IL" sz="1200" b="1" dirty="0" smtClean="0">
                <a:solidFill>
                  <a:srgbClr val="FF0000"/>
                </a:solidFill>
                <a:sym typeface="Wingdings"/>
              </a:rPr>
              <a:t>מועדף</a:t>
            </a:r>
            <a:r>
              <a:rPr lang="he-IL" sz="1200" dirty="0" smtClean="0">
                <a:solidFill>
                  <a:srgbClr val="FF0000"/>
                </a:solidFill>
                <a:sym typeface="Wingdings"/>
              </a:rPr>
              <a:t> עליך כל אחד מהצמדים הבאים. פקח – שוטר 5 4 3 2 1 	  שוטר – שוטר 5 4 3 2 1</a:t>
            </a:r>
          </a:p>
          <a:p>
            <a:pPr marL="285750" lvl="1" indent="-285750">
              <a:spcBef>
                <a:spcPts val="0"/>
              </a:spcBef>
              <a:spcAft>
                <a:spcPts val="300"/>
              </a:spcAft>
              <a:buFont typeface="Wingdings" pitchFamily="2" charset="2"/>
              <a:buChar char="I"/>
            </a:pPr>
            <a:r>
              <a:rPr lang="he-IL" sz="1200" dirty="0" smtClean="0">
                <a:solidFill>
                  <a:srgbClr val="FF0000"/>
                </a:solidFill>
                <a:sym typeface="Wingdings"/>
              </a:rPr>
              <a:t>לדעתך אישה פמיניסטית </a:t>
            </a:r>
            <a:r>
              <a:rPr lang="he-IL" sz="1200" b="1" dirty="0" smtClean="0">
                <a:solidFill>
                  <a:srgbClr val="FF0000"/>
                </a:solidFill>
                <a:sym typeface="Wingdings"/>
              </a:rPr>
              <a:t>היא</a:t>
            </a:r>
            <a:r>
              <a:rPr lang="he-IL" sz="1200" dirty="0" smtClean="0">
                <a:solidFill>
                  <a:srgbClr val="FF0000"/>
                </a:solidFill>
                <a:sym typeface="Wingdings"/>
              </a:rPr>
              <a:t>: 1. לא נשית מספיק... 2.  </a:t>
            </a:r>
          </a:p>
          <a:p>
            <a:pPr marL="285750" lvl="1" indent="-285750">
              <a:spcBef>
                <a:spcPts val="0"/>
              </a:spcBef>
              <a:spcAft>
                <a:spcPts val="300"/>
              </a:spcAft>
              <a:buFont typeface="Wingdings" pitchFamily="2" charset="2"/>
              <a:buChar char="I"/>
            </a:pPr>
            <a:r>
              <a:rPr lang="he-IL" sz="1200" dirty="0">
                <a:solidFill>
                  <a:srgbClr val="FF0000"/>
                </a:solidFill>
              </a:rPr>
              <a:t>באיזו מידה לדעתך אוחזים </a:t>
            </a:r>
            <a:r>
              <a:rPr lang="he-IL" sz="1200" b="1" dirty="0">
                <a:solidFill>
                  <a:srgbClr val="FF0000"/>
                </a:solidFill>
              </a:rPr>
              <a:t>רוב</a:t>
            </a:r>
            <a:r>
              <a:rPr lang="he-IL" sz="1200" dirty="0">
                <a:solidFill>
                  <a:srgbClr val="FF0000"/>
                </a:solidFill>
              </a:rPr>
              <a:t> היהודים בדעות גזעניות כלפי </a:t>
            </a:r>
            <a:r>
              <a:rPr lang="he-IL" sz="1200" dirty="0" smtClean="0">
                <a:solidFill>
                  <a:srgbClr val="FF0000"/>
                </a:solidFill>
              </a:rPr>
              <a:t>חברתך? 1. רבה מאוד. 2. רבה... </a:t>
            </a:r>
            <a:endParaRPr lang="he-IL" sz="1200" dirty="0">
              <a:solidFill>
                <a:srgbClr val="FF0000"/>
              </a:solidFill>
              <a:sym typeface="Wingdings"/>
            </a:endParaRPr>
          </a:p>
          <a:p>
            <a:pPr marL="285750" lvl="1" indent="-285750">
              <a:spcBef>
                <a:spcPts val="0"/>
              </a:spcBef>
              <a:spcAft>
                <a:spcPts val="300"/>
              </a:spcAft>
              <a:buFont typeface="Wingdings" pitchFamily="2" charset="2"/>
              <a:buChar char="I"/>
            </a:pPr>
            <a:r>
              <a:rPr lang="he-IL" sz="1200" dirty="0" smtClean="0">
                <a:solidFill>
                  <a:srgbClr val="FF0000"/>
                </a:solidFill>
                <a:sym typeface="Wingdings"/>
              </a:rPr>
              <a:t>באיזו מידה אתה מאושר? [איפה? היכן? מתי?].   מהי ההכנסה החודשית שלכם? [מזה שלכם? מזו הכנסה?]  	</a:t>
            </a:r>
            <a:endParaRPr lang="he-IL" sz="1200" dirty="0">
              <a:solidFill>
                <a:schemeClr val="accent6">
                  <a:lumMod val="50000"/>
                </a:schemeClr>
              </a:solidFill>
              <a:sym typeface="Wingdings"/>
            </a:endParaRPr>
          </a:p>
        </p:txBody>
      </p:sp>
      <p:sp>
        <p:nvSpPr>
          <p:cNvPr id="6" name="מלבן 5"/>
          <p:cNvSpPr/>
          <p:nvPr/>
        </p:nvSpPr>
        <p:spPr>
          <a:xfrm>
            <a:off x="4731399" y="6608912"/>
            <a:ext cx="4078035" cy="246221"/>
          </a:xfrm>
          <a:prstGeom prst="rect">
            <a:avLst/>
          </a:prstGeom>
        </p:spPr>
        <p:txBody>
          <a:bodyPr wrap="square">
            <a:spAutoFit/>
          </a:bodyPr>
          <a:lstStyle/>
          <a:p>
            <a:pPr marL="0" lvl="1" indent="0" algn="just" eaLnBrk="1" hangingPunct="1">
              <a:spcBef>
                <a:spcPts val="0"/>
              </a:spcBef>
              <a:spcAft>
                <a:spcPts val="0"/>
              </a:spcAft>
              <a:buClrTx/>
              <a:buFontTx/>
              <a:buNone/>
              <a:defRPr/>
            </a:pPr>
            <a:r>
              <a:rPr lang="he-IL" sz="1000" b="1" dirty="0" smtClean="0">
                <a:solidFill>
                  <a:srgbClr val="080808"/>
                </a:solidFill>
              </a:rPr>
              <a:t>איתור פרטים בעייתיים: כל הכלים. </a:t>
            </a:r>
            <a:endParaRPr lang="he-IL" sz="1000" b="1" dirty="0">
              <a:solidFill>
                <a:srgbClr val="080808"/>
              </a:solidFill>
            </a:endParaRPr>
          </a:p>
        </p:txBody>
      </p:sp>
    </p:spTree>
    <p:extLst>
      <p:ext uri="{BB962C8B-B14F-4D97-AF65-F5344CB8AC3E}">
        <p14:creationId xmlns:p14="http://schemas.microsoft.com/office/powerpoint/2010/main" xmlns="" val="1853767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167786" cy="54892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smtClean="0">
                <a:solidFill>
                  <a:schemeClr val="lt1"/>
                </a:solidFill>
                <a:latin typeface="+mn-lt"/>
                <a:ea typeface="+mn-ea"/>
                <a:cs typeface="+mn-cs"/>
              </a:rPr>
              <a:t>כללים לניסוח שאלות רב בררתיות - כיוון  </a:t>
            </a:r>
            <a:endParaRPr lang="en-US" sz="2800" dirty="0">
              <a:solidFill>
                <a:schemeClr val="lt1"/>
              </a:solidFill>
              <a:latin typeface="+mn-lt"/>
              <a:ea typeface="+mn-ea"/>
              <a:cs typeface="+mn-cs"/>
            </a:endParaRPr>
          </a:p>
        </p:txBody>
      </p:sp>
      <p:sp>
        <p:nvSpPr>
          <p:cNvPr id="276483" name="Rectangle 3"/>
          <p:cNvSpPr>
            <a:spLocks noGrp="1" noChangeArrowheads="1"/>
          </p:cNvSpPr>
          <p:nvPr>
            <p:ph idx="1"/>
          </p:nvPr>
        </p:nvSpPr>
        <p:spPr>
          <a:xfrm>
            <a:off x="539552" y="1883183"/>
            <a:ext cx="8255694" cy="2265897"/>
          </a:xfrm>
        </p:spPr>
        <p:txBody>
          <a:bodyPr/>
          <a:lstStyle/>
          <a:p>
            <a:pPr marL="0" lvl="1" indent="0" algn="just" eaLnBrk="1" hangingPunct="1">
              <a:spcBef>
                <a:spcPts val="300"/>
              </a:spcBef>
              <a:spcAft>
                <a:spcPts val="300"/>
              </a:spcAft>
              <a:buNone/>
            </a:pPr>
            <a:r>
              <a:rPr lang="he-IL" sz="1800" b="1" u="sng" dirty="0" smtClean="0"/>
              <a:t>כיוון ברור</a:t>
            </a:r>
            <a:endParaRPr lang="he-IL" sz="1400" dirty="0" smtClean="0"/>
          </a:p>
          <a:p>
            <a:pPr marL="342900" lvl="1" indent="-342900" algn="just" eaLnBrk="1" hangingPunct="1">
              <a:spcBef>
                <a:spcPts val="300"/>
              </a:spcBef>
              <a:spcAft>
                <a:spcPts val="300"/>
              </a:spcAft>
              <a:buFont typeface="Wingdings" pitchFamily="2" charset="2"/>
              <a:buChar char="n"/>
            </a:pPr>
            <a:r>
              <a:rPr lang="he-IL" sz="1400" dirty="0" smtClean="0"/>
              <a:t>מוטב חיובי, כיוון לשלילה לרוב קשה יותר להבנה.</a:t>
            </a:r>
          </a:p>
          <a:p>
            <a:pPr marL="342900" lvl="1" indent="-342900" algn="just" eaLnBrk="1" hangingPunct="1">
              <a:spcBef>
                <a:spcPts val="300"/>
              </a:spcBef>
              <a:spcAft>
                <a:spcPts val="300"/>
              </a:spcAft>
              <a:buFont typeface="Wingdings" pitchFamily="2" charset="2"/>
              <a:buChar char="n"/>
            </a:pPr>
            <a:r>
              <a:rPr lang="he-IL" sz="1400" dirty="0" smtClean="0"/>
              <a:t>כיוון חיובי או כיוון משתנה פעם לחיוב ופעם לשלילה אולם לא פריטים בודדים 'שפתאום' מנוסחים לשלילה. שינוי פתאומי יכול לסייע לערנות ולמיקוד אולם מאידך יש חשש כי המשיב לא ישים לב כי הכיוון הפוך. </a:t>
            </a:r>
            <a:endParaRPr lang="he-IL" sz="1400" dirty="0"/>
          </a:p>
          <a:p>
            <a:pPr marL="342900" lvl="1" indent="-342900" algn="just" eaLnBrk="1" hangingPunct="1">
              <a:spcBef>
                <a:spcPts val="300"/>
              </a:spcBef>
              <a:spcAft>
                <a:spcPts val="300"/>
              </a:spcAft>
              <a:buFont typeface="Wingdings" pitchFamily="2" charset="2"/>
              <a:buChar char="n"/>
            </a:pPr>
            <a:r>
              <a:rPr lang="he-IL" sz="1400" dirty="0" smtClean="0"/>
              <a:t>שינוי פתאומי בכיוון מתאים כאשר הפרט מעניין ויש צורך במתן מענה נקודתי ומידי, לדוגמאות בשאלוני בקרה רפואיים.   </a:t>
            </a:r>
          </a:p>
          <a:p>
            <a:pPr marL="342900" lvl="1" indent="-342900" algn="just" eaLnBrk="1" hangingPunct="1">
              <a:spcBef>
                <a:spcPts val="300"/>
              </a:spcBef>
              <a:spcAft>
                <a:spcPts val="300"/>
              </a:spcAft>
              <a:buFont typeface="Wingdings" pitchFamily="2" charset="2"/>
              <a:buChar char="n"/>
            </a:pPr>
            <a:r>
              <a:rPr lang="he-IL" sz="1400" dirty="0" smtClean="0"/>
              <a:t>שלילה של השלילי... לא חיובי אלא מתכון "לאסון" ושונות שמקורה בעיקר באופן ההבנה של הפריט.</a:t>
            </a:r>
          </a:p>
          <a:p>
            <a:pPr marL="342900" lvl="1" indent="-342900" algn="just" eaLnBrk="1" hangingPunct="1">
              <a:spcBef>
                <a:spcPts val="300"/>
              </a:spcBef>
              <a:spcAft>
                <a:spcPts val="300"/>
              </a:spcAft>
              <a:buFont typeface="Wingdings" pitchFamily="2" charset="2"/>
              <a:buChar char="n"/>
            </a:pPr>
            <a:r>
              <a:rPr lang="he-IL" sz="1400" dirty="0" smtClean="0"/>
              <a:t>שימו לב לא להכניס מילים מסקלת התשובות לגוף השאלה.</a:t>
            </a:r>
          </a:p>
        </p:txBody>
      </p:sp>
      <p:sp>
        <p:nvSpPr>
          <p:cNvPr id="5" name="מלבן 4"/>
          <p:cNvSpPr/>
          <p:nvPr/>
        </p:nvSpPr>
        <p:spPr>
          <a:xfrm>
            <a:off x="395536" y="4293096"/>
            <a:ext cx="8280970"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lvl="1" indent="0" eaLnBrk="1" hangingPunct="1">
              <a:spcBef>
                <a:spcPts val="300"/>
              </a:spcBef>
              <a:spcAft>
                <a:spcPts val="300"/>
              </a:spcAft>
              <a:buNone/>
            </a:pPr>
            <a:r>
              <a:rPr lang="he-IL" sz="1400" b="1" u="sng" dirty="0" smtClean="0">
                <a:solidFill>
                  <a:schemeClr val="accent6">
                    <a:lumMod val="50000"/>
                  </a:schemeClr>
                </a:solidFill>
              </a:rPr>
              <a:t>דוגמאות</a:t>
            </a:r>
            <a:r>
              <a:rPr lang="he-IL" sz="1400" dirty="0" smtClean="0">
                <a:solidFill>
                  <a:srgbClr val="FF0000"/>
                </a:solidFill>
              </a:rPr>
              <a:t> </a:t>
            </a:r>
            <a:endParaRPr lang="he-IL" sz="1400" dirty="0">
              <a:solidFill>
                <a:srgbClr val="FF0000"/>
              </a:solidFill>
            </a:endParaRPr>
          </a:p>
          <a:p>
            <a:pPr marL="285750" lvl="1" indent="-285750">
              <a:spcBef>
                <a:spcPts val="300"/>
              </a:spcBef>
              <a:spcAft>
                <a:spcPts val="300"/>
              </a:spcAft>
              <a:buFont typeface="Wingdings" pitchFamily="2" charset="2"/>
              <a:buChar char="C"/>
            </a:pPr>
            <a:r>
              <a:rPr lang="he-IL" sz="1400" dirty="0" smtClean="0">
                <a:solidFill>
                  <a:schemeClr val="accent6">
                    <a:lumMod val="50000"/>
                  </a:schemeClr>
                </a:solidFill>
              </a:rPr>
              <a:t>האם את סובל מאלרגיות  כן / לא.  האם את סובל מהקאות  כן / לא.  האם אתה בצום ב 24 שעות האחרונות כן / לא.   </a:t>
            </a:r>
          </a:p>
          <a:p>
            <a:pPr marL="285750" lvl="1" indent="-285750">
              <a:spcBef>
                <a:spcPts val="300"/>
              </a:spcBef>
              <a:spcAft>
                <a:spcPts val="300"/>
              </a:spcAft>
              <a:buFont typeface="Wingdings" pitchFamily="2" charset="2"/>
              <a:buChar char="I"/>
            </a:pPr>
            <a:r>
              <a:rPr lang="he-IL" sz="1400" dirty="0" smtClean="0">
                <a:solidFill>
                  <a:srgbClr val="FF0000"/>
                </a:solidFill>
                <a:sym typeface="Wingdings"/>
              </a:rPr>
              <a:t>באיזו מידה אינך נמנע מביקורים אצל רופא שיניים.</a:t>
            </a:r>
          </a:p>
          <a:p>
            <a:pPr marL="285750" lvl="1" indent="-285750">
              <a:spcBef>
                <a:spcPts val="300"/>
              </a:spcBef>
              <a:spcAft>
                <a:spcPts val="300"/>
              </a:spcAft>
              <a:buFont typeface="Wingdings" pitchFamily="2" charset="2"/>
              <a:buChar char="I"/>
            </a:pPr>
            <a:r>
              <a:rPr lang="he-IL" sz="1400" dirty="0">
                <a:solidFill>
                  <a:srgbClr val="FF0000"/>
                </a:solidFill>
              </a:rPr>
              <a:t>באיזו מידה </a:t>
            </a:r>
            <a:r>
              <a:rPr lang="he-IL" sz="1400" dirty="0" smtClean="0">
                <a:solidFill>
                  <a:srgbClr val="FF0000"/>
                </a:solidFill>
              </a:rPr>
              <a:t>אתה </a:t>
            </a:r>
            <a:r>
              <a:rPr lang="he-IL" sz="1400" dirty="0">
                <a:solidFill>
                  <a:srgbClr val="FF0000"/>
                </a:solidFill>
              </a:rPr>
              <a:t>חש </a:t>
            </a:r>
            <a:r>
              <a:rPr lang="he-IL" sz="1400" b="1" dirty="0">
                <a:solidFill>
                  <a:srgbClr val="FF0000"/>
                </a:solidFill>
              </a:rPr>
              <a:t>שרוב</a:t>
            </a:r>
            <a:r>
              <a:rPr lang="he-IL" sz="1400" dirty="0">
                <a:solidFill>
                  <a:srgbClr val="FF0000"/>
                </a:solidFill>
              </a:rPr>
              <a:t> היהודים </a:t>
            </a:r>
            <a:r>
              <a:rPr lang="he-IL" sz="1400" b="1" dirty="0">
                <a:solidFill>
                  <a:srgbClr val="FF0000"/>
                </a:solidFill>
              </a:rPr>
              <a:t>לא יהססו </a:t>
            </a:r>
            <a:r>
              <a:rPr lang="he-IL" sz="1400" dirty="0">
                <a:solidFill>
                  <a:srgbClr val="FF0000"/>
                </a:solidFill>
              </a:rPr>
              <a:t>לפגוע באנשים בני חברתך </a:t>
            </a:r>
            <a:r>
              <a:rPr lang="he-IL" sz="1400" b="1" dirty="0">
                <a:solidFill>
                  <a:srgbClr val="FF0000"/>
                </a:solidFill>
              </a:rPr>
              <a:t>אם יצא להם לעשות </a:t>
            </a:r>
            <a:r>
              <a:rPr lang="he-IL" sz="1400" b="1" dirty="0" smtClean="0">
                <a:solidFill>
                  <a:srgbClr val="FF0000"/>
                </a:solidFill>
              </a:rPr>
              <a:t>זאת</a:t>
            </a:r>
            <a:r>
              <a:rPr lang="he-IL" sz="1400" dirty="0" smtClean="0">
                <a:solidFill>
                  <a:srgbClr val="FF0000"/>
                </a:solidFill>
              </a:rPr>
              <a:t>?</a:t>
            </a:r>
            <a:endParaRPr lang="he-IL" sz="1400" dirty="0">
              <a:solidFill>
                <a:srgbClr val="FF0000"/>
              </a:solidFill>
              <a:sym typeface="Wingdings"/>
            </a:endParaRPr>
          </a:p>
          <a:p>
            <a:pPr marL="285750" lvl="1" indent="-285750">
              <a:spcBef>
                <a:spcPts val="300"/>
              </a:spcBef>
              <a:spcAft>
                <a:spcPts val="300"/>
              </a:spcAft>
              <a:buFont typeface="Wingdings" pitchFamily="2" charset="2"/>
              <a:buChar char="§"/>
            </a:pPr>
            <a:endParaRPr lang="he-IL" sz="1400" dirty="0">
              <a:solidFill>
                <a:schemeClr val="accent6">
                  <a:lumMod val="50000"/>
                </a:schemeClr>
              </a:solidFill>
              <a:sym typeface="Wingdings"/>
            </a:endParaRPr>
          </a:p>
        </p:txBody>
      </p:sp>
    </p:spTree>
    <p:extLst>
      <p:ext uri="{BB962C8B-B14F-4D97-AF65-F5344CB8AC3E}">
        <p14:creationId xmlns:p14="http://schemas.microsoft.com/office/powerpoint/2010/main" xmlns="" val="4279837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167786" cy="54892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smtClean="0">
                <a:solidFill>
                  <a:schemeClr val="lt1"/>
                </a:solidFill>
                <a:latin typeface="+mn-lt"/>
                <a:ea typeface="+mn-ea"/>
                <a:cs typeface="+mn-cs"/>
              </a:rPr>
              <a:t>כללים לניסוח שאלות רב בררתיות - הטיה  </a:t>
            </a:r>
            <a:endParaRPr lang="en-US" sz="2800" dirty="0">
              <a:solidFill>
                <a:schemeClr val="lt1"/>
              </a:solidFill>
              <a:latin typeface="+mn-lt"/>
              <a:ea typeface="+mn-ea"/>
              <a:cs typeface="+mn-cs"/>
            </a:endParaRPr>
          </a:p>
        </p:txBody>
      </p:sp>
      <p:sp>
        <p:nvSpPr>
          <p:cNvPr id="276483" name="Rectangle 3"/>
          <p:cNvSpPr>
            <a:spLocks noGrp="1" noChangeArrowheads="1"/>
          </p:cNvSpPr>
          <p:nvPr>
            <p:ph idx="1"/>
          </p:nvPr>
        </p:nvSpPr>
        <p:spPr>
          <a:xfrm>
            <a:off x="395536" y="1883183"/>
            <a:ext cx="8399710" cy="2265897"/>
          </a:xfrm>
        </p:spPr>
        <p:txBody>
          <a:bodyPr/>
          <a:lstStyle/>
          <a:p>
            <a:pPr marL="0" lvl="1" indent="0" algn="just" eaLnBrk="1" hangingPunct="1">
              <a:spcBef>
                <a:spcPts val="300"/>
              </a:spcBef>
              <a:spcAft>
                <a:spcPts val="300"/>
              </a:spcAft>
              <a:buNone/>
            </a:pPr>
            <a:r>
              <a:rPr lang="he-IL" sz="1800" b="1" u="sng" dirty="0" smtClean="0"/>
              <a:t>הימנעות מהטיות</a:t>
            </a:r>
            <a:endParaRPr lang="he-IL" sz="1400" dirty="0" smtClean="0"/>
          </a:p>
          <a:p>
            <a:pPr marL="342900" lvl="1" indent="-342900" algn="just" eaLnBrk="1" hangingPunct="1">
              <a:spcBef>
                <a:spcPts val="300"/>
              </a:spcBef>
              <a:spcAft>
                <a:spcPts val="300"/>
              </a:spcAft>
              <a:buFont typeface="Wingdings" pitchFamily="2" charset="2"/>
              <a:buChar char="n"/>
            </a:pPr>
            <a:r>
              <a:rPr lang="he-IL" sz="1400" dirty="0" smtClean="0"/>
              <a:t>הניסוח צריך להיות נקי מהטיות, להימנע מיצירת 'רציה חברתית' והצגה של נורמה מסוימת כמקובלת.</a:t>
            </a:r>
          </a:p>
          <a:p>
            <a:pPr marL="342900" lvl="1" indent="-342900" algn="just" eaLnBrk="1" hangingPunct="1">
              <a:spcBef>
                <a:spcPts val="300"/>
              </a:spcBef>
              <a:spcAft>
                <a:spcPts val="300"/>
              </a:spcAft>
              <a:buFont typeface="Wingdings" pitchFamily="2" charset="2"/>
              <a:buChar char="n"/>
            </a:pPr>
            <a:r>
              <a:rPr lang="he-IL" sz="1400" dirty="0" smtClean="0"/>
              <a:t>יוצאים מהכלל נושאים רגישים במיוחד בהם הצגת הנורמה תקל על המשיב לענות בכנות.</a:t>
            </a:r>
          </a:p>
          <a:p>
            <a:pPr marL="342900" lvl="1" indent="-342900" algn="just" eaLnBrk="1" hangingPunct="1">
              <a:spcBef>
                <a:spcPts val="300"/>
              </a:spcBef>
              <a:spcAft>
                <a:spcPts val="300"/>
              </a:spcAft>
              <a:buFont typeface="Wingdings" pitchFamily="2" charset="2"/>
              <a:buChar char="n"/>
            </a:pPr>
            <a:r>
              <a:rPr lang="he-IL" sz="1400" dirty="0"/>
              <a:t>זהירות מהנחות מוקדמות </a:t>
            </a:r>
            <a:r>
              <a:rPr lang="he-IL" sz="1400" dirty="0" smtClean="0"/>
              <a:t>שגויות</a:t>
            </a:r>
            <a:r>
              <a:rPr lang="he-IL" sz="1400" dirty="0"/>
              <a:t> </a:t>
            </a:r>
            <a:r>
              <a:rPr lang="he-IL" sz="1400" dirty="0" smtClean="0"/>
              <a:t>או שיוצרות התנגדות.</a:t>
            </a:r>
            <a:endParaRPr lang="he-IL" sz="1400" dirty="0"/>
          </a:p>
        </p:txBody>
      </p:sp>
      <p:sp>
        <p:nvSpPr>
          <p:cNvPr id="5" name="מלבן 4"/>
          <p:cNvSpPr/>
          <p:nvPr/>
        </p:nvSpPr>
        <p:spPr>
          <a:xfrm>
            <a:off x="323528" y="3140968"/>
            <a:ext cx="8424986" cy="363176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lvl="1" indent="0" eaLnBrk="1" hangingPunct="1">
              <a:spcBef>
                <a:spcPts val="300"/>
              </a:spcBef>
              <a:spcAft>
                <a:spcPts val="300"/>
              </a:spcAft>
              <a:buNone/>
            </a:pPr>
            <a:r>
              <a:rPr lang="he-IL" sz="1400" b="1" u="sng" dirty="0" smtClean="0">
                <a:solidFill>
                  <a:schemeClr val="accent6">
                    <a:lumMod val="50000"/>
                  </a:schemeClr>
                </a:solidFill>
              </a:rPr>
              <a:t>דוגמאות</a:t>
            </a:r>
            <a:r>
              <a:rPr lang="he-IL" sz="1400" dirty="0" smtClean="0">
                <a:solidFill>
                  <a:srgbClr val="FF0000"/>
                </a:solidFill>
              </a:rPr>
              <a:t> </a:t>
            </a:r>
            <a:endParaRPr lang="he-IL" sz="1400" dirty="0">
              <a:solidFill>
                <a:srgbClr val="FF0000"/>
              </a:solidFill>
            </a:endParaRPr>
          </a:p>
          <a:p>
            <a:pPr marL="285750" lvl="1" indent="-285750">
              <a:spcBef>
                <a:spcPts val="300"/>
              </a:spcBef>
              <a:spcAft>
                <a:spcPts val="300"/>
              </a:spcAft>
              <a:buFont typeface="Wingdings" pitchFamily="2" charset="2"/>
              <a:buChar char="I"/>
            </a:pPr>
            <a:r>
              <a:rPr lang="he-IL" sz="1400" dirty="0" smtClean="0">
                <a:solidFill>
                  <a:srgbClr val="FF0000"/>
                </a:solidFill>
                <a:sym typeface="Wingdings"/>
              </a:rPr>
              <a:t>ידוע כי צחצוח שיניים מסייע לשמירה על השיניים ובריאות הפה, כמה פעמים ביום אתה מצחצח שיניים.</a:t>
            </a:r>
          </a:p>
          <a:p>
            <a:pPr marL="285750" lvl="1" indent="-285750">
              <a:spcBef>
                <a:spcPts val="300"/>
              </a:spcBef>
              <a:spcAft>
                <a:spcPts val="300"/>
              </a:spcAft>
              <a:buFont typeface="Wingdings" pitchFamily="2" charset="2"/>
              <a:buChar char="I"/>
            </a:pPr>
            <a:r>
              <a:rPr lang="he-IL" sz="1400" dirty="0" smtClean="0">
                <a:solidFill>
                  <a:srgbClr val="FF0000"/>
                </a:solidFill>
                <a:sym typeface="Wingdings"/>
              </a:rPr>
              <a:t>החוק האמריקאי קובע כי 'ביתי הוא מבצרי' וכי ניתן לפגוע באדם מסיג גבול גם כאשר אין חשש לבעלי הבית, באיזו מידה תמליץ למחוקק הישראלי לאמץ ...</a:t>
            </a:r>
          </a:p>
          <a:p>
            <a:pPr marL="285750" lvl="1" indent="-285750">
              <a:spcBef>
                <a:spcPts val="300"/>
              </a:spcBef>
              <a:spcAft>
                <a:spcPts val="300"/>
              </a:spcAft>
              <a:buFont typeface="Wingdings" pitchFamily="2" charset="2"/>
              <a:buChar char="I"/>
            </a:pPr>
            <a:r>
              <a:rPr lang="he-IL" sz="1400" dirty="0">
                <a:solidFill>
                  <a:srgbClr val="FF0000"/>
                </a:solidFill>
              </a:rPr>
              <a:t>יש הסבורים שהתערבות המשטרה לפתרון בעיות בחברה יסבך יותר את המצב, באיזו מידה אתה מסכים לסברה זו ?</a:t>
            </a:r>
            <a:endParaRPr lang="he-IL" sz="1400" dirty="0">
              <a:solidFill>
                <a:srgbClr val="FF0000"/>
              </a:solidFill>
              <a:sym typeface="Wingdings"/>
            </a:endParaRPr>
          </a:p>
          <a:p>
            <a:pPr marL="285750" lvl="1" indent="-285750">
              <a:spcBef>
                <a:spcPts val="300"/>
              </a:spcBef>
              <a:spcAft>
                <a:spcPts val="300"/>
              </a:spcAft>
              <a:buFont typeface="Wingdings" pitchFamily="2" charset="2"/>
              <a:buChar char="I"/>
            </a:pPr>
            <a:r>
              <a:rPr lang="he-IL" sz="1400" dirty="0" smtClean="0">
                <a:solidFill>
                  <a:srgbClr val="FF0000"/>
                </a:solidFill>
                <a:sym typeface="Wingdings"/>
              </a:rPr>
              <a:t>אני מרגיש כי אני </a:t>
            </a:r>
            <a:r>
              <a:rPr lang="he-IL" sz="1400" b="1" dirty="0" smtClean="0">
                <a:solidFill>
                  <a:srgbClr val="FF0000"/>
                </a:solidFill>
                <a:sym typeface="Wingdings"/>
              </a:rPr>
              <a:t>מאוד</a:t>
            </a:r>
            <a:r>
              <a:rPr lang="he-IL" sz="1400" dirty="0" smtClean="0">
                <a:solidFill>
                  <a:srgbClr val="FF0000"/>
                </a:solidFill>
                <a:sym typeface="Wingdings"/>
              </a:rPr>
              <a:t> אפקטיבי בעבודתי. </a:t>
            </a:r>
          </a:p>
          <a:p>
            <a:pPr marL="285750" lvl="1" indent="-285750">
              <a:spcBef>
                <a:spcPts val="300"/>
              </a:spcBef>
              <a:spcAft>
                <a:spcPts val="300"/>
              </a:spcAft>
              <a:buFont typeface="Wingdings" pitchFamily="2" charset="2"/>
              <a:buChar char="C"/>
            </a:pPr>
            <a:r>
              <a:rPr lang="he-IL" sz="1400" dirty="0" smtClean="0">
                <a:solidFill>
                  <a:schemeClr val="accent6">
                    <a:lumMod val="50000"/>
                  </a:schemeClr>
                </a:solidFill>
              </a:rPr>
              <a:t>השכר הממוצע במשק הינו 7000 ₪ .... הרבה מעל , מעל, דומה, מתחת, הרבה מתחת. </a:t>
            </a:r>
          </a:p>
          <a:p>
            <a:pPr marL="285750" lvl="1" indent="-285750">
              <a:spcBef>
                <a:spcPts val="300"/>
              </a:spcBef>
              <a:spcAft>
                <a:spcPts val="300"/>
              </a:spcAft>
              <a:buFont typeface="Wingdings" pitchFamily="2" charset="2"/>
              <a:buChar char="C"/>
            </a:pPr>
            <a:r>
              <a:rPr lang="he-IL" sz="1400" dirty="0" smtClean="0">
                <a:solidFill>
                  <a:schemeClr val="accent6">
                    <a:lumMod val="50000"/>
                  </a:schemeClr>
                </a:solidFill>
              </a:rPr>
              <a:t>באיזו מידה אתה מרגיש אפקטיבי במקום העבודה.  </a:t>
            </a:r>
          </a:p>
          <a:p>
            <a:pPr marL="285750" lvl="1" indent="-285750">
              <a:spcBef>
                <a:spcPts val="300"/>
              </a:spcBef>
              <a:spcAft>
                <a:spcPts val="300"/>
              </a:spcAft>
              <a:buFont typeface="Wingdings" pitchFamily="2" charset="2"/>
              <a:buChar char="C"/>
            </a:pPr>
            <a:endParaRPr lang="he-IL" sz="1400" dirty="0" smtClean="0">
              <a:solidFill>
                <a:schemeClr val="accent6">
                  <a:lumMod val="50000"/>
                </a:schemeClr>
              </a:solidFill>
            </a:endParaRPr>
          </a:p>
          <a:p>
            <a:pPr marL="0" lvl="1" algn="ctr">
              <a:spcBef>
                <a:spcPts val="300"/>
              </a:spcBef>
              <a:spcAft>
                <a:spcPts val="300"/>
              </a:spcAft>
            </a:pPr>
            <a:r>
              <a:rPr lang="he-IL" sz="1400" i="1" dirty="0"/>
              <a:t>מסופר על שני יהודים שחשקו לעשן בעת התפילה ביום טוב [בו מותר להעביר אש ממקום למקום]. ניגשו איש איש לרב. </a:t>
            </a:r>
            <a:r>
              <a:rPr lang="he-IL" sz="1400" i="1" dirty="0" smtClean="0"/>
              <a:t>כשנפגשו, </a:t>
            </a:r>
            <a:r>
              <a:rPr lang="he-IL" sz="1400" i="1" dirty="0"/>
              <a:t>האחד טען כי הרב אסר עליו לעשן בעת התפילה ואילו השני נשבע כי הרב דווקא אישר לו לעשן ואף עודד אותו לעשות כן. אמר השני, מה שאלת את הרב? שאלתי 'האם מותר לי לעשן בעת התפילה?' אהה, השיב השני, אני שאלתי את הרב 'האם מותר להתפלל בעת שמעשנים?' </a:t>
            </a:r>
            <a:endParaRPr lang="he-IL" sz="1400" i="1" dirty="0">
              <a:solidFill>
                <a:schemeClr val="accent6">
                  <a:lumMod val="50000"/>
                </a:schemeClr>
              </a:solidFill>
            </a:endParaRPr>
          </a:p>
        </p:txBody>
      </p:sp>
    </p:spTree>
    <p:extLst>
      <p:ext uri="{BB962C8B-B14F-4D97-AF65-F5344CB8AC3E}">
        <p14:creationId xmlns:p14="http://schemas.microsoft.com/office/powerpoint/2010/main" xmlns="" val="2671681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167786" cy="54892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smtClean="0">
                <a:solidFill>
                  <a:schemeClr val="lt1"/>
                </a:solidFill>
                <a:latin typeface="+mn-lt"/>
                <a:ea typeface="+mn-ea"/>
                <a:cs typeface="+mn-cs"/>
              </a:rPr>
              <a:t>סקלת תשובות – סולם נומינלי</a:t>
            </a:r>
            <a:endParaRPr lang="en-US" sz="2800" dirty="0">
              <a:solidFill>
                <a:schemeClr val="lt1"/>
              </a:solidFill>
              <a:latin typeface="+mn-lt"/>
              <a:ea typeface="+mn-ea"/>
              <a:cs typeface="+mn-cs"/>
            </a:endParaRPr>
          </a:p>
        </p:txBody>
      </p:sp>
      <p:sp>
        <p:nvSpPr>
          <p:cNvPr id="276483" name="Rectangle 3"/>
          <p:cNvSpPr>
            <a:spLocks noGrp="1" noChangeArrowheads="1"/>
          </p:cNvSpPr>
          <p:nvPr>
            <p:ph idx="1"/>
          </p:nvPr>
        </p:nvSpPr>
        <p:spPr>
          <a:xfrm>
            <a:off x="251520" y="1883183"/>
            <a:ext cx="8543726" cy="2121881"/>
          </a:xfrm>
        </p:spPr>
        <p:txBody>
          <a:bodyPr/>
          <a:lstStyle/>
          <a:p>
            <a:pPr marL="342900" lvl="1" indent="-342900" algn="just" eaLnBrk="1" hangingPunct="1">
              <a:spcBef>
                <a:spcPts val="300"/>
              </a:spcBef>
              <a:spcAft>
                <a:spcPts val="300"/>
              </a:spcAft>
              <a:buFont typeface="Wingdings" pitchFamily="2" charset="2"/>
              <a:buChar char="n"/>
            </a:pPr>
            <a:r>
              <a:rPr lang="he-IL" sz="1400" dirty="0" smtClean="0"/>
              <a:t>רלוונטיות - סקלת התשובות חייבת להיות מאותו הרובד ורלוונטיות לנושא השאלה.</a:t>
            </a:r>
          </a:p>
          <a:p>
            <a:pPr marL="342900" lvl="1" indent="-342900" algn="just" eaLnBrk="1" hangingPunct="1">
              <a:spcBef>
                <a:spcPts val="300"/>
              </a:spcBef>
              <a:spcAft>
                <a:spcPts val="300"/>
              </a:spcAft>
              <a:buFont typeface="Wingdings" pitchFamily="2" charset="2"/>
              <a:buChar char="n"/>
            </a:pPr>
            <a:r>
              <a:rPr lang="he-IL" sz="1400" dirty="0" smtClean="0"/>
              <a:t>מיצוי - סקלת התשובות חייבת לכלול את כל אופציות התשובה האפשריות. אם לא ניתן לכלול את הכול להוסיף 'אחר'.</a:t>
            </a:r>
          </a:p>
          <a:p>
            <a:pPr marL="342900" lvl="1" indent="-342900" algn="just" eaLnBrk="1" hangingPunct="1">
              <a:spcBef>
                <a:spcPts val="300"/>
              </a:spcBef>
              <a:spcAft>
                <a:spcPts val="300"/>
              </a:spcAft>
              <a:buFont typeface="Wingdings" pitchFamily="2" charset="2"/>
              <a:buChar char="n"/>
            </a:pPr>
            <a:r>
              <a:rPr lang="he-IL" sz="1400" dirty="0" smtClean="0"/>
              <a:t>העדר חפיפה - רק אופציה תשובה אחת אפשרית. </a:t>
            </a:r>
          </a:p>
          <a:p>
            <a:pPr marL="342900" lvl="1" indent="-342900" algn="just" eaLnBrk="1" hangingPunct="1">
              <a:spcBef>
                <a:spcPts val="300"/>
              </a:spcBef>
              <a:spcAft>
                <a:spcPts val="300"/>
              </a:spcAft>
              <a:buFont typeface="Wingdings" pitchFamily="2" charset="2"/>
              <a:buChar char="n"/>
            </a:pPr>
            <a:r>
              <a:rPr lang="he-IL" sz="1400" dirty="0" smtClean="0"/>
              <a:t>שאלות עם אפשרות לבחור יותר מאופציה תשובה אחת אזי כל קטגוריה עומדת [בניתוח] כשאלה בפני עצמה.</a:t>
            </a:r>
          </a:p>
          <a:p>
            <a:pPr marL="342900" lvl="1" indent="-342900" algn="just" eaLnBrk="1" hangingPunct="1">
              <a:spcBef>
                <a:spcPts val="300"/>
              </a:spcBef>
              <a:spcAft>
                <a:spcPts val="300"/>
              </a:spcAft>
              <a:buFont typeface="Wingdings" pitchFamily="2" charset="2"/>
              <a:buChar char="n"/>
            </a:pPr>
            <a:r>
              <a:rPr lang="he-IL" sz="1400" dirty="0" smtClean="0"/>
              <a:t>האם המציאות איכותית או האם היא כמותית?! סקלת תשובה איכותית למציאות כמותית תגרום לאובדן של אינפורמציה.</a:t>
            </a:r>
          </a:p>
          <a:p>
            <a:pPr marL="342900" lvl="1" indent="-342900" algn="just" eaLnBrk="1" hangingPunct="1">
              <a:spcBef>
                <a:spcPts val="300"/>
              </a:spcBef>
              <a:spcAft>
                <a:spcPts val="300"/>
              </a:spcAft>
              <a:buFont typeface="Wingdings" pitchFamily="2" charset="2"/>
              <a:buChar char="n"/>
            </a:pPr>
            <a:r>
              <a:rPr lang="he-IL" sz="1400" dirty="0" smtClean="0"/>
              <a:t>רצוי לא לסמן במספרים את אופציות התשובה אלא ברובריקות ריקות. אין משמעות למספרים.</a:t>
            </a:r>
          </a:p>
        </p:txBody>
      </p:sp>
      <p:sp>
        <p:nvSpPr>
          <p:cNvPr id="6" name="מלבן 5"/>
          <p:cNvSpPr/>
          <p:nvPr/>
        </p:nvSpPr>
        <p:spPr>
          <a:xfrm>
            <a:off x="395536" y="3789040"/>
            <a:ext cx="8280970" cy="198515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lvl="1" indent="0" eaLnBrk="1" hangingPunct="1">
              <a:spcBef>
                <a:spcPts val="300"/>
              </a:spcBef>
              <a:spcAft>
                <a:spcPts val="300"/>
              </a:spcAft>
              <a:buNone/>
            </a:pPr>
            <a:r>
              <a:rPr lang="he-IL" sz="1400" b="1" u="sng" dirty="0" smtClean="0">
                <a:solidFill>
                  <a:schemeClr val="accent6">
                    <a:lumMod val="50000"/>
                  </a:schemeClr>
                </a:solidFill>
              </a:rPr>
              <a:t>דוגמאות</a:t>
            </a:r>
            <a:r>
              <a:rPr lang="he-IL" sz="1400" dirty="0" smtClean="0">
                <a:solidFill>
                  <a:srgbClr val="FF0000"/>
                </a:solidFill>
              </a:rPr>
              <a:t> </a:t>
            </a:r>
            <a:endParaRPr lang="he-IL" sz="1400" dirty="0">
              <a:solidFill>
                <a:srgbClr val="FF0000"/>
              </a:solidFill>
            </a:endParaRPr>
          </a:p>
          <a:p>
            <a:pPr marL="285750" lvl="1" indent="-285750">
              <a:spcBef>
                <a:spcPts val="300"/>
              </a:spcBef>
              <a:spcAft>
                <a:spcPts val="300"/>
              </a:spcAft>
              <a:buFont typeface="Wingdings" pitchFamily="2" charset="2"/>
              <a:buChar char="I"/>
            </a:pPr>
            <a:r>
              <a:rPr lang="he-IL" sz="1400" dirty="0" smtClean="0">
                <a:solidFill>
                  <a:srgbClr val="FF0000"/>
                </a:solidFill>
                <a:sym typeface="Wingdings"/>
              </a:rPr>
              <a:t>רמת דתיות: 1. דתי.  2. מסורתי.  3. חילוני.  4. אתאיסט. </a:t>
            </a:r>
          </a:p>
          <a:p>
            <a:pPr marL="285750" lvl="1" indent="-285750">
              <a:spcBef>
                <a:spcPts val="300"/>
              </a:spcBef>
              <a:spcAft>
                <a:spcPts val="300"/>
              </a:spcAft>
              <a:buFont typeface="Wingdings" pitchFamily="2" charset="2"/>
              <a:buChar char="I"/>
            </a:pPr>
            <a:r>
              <a:rPr lang="he-IL" sz="1400" dirty="0" smtClean="0">
                <a:solidFill>
                  <a:srgbClr val="FF0000"/>
                </a:solidFill>
                <a:sym typeface="Wingdings"/>
              </a:rPr>
              <a:t>האם אתה עובד? </a:t>
            </a:r>
            <a:r>
              <a:rPr lang="he-IL" sz="1400" dirty="0">
                <a:solidFill>
                  <a:srgbClr val="FF0000"/>
                </a:solidFill>
                <a:sym typeface="Wingdings"/>
              </a:rPr>
              <a:t> </a:t>
            </a:r>
            <a:r>
              <a:rPr lang="he-IL" sz="1400" dirty="0" smtClean="0">
                <a:solidFill>
                  <a:srgbClr val="FF0000"/>
                </a:solidFill>
                <a:sym typeface="Wingdings"/>
              </a:rPr>
              <a:t>1. עובד כפקיד או פועל במשרה מלאה אבל לא ממשלתית. 2. אני עובד כפקיד או פועל במשרה חלקית אבל לא ממשלתית.  3. אני עובד אבל לא באופן קבוע, מזדמן.   </a:t>
            </a:r>
          </a:p>
          <a:p>
            <a:pPr marL="285750" lvl="1" indent="-285750">
              <a:spcBef>
                <a:spcPts val="300"/>
              </a:spcBef>
              <a:spcAft>
                <a:spcPts val="300"/>
              </a:spcAft>
              <a:buFont typeface="Wingdings" pitchFamily="2" charset="2"/>
              <a:buChar char="I"/>
            </a:pPr>
            <a:r>
              <a:rPr lang="he-IL" sz="1400" dirty="0" smtClean="0">
                <a:solidFill>
                  <a:srgbClr val="FF0000"/>
                </a:solidFill>
                <a:sym typeface="Wingdings"/>
              </a:rPr>
              <a:t>אלו רגשות עוררה בך הסדנא (ניתן לסמן יותר מתשובה אחת)? 1. התרגשות. 2. התלהבות. 3. כעס...</a:t>
            </a:r>
          </a:p>
          <a:p>
            <a:pPr marL="285750" lvl="1" indent="-285750">
              <a:spcBef>
                <a:spcPts val="300"/>
              </a:spcBef>
              <a:spcAft>
                <a:spcPts val="300"/>
              </a:spcAft>
              <a:buFont typeface="Wingdings" pitchFamily="2" charset="2"/>
              <a:buChar char="I"/>
            </a:pPr>
            <a:r>
              <a:rPr lang="he-IL" sz="1400" dirty="0" smtClean="0">
                <a:solidFill>
                  <a:srgbClr val="FF0000"/>
                </a:solidFill>
                <a:sym typeface="Wingdings"/>
              </a:rPr>
              <a:t>האם לדעתך הסדנא הייתה פמיניסטית? 1. כן.  2. לא.  3. לא יודע. </a:t>
            </a:r>
          </a:p>
          <a:p>
            <a:pPr marL="285750" lvl="1" indent="-285750">
              <a:spcBef>
                <a:spcPts val="300"/>
              </a:spcBef>
              <a:spcAft>
                <a:spcPts val="300"/>
              </a:spcAft>
              <a:buFont typeface="Wingdings" pitchFamily="2" charset="2"/>
              <a:buChar char="C"/>
            </a:pPr>
            <a:r>
              <a:rPr lang="he-IL" sz="1400" dirty="0" smtClean="0">
                <a:solidFill>
                  <a:schemeClr val="accent6">
                    <a:lumMod val="50000"/>
                  </a:schemeClr>
                </a:solidFill>
              </a:rPr>
              <a:t>גורם </a:t>
            </a:r>
            <a:r>
              <a:rPr lang="he-IL" sz="1400" dirty="0">
                <a:solidFill>
                  <a:schemeClr val="accent6">
                    <a:lumMod val="50000"/>
                  </a:schemeClr>
                </a:solidFill>
              </a:rPr>
              <a:t>מפנה: </a:t>
            </a:r>
            <a:r>
              <a:rPr lang="en-US" sz="1400" dirty="0" smtClean="0">
                <a:solidFill>
                  <a:schemeClr val="accent6">
                    <a:lumMod val="50000"/>
                  </a:schemeClr>
                </a:solidFill>
                <a:sym typeface="Wingdings"/>
              </a:rPr>
              <a:t></a:t>
            </a:r>
            <a:r>
              <a:rPr lang="en-US" sz="1400" dirty="0" smtClean="0">
                <a:solidFill>
                  <a:schemeClr val="accent6">
                    <a:lumMod val="50000"/>
                  </a:schemeClr>
                </a:solidFill>
              </a:rPr>
              <a:t> </a:t>
            </a:r>
            <a:r>
              <a:rPr lang="he-IL" sz="1400" dirty="0">
                <a:solidFill>
                  <a:schemeClr val="accent6">
                    <a:lumMod val="50000"/>
                  </a:schemeClr>
                </a:solidFill>
              </a:rPr>
              <a:t>עו"ס</a:t>
            </a:r>
            <a:r>
              <a:rPr lang="en-US" sz="1400" dirty="0">
                <a:solidFill>
                  <a:schemeClr val="accent6">
                    <a:lumMod val="50000"/>
                  </a:schemeClr>
                </a:solidFill>
              </a:rPr>
              <a:t>	</a:t>
            </a:r>
            <a:r>
              <a:rPr lang="en-US" sz="1400" dirty="0">
                <a:solidFill>
                  <a:schemeClr val="accent6">
                    <a:lumMod val="50000"/>
                  </a:schemeClr>
                </a:solidFill>
                <a:sym typeface="Wingdings"/>
              </a:rPr>
              <a:t></a:t>
            </a:r>
            <a:r>
              <a:rPr lang="en-US" sz="1400" dirty="0">
                <a:solidFill>
                  <a:schemeClr val="accent6">
                    <a:lumMod val="50000"/>
                  </a:schemeClr>
                </a:solidFill>
              </a:rPr>
              <a:t> </a:t>
            </a:r>
            <a:r>
              <a:rPr lang="he-IL" sz="1400" dirty="0" err="1">
                <a:solidFill>
                  <a:schemeClr val="accent6">
                    <a:lumMod val="50000"/>
                  </a:schemeClr>
                </a:solidFill>
              </a:rPr>
              <a:t>ב"ל</a:t>
            </a:r>
            <a:r>
              <a:rPr lang="he-IL" sz="1400" dirty="0">
                <a:solidFill>
                  <a:schemeClr val="accent6">
                    <a:lumMod val="50000"/>
                  </a:schemeClr>
                </a:solidFill>
              </a:rPr>
              <a:t> 	</a:t>
            </a:r>
            <a:r>
              <a:rPr lang="en-US" sz="1400" dirty="0">
                <a:solidFill>
                  <a:schemeClr val="accent6">
                    <a:lumMod val="50000"/>
                  </a:schemeClr>
                </a:solidFill>
                <a:sym typeface="Wingdings"/>
              </a:rPr>
              <a:t></a:t>
            </a:r>
            <a:r>
              <a:rPr lang="en-US" sz="1400" dirty="0">
                <a:solidFill>
                  <a:schemeClr val="accent6">
                    <a:lumMod val="50000"/>
                  </a:schemeClr>
                </a:solidFill>
              </a:rPr>
              <a:t> </a:t>
            </a:r>
            <a:r>
              <a:rPr lang="he-IL" sz="1400" dirty="0">
                <a:solidFill>
                  <a:schemeClr val="accent6">
                    <a:lumMod val="50000"/>
                  </a:schemeClr>
                </a:solidFill>
              </a:rPr>
              <a:t>בי"ס</a:t>
            </a:r>
            <a:r>
              <a:rPr lang="en-US" sz="1400" dirty="0">
                <a:solidFill>
                  <a:schemeClr val="accent6">
                    <a:lumMod val="50000"/>
                  </a:schemeClr>
                </a:solidFill>
              </a:rPr>
              <a:t>	</a:t>
            </a:r>
            <a:r>
              <a:rPr lang="en-US" sz="1400" dirty="0">
                <a:solidFill>
                  <a:schemeClr val="accent6">
                    <a:lumMod val="50000"/>
                  </a:schemeClr>
                </a:solidFill>
                <a:sym typeface="Wingdings"/>
              </a:rPr>
              <a:t></a:t>
            </a:r>
            <a:r>
              <a:rPr lang="en-US" sz="1400" dirty="0">
                <a:solidFill>
                  <a:schemeClr val="accent6">
                    <a:lumMod val="50000"/>
                  </a:schemeClr>
                </a:solidFill>
              </a:rPr>
              <a:t> </a:t>
            </a:r>
            <a:r>
              <a:rPr lang="he-IL" sz="1400" dirty="0">
                <a:solidFill>
                  <a:schemeClr val="accent6">
                    <a:lumMod val="50000"/>
                  </a:schemeClr>
                </a:solidFill>
              </a:rPr>
              <a:t>על דעת עצמו	</a:t>
            </a:r>
            <a:r>
              <a:rPr lang="en-US" sz="1400" dirty="0">
                <a:solidFill>
                  <a:schemeClr val="accent6">
                    <a:lumMod val="50000"/>
                  </a:schemeClr>
                </a:solidFill>
                <a:sym typeface="Wingdings"/>
              </a:rPr>
              <a:t></a:t>
            </a:r>
            <a:r>
              <a:rPr lang="he-IL" sz="1400" dirty="0">
                <a:solidFill>
                  <a:schemeClr val="accent6">
                    <a:lumMod val="50000"/>
                  </a:schemeClr>
                </a:solidFill>
              </a:rPr>
              <a:t> אחר [פרט] __________.     </a:t>
            </a:r>
            <a:endParaRPr lang="en-US" sz="1400" dirty="0">
              <a:solidFill>
                <a:schemeClr val="accent6">
                  <a:lumMod val="50000"/>
                </a:schemeClr>
              </a:solidFill>
            </a:endParaRPr>
          </a:p>
        </p:txBody>
      </p:sp>
      <p:sp>
        <p:nvSpPr>
          <p:cNvPr id="7" name="מלבן 6"/>
          <p:cNvSpPr/>
          <p:nvPr/>
        </p:nvSpPr>
        <p:spPr>
          <a:xfrm>
            <a:off x="4622804" y="6021288"/>
            <a:ext cx="4078035" cy="246221"/>
          </a:xfrm>
          <a:prstGeom prst="rect">
            <a:avLst/>
          </a:prstGeom>
        </p:spPr>
        <p:txBody>
          <a:bodyPr wrap="square">
            <a:spAutoFit/>
          </a:bodyPr>
          <a:lstStyle/>
          <a:p>
            <a:pPr marL="0" lvl="1" indent="0" algn="just" eaLnBrk="1" hangingPunct="1">
              <a:spcBef>
                <a:spcPts val="0"/>
              </a:spcBef>
              <a:spcAft>
                <a:spcPts val="0"/>
              </a:spcAft>
              <a:buClrTx/>
              <a:buFontTx/>
              <a:buNone/>
              <a:defRPr/>
            </a:pPr>
            <a:r>
              <a:rPr lang="he-IL" sz="1000" b="1" dirty="0" smtClean="0">
                <a:solidFill>
                  <a:srgbClr val="080808"/>
                </a:solidFill>
              </a:rPr>
              <a:t>איתור פרטים בעייתיים: סקר עמדות. </a:t>
            </a:r>
            <a:endParaRPr lang="he-IL" sz="1000" b="1" dirty="0">
              <a:solidFill>
                <a:srgbClr val="080808"/>
              </a:solidFill>
            </a:endParaRPr>
          </a:p>
        </p:txBody>
      </p:sp>
    </p:spTree>
    <p:extLst>
      <p:ext uri="{BB962C8B-B14F-4D97-AF65-F5344CB8AC3E}">
        <p14:creationId xmlns:p14="http://schemas.microsoft.com/office/powerpoint/2010/main" xmlns="" val="23232098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167786" cy="54892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smtClean="0">
                <a:solidFill>
                  <a:schemeClr val="lt1"/>
                </a:solidFill>
                <a:latin typeface="+mn-lt"/>
                <a:ea typeface="+mn-ea"/>
                <a:cs typeface="+mn-cs"/>
              </a:rPr>
              <a:t>סקלת תשובות – סולם אינטרוולי</a:t>
            </a:r>
            <a:endParaRPr lang="en-US" sz="2800" dirty="0">
              <a:solidFill>
                <a:schemeClr val="lt1"/>
              </a:solidFill>
              <a:latin typeface="+mn-lt"/>
              <a:ea typeface="+mn-ea"/>
              <a:cs typeface="+mn-cs"/>
            </a:endParaRPr>
          </a:p>
        </p:txBody>
      </p:sp>
      <p:sp>
        <p:nvSpPr>
          <p:cNvPr id="276483" name="Rectangle 3"/>
          <p:cNvSpPr>
            <a:spLocks noGrp="1" noChangeArrowheads="1"/>
          </p:cNvSpPr>
          <p:nvPr>
            <p:ph idx="1"/>
          </p:nvPr>
        </p:nvSpPr>
        <p:spPr>
          <a:xfrm>
            <a:off x="251520" y="1883183"/>
            <a:ext cx="8543726" cy="3418025"/>
          </a:xfrm>
        </p:spPr>
        <p:txBody>
          <a:bodyPr/>
          <a:lstStyle/>
          <a:p>
            <a:pPr marL="342900" lvl="1" indent="-342900" algn="just" eaLnBrk="1" hangingPunct="1">
              <a:spcBef>
                <a:spcPts val="300"/>
              </a:spcBef>
              <a:spcAft>
                <a:spcPts val="300"/>
              </a:spcAft>
              <a:buFont typeface="Wingdings" pitchFamily="2" charset="2"/>
              <a:buChar char="n"/>
            </a:pPr>
            <a:r>
              <a:rPr lang="he-IL" sz="1400" dirty="0" smtClean="0"/>
              <a:t>הערכה - לא פחות מ 5 קטגוריות ולא יותר מ 7. מעל 7 קטגוריות לא מושג דיוק רב יותר אלא פגיעה במהימנות. </a:t>
            </a:r>
          </a:p>
          <a:p>
            <a:pPr marL="342900" lvl="1" indent="-342900" algn="just" eaLnBrk="1" hangingPunct="1">
              <a:spcBef>
                <a:spcPts val="300"/>
              </a:spcBef>
              <a:spcAft>
                <a:spcPts val="300"/>
              </a:spcAft>
              <a:buFont typeface="Wingdings" pitchFamily="2" charset="2"/>
              <a:buChar char="n"/>
            </a:pPr>
            <a:r>
              <a:rPr lang="he-IL" sz="1400" dirty="0" smtClean="0"/>
              <a:t>מרווחים שווים בין קטגוריות וסימטריה.</a:t>
            </a:r>
          </a:p>
          <a:p>
            <a:pPr marL="342900" lvl="1" indent="-342900" algn="just" eaLnBrk="1" hangingPunct="1">
              <a:spcBef>
                <a:spcPts val="300"/>
              </a:spcBef>
              <a:spcAft>
                <a:spcPts val="300"/>
              </a:spcAft>
              <a:buFont typeface="Wingdings" pitchFamily="2" charset="2"/>
              <a:buChar char="n"/>
            </a:pPr>
            <a:r>
              <a:rPr lang="he-IL" sz="1400" dirty="0" smtClean="0"/>
              <a:t>קירוב ככל שניתן בין הערך המספרי לביטוי המילולי.</a:t>
            </a:r>
          </a:p>
          <a:p>
            <a:pPr marL="342900" lvl="1" indent="-342900" algn="just" eaLnBrk="1" hangingPunct="1">
              <a:spcBef>
                <a:spcPts val="300"/>
              </a:spcBef>
              <a:spcAft>
                <a:spcPts val="300"/>
              </a:spcAft>
              <a:buFont typeface="Wingdings" pitchFamily="2" charset="2"/>
              <a:buChar char="n"/>
            </a:pPr>
            <a:r>
              <a:rPr lang="he-IL" sz="1400" dirty="0" smtClean="0"/>
              <a:t>אמצע מספרי מבטא אמצע מילולי.</a:t>
            </a:r>
          </a:p>
          <a:p>
            <a:pPr marL="342900" lvl="1" indent="-342900" algn="just" eaLnBrk="1" hangingPunct="1">
              <a:spcBef>
                <a:spcPts val="300"/>
              </a:spcBef>
              <a:spcAft>
                <a:spcPts val="300"/>
              </a:spcAft>
              <a:buFont typeface="Wingdings" pitchFamily="2" charset="2"/>
              <a:buChar char="n"/>
            </a:pPr>
            <a:r>
              <a:rPr lang="he-IL" sz="1400" dirty="0" smtClean="0"/>
              <a:t>לכל קטגוריה מקבילה מילולית, לא להסתפק במקבילה מילולית רק בקצוות ובוודאי לא להסתפק במספרים בלבד.</a:t>
            </a:r>
          </a:p>
          <a:p>
            <a:pPr marL="342900" lvl="1" indent="-342900" algn="just" eaLnBrk="1" hangingPunct="1">
              <a:spcBef>
                <a:spcPts val="300"/>
              </a:spcBef>
              <a:spcAft>
                <a:spcPts val="300"/>
              </a:spcAft>
              <a:buFont typeface="Wingdings" pitchFamily="2" charset="2"/>
              <a:buChar char="n"/>
            </a:pPr>
            <a:r>
              <a:rPr lang="he-IL" sz="1400" dirty="0" smtClean="0"/>
              <a:t>ערך חיובי מסומן בערך מספרי גבוה, 5 – 'רבה מאוד'. </a:t>
            </a:r>
          </a:p>
          <a:p>
            <a:pPr marL="342900" lvl="1" indent="-342900" algn="just" eaLnBrk="1" hangingPunct="1">
              <a:spcBef>
                <a:spcPts val="300"/>
              </a:spcBef>
              <a:spcAft>
                <a:spcPts val="300"/>
              </a:spcAft>
              <a:buFont typeface="Wingdings" pitchFamily="2" charset="2"/>
              <a:buChar char="n"/>
            </a:pPr>
            <a:r>
              <a:rPr lang="he-IL" sz="1400" dirty="0" smtClean="0"/>
              <a:t>'לא רלוונטי' מחוץ לסקלה המספרית ומסומן באופן ברור אחרת.</a:t>
            </a:r>
          </a:p>
          <a:p>
            <a:pPr marL="342900" lvl="1" indent="-342900" algn="just" eaLnBrk="1" hangingPunct="1">
              <a:spcBef>
                <a:spcPts val="300"/>
              </a:spcBef>
              <a:spcAft>
                <a:spcPts val="300"/>
              </a:spcAft>
              <a:buFont typeface="Wingdings" pitchFamily="2" charset="2"/>
              <a:buChar char="n"/>
            </a:pPr>
            <a:r>
              <a:rPr lang="he-IL" sz="1400" dirty="0" smtClean="0"/>
              <a:t>'לא רלוונטי' / לא יודע'  לא רלוונטי כאשר מדובר בהערכה סובייקטיבית [אלא אם היא מתייחסת לחוויה קונקרטית שלא בהכרח התרחשה עבור המשיב]. </a:t>
            </a:r>
          </a:p>
          <a:p>
            <a:pPr marL="342900" lvl="1" indent="-342900" algn="just" eaLnBrk="1" hangingPunct="1">
              <a:spcBef>
                <a:spcPts val="300"/>
              </a:spcBef>
              <a:spcAft>
                <a:spcPts val="300"/>
              </a:spcAft>
              <a:buFont typeface="Wingdings" pitchFamily="2" charset="2"/>
              <a:buChar char="n"/>
            </a:pPr>
            <a:r>
              <a:rPr lang="he-IL" sz="1400" dirty="0" smtClean="0"/>
              <a:t>כדי להשתמש בסקלה אחת לאורך הכלי עד כמה שניתן. אם בלתי אפשרי, אזי בעלת טווח זהה.</a:t>
            </a:r>
          </a:p>
          <a:p>
            <a:pPr marL="342900" lvl="1" indent="-342900" algn="just" eaLnBrk="1" hangingPunct="1">
              <a:spcBef>
                <a:spcPts val="300"/>
              </a:spcBef>
              <a:spcAft>
                <a:spcPts val="300"/>
              </a:spcAft>
              <a:buFont typeface="Wingdings" pitchFamily="2" charset="2"/>
              <a:buChar char="n"/>
            </a:pPr>
            <a:r>
              <a:rPr lang="he-IL" sz="1400" dirty="0" smtClean="0"/>
              <a:t>שאלה עם סקלת תשובות אינטרוולי לא מתחילה ב 'האם' או 'מה הם'.</a:t>
            </a:r>
          </a:p>
          <a:p>
            <a:pPr marL="342900" lvl="1" indent="-342900" algn="just" eaLnBrk="1" hangingPunct="1">
              <a:spcBef>
                <a:spcPts val="300"/>
              </a:spcBef>
              <a:spcAft>
                <a:spcPts val="300"/>
              </a:spcAft>
              <a:buFont typeface="Wingdings" pitchFamily="2" charset="2"/>
              <a:buChar char="n"/>
            </a:pPr>
            <a:endParaRPr lang="he-IL" sz="1400" dirty="0" smtClean="0"/>
          </a:p>
        </p:txBody>
      </p:sp>
      <p:sp>
        <p:nvSpPr>
          <p:cNvPr id="6" name="מלבן 5"/>
          <p:cNvSpPr/>
          <p:nvPr/>
        </p:nvSpPr>
        <p:spPr>
          <a:xfrm>
            <a:off x="305569" y="5013176"/>
            <a:ext cx="8280970" cy="89255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lvl="1" indent="0" eaLnBrk="1" hangingPunct="1">
              <a:spcBef>
                <a:spcPts val="300"/>
              </a:spcBef>
              <a:spcAft>
                <a:spcPts val="300"/>
              </a:spcAft>
              <a:buNone/>
            </a:pPr>
            <a:r>
              <a:rPr lang="he-IL" sz="1400" b="1" u="sng" dirty="0" smtClean="0">
                <a:solidFill>
                  <a:schemeClr val="accent6">
                    <a:lumMod val="50000"/>
                  </a:schemeClr>
                </a:solidFill>
              </a:rPr>
              <a:t>דוגמאות</a:t>
            </a:r>
            <a:r>
              <a:rPr lang="he-IL" sz="1400" dirty="0" smtClean="0">
                <a:solidFill>
                  <a:srgbClr val="FF0000"/>
                </a:solidFill>
              </a:rPr>
              <a:t> </a:t>
            </a:r>
            <a:endParaRPr lang="he-IL" sz="1400" dirty="0">
              <a:solidFill>
                <a:srgbClr val="FF0000"/>
              </a:solidFill>
            </a:endParaRPr>
          </a:p>
          <a:p>
            <a:pPr marL="285750" lvl="1" indent="-285750">
              <a:spcBef>
                <a:spcPts val="300"/>
              </a:spcBef>
              <a:spcAft>
                <a:spcPts val="300"/>
              </a:spcAft>
              <a:buFont typeface="Wingdings" pitchFamily="2" charset="2"/>
              <a:buChar char="I"/>
            </a:pPr>
            <a:r>
              <a:rPr lang="he-IL" sz="1400" dirty="0" smtClean="0">
                <a:solidFill>
                  <a:srgbClr val="FF0000"/>
                </a:solidFill>
                <a:sym typeface="Wingdings"/>
              </a:rPr>
              <a:t>האם את רואה עצמת כנשית: 1. נשית.  2. די נשית.  3. לא כל כך נשית.  4. לא במיוחד נשית.</a:t>
            </a:r>
          </a:p>
          <a:p>
            <a:pPr marL="285750" lvl="1" indent="-285750">
              <a:spcBef>
                <a:spcPts val="300"/>
              </a:spcBef>
              <a:spcAft>
                <a:spcPts val="300"/>
              </a:spcAft>
              <a:buFont typeface="Wingdings" pitchFamily="2" charset="2"/>
              <a:buChar char="I"/>
            </a:pPr>
            <a:r>
              <a:rPr lang="he-IL" sz="1400" dirty="0" smtClean="0">
                <a:solidFill>
                  <a:srgbClr val="FF0000"/>
                </a:solidFill>
                <a:sym typeface="Wingdings"/>
              </a:rPr>
              <a:t>לדעתך גבר פמיניסטי הוא: 1. לא גברי מספיק.  2. גברי.  3. גברי מאוד.  4. זה לא משנה.</a:t>
            </a:r>
          </a:p>
        </p:txBody>
      </p:sp>
      <p:pic>
        <p:nvPicPr>
          <p:cNvPr id="5" name="Picture 5"/>
          <p:cNvPicPr>
            <a:picLocks noChangeAspect="1" noChangeArrowheads="1"/>
          </p:cNvPicPr>
          <p:nvPr/>
        </p:nvPicPr>
        <p:blipFill rotWithShape="1">
          <a:blip r:embed="rId2">
            <a:extLst>
              <a:ext uri="{28A0092B-C50C-407E-A947-70E740481C1C}">
                <a14:useLocalDpi xmlns:a14="http://schemas.microsoft.com/office/drawing/2010/main" xmlns="" val="0"/>
              </a:ext>
            </a:extLst>
          </a:blip>
          <a:srcRect b="63328"/>
          <a:stretch/>
        </p:blipFill>
        <p:spPr bwMode="auto">
          <a:xfrm>
            <a:off x="305569" y="5958319"/>
            <a:ext cx="5184775" cy="8790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מלבן 6"/>
          <p:cNvSpPr/>
          <p:nvPr/>
        </p:nvSpPr>
        <p:spPr>
          <a:xfrm>
            <a:off x="5652120" y="6021288"/>
            <a:ext cx="3048719" cy="246221"/>
          </a:xfrm>
          <a:prstGeom prst="rect">
            <a:avLst/>
          </a:prstGeom>
        </p:spPr>
        <p:txBody>
          <a:bodyPr wrap="square">
            <a:spAutoFit/>
          </a:bodyPr>
          <a:lstStyle/>
          <a:p>
            <a:pPr marL="0" lvl="1" indent="0" algn="just" eaLnBrk="1" hangingPunct="1">
              <a:spcBef>
                <a:spcPts val="0"/>
              </a:spcBef>
              <a:spcAft>
                <a:spcPts val="0"/>
              </a:spcAft>
              <a:buClrTx/>
              <a:buFontTx/>
              <a:buNone/>
              <a:defRPr/>
            </a:pPr>
            <a:r>
              <a:rPr lang="he-IL" sz="1000" b="1" dirty="0" smtClean="0">
                <a:solidFill>
                  <a:srgbClr val="080808"/>
                </a:solidFill>
              </a:rPr>
              <a:t>איתור פרטים בעייתיים: שאלון מנחים קליניים. נמש. </a:t>
            </a:r>
            <a:endParaRPr lang="he-IL" sz="1000" b="1" dirty="0">
              <a:solidFill>
                <a:srgbClr val="080808"/>
              </a:solidFill>
            </a:endParaRPr>
          </a:p>
        </p:txBody>
      </p:sp>
    </p:spTree>
    <p:extLst>
      <p:ext uri="{BB962C8B-B14F-4D97-AF65-F5344CB8AC3E}">
        <p14:creationId xmlns:p14="http://schemas.microsoft.com/office/powerpoint/2010/main" xmlns="" val="21904346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167786" cy="54892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smtClean="0">
                <a:solidFill>
                  <a:schemeClr val="lt1"/>
                </a:solidFill>
                <a:latin typeface="+mn-lt"/>
                <a:ea typeface="+mn-ea"/>
                <a:cs typeface="+mn-cs"/>
              </a:rPr>
              <a:t>שאלות פתוחות</a:t>
            </a:r>
            <a:endParaRPr lang="en-US" sz="2800" dirty="0">
              <a:solidFill>
                <a:schemeClr val="lt1"/>
              </a:solidFill>
              <a:latin typeface="+mn-lt"/>
              <a:ea typeface="+mn-ea"/>
              <a:cs typeface="+mn-cs"/>
            </a:endParaRPr>
          </a:p>
        </p:txBody>
      </p:sp>
      <p:sp>
        <p:nvSpPr>
          <p:cNvPr id="276483" name="Rectangle 3"/>
          <p:cNvSpPr>
            <a:spLocks noGrp="1" noChangeArrowheads="1"/>
          </p:cNvSpPr>
          <p:nvPr>
            <p:ph idx="1"/>
          </p:nvPr>
        </p:nvSpPr>
        <p:spPr>
          <a:xfrm>
            <a:off x="251520" y="1883183"/>
            <a:ext cx="8543726" cy="3994089"/>
          </a:xfrm>
        </p:spPr>
        <p:txBody>
          <a:bodyPr/>
          <a:lstStyle/>
          <a:p>
            <a:pPr marL="0" lvl="1" indent="0" algn="just" eaLnBrk="1" hangingPunct="1">
              <a:spcBef>
                <a:spcPts val="300"/>
              </a:spcBef>
              <a:spcAft>
                <a:spcPts val="300"/>
              </a:spcAft>
              <a:buNone/>
            </a:pPr>
            <a:r>
              <a:rPr lang="he-IL" sz="1400" b="1" u="sng" dirty="0" smtClean="0"/>
              <a:t>מטרות השאלות הפתוחות</a:t>
            </a:r>
          </a:p>
          <a:p>
            <a:pPr marL="342900" lvl="1" indent="-342900" algn="just" eaLnBrk="1" hangingPunct="1">
              <a:spcBef>
                <a:spcPts val="300"/>
              </a:spcBef>
              <a:spcAft>
                <a:spcPts val="300"/>
              </a:spcAft>
              <a:buFont typeface="Wingdings" pitchFamily="2" charset="2"/>
              <a:buChar char="n"/>
            </a:pPr>
            <a:r>
              <a:rPr lang="he-IL" sz="1400" dirty="0"/>
              <a:t>משנה תוקף לממצאים הכמותיים</a:t>
            </a:r>
            <a:r>
              <a:rPr lang="he-IL" sz="1400" dirty="0" smtClean="0"/>
              <a:t>.</a:t>
            </a:r>
          </a:p>
          <a:p>
            <a:pPr marL="342900" lvl="1" indent="-342900" algn="just" eaLnBrk="1" hangingPunct="1">
              <a:spcBef>
                <a:spcPts val="300"/>
              </a:spcBef>
              <a:spcAft>
                <a:spcPts val="300"/>
              </a:spcAft>
              <a:buFont typeface="Wingdings" pitchFamily="2" charset="2"/>
              <a:buChar char="n"/>
            </a:pPr>
            <a:r>
              <a:rPr lang="he-IL" sz="1400" dirty="0" smtClean="0"/>
              <a:t>הרחבה / רזולוציה מעמיקה יותר.</a:t>
            </a:r>
          </a:p>
          <a:p>
            <a:pPr marL="342900" lvl="1" indent="-342900" algn="just" eaLnBrk="1" hangingPunct="1">
              <a:spcBef>
                <a:spcPts val="300"/>
              </a:spcBef>
              <a:spcAft>
                <a:spcPts val="300"/>
              </a:spcAft>
              <a:buFont typeface="Wingdings" pitchFamily="2" charset="2"/>
              <a:buChar char="n"/>
            </a:pPr>
            <a:r>
              <a:rPr lang="he-IL" sz="1400" dirty="0" smtClean="0"/>
              <a:t>כאשר יש חשיבות לתשובות 'מעניינות' גם אם הן אינן בהכרח מייצגות. </a:t>
            </a:r>
          </a:p>
          <a:p>
            <a:pPr marL="342900" lvl="1" indent="-342900" algn="just" eaLnBrk="1" hangingPunct="1">
              <a:spcBef>
                <a:spcPts val="300"/>
              </a:spcBef>
              <a:spcAft>
                <a:spcPts val="300"/>
              </a:spcAft>
              <a:buFont typeface="Wingdings" pitchFamily="2" charset="2"/>
              <a:buChar char="n"/>
            </a:pPr>
            <a:r>
              <a:rPr lang="he-IL" sz="1400" dirty="0" smtClean="0"/>
              <a:t>רעיונות נוספים, כיוונים שלא חשבנו עליהם [גיבוש כלי].</a:t>
            </a:r>
          </a:p>
          <a:p>
            <a:pPr marL="342900" lvl="1" indent="-342900" algn="just" eaLnBrk="1" hangingPunct="1">
              <a:spcBef>
                <a:spcPts val="300"/>
              </a:spcBef>
              <a:spcAft>
                <a:spcPts val="300"/>
              </a:spcAft>
              <a:buFont typeface="Wingdings" pitchFamily="2" charset="2"/>
              <a:buChar char="n"/>
            </a:pPr>
            <a:endParaRPr lang="he-IL" sz="1400" dirty="0"/>
          </a:p>
          <a:p>
            <a:pPr marL="0" lvl="1" indent="0" algn="just" eaLnBrk="1" hangingPunct="1">
              <a:spcBef>
                <a:spcPts val="300"/>
              </a:spcBef>
              <a:spcAft>
                <a:spcPts val="300"/>
              </a:spcAft>
              <a:buNone/>
            </a:pPr>
            <a:r>
              <a:rPr lang="he-IL" sz="1400" b="1" u="sng" dirty="0" smtClean="0"/>
              <a:t>כיצד מקלים על המשיב להתמודד עם שאלות פתוחות</a:t>
            </a:r>
          </a:p>
          <a:p>
            <a:pPr marL="342900" lvl="1" indent="-342900" algn="just" eaLnBrk="1" hangingPunct="1">
              <a:spcBef>
                <a:spcPts val="300"/>
              </a:spcBef>
              <a:spcAft>
                <a:spcPts val="300"/>
              </a:spcAft>
              <a:buFont typeface="Wingdings" pitchFamily="2" charset="2"/>
              <a:buChar char="n"/>
            </a:pPr>
            <a:r>
              <a:rPr lang="he-IL" sz="1400" dirty="0" smtClean="0"/>
              <a:t>מעט שאלות פתוחות. בפרט כאשר יש הרבה שאלות סגורות.</a:t>
            </a:r>
          </a:p>
          <a:p>
            <a:pPr marL="342900" lvl="1" indent="-342900" algn="just" eaLnBrk="1" hangingPunct="1">
              <a:spcBef>
                <a:spcPts val="300"/>
              </a:spcBef>
              <a:spcAft>
                <a:spcPts val="300"/>
              </a:spcAft>
              <a:buFont typeface="Wingdings" pitchFamily="2" charset="2"/>
              <a:buChar char="n"/>
            </a:pPr>
            <a:r>
              <a:rPr lang="he-IL" sz="1400" dirty="0" smtClean="0"/>
              <a:t>השאלות הפתוחות בקונטקסט, בסוף כל תחום ולא בסוף השאלון.</a:t>
            </a:r>
          </a:p>
          <a:p>
            <a:pPr marL="342900" lvl="1" indent="-342900" algn="just" eaLnBrk="1" hangingPunct="1">
              <a:spcBef>
                <a:spcPts val="300"/>
              </a:spcBef>
              <a:spcAft>
                <a:spcPts val="300"/>
              </a:spcAft>
              <a:buFont typeface="Wingdings" pitchFamily="2" charset="2"/>
              <a:buChar char="n"/>
            </a:pPr>
            <a:r>
              <a:rPr lang="he-IL" sz="1400" dirty="0" smtClean="0"/>
              <a:t>גם שאלות פתוחות צריכות להיות קונקרטיות ולא סתמיות / כלליות.</a:t>
            </a:r>
          </a:p>
          <a:p>
            <a:pPr marL="342900" lvl="1" indent="-342900" algn="just" eaLnBrk="1" hangingPunct="1">
              <a:spcBef>
                <a:spcPts val="300"/>
              </a:spcBef>
              <a:spcAft>
                <a:spcPts val="300"/>
              </a:spcAft>
              <a:buFont typeface="Wingdings" pitchFamily="2" charset="2"/>
              <a:buChar char="n"/>
            </a:pPr>
            <a:r>
              <a:rPr lang="he-IL" sz="1400" dirty="0" smtClean="0"/>
              <a:t>אם אין מה לעשות עם הפתוחות אל תשאל! המשיב מזהה זאת.</a:t>
            </a:r>
          </a:p>
          <a:p>
            <a:pPr marL="342900" lvl="1" indent="-342900" algn="just" eaLnBrk="1" hangingPunct="1">
              <a:spcBef>
                <a:spcPts val="300"/>
              </a:spcBef>
              <a:spcAft>
                <a:spcPts val="300"/>
              </a:spcAft>
              <a:buFont typeface="Wingdings" pitchFamily="2" charset="2"/>
              <a:buChar char="n"/>
            </a:pPr>
            <a:r>
              <a:rPr lang="he-IL" sz="1400" dirty="0" smtClean="0"/>
              <a:t>הוסף הקדמה המסבירה את חשיבות השאלות הפתוחות. </a:t>
            </a:r>
          </a:p>
          <a:p>
            <a:pPr marL="342900" lvl="1" indent="-342900" algn="just" eaLnBrk="1" hangingPunct="1">
              <a:spcBef>
                <a:spcPts val="300"/>
              </a:spcBef>
              <a:spcAft>
                <a:spcPts val="300"/>
              </a:spcAft>
              <a:buFont typeface="Wingdings" pitchFamily="2" charset="2"/>
              <a:buChar char="n"/>
            </a:pPr>
            <a:r>
              <a:rPr lang="he-IL" sz="1400" dirty="0" smtClean="0"/>
              <a:t>השאר מקום רחב ומסודר להשיב, השתמש </a:t>
            </a:r>
            <a:r>
              <a:rPr lang="he-IL" sz="1400" dirty="0" err="1" smtClean="0"/>
              <a:t>בטבולטורים</a:t>
            </a:r>
            <a:r>
              <a:rPr lang="he-IL" sz="1400" dirty="0" smtClean="0"/>
              <a:t> [זה גם יקל על הניתוח אח"כ]. </a:t>
            </a:r>
          </a:p>
          <a:p>
            <a:pPr marL="342900" lvl="1" indent="-342900" algn="just" eaLnBrk="1" hangingPunct="1">
              <a:spcBef>
                <a:spcPts val="300"/>
              </a:spcBef>
              <a:spcAft>
                <a:spcPts val="300"/>
              </a:spcAft>
              <a:buFont typeface="Wingdings" pitchFamily="2" charset="2"/>
              <a:buChar char="n"/>
            </a:pPr>
            <a:endParaRPr lang="he-IL" sz="1400" dirty="0" smtClean="0"/>
          </a:p>
          <a:p>
            <a:pPr marL="342900" lvl="1" indent="-342900" algn="just" eaLnBrk="1" hangingPunct="1">
              <a:spcBef>
                <a:spcPts val="300"/>
              </a:spcBef>
              <a:spcAft>
                <a:spcPts val="300"/>
              </a:spcAft>
              <a:buFont typeface="Wingdings" pitchFamily="2" charset="2"/>
              <a:buChar char="n"/>
            </a:pPr>
            <a:endParaRPr lang="he-IL" sz="1400" dirty="0" smtClean="0"/>
          </a:p>
        </p:txBody>
      </p:sp>
      <p:sp>
        <p:nvSpPr>
          <p:cNvPr id="7" name="מלבן 6"/>
          <p:cNvSpPr/>
          <p:nvPr/>
        </p:nvSpPr>
        <p:spPr>
          <a:xfrm>
            <a:off x="4499992" y="6021288"/>
            <a:ext cx="4078035" cy="246221"/>
          </a:xfrm>
          <a:prstGeom prst="rect">
            <a:avLst/>
          </a:prstGeom>
        </p:spPr>
        <p:txBody>
          <a:bodyPr wrap="square">
            <a:spAutoFit/>
          </a:bodyPr>
          <a:lstStyle/>
          <a:p>
            <a:pPr marL="0" lvl="1" indent="0" algn="just" eaLnBrk="1" hangingPunct="1">
              <a:spcBef>
                <a:spcPts val="0"/>
              </a:spcBef>
              <a:spcAft>
                <a:spcPts val="0"/>
              </a:spcAft>
              <a:buClrTx/>
              <a:buFontTx/>
              <a:buNone/>
              <a:defRPr/>
            </a:pPr>
            <a:r>
              <a:rPr lang="he-IL" sz="1000" b="1" dirty="0" smtClean="0">
                <a:solidFill>
                  <a:srgbClr val="080808"/>
                </a:solidFill>
              </a:rPr>
              <a:t>איתור פרטים בעייתיים: נמש. </a:t>
            </a:r>
            <a:endParaRPr lang="he-IL" sz="1000" b="1" dirty="0">
              <a:solidFill>
                <a:srgbClr val="080808"/>
              </a:solidFill>
            </a:endParaRPr>
          </a:p>
        </p:txBody>
      </p:sp>
    </p:spTree>
    <p:extLst>
      <p:ext uri="{BB962C8B-B14F-4D97-AF65-F5344CB8AC3E}">
        <p14:creationId xmlns:p14="http://schemas.microsoft.com/office/powerpoint/2010/main" xmlns="" val="20199987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167786" cy="54892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smtClean="0">
                <a:solidFill>
                  <a:schemeClr val="lt1"/>
                </a:solidFill>
                <a:latin typeface="+mn-lt"/>
                <a:ea typeface="+mn-ea"/>
                <a:cs typeface="+mn-cs"/>
              </a:rPr>
              <a:t>מבנה הכלי</a:t>
            </a:r>
            <a:endParaRPr lang="en-US" sz="2800" dirty="0">
              <a:solidFill>
                <a:schemeClr val="lt1"/>
              </a:solidFill>
              <a:latin typeface="+mn-lt"/>
              <a:ea typeface="+mn-ea"/>
              <a:cs typeface="+mn-cs"/>
            </a:endParaRPr>
          </a:p>
        </p:txBody>
      </p:sp>
      <p:sp>
        <p:nvSpPr>
          <p:cNvPr id="2" name="מציין מיקום תוכן 1"/>
          <p:cNvSpPr>
            <a:spLocks noGrp="1"/>
          </p:cNvSpPr>
          <p:nvPr>
            <p:ph idx="1"/>
          </p:nvPr>
        </p:nvSpPr>
        <p:spPr>
          <a:xfrm>
            <a:off x="899592" y="1988840"/>
            <a:ext cx="7693025" cy="4536504"/>
          </a:xfrm>
        </p:spPr>
        <p:txBody>
          <a:bodyPr/>
          <a:lstStyle/>
          <a:p>
            <a:pPr marL="0" lvl="1" indent="0" algn="just" eaLnBrk="1" hangingPunct="1">
              <a:spcBef>
                <a:spcPts val="300"/>
              </a:spcBef>
              <a:spcAft>
                <a:spcPts val="300"/>
              </a:spcAft>
              <a:buNone/>
            </a:pPr>
            <a:r>
              <a:rPr lang="he-IL" sz="1400" b="1" u="sng" dirty="0" smtClean="0"/>
              <a:t>פתיח</a:t>
            </a:r>
          </a:p>
          <a:p>
            <a:pPr marL="400050" lvl="1" indent="-400050" algn="just" eaLnBrk="1" hangingPunct="1">
              <a:spcBef>
                <a:spcPts val="300"/>
              </a:spcBef>
              <a:spcAft>
                <a:spcPts val="300"/>
              </a:spcAft>
              <a:buFont typeface="+mj-lt"/>
              <a:buAutoNum type="romanUcPeriod"/>
            </a:pPr>
            <a:r>
              <a:rPr lang="he-IL" sz="1400" dirty="0" smtClean="0"/>
              <a:t>הצגת </a:t>
            </a:r>
            <a:r>
              <a:rPr lang="he-IL" sz="1400" dirty="0"/>
              <a:t>הגוף </a:t>
            </a:r>
            <a:r>
              <a:rPr lang="he-IL" sz="1400" dirty="0" smtClean="0"/>
              <a:t>העומד מאחורי השאלון / המחקר ופרטים ליצירת קשר. רצוי לוגו.</a:t>
            </a:r>
            <a:endParaRPr lang="he-IL" sz="1400" dirty="0"/>
          </a:p>
          <a:p>
            <a:pPr marL="400050" lvl="1" indent="-400050" algn="just" eaLnBrk="1" hangingPunct="1">
              <a:spcBef>
                <a:spcPts val="300"/>
              </a:spcBef>
              <a:spcAft>
                <a:spcPts val="300"/>
              </a:spcAft>
              <a:buFont typeface="+mj-lt"/>
              <a:buAutoNum type="romanUcPeriod"/>
            </a:pPr>
            <a:r>
              <a:rPr lang="he-IL" sz="1400" dirty="0"/>
              <a:t>הצגת מטרת המחקר וחשיבותו. אם יש חשש שגילוי של המטרה יגרום להטיה יש לתת מטרה </a:t>
            </a:r>
            <a:r>
              <a:rPr lang="he-IL" sz="1400" dirty="0" smtClean="0"/>
              <a:t>כללית. רצוי להדגיש את התועלת, אם ישנה כזו, למשיב.</a:t>
            </a:r>
            <a:endParaRPr lang="he-IL" sz="1400" dirty="0"/>
          </a:p>
          <a:p>
            <a:pPr marL="400050" lvl="1" indent="-400050" algn="just" eaLnBrk="1" hangingPunct="1">
              <a:spcBef>
                <a:spcPts val="300"/>
              </a:spcBef>
              <a:spcAft>
                <a:spcPts val="300"/>
              </a:spcAft>
              <a:buFont typeface="+mj-lt"/>
              <a:buAutoNum type="romanUcPeriod"/>
            </a:pPr>
            <a:r>
              <a:rPr lang="he-IL" sz="1400" dirty="0" smtClean="0"/>
              <a:t>הסבר מה יעשה עם הנתונים ולמה ישמשו הממצאים. </a:t>
            </a:r>
            <a:endParaRPr lang="he-IL" sz="1400" dirty="0"/>
          </a:p>
          <a:p>
            <a:pPr marL="400050" lvl="1" indent="-400050" algn="just" eaLnBrk="1" hangingPunct="1">
              <a:spcBef>
                <a:spcPts val="300"/>
              </a:spcBef>
              <a:spcAft>
                <a:spcPts val="300"/>
              </a:spcAft>
              <a:buFont typeface="+mj-lt"/>
              <a:buAutoNum type="romanUcPeriod"/>
            </a:pPr>
            <a:r>
              <a:rPr lang="he-IL" sz="1400" dirty="0" smtClean="0"/>
              <a:t>הסבר לגבי אנונימיות / דיסקרטיות. </a:t>
            </a:r>
          </a:p>
          <a:p>
            <a:pPr marL="400050" lvl="1" indent="-400050" algn="just" eaLnBrk="1" hangingPunct="1">
              <a:spcBef>
                <a:spcPts val="300"/>
              </a:spcBef>
              <a:spcAft>
                <a:spcPts val="300"/>
              </a:spcAft>
              <a:buFont typeface="+mj-lt"/>
              <a:buAutoNum type="romanUcPeriod"/>
            </a:pPr>
            <a:r>
              <a:rPr lang="he-IL" sz="1400" dirty="0" smtClean="0"/>
              <a:t>הסבר לגבי הצורך בשאלות דמוגרפיות. לא לאיתור משיבים, לצורך פילוחים, התייחסות בממצאים רק לקולקטיב.</a:t>
            </a:r>
            <a:endParaRPr lang="he-IL" sz="1400" dirty="0"/>
          </a:p>
          <a:p>
            <a:pPr marL="400050" lvl="1" indent="-400050" algn="just" eaLnBrk="1" hangingPunct="1">
              <a:spcBef>
                <a:spcPts val="300"/>
              </a:spcBef>
              <a:spcAft>
                <a:spcPts val="300"/>
              </a:spcAft>
              <a:buFont typeface="+mj-lt"/>
              <a:buAutoNum type="romanUcPeriod"/>
            </a:pPr>
            <a:r>
              <a:rPr lang="he-IL" sz="1400" dirty="0"/>
              <a:t>הוראות כלליות למילוי השאלון</a:t>
            </a:r>
            <a:r>
              <a:rPr lang="he-IL" sz="1400" dirty="0" smtClean="0"/>
              <a:t>.</a:t>
            </a:r>
          </a:p>
          <a:p>
            <a:pPr marL="400050" lvl="1" indent="-400050" algn="just" eaLnBrk="1" hangingPunct="1">
              <a:spcBef>
                <a:spcPts val="300"/>
              </a:spcBef>
              <a:spcAft>
                <a:spcPts val="300"/>
              </a:spcAft>
              <a:buFont typeface="+mj-lt"/>
              <a:buAutoNum type="romanUcPeriod"/>
            </a:pPr>
            <a:r>
              <a:rPr lang="he-IL" sz="1400" dirty="0" smtClean="0"/>
              <a:t>התייחסות ללשון השאלון. שאלון שמופנה בעיקר לנשים מוטב שיהיה בלשון נקבה.</a:t>
            </a:r>
            <a:endParaRPr lang="he-IL" sz="1400" dirty="0"/>
          </a:p>
          <a:p>
            <a:pPr marL="400050" lvl="1" indent="-400050" algn="just" eaLnBrk="1" hangingPunct="1">
              <a:spcBef>
                <a:spcPts val="300"/>
              </a:spcBef>
              <a:spcAft>
                <a:spcPts val="300"/>
              </a:spcAft>
              <a:buFont typeface="+mj-lt"/>
              <a:buAutoNum type="romanUcPeriod"/>
            </a:pPr>
            <a:r>
              <a:rPr lang="he-IL" sz="1400" dirty="0" smtClean="0"/>
              <a:t>הוראות ספציפיות להשבה על שאלות [בהתאם לקושי ולמשיבים]. </a:t>
            </a:r>
          </a:p>
          <a:p>
            <a:pPr marL="0" lvl="1" indent="0" algn="just" eaLnBrk="1" hangingPunct="1">
              <a:spcBef>
                <a:spcPts val="300"/>
              </a:spcBef>
              <a:spcAft>
                <a:spcPts val="300"/>
              </a:spcAft>
              <a:buNone/>
            </a:pPr>
            <a:r>
              <a:rPr lang="he-IL" sz="1400" b="1" u="sng" dirty="0" smtClean="0"/>
              <a:t>ליבה</a:t>
            </a:r>
            <a:endParaRPr lang="he-IL" sz="1400" b="1" u="sng" dirty="0"/>
          </a:p>
          <a:p>
            <a:pPr marL="400050" lvl="1" indent="-400050" algn="just" eaLnBrk="1" hangingPunct="1">
              <a:spcBef>
                <a:spcPts val="300"/>
              </a:spcBef>
              <a:spcAft>
                <a:spcPts val="300"/>
              </a:spcAft>
              <a:buFont typeface="+mj-lt"/>
              <a:buAutoNum type="romanUcPeriod"/>
            </a:pPr>
            <a:r>
              <a:rPr lang="he-IL" sz="1400" dirty="0" smtClean="0"/>
              <a:t>מהקל אל הכבד.</a:t>
            </a:r>
            <a:r>
              <a:rPr lang="he-IL" sz="1400" b="1" dirty="0"/>
              <a:t> </a:t>
            </a:r>
            <a:endParaRPr lang="he-IL" sz="1400" b="1" dirty="0" smtClean="0"/>
          </a:p>
          <a:p>
            <a:pPr marL="400050" lvl="1" indent="-400050" algn="just" eaLnBrk="1" hangingPunct="1">
              <a:spcBef>
                <a:spcPts val="300"/>
              </a:spcBef>
              <a:spcAft>
                <a:spcPts val="300"/>
              </a:spcAft>
              <a:buFont typeface="+mj-lt"/>
              <a:buAutoNum type="romanUcPeriod"/>
            </a:pPr>
            <a:r>
              <a:rPr lang="he-IL" sz="1400" dirty="0" smtClean="0"/>
              <a:t>שאלות </a:t>
            </a:r>
            <a:r>
              <a:rPr lang="he-IL" sz="1400" dirty="0"/>
              <a:t>מסכמות </a:t>
            </a:r>
            <a:r>
              <a:rPr lang="he-IL" sz="1400" dirty="0" smtClean="0"/>
              <a:t>בסוף תחום, </a:t>
            </a:r>
            <a:r>
              <a:rPr lang="he-IL" sz="1400" dirty="0"/>
              <a:t>שאלה מסכמת בהתחלה תשליך על אופן </a:t>
            </a:r>
            <a:r>
              <a:rPr lang="he-IL" sz="1400" dirty="0" smtClean="0"/>
              <a:t>ההשבה [קונסיסטנטיות]. </a:t>
            </a:r>
            <a:endParaRPr lang="he-IL" sz="1400" dirty="0"/>
          </a:p>
          <a:p>
            <a:pPr marL="400050" lvl="1" indent="-400050" algn="just" eaLnBrk="1" hangingPunct="1">
              <a:spcBef>
                <a:spcPts val="300"/>
              </a:spcBef>
              <a:spcAft>
                <a:spcPts val="300"/>
              </a:spcAft>
              <a:buFont typeface="+mj-lt"/>
              <a:buAutoNum type="romanUcPeriod"/>
            </a:pPr>
            <a:r>
              <a:rPr lang="he-IL" sz="1400" b="1" dirty="0" smtClean="0"/>
              <a:t>שאלות מאיימות / קשות בסוף - שאלות דמוגרפיות בסוף. </a:t>
            </a:r>
            <a:r>
              <a:rPr lang="he-IL" sz="1400" b="1" dirty="0"/>
              <a:t>לא מתחילים שאלות פתוחות. </a:t>
            </a:r>
          </a:p>
          <a:p>
            <a:pPr marL="400050" lvl="1" indent="-400050" algn="just" eaLnBrk="1" hangingPunct="1">
              <a:spcBef>
                <a:spcPts val="300"/>
              </a:spcBef>
              <a:spcAft>
                <a:spcPts val="300"/>
              </a:spcAft>
              <a:buFont typeface="+mj-lt"/>
              <a:buAutoNum type="romanUcPeriod"/>
            </a:pPr>
            <a:r>
              <a:rPr lang="he-IL" sz="1400" dirty="0" smtClean="0"/>
              <a:t>הבעת </a:t>
            </a:r>
            <a:r>
              <a:rPr lang="he-IL" sz="1400" dirty="0"/>
              <a:t>תודה</a:t>
            </a:r>
            <a:r>
              <a:rPr lang="he-IL" sz="1400" dirty="0" smtClean="0"/>
              <a:t>.</a:t>
            </a:r>
          </a:p>
          <a:p>
            <a:pPr marL="400050" lvl="1" indent="-400050" algn="just" eaLnBrk="1" hangingPunct="1">
              <a:spcBef>
                <a:spcPts val="300"/>
              </a:spcBef>
              <a:spcAft>
                <a:spcPts val="300"/>
              </a:spcAft>
              <a:buFont typeface="Wingdings" pitchFamily="2" charset="2"/>
              <a:buChar char="§"/>
            </a:pPr>
            <a:r>
              <a:rPr lang="he-IL" sz="1400" dirty="0" smtClean="0"/>
              <a:t>אורך הכלי בהתאם למידת המחויבות וליכולות של המשיבים.</a:t>
            </a:r>
          </a:p>
          <a:p>
            <a:pPr marL="0" lvl="1" indent="0" algn="just" eaLnBrk="1" hangingPunct="1">
              <a:spcBef>
                <a:spcPts val="300"/>
              </a:spcBef>
              <a:spcAft>
                <a:spcPts val="300"/>
              </a:spcAft>
              <a:buNone/>
            </a:pPr>
            <a:endParaRPr lang="he-IL" sz="1400" dirty="0"/>
          </a:p>
          <a:p>
            <a:endParaRPr lang="he-IL" dirty="0"/>
          </a:p>
        </p:txBody>
      </p:sp>
      <p:sp>
        <p:nvSpPr>
          <p:cNvPr id="5" name="מלבן 4"/>
          <p:cNvSpPr/>
          <p:nvPr/>
        </p:nvSpPr>
        <p:spPr>
          <a:xfrm>
            <a:off x="0" y="5661248"/>
            <a:ext cx="1691680" cy="246221"/>
          </a:xfrm>
          <a:prstGeom prst="rect">
            <a:avLst/>
          </a:prstGeom>
        </p:spPr>
        <p:txBody>
          <a:bodyPr wrap="square">
            <a:spAutoFit/>
          </a:bodyPr>
          <a:lstStyle/>
          <a:p>
            <a:pPr marL="0" lvl="1" indent="0" algn="just" eaLnBrk="1" hangingPunct="1">
              <a:spcBef>
                <a:spcPts val="0"/>
              </a:spcBef>
              <a:spcAft>
                <a:spcPts val="0"/>
              </a:spcAft>
              <a:buClrTx/>
              <a:buFontTx/>
              <a:buNone/>
              <a:defRPr/>
            </a:pPr>
            <a:r>
              <a:rPr lang="he-IL" sz="1000" b="1" dirty="0" smtClean="0">
                <a:solidFill>
                  <a:srgbClr val="080808"/>
                </a:solidFill>
              </a:rPr>
              <a:t>איתור פרטים בעייתיים: גוני. </a:t>
            </a:r>
            <a:endParaRPr lang="he-IL" sz="1000" b="1" dirty="0">
              <a:solidFill>
                <a:srgbClr val="080808"/>
              </a:solidFill>
            </a:endParaRPr>
          </a:p>
        </p:txBody>
      </p:sp>
    </p:spTree>
    <p:extLst>
      <p:ext uri="{BB962C8B-B14F-4D97-AF65-F5344CB8AC3E}">
        <p14:creationId xmlns:p14="http://schemas.microsoft.com/office/powerpoint/2010/main" xmlns="" val="1675523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כותרת 1"/>
          <p:cNvSpPr>
            <a:spLocks noGrp="1"/>
          </p:cNvSpPr>
          <p:nvPr>
            <p:ph type="title"/>
          </p:nvPr>
        </p:nvSpPr>
        <p:spPr>
          <a:xfrm>
            <a:off x="684213" y="981075"/>
            <a:ext cx="7924800" cy="1143000"/>
          </a:xfrm>
        </p:spPr>
        <p:txBody>
          <a:bodyPr/>
          <a:lstStyle/>
          <a:p>
            <a:pPr algn="r"/>
            <a:r>
              <a:rPr lang="he-IL" smtClean="0"/>
              <a:t>תוכן עניינים</a:t>
            </a:r>
          </a:p>
        </p:txBody>
      </p:sp>
      <p:sp>
        <p:nvSpPr>
          <p:cNvPr id="13315" name="מציין מיקום תוכן 2"/>
          <p:cNvSpPr>
            <a:spLocks noGrp="1"/>
          </p:cNvSpPr>
          <p:nvPr>
            <p:ph idx="1"/>
          </p:nvPr>
        </p:nvSpPr>
        <p:spPr>
          <a:xfrm>
            <a:off x="827584" y="2204864"/>
            <a:ext cx="7693025" cy="4176464"/>
          </a:xfrm>
        </p:spPr>
        <p:txBody>
          <a:bodyPr/>
          <a:lstStyle/>
          <a:p>
            <a:pPr>
              <a:buFont typeface="Wingdings" pitchFamily="2" charset="2"/>
              <a:buChar char="n"/>
            </a:pPr>
            <a:r>
              <a:rPr lang="he-IL" sz="2000" dirty="0" smtClean="0"/>
              <a:t>תיאורטי, נומינלי ואופרציונלי – כלי, תחומים ופריטים</a:t>
            </a:r>
          </a:p>
          <a:p>
            <a:pPr>
              <a:buFont typeface="Wingdings" pitchFamily="2" charset="2"/>
              <a:buChar char="n"/>
            </a:pPr>
            <a:r>
              <a:rPr lang="he-IL" sz="2000" dirty="0" smtClean="0"/>
              <a:t>שאיפה לתוקף תוכן</a:t>
            </a:r>
          </a:p>
          <a:p>
            <a:pPr>
              <a:buFont typeface="Wingdings" pitchFamily="2" charset="2"/>
              <a:buChar char="n"/>
            </a:pPr>
            <a:r>
              <a:rPr lang="he-IL" sz="2000" dirty="0" smtClean="0"/>
              <a:t>אישוש תוקף אחרי</a:t>
            </a:r>
          </a:p>
          <a:p>
            <a:pPr lvl="1">
              <a:buFont typeface="Wingdings" pitchFamily="2" charset="2"/>
              <a:buChar char="n"/>
            </a:pPr>
            <a:r>
              <a:rPr lang="he-IL" sz="1200" dirty="0" smtClean="0"/>
              <a:t>עקיבות פנימית</a:t>
            </a:r>
          </a:p>
          <a:p>
            <a:pPr lvl="1">
              <a:buFont typeface="Wingdings" pitchFamily="2" charset="2"/>
              <a:buChar char="n"/>
            </a:pPr>
            <a:r>
              <a:rPr lang="he-IL" sz="1200" dirty="0" smtClean="0"/>
              <a:t>ניתוח גורמים</a:t>
            </a:r>
          </a:p>
          <a:p>
            <a:pPr lvl="1">
              <a:buFont typeface="Wingdings" pitchFamily="2" charset="2"/>
              <a:buChar char="n"/>
            </a:pPr>
            <a:r>
              <a:rPr lang="he-IL" sz="1200" dirty="0" smtClean="0"/>
              <a:t>מתאמים בין פריטים ועם פריט מסכם</a:t>
            </a:r>
          </a:p>
          <a:p>
            <a:pPr>
              <a:buFont typeface="Wingdings" pitchFamily="2" charset="2"/>
              <a:buChar char="n"/>
            </a:pPr>
            <a:r>
              <a:rPr lang="he-IL" sz="2000" dirty="0"/>
              <a:t>סוגי משתנים וסולמות </a:t>
            </a:r>
            <a:r>
              <a:rPr lang="he-IL" sz="2000" dirty="0" smtClean="0"/>
              <a:t>מדידה – השלכות על סקלת התשובות והממצאים</a:t>
            </a:r>
          </a:p>
          <a:p>
            <a:pPr>
              <a:buFont typeface="Wingdings" pitchFamily="2" charset="2"/>
              <a:buChar char="n"/>
            </a:pPr>
            <a:r>
              <a:rPr lang="he-IL" sz="2000" dirty="0"/>
              <a:t>מתחומים לחיבור שאלות – רלוונטיות, מיצוי והעדר </a:t>
            </a:r>
            <a:r>
              <a:rPr lang="he-IL" sz="2000" dirty="0" smtClean="0"/>
              <a:t>חפיפה</a:t>
            </a:r>
          </a:p>
          <a:p>
            <a:pPr>
              <a:buFont typeface="Wingdings" pitchFamily="2" charset="2"/>
              <a:buChar char="n"/>
            </a:pPr>
            <a:r>
              <a:rPr lang="he-IL" sz="2000" dirty="0" smtClean="0"/>
              <a:t>כללים לניסוח שאלות רב בררתיות</a:t>
            </a:r>
          </a:p>
          <a:p>
            <a:pPr>
              <a:buFont typeface="Wingdings" pitchFamily="2" charset="2"/>
              <a:buChar char="n"/>
            </a:pPr>
            <a:r>
              <a:rPr lang="he-IL" sz="2000" dirty="0" smtClean="0"/>
              <a:t>סקלת תשובות</a:t>
            </a:r>
          </a:p>
          <a:p>
            <a:pPr>
              <a:buFont typeface="Wingdings" pitchFamily="2" charset="2"/>
              <a:buChar char="n"/>
            </a:pPr>
            <a:r>
              <a:rPr lang="he-IL" sz="2000" dirty="0" smtClean="0"/>
              <a:t>מבנה הכלי</a:t>
            </a:r>
          </a:p>
          <a:p>
            <a:pPr>
              <a:buFont typeface="Wingdings" pitchFamily="2" charset="2"/>
              <a:buChar char="n"/>
            </a:pPr>
            <a:r>
              <a:rPr lang="he-IL" sz="2000" dirty="0" smtClean="0"/>
              <a:t>חזות והעברה</a:t>
            </a:r>
          </a:p>
          <a:p>
            <a:pPr>
              <a:buFont typeface="Wingdings" pitchFamily="2" charset="2"/>
              <a:buChar char="n"/>
            </a:pPr>
            <a:endParaRPr lang="he-IL"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167786" cy="54892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smtClean="0">
                <a:solidFill>
                  <a:schemeClr val="lt1"/>
                </a:solidFill>
                <a:latin typeface="+mn-lt"/>
                <a:ea typeface="+mn-ea"/>
                <a:cs typeface="+mn-cs"/>
              </a:rPr>
              <a:t>חזות והעברה</a:t>
            </a:r>
            <a:endParaRPr lang="en-US" sz="2800" dirty="0">
              <a:solidFill>
                <a:schemeClr val="lt1"/>
              </a:solidFill>
              <a:latin typeface="+mn-lt"/>
              <a:ea typeface="+mn-ea"/>
              <a:cs typeface="+mn-cs"/>
            </a:endParaRPr>
          </a:p>
        </p:txBody>
      </p:sp>
      <p:sp>
        <p:nvSpPr>
          <p:cNvPr id="2" name="מציין מיקום תוכן 1"/>
          <p:cNvSpPr>
            <a:spLocks noGrp="1"/>
          </p:cNvSpPr>
          <p:nvPr>
            <p:ph idx="1"/>
          </p:nvPr>
        </p:nvSpPr>
        <p:spPr/>
        <p:txBody>
          <a:bodyPr/>
          <a:lstStyle/>
          <a:p>
            <a:pPr marL="342900" lvl="1" indent="-342900" algn="just" eaLnBrk="1" hangingPunct="1">
              <a:spcBef>
                <a:spcPts val="300"/>
              </a:spcBef>
              <a:spcAft>
                <a:spcPts val="300"/>
              </a:spcAft>
              <a:buFont typeface="Wingdings" pitchFamily="2" charset="2"/>
              <a:buChar char="n"/>
            </a:pPr>
            <a:r>
              <a:rPr lang="he-IL" sz="1400" dirty="0" smtClean="0"/>
              <a:t>החזות צריכה: א. להקל על ההשבה. ב. לסייע בהבנה. ג. לשדר כי העורך השקיע בכלי.</a:t>
            </a:r>
            <a:endParaRPr lang="he-IL" sz="1400" dirty="0"/>
          </a:p>
          <a:p>
            <a:pPr marL="342900" lvl="1" indent="-342900" algn="just" eaLnBrk="1" hangingPunct="1">
              <a:spcBef>
                <a:spcPts val="300"/>
              </a:spcBef>
              <a:spcAft>
                <a:spcPts val="300"/>
              </a:spcAft>
              <a:buFont typeface="Wingdings" pitchFamily="2" charset="2"/>
              <a:buChar char="n"/>
            </a:pPr>
            <a:r>
              <a:rPr lang="he-IL" sz="1400" dirty="0" smtClean="0">
                <a:solidFill>
                  <a:srgbClr val="FF0000"/>
                </a:solidFill>
              </a:rPr>
              <a:t>חזות לא מושקעת תוביל להשבה לא רצינית.</a:t>
            </a:r>
            <a:endParaRPr lang="he-IL" sz="1400" dirty="0">
              <a:solidFill>
                <a:srgbClr val="FF0000"/>
              </a:solidFill>
            </a:endParaRPr>
          </a:p>
          <a:p>
            <a:pPr marL="342900" lvl="1" indent="-342900" algn="just" eaLnBrk="1" hangingPunct="1">
              <a:spcBef>
                <a:spcPts val="300"/>
              </a:spcBef>
              <a:spcAft>
                <a:spcPts val="300"/>
              </a:spcAft>
              <a:buFont typeface="Wingdings" pitchFamily="2" charset="2"/>
              <a:buChar char="n"/>
            </a:pPr>
            <a:r>
              <a:rPr lang="he-IL" sz="1400" dirty="0" smtClean="0"/>
              <a:t>טבלאות. מספרים בגוף הטבלה, שורת כותרת חוזרת.</a:t>
            </a:r>
          </a:p>
          <a:p>
            <a:pPr marL="342900" lvl="1" indent="-342900" algn="just" eaLnBrk="1" hangingPunct="1">
              <a:spcBef>
                <a:spcPts val="300"/>
              </a:spcBef>
              <a:spcAft>
                <a:spcPts val="300"/>
              </a:spcAft>
              <a:buFont typeface="Wingdings" pitchFamily="2" charset="2"/>
              <a:buChar char="n"/>
            </a:pPr>
            <a:r>
              <a:rPr lang="he-IL" sz="1400" dirty="0" err="1" smtClean="0"/>
              <a:t>טבולטורים</a:t>
            </a:r>
            <a:r>
              <a:rPr lang="he-IL" sz="1400" dirty="0" smtClean="0"/>
              <a:t>.</a:t>
            </a:r>
          </a:p>
          <a:p>
            <a:pPr marL="342900" lvl="1" indent="-342900" algn="just" eaLnBrk="1" hangingPunct="1">
              <a:spcBef>
                <a:spcPts val="300"/>
              </a:spcBef>
              <a:spcAft>
                <a:spcPts val="300"/>
              </a:spcAft>
              <a:buFont typeface="Wingdings" pitchFamily="2" charset="2"/>
              <a:buChar char="n"/>
            </a:pPr>
            <a:r>
              <a:rPr lang="he-IL" sz="1400" dirty="0" smtClean="0"/>
              <a:t>עריכה וסדר אחיד וברור.</a:t>
            </a:r>
          </a:p>
          <a:p>
            <a:pPr marL="342900" lvl="1" indent="-342900" algn="just" eaLnBrk="1" hangingPunct="1">
              <a:spcBef>
                <a:spcPts val="300"/>
              </a:spcBef>
              <a:spcAft>
                <a:spcPts val="300"/>
              </a:spcAft>
              <a:buFont typeface="Wingdings" pitchFamily="2" charset="2"/>
              <a:buChar char="n"/>
            </a:pPr>
            <a:r>
              <a:rPr lang="he-IL" sz="1400" dirty="0" smtClean="0"/>
              <a:t>ללא טעויות כתיב ודקדוק.</a:t>
            </a:r>
          </a:p>
          <a:p>
            <a:pPr marL="342900" lvl="1" indent="-342900" algn="just" eaLnBrk="1" hangingPunct="1">
              <a:spcBef>
                <a:spcPts val="300"/>
              </a:spcBef>
              <a:spcAft>
                <a:spcPts val="300"/>
              </a:spcAft>
              <a:buFont typeface="Wingdings" pitchFamily="2" charset="2"/>
              <a:buChar char="n"/>
            </a:pPr>
            <a:r>
              <a:rPr lang="he-IL" sz="1400" dirty="0" smtClean="0"/>
              <a:t>בדיקה של החומר המודפס [הבדלים מההצגה במחשב].</a:t>
            </a:r>
          </a:p>
          <a:p>
            <a:pPr marL="342900" lvl="1" indent="-342900" algn="just" eaLnBrk="1" hangingPunct="1">
              <a:spcBef>
                <a:spcPts val="300"/>
              </a:spcBef>
              <a:spcAft>
                <a:spcPts val="300"/>
              </a:spcAft>
              <a:buFont typeface="Wingdings" pitchFamily="2" charset="2"/>
              <a:buChar char="n"/>
            </a:pPr>
            <a:r>
              <a:rPr lang="he-IL" sz="1400" dirty="0" smtClean="0"/>
              <a:t>העברה – הקדמה בע"פ, תנאים נאותים, עיתוי מתאים, זמן מספק, פרטיות, הסבר על החשיבות, הפגת חששות, הסבר לגבי הכלי ומה יעשה עם הממצאים... במקרה של העברה לא טובה גם כלי טוב לא יעזור.</a:t>
            </a:r>
          </a:p>
          <a:p>
            <a:pPr marL="0" lvl="1" indent="0" algn="just" eaLnBrk="1" hangingPunct="1">
              <a:spcBef>
                <a:spcPts val="300"/>
              </a:spcBef>
              <a:spcAft>
                <a:spcPts val="300"/>
              </a:spcAft>
              <a:buNone/>
            </a:pPr>
            <a:endParaRPr lang="he-IL" sz="1400" dirty="0" smtClean="0"/>
          </a:p>
          <a:p>
            <a:pPr marL="342900" lvl="1" indent="-342900" algn="just" eaLnBrk="1" hangingPunct="1">
              <a:spcBef>
                <a:spcPts val="300"/>
              </a:spcBef>
              <a:spcAft>
                <a:spcPts val="300"/>
              </a:spcAft>
              <a:buFont typeface="Wingdings" pitchFamily="2" charset="2"/>
              <a:buChar char="n"/>
            </a:pPr>
            <a:endParaRPr lang="he-IL" sz="1400" dirty="0"/>
          </a:p>
          <a:p>
            <a:endParaRPr lang="he-IL" dirty="0"/>
          </a:p>
        </p:txBody>
      </p:sp>
      <p:sp>
        <p:nvSpPr>
          <p:cNvPr id="4" name="מלבן 3"/>
          <p:cNvSpPr/>
          <p:nvPr/>
        </p:nvSpPr>
        <p:spPr>
          <a:xfrm>
            <a:off x="4211960" y="5890140"/>
            <a:ext cx="4078035" cy="246221"/>
          </a:xfrm>
          <a:prstGeom prst="rect">
            <a:avLst/>
          </a:prstGeom>
        </p:spPr>
        <p:txBody>
          <a:bodyPr wrap="square">
            <a:spAutoFit/>
          </a:bodyPr>
          <a:lstStyle/>
          <a:p>
            <a:pPr marL="0" lvl="1" indent="0" algn="just" eaLnBrk="1" hangingPunct="1">
              <a:spcBef>
                <a:spcPts val="0"/>
              </a:spcBef>
              <a:spcAft>
                <a:spcPts val="0"/>
              </a:spcAft>
              <a:buClrTx/>
              <a:buFontTx/>
              <a:buNone/>
              <a:defRPr/>
            </a:pPr>
            <a:r>
              <a:rPr lang="he-IL" sz="1000" b="1" dirty="0" smtClean="0">
                <a:solidFill>
                  <a:srgbClr val="080808"/>
                </a:solidFill>
              </a:rPr>
              <a:t>איתור פרטים בעייתיים: נמש. </a:t>
            </a:r>
            <a:endParaRPr lang="he-IL" sz="1000" b="1" dirty="0">
              <a:solidFill>
                <a:srgbClr val="080808"/>
              </a:solidFill>
            </a:endParaRPr>
          </a:p>
        </p:txBody>
      </p:sp>
    </p:spTree>
    <p:extLst>
      <p:ext uri="{BB962C8B-B14F-4D97-AF65-F5344CB8AC3E}">
        <p14:creationId xmlns:p14="http://schemas.microsoft.com/office/powerpoint/2010/main" xmlns="" val="1395512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כותרת 1"/>
          <p:cNvSpPr>
            <a:spLocks noGrp="1"/>
          </p:cNvSpPr>
          <p:nvPr>
            <p:ph type="title"/>
          </p:nvPr>
        </p:nvSpPr>
        <p:spPr>
          <a:xfrm>
            <a:off x="539552" y="1268760"/>
            <a:ext cx="8212832" cy="495547"/>
          </a:xfrm>
        </p:spPr>
        <p:style>
          <a:lnRef idx="2">
            <a:schemeClr val="accent4">
              <a:shade val="50000"/>
            </a:schemeClr>
          </a:lnRef>
          <a:fillRef idx="1">
            <a:schemeClr val="accent4"/>
          </a:fillRef>
          <a:effectRef idx="0">
            <a:schemeClr val="accent4"/>
          </a:effectRef>
          <a:fontRef idx="minor">
            <a:schemeClr val="lt1"/>
          </a:fontRef>
        </p:style>
        <p:txBody>
          <a:bodyPr/>
          <a:lstStyle/>
          <a:p>
            <a:pPr algn="r"/>
            <a:r>
              <a:rPr lang="he-IL" sz="2800" dirty="0" smtClean="0"/>
              <a:t>תיאורטי, נומינלי ואופרציונלי – כלי, תחומים ופריטים</a:t>
            </a:r>
          </a:p>
        </p:txBody>
      </p:sp>
      <p:sp>
        <p:nvSpPr>
          <p:cNvPr id="5" name="Rectangle 3"/>
          <p:cNvSpPr txBox="1">
            <a:spLocks noChangeArrowheads="1"/>
          </p:cNvSpPr>
          <p:nvPr/>
        </p:nvSpPr>
        <p:spPr bwMode="auto">
          <a:xfrm>
            <a:off x="2268538" y="1844675"/>
            <a:ext cx="6596062" cy="4929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120000"/>
              </a:lnSpc>
              <a:spcBef>
                <a:spcPts val="1200"/>
              </a:spcBef>
              <a:spcAft>
                <a:spcPts val="1200"/>
              </a:spcAft>
              <a:buClr>
                <a:schemeClr val="tx1"/>
              </a:buClr>
              <a:buSzPct val="75000"/>
              <a:buFont typeface="Wingdings" pitchFamily="2" charset="2"/>
              <a:buChar char="n"/>
            </a:pPr>
            <a:r>
              <a:rPr lang="he-IL" sz="2000" b="1" dirty="0"/>
              <a:t>מונח תיאורטי</a:t>
            </a:r>
            <a:r>
              <a:rPr lang="he-IL" sz="2000" dirty="0"/>
              <a:t>: מונחים שאינם ניתנים לתצפית ישירה באמצעות החושים כגון – השכלה, מעמד, כוח, סמכות, דמוקרטיה, תפיסה, אינטליגנציה, </a:t>
            </a:r>
            <a:r>
              <a:rPr lang="he-IL" sz="2000" dirty="0" smtClean="0"/>
              <a:t>אלימות ....</a:t>
            </a:r>
            <a:endParaRPr lang="he-IL" sz="2000" dirty="0"/>
          </a:p>
          <a:p>
            <a:pPr algn="just" eaLnBrk="1" hangingPunct="1">
              <a:lnSpc>
                <a:spcPct val="120000"/>
              </a:lnSpc>
              <a:spcBef>
                <a:spcPts val="1200"/>
              </a:spcBef>
              <a:spcAft>
                <a:spcPts val="1200"/>
              </a:spcAft>
              <a:buClr>
                <a:schemeClr val="tx1"/>
              </a:buClr>
              <a:buSzPct val="75000"/>
              <a:buFont typeface="Wingdings" pitchFamily="2" charset="2"/>
              <a:buChar char="n"/>
            </a:pPr>
            <a:r>
              <a:rPr lang="he-IL" sz="2000" b="1" dirty="0"/>
              <a:t>הגדרה נומינלית</a:t>
            </a:r>
            <a:r>
              <a:rPr lang="he-IL" sz="2000" dirty="0"/>
              <a:t>: שימוש במונחים אחרים כדי להגדיר מושג מסוים [בדומה להגדרה במילון]. עדיין אין קביעה חד משמעית מהו המושג ואלו נתונים במציאות הוא כולל. </a:t>
            </a:r>
            <a:r>
              <a:rPr lang="he-IL" sz="1200" dirty="0"/>
              <a:t>[השכלה – </a:t>
            </a:r>
            <a:r>
              <a:rPr lang="he-IL" sz="1200" dirty="0" smtClean="0"/>
              <a:t>היקף הידע שרכשנו, האופן שבו אנו מיישמים אותו ומידת ההצלחה ביישום. </a:t>
            </a:r>
            <a:r>
              <a:rPr lang="he-IL" sz="1200" dirty="0"/>
              <a:t>[כיצד אני מודד את זה? כיצד אני מכמת את זה?].</a:t>
            </a:r>
          </a:p>
          <a:p>
            <a:pPr algn="just" eaLnBrk="1" hangingPunct="1">
              <a:lnSpc>
                <a:spcPct val="120000"/>
              </a:lnSpc>
              <a:spcBef>
                <a:spcPts val="1200"/>
              </a:spcBef>
              <a:spcAft>
                <a:spcPts val="1200"/>
              </a:spcAft>
              <a:buClr>
                <a:schemeClr val="tx1"/>
              </a:buClr>
              <a:buSzPct val="75000"/>
              <a:buFont typeface="Wingdings" pitchFamily="2" charset="2"/>
              <a:buChar char="n"/>
            </a:pPr>
            <a:r>
              <a:rPr lang="he-IL" sz="2000" b="1" dirty="0"/>
              <a:t>הגדרה אופרציונלית</a:t>
            </a:r>
            <a:r>
              <a:rPr lang="he-IL" sz="2000" dirty="0"/>
              <a:t>: קביעה חד משמעית האם נתון במציאות כלול במושג. מאפשר את המעבר מהרמה התיאורטית לרמה האמפירית. </a:t>
            </a:r>
            <a:r>
              <a:rPr lang="he-IL" sz="1200" dirty="0" smtClean="0"/>
              <a:t>[השכלה </a:t>
            </a:r>
            <a:r>
              <a:rPr lang="he-IL" sz="1200" dirty="0"/>
              <a:t>– מספר שנות </a:t>
            </a:r>
            <a:r>
              <a:rPr lang="he-IL" sz="1200" dirty="0" smtClean="0"/>
              <a:t>לימוד, תעודות, תוצאות מבחנים, ניסיון. האם חד משמעי? (מהימנות) האם מקיף ומייצג את  המונח התיאורטי (תוקף)]. </a:t>
            </a:r>
            <a:endParaRPr lang="he-IL" sz="1200" dirty="0"/>
          </a:p>
        </p:txBody>
      </p:sp>
      <p:graphicFrame>
        <p:nvGraphicFramePr>
          <p:cNvPr id="6" name="דיאגרמה 5"/>
          <p:cNvGraphicFramePr/>
          <p:nvPr/>
        </p:nvGraphicFramePr>
        <p:xfrm>
          <a:off x="251520" y="1844822"/>
          <a:ext cx="1823864"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p:cTn id="12"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1" end="1"/>
                                            </p:txEl>
                                          </p:spTgt>
                                        </p:tgtEl>
                                        <p:attrNameLst>
                                          <p:attrName>ppt_h</p:attrName>
                                        </p:attrNameLst>
                                      </p:cBhvr>
                                      <p:tavLst>
                                        <p:tav tm="0">
                                          <p:val>
                                            <p:strVal val="#ppt_h"/>
                                          </p:val>
                                        </p:tav>
                                        <p:tav tm="100000">
                                          <p:val>
                                            <p:strVal val="#ppt_h"/>
                                          </p:val>
                                        </p:tav>
                                      </p:tavLst>
                                    </p:anim>
                                  </p:childTnLst>
                                </p:cTn>
                              </p:par>
                            </p:childTnLst>
                          </p:cTn>
                        </p:par>
                        <p:par>
                          <p:cTn id="14" fill="hold" nodeType="afterGroup">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p:cTn id="17"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5">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כותרת 1"/>
          <p:cNvSpPr>
            <a:spLocks noGrp="1"/>
          </p:cNvSpPr>
          <p:nvPr>
            <p:ph type="title"/>
          </p:nvPr>
        </p:nvSpPr>
        <p:spPr>
          <a:xfrm>
            <a:off x="539552" y="1268760"/>
            <a:ext cx="8147248" cy="504056"/>
          </a:xfrm>
          <a:solidFill>
            <a:srgbClr val="002060"/>
          </a:solidFill>
          <a:ln>
            <a:noFill/>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a:t>תיאורטי, נומינלי ואופרציונלי – כלי, תחומים ופריטים</a:t>
            </a:r>
          </a:p>
        </p:txBody>
      </p:sp>
      <p:sp>
        <p:nvSpPr>
          <p:cNvPr id="5" name="Rectangle 3"/>
          <p:cNvSpPr txBox="1">
            <a:spLocks noChangeArrowheads="1"/>
          </p:cNvSpPr>
          <p:nvPr/>
        </p:nvSpPr>
        <p:spPr bwMode="auto">
          <a:xfrm>
            <a:off x="2627784" y="1844675"/>
            <a:ext cx="6020470" cy="46086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Autofit/>
          </a:bodyPr>
          <a:lstStyle>
            <a:lvl1pPr marL="342900" indent="-342900" algn="r" rtl="1"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r" rtl="1"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r" rtl="1"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r" rtl="1" eaLnBrk="0" fontAlgn="base" hangingPunct="0">
              <a:spcBef>
                <a:spcPct val="20000"/>
              </a:spcBef>
              <a:spcAft>
                <a:spcPct val="0"/>
              </a:spcAft>
              <a:buClr>
                <a:schemeClr val="tx1"/>
              </a:buClr>
              <a:buSzPct val="80000"/>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cs typeface="+mn-cs"/>
              </a:defRPr>
            </a:lvl5pPr>
            <a:lvl6pPr marL="2514600" indent="-228600" algn="r" rtl="1"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r" rtl="1"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r" rtl="1"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r" rtl="1"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cs typeface="+mn-cs"/>
              </a:defRPr>
            </a:lvl9pPr>
          </a:lstStyle>
          <a:p>
            <a:pPr marL="0" indent="0" algn="just" eaLnBrk="1" hangingPunct="1">
              <a:lnSpc>
                <a:spcPct val="120000"/>
              </a:lnSpc>
              <a:spcBef>
                <a:spcPts val="600"/>
              </a:spcBef>
              <a:spcAft>
                <a:spcPts val="600"/>
              </a:spcAft>
              <a:buNone/>
              <a:defRPr/>
            </a:pPr>
            <a:r>
              <a:rPr lang="he-IL" sz="1400" dirty="0" smtClean="0"/>
              <a:t>רציונל דומה מתקיים בבניית כלי ובמעבר מנושא הכלי, לתחומים ולפריטים. </a:t>
            </a:r>
          </a:p>
          <a:p>
            <a:pPr marL="266700" lvl="1" indent="-266700" algn="just" eaLnBrk="1" hangingPunct="1">
              <a:lnSpc>
                <a:spcPct val="120000"/>
              </a:lnSpc>
              <a:spcBef>
                <a:spcPts val="600"/>
              </a:spcBef>
              <a:spcAft>
                <a:spcPts val="600"/>
              </a:spcAft>
              <a:buFont typeface="Wingdings" pitchFamily="2" charset="2"/>
              <a:buChar char="n"/>
              <a:defRPr/>
            </a:pPr>
            <a:r>
              <a:rPr lang="he-IL" sz="1400" b="1" dirty="0" smtClean="0"/>
              <a:t>הכלי</a:t>
            </a:r>
            <a:r>
              <a:rPr lang="he-IL" sz="1400" dirty="0" smtClean="0"/>
              <a:t> - משם הכלי צריך להבין [ברמה של שפת יום יום] מהו מודד. </a:t>
            </a:r>
          </a:p>
          <a:p>
            <a:pPr marL="266700" lvl="1" indent="-266700" algn="just" eaLnBrk="1" hangingPunct="1">
              <a:lnSpc>
                <a:spcPct val="120000"/>
              </a:lnSpc>
              <a:spcBef>
                <a:spcPts val="600"/>
              </a:spcBef>
              <a:spcAft>
                <a:spcPts val="600"/>
              </a:spcAft>
              <a:buFont typeface="Wingdings" pitchFamily="2" charset="2"/>
              <a:buChar char="n"/>
              <a:defRPr/>
            </a:pPr>
            <a:r>
              <a:rPr lang="he-IL" sz="1400" b="1" dirty="0" smtClean="0"/>
              <a:t>התחומים</a:t>
            </a:r>
            <a:r>
              <a:rPr lang="he-IL" sz="1400" dirty="0" smtClean="0"/>
              <a:t> - צריכים להיות "ההגדרה הנומינלית" של הכלי הולמים ומקיפים את הכלי. משם התחום צריך להיות ברור מה הוא מודד.</a:t>
            </a:r>
          </a:p>
          <a:p>
            <a:pPr marL="266700" lvl="1" indent="-266700" algn="just" eaLnBrk="1" hangingPunct="1">
              <a:lnSpc>
                <a:spcPct val="120000"/>
              </a:lnSpc>
              <a:spcBef>
                <a:spcPts val="600"/>
              </a:spcBef>
              <a:spcAft>
                <a:spcPts val="600"/>
              </a:spcAft>
              <a:buFont typeface="Wingdings" pitchFamily="2" charset="2"/>
              <a:buChar char="n"/>
              <a:defRPr/>
            </a:pPr>
            <a:r>
              <a:rPr lang="he-IL" sz="1400" b="1" dirty="0" smtClean="0"/>
              <a:t>הפריטים</a:t>
            </a:r>
            <a:r>
              <a:rPr lang="he-IL" sz="1400" dirty="0" smtClean="0"/>
              <a:t> - "ההגדרה האופרציונלית", צריכים להיות א. חד משמעיים. ב. הולמים ומקיפים את התחום. </a:t>
            </a:r>
          </a:p>
          <a:p>
            <a:pPr marL="0" indent="0" algn="just" eaLnBrk="1" hangingPunct="1">
              <a:lnSpc>
                <a:spcPct val="120000"/>
              </a:lnSpc>
              <a:spcBef>
                <a:spcPts val="600"/>
              </a:spcBef>
              <a:spcAft>
                <a:spcPts val="600"/>
              </a:spcAft>
              <a:buNone/>
              <a:defRPr/>
            </a:pPr>
            <a:r>
              <a:rPr lang="he-IL" sz="1400" dirty="0" smtClean="0"/>
              <a:t>שתי שאלות לאורך תהליך בניית כלים:</a:t>
            </a:r>
          </a:p>
          <a:p>
            <a:pPr marL="285750" lvl="1" algn="just" eaLnBrk="1" hangingPunct="1">
              <a:lnSpc>
                <a:spcPct val="120000"/>
              </a:lnSpc>
              <a:spcBef>
                <a:spcPts val="600"/>
              </a:spcBef>
              <a:spcAft>
                <a:spcPts val="600"/>
              </a:spcAft>
              <a:buFont typeface="Wingdings" pitchFamily="2" charset="2"/>
              <a:buChar char="n"/>
              <a:defRPr/>
            </a:pPr>
            <a:r>
              <a:rPr lang="he-IL" sz="1400" b="1" dirty="0" smtClean="0"/>
              <a:t>מהימנות</a:t>
            </a:r>
            <a:r>
              <a:rPr lang="he-IL" sz="1400" dirty="0" smtClean="0"/>
              <a:t> - עד כמה התחומים [הגדרה] והפריטים [ניסוח] חד משמעיים. האם במדידות שונות של אותה מציאות נקבל את אותה התוצאה. </a:t>
            </a:r>
            <a:endParaRPr lang="en-US" sz="1400" dirty="0" smtClean="0"/>
          </a:p>
          <a:p>
            <a:pPr marL="285750" lvl="1" algn="just" eaLnBrk="1" hangingPunct="1">
              <a:lnSpc>
                <a:spcPct val="120000"/>
              </a:lnSpc>
              <a:spcBef>
                <a:spcPts val="600"/>
              </a:spcBef>
              <a:spcAft>
                <a:spcPts val="600"/>
              </a:spcAft>
              <a:buFont typeface="Wingdings" pitchFamily="2" charset="2"/>
              <a:buChar char="n"/>
              <a:defRPr/>
            </a:pPr>
            <a:r>
              <a:rPr lang="he-IL" sz="1400" b="1" dirty="0" smtClean="0"/>
              <a:t>תוקף</a:t>
            </a:r>
            <a:r>
              <a:rPr lang="he-IL" sz="1400" dirty="0" smtClean="0"/>
              <a:t> - עד כמה התחומים מקיפים ומייצגים את הכלי. עד כמה הפריטים הולמים ומקיפים [מייצגים] את התחום.</a:t>
            </a:r>
          </a:p>
          <a:p>
            <a:pPr marL="266700" lvl="1" indent="-266700" algn="just" eaLnBrk="1" hangingPunct="1">
              <a:lnSpc>
                <a:spcPct val="120000"/>
              </a:lnSpc>
              <a:spcBef>
                <a:spcPts val="600"/>
              </a:spcBef>
              <a:spcAft>
                <a:spcPts val="600"/>
              </a:spcAft>
              <a:buClr>
                <a:srgbClr val="FF0000"/>
              </a:buClr>
              <a:buFont typeface="Wingdings" pitchFamily="2" charset="2"/>
              <a:buChar char="I"/>
              <a:defRPr/>
            </a:pPr>
            <a:r>
              <a:rPr lang="he-IL" sz="1400" dirty="0" smtClean="0">
                <a:solidFill>
                  <a:srgbClr val="FF0000"/>
                </a:solidFill>
              </a:rPr>
              <a:t>שימו לב כי התהליך הראשוני הוא של </a:t>
            </a:r>
            <a:r>
              <a:rPr lang="en-US" sz="1400" dirty="0" smtClean="0">
                <a:solidFill>
                  <a:srgbClr val="FF0000"/>
                </a:solidFill>
              </a:rPr>
              <a:t>Top-down</a:t>
            </a:r>
            <a:r>
              <a:rPr lang="he-IL" sz="1400" dirty="0" smtClean="0">
                <a:solidFill>
                  <a:srgbClr val="FF0000"/>
                </a:solidFill>
              </a:rPr>
              <a:t>. תהליך של </a:t>
            </a:r>
            <a:r>
              <a:rPr lang="en-US" sz="1400" dirty="0" smtClean="0">
                <a:solidFill>
                  <a:srgbClr val="FF0000"/>
                </a:solidFill>
              </a:rPr>
              <a:t>Bottom-up</a:t>
            </a:r>
            <a:r>
              <a:rPr lang="he-IL" sz="1400" dirty="0" smtClean="0">
                <a:solidFill>
                  <a:srgbClr val="FF0000"/>
                </a:solidFill>
              </a:rPr>
              <a:t> בלבד ובחירה אקלקטית של פריטים 'מעניינים' יניבו כלי לא תקף.  </a:t>
            </a:r>
          </a:p>
        </p:txBody>
      </p:sp>
      <p:graphicFrame>
        <p:nvGraphicFramePr>
          <p:cNvPr id="7" name="דיאגרמה 6"/>
          <p:cNvGraphicFramePr/>
          <p:nvPr/>
        </p:nvGraphicFramePr>
        <p:xfrm>
          <a:off x="251520" y="1844822"/>
          <a:ext cx="1823864"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מלבן 1"/>
          <p:cNvSpPr/>
          <p:nvPr/>
        </p:nvSpPr>
        <p:spPr>
          <a:xfrm>
            <a:off x="7801941" y="6454239"/>
            <a:ext cx="603050" cy="260008"/>
          </a:xfrm>
          <a:prstGeom prst="rect">
            <a:avLst/>
          </a:prstGeom>
        </p:spPr>
        <p:txBody>
          <a:bodyPr wrap="none">
            <a:spAutoFit/>
          </a:bodyPr>
          <a:lstStyle/>
          <a:p>
            <a:pPr marL="0" lvl="1" indent="0" algn="just" eaLnBrk="1" hangingPunct="1">
              <a:lnSpc>
                <a:spcPct val="120000"/>
              </a:lnSpc>
              <a:spcBef>
                <a:spcPts val="600"/>
              </a:spcBef>
              <a:spcAft>
                <a:spcPts val="600"/>
              </a:spcAft>
              <a:buClrTx/>
              <a:buFontTx/>
              <a:buNone/>
              <a:defRPr/>
            </a:pPr>
            <a:r>
              <a:rPr lang="he-IL" sz="1000" b="1" dirty="0">
                <a:solidFill>
                  <a:srgbClr val="080808"/>
                </a:solidFill>
              </a:rPr>
              <a:t>כלי </a:t>
            </a:r>
            <a:r>
              <a:rPr lang="he-IL" sz="1000" b="1" dirty="0" smtClean="0">
                <a:solidFill>
                  <a:srgbClr val="080808"/>
                </a:solidFill>
              </a:rPr>
              <a:t>נמש</a:t>
            </a:r>
            <a:endParaRPr lang="he-IL" sz="1000" b="1" dirty="0">
              <a:solidFill>
                <a:srgbClr val="080808"/>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p:cTn id="11"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5">
                                            <p:txEl>
                                              <p:pRg st="1" end="1"/>
                                            </p:txEl>
                                          </p:spTgt>
                                        </p:tgtEl>
                                        <p:attrNameLst>
                                          <p:attrName>ppt_h</p:attrName>
                                        </p:attrNameLst>
                                      </p:cBhvr>
                                      <p:tavLst>
                                        <p:tav tm="0">
                                          <p:val>
                                            <p:strVal val="#ppt_h"/>
                                          </p:val>
                                        </p:tav>
                                        <p:tav tm="100000">
                                          <p:val>
                                            <p:strVal val="#ppt_h"/>
                                          </p:val>
                                        </p:tav>
                                      </p:tavLst>
                                    </p:anim>
                                  </p:childTnLst>
                                </p:cTn>
                              </p:par>
                              <p:par>
                                <p:cTn id="13" presetID="17" presetClass="entr" presetSubtype="1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p:cTn id="15"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5">
                                            <p:txEl>
                                              <p:pRg st="2" end="2"/>
                                            </p:txEl>
                                          </p:spTgt>
                                        </p:tgtEl>
                                        <p:attrNameLst>
                                          <p:attrName>ppt_h</p:attrName>
                                        </p:attrNameLst>
                                      </p:cBhvr>
                                      <p:tavLst>
                                        <p:tav tm="0">
                                          <p:val>
                                            <p:strVal val="#ppt_h"/>
                                          </p:val>
                                        </p:tav>
                                        <p:tav tm="100000">
                                          <p:val>
                                            <p:strVal val="#ppt_h"/>
                                          </p:val>
                                        </p:tav>
                                      </p:tavLst>
                                    </p:anim>
                                  </p:childTnLst>
                                </p:cTn>
                              </p:par>
                              <p:par>
                                <p:cTn id="17" presetID="17" presetClass="entr" presetSubtype="10" fill="hold" grpId="0"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p:cTn id="19"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p:cTn id="2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5">
                                            <p:txEl>
                                              <p:pRg st="4" end="4"/>
                                            </p:txEl>
                                          </p:spTgt>
                                        </p:tgtEl>
                                        <p:attrNameLst>
                                          <p:attrName>ppt_h</p:attrName>
                                        </p:attrNameLst>
                                      </p:cBhvr>
                                      <p:tavLst>
                                        <p:tav tm="0">
                                          <p:val>
                                            <p:strVal val="#ppt_h"/>
                                          </p:val>
                                        </p:tav>
                                        <p:tav tm="100000">
                                          <p:val>
                                            <p:strVal val="#ppt_h"/>
                                          </p:val>
                                        </p:tav>
                                      </p:tavLst>
                                    </p:anim>
                                  </p:childTnLst>
                                </p:cTn>
                              </p:par>
                              <p:par>
                                <p:cTn id="27" presetID="17" presetClass="entr" presetSubtype="10" fill="hold" grpId="0"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p:cTn id="29"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5">
                                            <p:txEl>
                                              <p:pRg st="5" end="5"/>
                                            </p:txEl>
                                          </p:spTgt>
                                        </p:tgtEl>
                                        <p:attrNameLst>
                                          <p:attrName>ppt_h</p:attrName>
                                        </p:attrNameLst>
                                      </p:cBhvr>
                                      <p:tavLst>
                                        <p:tav tm="0">
                                          <p:val>
                                            <p:strVal val="#ppt_h"/>
                                          </p:val>
                                        </p:tav>
                                        <p:tav tm="100000">
                                          <p:val>
                                            <p:strVal val="#ppt_h"/>
                                          </p:val>
                                        </p:tav>
                                      </p:tavLst>
                                    </p:anim>
                                  </p:childTnLst>
                                </p:cTn>
                              </p:par>
                              <p:par>
                                <p:cTn id="31" presetID="17" presetClass="entr" presetSubtype="10" fill="hold" grpId="0"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p:cTn id="33"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5">
                                            <p:txEl>
                                              <p:pRg st="6" end="6"/>
                                            </p:txEl>
                                          </p:spTgt>
                                        </p:tgtEl>
                                        <p:attrNameLst>
                                          <p:attrName>ppt_h</p:attrName>
                                        </p:attrNameLst>
                                      </p:cBhvr>
                                      <p:tavLst>
                                        <p:tav tm="0">
                                          <p:val>
                                            <p:strVal val="#ppt_h"/>
                                          </p:val>
                                        </p:tav>
                                        <p:tav tm="100000">
                                          <p:val>
                                            <p:strVal val="#ppt_h"/>
                                          </p:val>
                                        </p:tav>
                                      </p:tavLst>
                                    </p:anim>
                                  </p:childTnLst>
                                </p:cTn>
                              </p:par>
                              <p:par>
                                <p:cTn id="35" presetID="17" presetClass="entr" presetSubtype="10" fill="hold" grpId="0" nodeType="with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p:cTn id="37"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5">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208912" cy="43204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a:solidFill>
                  <a:schemeClr val="lt1"/>
                </a:solidFill>
                <a:latin typeface="+mn-lt"/>
                <a:ea typeface="+mn-ea"/>
                <a:cs typeface="+mn-cs"/>
              </a:rPr>
              <a:t>שאיפה לתוקף תוכן</a:t>
            </a:r>
            <a:endParaRPr lang="en-US" sz="2800">
              <a:solidFill>
                <a:schemeClr val="lt1"/>
              </a:solidFill>
              <a:latin typeface="+mn-lt"/>
              <a:ea typeface="+mn-ea"/>
              <a:cs typeface="+mn-cs"/>
            </a:endParaRPr>
          </a:p>
        </p:txBody>
      </p:sp>
      <p:sp>
        <p:nvSpPr>
          <p:cNvPr id="276483" name="Rectangle 3"/>
          <p:cNvSpPr>
            <a:spLocks noGrp="1" noChangeArrowheads="1"/>
          </p:cNvSpPr>
          <p:nvPr>
            <p:ph idx="1"/>
          </p:nvPr>
        </p:nvSpPr>
        <p:spPr>
          <a:xfrm>
            <a:off x="827088" y="1773238"/>
            <a:ext cx="7967662" cy="3743325"/>
          </a:xfrm>
        </p:spPr>
        <p:txBody>
          <a:bodyPr/>
          <a:lstStyle/>
          <a:p>
            <a:pPr algn="just" eaLnBrk="1" hangingPunct="1">
              <a:lnSpc>
                <a:spcPct val="80000"/>
              </a:lnSpc>
              <a:spcBef>
                <a:spcPts val="300"/>
              </a:spcBef>
              <a:spcAft>
                <a:spcPts val="300"/>
              </a:spcAft>
              <a:buFont typeface="Wingdings" pitchFamily="2" charset="2"/>
              <a:buNone/>
              <a:defRPr/>
            </a:pPr>
            <a:r>
              <a:rPr lang="he-IL" sz="1600" dirty="0" smtClean="0"/>
              <a:t>תוקף התוכן הוא המידה שבה הפריטים מייצגים את עולם התוכן שהמבחן אמור למדוד.</a:t>
            </a:r>
          </a:p>
          <a:p>
            <a:pPr marL="342900" lvl="1" indent="-342900" algn="just" eaLnBrk="1" hangingPunct="1">
              <a:spcBef>
                <a:spcPts val="300"/>
              </a:spcBef>
              <a:spcAft>
                <a:spcPts val="300"/>
              </a:spcAft>
              <a:buFont typeface="Wingdings" pitchFamily="2" charset="2"/>
              <a:buChar char="n"/>
              <a:defRPr/>
            </a:pPr>
            <a:r>
              <a:rPr lang="he-IL" sz="1600" b="1" dirty="0" smtClean="0"/>
              <a:t>ניתוח טוב של עולם התוכן של הכלי</a:t>
            </a:r>
            <a:r>
              <a:rPr lang="he-IL" sz="1600" dirty="0" smtClean="0"/>
              <a:t>, אלו תחומים הוא כולל. </a:t>
            </a:r>
          </a:p>
          <a:p>
            <a:pPr marL="342900" lvl="1" indent="-342900" algn="just" eaLnBrk="1" hangingPunct="1">
              <a:spcBef>
                <a:spcPts val="300"/>
              </a:spcBef>
              <a:spcAft>
                <a:spcPts val="300"/>
              </a:spcAft>
              <a:buFont typeface="Wingdings" pitchFamily="2" charset="2"/>
              <a:buChar char="n"/>
              <a:defRPr/>
            </a:pPr>
            <a:r>
              <a:rPr lang="he-IL" sz="1600" b="1" dirty="0" smtClean="0"/>
              <a:t>תחום צריך להיות מוגדר במילה שתיים</a:t>
            </a:r>
            <a:r>
              <a:rPr lang="he-IL" sz="1600" dirty="0" smtClean="0"/>
              <a:t>, אם נדרש משפט לתחום כנראה שהתחום לא מוגדר. בשאיפה למינימום חפיפה בין התחומים.</a:t>
            </a:r>
          </a:p>
          <a:p>
            <a:pPr marL="342900" lvl="1" indent="-342900" algn="just" eaLnBrk="1" hangingPunct="1">
              <a:spcBef>
                <a:spcPts val="300"/>
              </a:spcBef>
              <a:spcAft>
                <a:spcPts val="300"/>
              </a:spcAft>
              <a:buFont typeface="Wingdings" pitchFamily="2" charset="2"/>
              <a:buChar char="n"/>
              <a:defRPr/>
            </a:pPr>
            <a:r>
              <a:rPr lang="he-IL" sz="1600" b="1" dirty="0" smtClean="0"/>
              <a:t>מה המשקל שיש לתת לכל תחום</a:t>
            </a:r>
            <a:r>
              <a:rPr lang="he-IL" sz="1600" dirty="0" smtClean="0"/>
              <a:t>: א.  כמה פריטים נדרשים על מנת להקיף את התחום. ב. מהו המשקל הראוי לתחום מתוך המכלול אותו הכלי מודד [בעיקר בכלי מבחן].</a:t>
            </a:r>
            <a:endParaRPr lang="he-IL" sz="1600" kern="1200" dirty="0">
              <a:ea typeface="+mn-ea"/>
            </a:endParaRPr>
          </a:p>
          <a:p>
            <a:pPr marL="342900" lvl="1" indent="-342900" algn="just" eaLnBrk="1" hangingPunct="1">
              <a:spcBef>
                <a:spcPts val="300"/>
              </a:spcBef>
              <a:spcAft>
                <a:spcPts val="300"/>
              </a:spcAft>
              <a:buFont typeface="Wingdings" pitchFamily="2" charset="2"/>
              <a:buChar char="n"/>
              <a:defRPr/>
            </a:pPr>
            <a:r>
              <a:rPr lang="he-IL" sz="1600" b="1" kern="1200" dirty="0">
                <a:ea typeface="+mn-ea"/>
              </a:rPr>
              <a:t>ייצוג הולם של הפריטים את </a:t>
            </a:r>
            <a:r>
              <a:rPr lang="he-IL" sz="1600" b="1" kern="1200" dirty="0" smtClean="0">
                <a:ea typeface="+mn-ea"/>
              </a:rPr>
              <a:t>התחום</a:t>
            </a:r>
            <a:r>
              <a:rPr lang="he-IL" sz="1600" kern="1200" dirty="0" smtClean="0">
                <a:ea typeface="+mn-ea"/>
              </a:rPr>
              <a:t>. [בד"כ לפחות  4 פריטים לתחום].</a:t>
            </a:r>
            <a:endParaRPr lang="he-IL" sz="1600" kern="1200" dirty="0">
              <a:ea typeface="+mn-ea"/>
            </a:endParaRPr>
          </a:p>
          <a:p>
            <a:pPr marL="342900" lvl="1" indent="-342900" algn="just" eaLnBrk="1" hangingPunct="1">
              <a:spcBef>
                <a:spcPts val="300"/>
              </a:spcBef>
              <a:spcAft>
                <a:spcPts val="300"/>
              </a:spcAft>
              <a:buFont typeface="Wingdings" pitchFamily="2" charset="2"/>
              <a:buChar char="n"/>
              <a:defRPr/>
            </a:pPr>
            <a:r>
              <a:rPr lang="he-IL" sz="1600" b="1" kern="1200" dirty="0" smtClean="0">
                <a:ea typeface="+mn-ea"/>
              </a:rPr>
              <a:t>אישוש תוקף לפני</a:t>
            </a:r>
            <a:r>
              <a:rPr lang="he-IL" sz="1600" kern="1200" dirty="0" smtClean="0">
                <a:ea typeface="+mn-ea"/>
              </a:rPr>
              <a:t>, </a:t>
            </a:r>
            <a:r>
              <a:rPr lang="en-US" sz="1600" kern="1200" dirty="0"/>
              <a:t>Classification </a:t>
            </a:r>
            <a:r>
              <a:rPr lang="en-US" sz="1600" kern="1200" dirty="0" smtClean="0"/>
              <a:t>table</a:t>
            </a:r>
            <a:r>
              <a:rPr lang="he-IL" sz="1600" kern="1200" dirty="0" smtClean="0"/>
              <a:t> של מספר מעריכים בלתי תלויים. </a:t>
            </a:r>
            <a:endParaRPr lang="he-IL" sz="1600" kern="1200" dirty="0" smtClean="0">
              <a:ea typeface="+mn-ea"/>
            </a:endParaRPr>
          </a:p>
          <a:p>
            <a:pPr marL="342900" lvl="1" indent="-342900" algn="just" eaLnBrk="1" hangingPunct="1">
              <a:spcBef>
                <a:spcPts val="300"/>
              </a:spcBef>
              <a:spcAft>
                <a:spcPts val="300"/>
              </a:spcAft>
              <a:buFont typeface="Wingdings" pitchFamily="2" charset="2"/>
              <a:buChar char="n"/>
              <a:defRPr/>
            </a:pPr>
            <a:r>
              <a:rPr lang="he-IL" sz="1600" b="1" kern="1200" dirty="0" smtClean="0">
                <a:ea typeface="+mn-ea"/>
              </a:rPr>
              <a:t>אישוש תוקף אחרי</a:t>
            </a:r>
            <a:r>
              <a:rPr lang="he-IL" sz="1600" kern="1200" dirty="0" smtClean="0">
                <a:ea typeface="+mn-ea"/>
              </a:rPr>
              <a:t>, אישוש סטטיסטי:</a:t>
            </a:r>
          </a:p>
          <a:p>
            <a:pPr marL="742950" lvl="2" indent="-342900" algn="just" eaLnBrk="1" hangingPunct="1">
              <a:spcBef>
                <a:spcPts val="300"/>
              </a:spcBef>
              <a:spcAft>
                <a:spcPts val="300"/>
              </a:spcAft>
              <a:buFont typeface="Wingdings" pitchFamily="2" charset="2"/>
              <a:buChar char="n"/>
              <a:defRPr/>
            </a:pPr>
            <a:r>
              <a:rPr lang="he-IL" sz="1200" kern="1200" dirty="0" smtClean="0">
                <a:ea typeface="+mn-ea"/>
              </a:rPr>
              <a:t>עקיבות </a:t>
            </a:r>
            <a:r>
              <a:rPr lang="he-IL" sz="1200" kern="1200" dirty="0">
                <a:ea typeface="+mn-ea"/>
              </a:rPr>
              <a:t>פנימית [אם מדובר במספר תחומים, לכל תחום בנפרד].</a:t>
            </a:r>
          </a:p>
          <a:p>
            <a:pPr marL="742950" lvl="2" indent="-342900" algn="just" eaLnBrk="1" hangingPunct="1">
              <a:spcBef>
                <a:spcPts val="300"/>
              </a:spcBef>
              <a:spcAft>
                <a:spcPts val="300"/>
              </a:spcAft>
              <a:buFont typeface="Wingdings" pitchFamily="2" charset="2"/>
              <a:buChar char="n"/>
              <a:defRPr/>
            </a:pPr>
            <a:r>
              <a:rPr lang="he-IL" sz="1200" kern="1200" dirty="0">
                <a:ea typeface="+mn-ea"/>
              </a:rPr>
              <a:t>ניתוח גורמים. </a:t>
            </a:r>
            <a:endParaRPr lang="he-IL" sz="1200" kern="1200" dirty="0" smtClean="0">
              <a:ea typeface="+mn-ea"/>
            </a:endParaRPr>
          </a:p>
          <a:p>
            <a:pPr marL="742950" lvl="2" indent="-342900" algn="just" eaLnBrk="1" hangingPunct="1">
              <a:spcBef>
                <a:spcPts val="300"/>
              </a:spcBef>
              <a:spcAft>
                <a:spcPts val="300"/>
              </a:spcAft>
              <a:buFont typeface="Wingdings" pitchFamily="2" charset="2"/>
              <a:buChar char="n"/>
              <a:defRPr/>
            </a:pPr>
            <a:r>
              <a:rPr lang="he-IL" sz="1200" kern="1200" dirty="0" smtClean="0">
                <a:ea typeface="+mn-ea"/>
              </a:rPr>
              <a:t>תוקף מול פריט מסכם.</a:t>
            </a:r>
            <a:endParaRPr lang="he-IL" sz="1400" dirty="0" smtClean="0"/>
          </a:p>
          <a:p>
            <a:pPr marL="742950" lvl="2" indent="-342900" algn="just" eaLnBrk="1" hangingPunct="1">
              <a:spcBef>
                <a:spcPts val="300"/>
              </a:spcBef>
              <a:spcAft>
                <a:spcPts val="300"/>
              </a:spcAft>
              <a:buFont typeface="Wingdings" pitchFamily="2" charset="2"/>
              <a:buChar char="n"/>
              <a:defRPr/>
            </a:pPr>
            <a:r>
              <a:rPr lang="he-IL" sz="1200" kern="1200" dirty="0" smtClean="0">
                <a:ea typeface="+mn-ea"/>
              </a:rPr>
              <a:t>תוקף מול כלי דומה אחר. </a:t>
            </a:r>
          </a:p>
          <a:p>
            <a:pPr marL="742950" lvl="2" indent="-342900" algn="just" eaLnBrk="1" hangingPunct="1">
              <a:spcBef>
                <a:spcPts val="300"/>
              </a:spcBef>
              <a:spcAft>
                <a:spcPts val="300"/>
              </a:spcAft>
              <a:buFont typeface="Wingdings" pitchFamily="2" charset="2"/>
              <a:buChar char="n"/>
              <a:defRPr/>
            </a:pPr>
            <a:r>
              <a:rPr lang="he-IL" sz="1200" kern="1200" dirty="0" smtClean="0">
                <a:ea typeface="+mn-ea"/>
              </a:rPr>
              <a:t>תוקף קריטריון [כלי מבחן].</a:t>
            </a:r>
          </a:p>
        </p:txBody>
      </p:sp>
      <p:graphicFrame>
        <p:nvGraphicFramePr>
          <p:cNvPr id="7" name="Group 133"/>
          <p:cNvGraphicFramePr>
            <a:graphicFrameLocks/>
          </p:cNvGraphicFramePr>
          <p:nvPr/>
        </p:nvGraphicFramePr>
        <p:xfrm>
          <a:off x="107950" y="4581525"/>
          <a:ext cx="4122738" cy="2194196"/>
        </p:xfrm>
        <a:graphic>
          <a:graphicData uri="http://schemas.openxmlformats.org/drawingml/2006/table">
            <a:tbl>
              <a:tblPr rtl="1"/>
              <a:tblGrid>
                <a:gridCol w="854360"/>
                <a:gridCol w="708474"/>
                <a:gridCol w="637508"/>
                <a:gridCol w="759674"/>
                <a:gridCol w="606291"/>
                <a:gridCol w="556431"/>
              </a:tblGrid>
              <a:tr h="335185">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endParaRPr kumimoji="0" lang="he-IL"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gridSpan="4">
                  <a:txBody>
                    <a:bodyPr/>
                    <a:lstStyle/>
                    <a:p>
                      <a:pPr marL="0" marR="0" lvl="0" indent="0" algn="ct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600" b="1" i="0" u="sng" strike="noStrike" cap="none" normalizeH="0" baseline="0" dirty="0" smtClean="0">
                          <a:ln>
                            <a:noFill/>
                          </a:ln>
                          <a:solidFill>
                            <a:schemeClr val="accent2">
                              <a:lumMod val="50000"/>
                            </a:schemeClr>
                          </a:solidFill>
                          <a:effectLst/>
                          <a:latin typeface="Times New Roman" pitchFamily="18" charset="0"/>
                          <a:cs typeface="Times New Roman" pitchFamily="18" charset="0"/>
                        </a:rPr>
                        <a:t>נושאים [יעדי למידה]</a:t>
                      </a:r>
                      <a:endParaRPr kumimoji="0" lang="en-US" sz="1600" b="1" i="0" u="sng" strike="noStrike" cap="none" normalizeH="0" baseline="0" dirty="0" smtClean="0">
                        <a:ln>
                          <a:noFill/>
                        </a:ln>
                        <a:solidFill>
                          <a:schemeClr val="accent2">
                            <a:lumMod val="50000"/>
                          </a:schemeClr>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endParaRPr kumimoji="0" lang="he-IL"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487559">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600" b="1" i="0" u="sng"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תחומים</a:t>
                      </a:r>
                      <a:endParaRPr kumimoji="0" lang="en-US" sz="1600" b="1" i="0" u="sng"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91414" marR="91414"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4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rPr>
                        <a:t>מבצע</a:t>
                      </a:r>
                    </a:p>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rPr>
                        <a:t>פעולות</a:t>
                      </a:r>
                      <a:endParaRPr kumimoji="0" lang="en-US" sz="12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tab pos="0" algn="l"/>
                        </a:tabLst>
                      </a:pPr>
                      <a:r>
                        <a:rPr kumimoji="0" lang="he-IL" sz="14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rPr>
                        <a:t>מבין</a:t>
                      </a:r>
                      <a:r>
                        <a:rPr kumimoji="0" lang="he-IL" sz="12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rPr>
                        <a:t> מושגים</a:t>
                      </a:r>
                      <a:endParaRPr kumimoji="0" lang="en-US" sz="12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4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rPr>
                        <a:t>מיישם </a:t>
                      </a:r>
                      <a:r>
                        <a:rPr kumimoji="0" lang="he-IL" sz="12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rPr>
                        <a:t>עקרונות</a:t>
                      </a:r>
                      <a:endParaRPr kumimoji="0" lang="en-US" sz="12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4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rPr>
                        <a:t>מפרש </a:t>
                      </a:r>
                      <a:r>
                        <a:rPr kumimoji="0" lang="he-IL" sz="12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rPr>
                        <a:t>נתונים</a:t>
                      </a:r>
                      <a:endParaRPr kumimoji="0" lang="en-US" sz="1200" b="1" i="0" u="none" strike="noStrike" cap="none" normalizeH="0" baseline="0" dirty="0" smtClean="0">
                        <a:ln>
                          <a:noFill/>
                        </a:ln>
                        <a:solidFill>
                          <a:schemeClr val="accent2">
                            <a:lumMod val="50000"/>
                          </a:schemeClr>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chemeClr val="tx1"/>
                          </a:solidFill>
                          <a:effectLst/>
                          <a:latin typeface="Times New Roman" pitchFamily="18" charset="0"/>
                          <a:cs typeface="Times New Roman" pitchFamily="18" charset="0"/>
                        </a:rPr>
                        <a:t>סך הכל</a:t>
                      </a:r>
                      <a:endParaRPr kumimoji="0" lang="en-US" sz="12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74236">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חיבור חיסור</a:t>
                      </a:r>
                      <a:endParaRPr kumimoji="0" lang="en-US" sz="12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91414" marR="91414"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dirty="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endParaRPr kumimoji="0" lang="he-IL"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1" u="none" strike="noStrike" cap="none" normalizeH="0" baseline="0" dirty="0" smtClean="0">
                          <a:ln>
                            <a:noFill/>
                          </a:ln>
                          <a:solidFill>
                            <a:schemeClr val="tx1"/>
                          </a:solidFill>
                          <a:effectLst/>
                          <a:latin typeface="Times New Roman" pitchFamily="18" charset="0"/>
                          <a:cs typeface="Times New Roman" pitchFamily="18" charset="0"/>
                        </a:rPr>
                        <a:t>20%</a:t>
                      </a:r>
                      <a:endParaRPr kumimoji="0" lang="en-US" sz="12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74236">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כפל וחילוק</a:t>
                      </a:r>
                      <a:endParaRPr kumimoji="0" lang="en-US" sz="12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91414" marR="91414"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dirty="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1" u="none" strike="noStrike" cap="none" normalizeH="0" baseline="0" smtClean="0">
                          <a:ln>
                            <a:noFill/>
                          </a:ln>
                          <a:solidFill>
                            <a:schemeClr val="tx1"/>
                          </a:solidFill>
                          <a:effectLst/>
                          <a:latin typeface="Times New Roman" pitchFamily="18" charset="0"/>
                          <a:cs typeface="Times New Roman" pitchFamily="18" charset="0"/>
                        </a:rPr>
                        <a:t>30%</a:t>
                      </a:r>
                      <a:endParaRPr kumimoji="0" lang="en-US" sz="1200" b="1" i="1"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74236">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שברים</a:t>
                      </a:r>
                      <a:endParaRPr kumimoji="0" lang="en-US" sz="12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91414" marR="91414"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dirty="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1" u="none" strike="noStrike" cap="none" normalizeH="0" baseline="0" dirty="0" smtClean="0">
                          <a:ln>
                            <a:noFill/>
                          </a:ln>
                          <a:solidFill>
                            <a:schemeClr val="tx1"/>
                          </a:solidFill>
                          <a:effectLst/>
                          <a:latin typeface="Times New Roman" pitchFamily="18" charset="0"/>
                          <a:cs typeface="Times New Roman" pitchFamily="18" charset="0"/>
                        </a:rPr>
                        <a:t>30%</a:t>
                      </a:r>
                      <a:endParaRPr kumimoji="0" lang="en-US" sz="12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74236">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a:t>
                      </a:r>
                      <a:endParaRPr kumimoji="0" lang="en-US" sz="12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91414" marR="91414"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dirty="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0" i="0" u="none" strike="noStrike" cap="none" normalizeH="0" baseline="0" dirty="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endParaRPr kumimoji="0" lang="he-IL"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endParaRPr kumimoji="0" lang="he-IL"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1" u="none" strike="noStrike" cap="none" normalizeH="0" baseline="0" dirty="0" smtClean="0">
                          <a:ln>
                            <a:noFill/>
                          </a:ln>
                          <a:solidFill>
                            <a:schemeClr val="tx1"/>
                          </a:solidFill>
                          <a:effectLst/>
                          <a:latin typeface="Times New Roman" pitchFamily="18" charset="0"/>
                          <a:cs typeface="Times New Roman" pitchFamily="18" charset="0"/>
                        </a:rPr>
                        <a:t>20%</a:t>
                      </a:r>
                      <a:endParaRPr kumimoji="0" lang="en-US" sz="12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74236">
                <a:tc>
                  <a:txBody>
                    <a:bodyPr/>
                    <a:lstStyle/>
                    <a:p>
                      <a:pPr marL="0" marR="0" lvl="0" indent="0" algn="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chemeClr val="tx1"/>
                          </a:solidFill>
                          <a:effectLst/>
                          <a:latin typeface="Times New Roman" pitchFamily="18" charset="0"/>
                          <a:cs typeface="Times New Roman" pitchFamily="18" charset="0"/>
                        </a:rPr>
                        <a:t>סך הכל</a:t>
                      </a:r>
                      <a:endParaRPr kumimoji="0" lang="en-US" sz="12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1" u="none" strike="noStrike" cap="none" normalizeH="0" baseline="0" dirty="0" smtClean="0">
                          <a:ln>
                            <a:noFill/>
                          </a:ln>
                          <a:solidFill>
                            <a:schemeClr val="tx1"/>
                          </a:solidFill>
                          <a:effectLst/>
                          <a:latin typeface="Times New Roman" pitchFamily="18" charset="0"/>
                          <a:cs typeface="Times New Roman" pitchFamily="18" charset="0"/>
                        </a:rPr>
                        <a:t>35%</a:t>
                      </a:r>
                      <a:endParaRPr kumimoji="0" lang="en-US" sz="12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1" u="none" strike="noStrike" cap="none" normalizeH="0" baseline="0" smtClean="0">
                          <a:ln>
                            <a:noFill/>
                          </a:ln>
                          <a:solidFill>
                            <a:schemeClr val="tx1"/>
                          </a:solidFill>
                          <a:effectLst/>
                          <a:latin typeface="Times New Roman" pitchFamily="18" charset="0"/>
                          <a:cs typeface="Times New Roman" pitchFamily="18" charset="0"/>
                        </a:rPr>
                        <a:t>40%</a:t>
                      </a:r>
                      <a:endParaRPr kumimoji="0" lang="en-US" sz="1200" b="1" i="1"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1" u="none" strike="noStrike" cap="none" normalizeH="0" baseline="0" smtClean="0">
                          <a:ln>
                            <a:noFill/>
                          </a:ln>
                          <a:solidFill>
                            <a:schemeClr val="tx1"/>
                          </a:solidFill>
                          <a:effectLst/>
                          <a:latin typeface="Times New Roman" pitchFamily="18" charset="0"/>
                          <a:cs typeface="Times New Roman" pitchFamily="18" charset="0"/>
                        </a:rPr>
                        <a:t>15%</a:t>
                      </a:r>
                      <a:endParaRPr kumimoji="0" lang="en-US" sz="1200" b="1" i="1"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dist"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1"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200" b="1" i="1" u="none" strike="noStrike" cap="none" normalizeH="0" baseline="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1"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he-IL" sz="1200" b="1" i="1" u="none" strike="noStrike" cap="none" normalizeH="0" baseline="0" dirty="0" smtClean="0">
                          <a:ln>
                            <a:noFill/>
                          </a:ln>
                          <a:solidFill>
                            <a:schemeClr val="tx1"/>
                          </a:solidFill>
                          <a:effectLst/>
                          <a:latin typeface="Times New Roman" pitchFamily="18" charset="0"/>
                          <a:cs typeface="Times New Roman" pitchFamily="18" charset="0"/>
                        </a:rPr>
                        <a:t>100%</a:t>
                      </a:r>
                      <a:endParaRPr kumimoji="0" lang="en-US" sz="12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14" marR="91414"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sp>
        <p:nvSpPr>
          <p:cNvPr id="2" name="הסבר חץ ימינה 1"/>
          <p:cNvSpPr/>
          <p:nvPr/>
        </p:nvSpPr>
        <p:spPr bwMode="auto">
          <a:xfrm flipH="1">
            <a:off x="4284663" y="5013325"/>
            <a:ext cx="2087562" cy="1738313"/>
          </a:xfrm>
          <a:prstGeom prst="rightArrowCallout">
            <a:avLst>
              <a:gd name="adj1" fmla="val 14959"/>
              <a:gd name="adj2" fmla="val 15419"/>
              <a:gd name="adj3" fmla="val 17438"/>
              <a:gd name="adj4" fmla="val 78933"/>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rtlCol="1"/>
          <a:lstStyle/>
          <a:p>
            <a:pPr marL="180975" algn="just" eaLnBrk="0" hangingPunct="0">
              <a:defRPr/>
            </a:pPr>
            <a:r>
              <a:rPr lang="he-IL" sz="1200" dirty="0"/>
              <a:t>מטריצה אורתוגונלית של תחומים ונושאים מורכבת אולם: </a:t>
            </a:r>
          </a:p>
          <a:p>
            <a:pPr marL="171450" indent="-171450" algn="just" eaLnBrk="0" hangingPunct="0">
              <a:buFontTx/>
              <a:buChar char="-"/>
              <a:defRPr/>
            </a:pPr>
            <a:r>
              <a:rPr lang="he-IL" sz="1200" dirty="0"/>
              <a:t>תבטיח תוקף תוכן טוב יותר. </a:t>
            </a:r>
          </a:p>
          <a:p>
            <a:pPr marL="171450" indent="-171450" algn="just" eaLnBrk="0" hangingPunct="0">
              <a:buFontTx/>
              <a:buChar char="-"/>
              <a:defRPr/>
            </a:pPr>
            <a:r>
              <a:rPr lang="he-IL" sz="1200" dirty="0"/>
              <a:t>תאפשר ניתוח מעמיק יותר ופרשנות טובה יותר לתוצאות ברמת הפרט והכלל. </a:t>
            </a:r>
            <a:endParaRPr lang="he-IL" sz="1100" dirty="0"/>
          </a:p>
          <a:p>
            <a:pPr algn="just" eaLnBrk="0" hangingPunct="0">
              <a:defRPr/>
            </a:pPr>
            <a:endParaRPr lang="he-IL" sz="1100" dirty="0">
              <a:solidFill>
                <a:schemeClr val="tx1"/>
              </a:solidFill>
            </a:endParaRPr>
          </a:p>
        </p:txBody>
      </p:sp>
      <p:sp>
        <p:nvSpPr>
          <p:cNvPr id="6" name="מלבן 5"/>
          <p:cNvSpPr/>
          <p:nvPr/>
        </p:nvSpPr>
        <p:spPr>
          <a:xfrm>
            <a:off x="6953783" y="6477685"/>
            <a:ext cx="1359668" cy="260008"/>
          </a:xfrm>
          <a:prstGeom prst="rect">
            <a:avLst/>
          </a:prstGeom>
        </p:spPr>
        <p:txBody>
          <a:bodyPr wrap="none">
            <a:spAutoFit/>
          </a:bodyPr>
          <a:lstStyle/>
          <a:p>
            <a:pPr marL="0" lvl="1" indent="0" algn="just" eaLnBrk="1" hangingPunct="1">
              <a:lnSpc>
                <a:spcPct val="120000"/>
              </a:lnSpc>
              <a:spcBef>
                <a:spcPts val="600"/>
              </a:spcBef>
              <a:spcAft>
                <a:spcPts val="600"/>
              </a:spcAft>
              <a:buClrTx/>
              <a:buFontTx/>
              <a:buNone/>
              <a:defRPr/>
            </a:pPr>
            <a:r>
              <a:rPr lang="he-IL" sz="1000" b="1" dirty="0" smtClean="0">
                <a:solidFill>
                  <a:srgbClr val="080808"/>
                </a:solidFill>
              </a:rPr>
              <a:t>אב טיפוס משוב הוראה</a:t>
            </a:r>
            <a:endParaRPr lang="he-IL" sz="1000" b="1" dirty="0">
              <a:solidFill>
                <a:srgbClr val="080808"/>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6483">
                                            <p:txEl>
                                              <p:pRg st="0" end="0"/>
                                            </p:txEl>
                                          </p:spTgt>
                                        </p:tgtEl>
                                        <p:attrNameLst>
                                          <p:attrName>style.visibility</p:attrName>
                                        </p:attrNameLst>
                                      </p:cBhvr>
                                      <p:to>
                                        <p:strVal val="visible"/>
                                      </p:to>
                                    </p:set>
                                    <p:animEffect transition="in" filter="fade">
                                      <p:cBhvr>
                                        <p:cTn id="7" dur="2000"/>
                                        <p:tgtEl>
                                          <p:spTgt spid="276483">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76483">
                                            <p:txEl>
                                              <p:pRg st="1" end="1"/>
                                            </p:txEl>
                                          </p:spTgt>
                                        </p:tgtEl>
                                        <p:attrNameLst>
                                          <p:attrName>style.visibility</p:attrName>
                                        </p:attrNameLst>
                                      </p:cBhvr>
                                      <p:to>
                                        <p:strVal val="visible"/>
                                      </p:to>
                                    </p:set>
                                    <p:animEffect transition="in" filter="fade">
                                      <p:cBhvr>
                                        <p:cTn id="11" dur="2000"/>
                                        <p:tgtEl>
                                          <p:spTgt spid="276483">
                                            <p:txEl>
                                              <p:pRg st="1" end="1"/>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76483">
                                            <p:txEl>
                                              <p:pRg st="2" end="2"/>
                                            </p:txEl>
                                          </p:spTgt>
                                        </p:tgtEl>
                                        <p:attrNameLst>
                                          <p:attrName>style.visibility</p:attrName>
                                        </p:attrNameLst>
                                      </p:cBhvr>
                                      <p:to>
                                        <p:strVal val="visible"/>
                                      </p:to>
                                    </p:set>
                                    <p:animEffect transition="in" filter="fade">
                                      <p:cBhvr>
                                        <p:cTn id="14" dur="2000"/>
                                        <p:tgtEl>
                                          <p:spTgt spid="276483">
                                            <p:txEl>
                                              <p:pRg st="2" end="2"/>
                                            </p:txEl>
                                          </p:spTgt>
                                        </p:tgtEl>
                                      </p:cBhvr>
                                    </p:animEffect>
                                  </p:childTnLst>
                                </p:cTn>
                              </p:par>
                            </p:childTnLst>
                          </p:cTn>
                        </p:par>
                        <p:par>
                          <p:cTn id="15" fill="hold" nodeType="afterGroup">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276483">
                                            <p:txEl>
                                              <p:pRg st="3" end="3"/>
                                            </p:txEl>
                                          </p:spTgt>
                                        </p:tgtEl>
                                        <p:attrNameLst>
                                          <p:attrName>style.visibility</p:attrName>
                                        </p:attrNameLst>
                                      </p:cBhvr>
                                      <p:to>
                                        <p:strVal val="visible"/>
                                      </p:to>
                                    </p:set>
                                    <p:animEffect transition="in" filter="fade">
                                      <p:cBhvr>
                                        <p:cTn id="18" dur="2000"/>
                                        <p:tgtEl>
                                          <p:spTgt spid="276483">
                                            <p:txEl>
                                              <p:pRg st="3" end="3"/>
                                            </p:txEl>
                                          </p:spTgt>
                                        </p:tgtEl>
                                      </p:cBhvr>
                                    </p:animEffect>
                                  </p:childTnLst>
                                </p:cTn>
                              </p:par>
                            </p:childTnLst>
                          </p:cTn>
                        </p:par>
                        <p:par>
                          <p:cTn id="19" fill="hold" nodeType="afterGroup">
                            <p:stCondLst>
                              <p:cond delay="6000"/>
                            </p:stCondLst>
                            <p:childTnLst>
                              <p:par>
                                <p:cTn id="20" presetID="10" presetClass="entr" presetSubtype="0" fill="hold" grpId="0" nodeType="afterEffect">
                                  <p:stCondLst>
                                    <p:cond delay="0"/>
                                  </p:stCondLst>
                                  <p:childTnLst>
                                    <p:set>
                                      <p:cBhvr>
                                        <p:cTn id="21" dur="1" fill="hold">
                                          <p:stCondLst>
                                            <p:cond delay="0"/>
                                          </p:stCondLst>
                                        </p:cTn>
                                        <p:tgtEl>
                                          <p:spTgt spid="276483">
                                            <p:txEl>
                                              <p:pRg st="4" end="4"/>
                                            </p:txEl>
                                          </p:spTgt>
                                        </p:tgtEl>
                                        <p:attrNameLst>
                                          <p:attrName>style.visibility</p:attrName>
                                        </p:attrNameLst>
                                      </p:cBhvr>
                                      <p:to>
                                        <p:strVal val="visible"/>
                                      </p:to>
                                    </p:set>
                                    <p:animEffect transition="in" filter="fade">
                                      <p:cBhvr>
                                        <p:cTn id="22" dur="2000"/>
                                        <p:tgtEl>
                                          <p:spTgt spid="27648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76483">
                                            <p:txEl>
                                              <p:pRg st="5" end="5"/>
                                            </p:txEl>
                                          </p:spTgt>
                                        </p:tgtEl>
                                        <p:attrNameLst>
                                          <p:attrName>style.visibility</p:attrName>
                                        </p:attrNameLst>
                                      </p:cBhvr>
                                      <p:to>
                                        <p:strVal val="visible"/>
                                      </p:to>
                                    </p:set>
                                    <p:animEffect transition="in" filter="fade">
                                      <p:cBhvr>
                                        <p:cTn id="25" dur="2000"/>
                                        <p:tgtEl>
                                          <p:spTgt spid="27648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76483">
                                            <p:txEl>
                                              <p:pRg st="6" end="6"/>
                                            </p:txEl>
                                          </p:spTgt>
                                        </p:tgtEl>
                                        <p:attrNameLst>
                                          <p:attrName>style.visibility</p:attrName>
                                        </p:attrNameLst>
                                      </p:cBhvr>
                                      <p:to>
                                        <p:strVal val="visible"/>
                                      </p:to>
                                    </p:set>
                                    <p:animEffect transition="in" filter="fade">
                                      <p:cBhvr>
                                        <p:cTn id="28" dur="2000"/>
                                        <p:tgtEl>
                                          <p:spTgt spid="27648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76483">
                                            <p:txEl>
                                              <p:pRg st="7" end="7"/>
                                            </p:txEl>
                                          </p:spTgt>
                                        </p:tgtEl>
                                        <p:attrNameLst>
                                          <p:attrName>style.visibility</p:attrName>
                                        </p:attrNameLst>
                                      </p:cBhvr>
                                      <p:to>
                                        <p:strVal val="visible"/>
                                      </p:to>
                                    </p:set>
                                    <p:animEffect transition="in" filter="fade">
                                      <p:cBhvr>
                                        <p:cTn id="31" dur="2000"/>
                                        <p:tgtEl>
                                          <p:spTgt spid="27648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76483">
                                            <p:txEl>
                                              <p:pRg st="8" end="8"/>
                                            </p:txEl>
                                          </p:spTgt>
                                        </p:tgtEl>
                                        <p:attrNameLst>
                                          <p:attrName>style.visibility</p:attrName>
                                        </p:attrNameLst>
                                      </p:cBhvr>
                                      <p:to>
                                        <p:strVal val="visible"/>
                                      </p:to>
                                    </p:set>
                                    <p:animEffect transition="in" filter="fade">
                                      <p:cBhvr>
                                        <p:cTn id="34" dur="2000"/>
                                        <p:tgtEl>
                                          <p:spTgt spid="27648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76483">
                                            <p:txEl>
                                              <p:pRg st="9" end="9"/>
                                            </p:txEl>
                                          </p:spTgt>
                                        </p:tgtEl>
                                        <p:attrNameLst>
                                          <p:attrName>style.visibility</p:attrName>
                                        </p:attrNameLst>
                                      </p:cBhvr>
                                      <p:to>
                                        <p:strVal val="visible"/>
                                      </p:to>
                                    </p:set>
                                    <p:animEffect transition="in" filter="fade">
                                      <p:cBhvr>
                                        <p:cTn id="37" dur="2000"/>
                                        <p:tgtEl>
                                          <p:spTgt spid="276483">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76483">
                                            <p:txEl>
                                              <p:pRg st="10" end="10"/>
                                            </p:txEl>
                                          </p:spTgt>
                                        </p:tgtEl>
                                        <p:attrNameLst>
                                          <p:attrName>style.visibility</p:attrName>
                                        </p:attrNameLst>
                                      </p:cBhvr>
                                      <p:to>
                                        <p:strVal val="visible"/>
                                      </p:to>
                                    </p:set>
                                    <p:animEffect transition="in" filter="fade">
                                      <p:cBhvr>
                                        <p:cTn id="40" dur="2000"/>
                                        <p:tgtEl>
                                          <p:spTgt spid="276483">
                                            <p:txEl>
                                              <p:pRg st="10" end="1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76483">
                                            <p:txEl>
                                              <p:pRg st="11" end="11"/>
                                            </p:txEl>
                                          </p:spTgt>
                                        </p:tgtEl>
                                        <p:attrNameLst>
                                          <p:attrName>style.visibility</p:attrName>
                                        </p:attrNameLst>
                                      </p:cBhvr>
                                      <p:to>
                                        <p:strVal val="visible"/>
                                      </p:to>
                                    </p:set>
                                    <p:animEffect transition="in" filter="fade">
                                      <p:cBhvr>
                                        <p:cTn id="43" dur="2000"/>
                                        <p:tgtEl>
                                          <p:spTgt spid="27648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כותרת 1"/>
          <p:cNvSpPr>
            <a:spLocks noGrp="1"/>
          </p:cNvSpPr>
          <p:nvPr>
            <p:ph type="title"/>
          </p:nvPr>
        </p:nvSpPr>
        <p:spPr>
          <a:xfrm>
            <a:off x="611560" y="1268760"/>
            <a:ext cx="8142039" cy="432048"/>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a:solidFill>
                  <a:schemeClr val="lt1"/>
                </a:solidFill>
                <a:latin typeface="+mn-lt"/>
                <a:ea typeface="+mn-ea"/>
                <a:cs typeface="+mn-cs"/>
              </a:rPr>
              <a:t>אישוש תוקף אחרי – עקיבות פנימית</a:t>
            </a:r>
          </a:p>
        </p:txBody>
      </p:sp>
      <p:graphicFrame>
        <p:nvGraphicFramePr>
          <p:cNvPr id="5" name="טבלה 4"/>
          <p:cNvGraphicFramePr>
            <a:graphicFrameLocks noGrp="1"/>
          </p:cNvGraphicFramePr>
          <p:nvPr>
            <p:extLst>
              <p:ext uri="{D42A27DB-BD31-4B8C-83A1-F6EECF244321}">
                <p14:modId xmlns:p14="http://schemas.microsoft.com/office/powerpoint/2010/main" xmlns="" val="616430867"/>
              </p:ext>
            </p:extLst>
          </p:nvPr>
        </p:nvGraphicFramePr>
        <p:xfrm>
          <a:off x="6300192" y="4725144"/>
          <a:ext cx="2289175" cy="1981200"/>
        </p:xfrm>
        <a:graphic>
          <a:graphicData uri="http://schemas.openxmlformats.org/drawingml/2006/table">
            <a:tbl>
              <a:tblPr rtl="1"/>
              <a:tblGrid>
                <a:gridCol w="698205"/>
                <a:gridCol w="774373"/>
                <a:gridCol w="816597"/>
              </a:tblGrid>
              <a:tr h="152400">
                <a:tc gridSpan="3">
                  <a:txBody>
                    <a:bodyPr/>
                    <a:lstStyle/>
                    <a:p>
                      <a:pPr marL="0" indent="0" algn="ctr" defTabSz="1438275" rtl="1" fontAlgn="b">
                        <a:tabLst/>
                      </a:pPr>
                      <a:r>
                        <a:rPr lang="he-IL" sz="900" b="1" i="0" u="sng" strike="noStrike" dirty="0">
                          <a:solidFill>
                            <a:srgbClr val="000000"/>
                          </a:solidFill>
                          <a:effectLst/>
                          <a:latin typeface="Arial"/>
                        </a:rPr>
                        <a:t> מטבוליזם של אלכוהול </a:t>
                      </a:r>
                    </a:p>
                  </a:txBody>
                  <a:tcPr marL="9521" marR="9521"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pPr rtl="1"/>
                      <a:endParaRPr lang="he-IL"/>
                    </a:p>
                  </a:txBody>
                  <a:tcPr/>
                </a:tc>
                <a:tc hMerge="1">
                  <a:txBody>
                    <a:bodyPr/>
                    <a:lstStyle/>
                    <a:p>
                      <a:pPr algn="l" rtl="0" fontAlgn="b"/>
                      <a:endParaRPr lang="he-IL" sz="900" b="1" i="0" u="sng" strike="noStrike" dirty="0">
                        <a:solidFill>
                          <a:srgbClr val="000000"/>
                        </a:solidFill>
                        <a:effectLst/>
                        <a:latin typeface="Arial"/>
                      </a:endParaRP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400">
                <a:tc>
                  <a:txBody>
                    <a:bodyPr/>
                    <a:lstStyle/>
                    <a:p>
                      <a:pPr algn="ctr" rtl="0" fontAlgn="t"/>
                      <a:r>
                        <a:rPr lang="en-US" sz="900" b="1" i="0" u="none" strike="noStrike">
                          <a:solidFill>
                            <a:srgbClr val="000000"/>
                          </a:solidFill>
                          <a:effectLst/>
                          <a:latin typeface="Arial"/>
                        </a:rPr>
                        <a:t> Deleted </a:t>
                      </a:r>
                    </a:p>
                  </a:txBody>
                  <a:tcPr marL="9521" marR="9521"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gridSpan="2">
                  <a:txBody>
                    <a:bodyPr/>
                    <a:lstStyle/>
                    <a:p>
                      <a:pPr algn="ctr" rtl="0" fontAlgn="t"/>
                      <a:r>
                        <a:rPr lang="en-US" sz="900" b="1" i="0" u="none" strike="noStrike" dirty="0">
                          <a:solidFill>
                            <a:srgbClr val="000000"/>
                          </a:solidFill>
                          <a:effectLst/>
                          <a:latin typeface="Arial"/>
                        </a:rPr>
                        <a:t> Raw Variables </a:t>
                      </a:r>
                    </a:p>
                  </a:txBody>
                  <a:tcPr marL="9521" marR="9521"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rtl="1"/>
                      <a:endParaRPr lang="he-IL"/>
                    </a:p>
                  </a:txBody>
                  <a:tcPr/>
                </a:tc>
              </a:tr>
              <a:tr h="152400">
                <a:tc>
                  <a:txBody>
                    <a:bodyPr/>
                    <a:lstStyle/>
                    <a:p>
                      <a:pPr algn="ctr" rtl="0" fontAlgn="t"/>
                      <a:r>
                        <a:rPr lang="en-US" sz="900" b="1" i="0" u="none" strike="noStrike">
                          <a:solidFill>
                            <a:srgbClr val="000000"/>
                          </a:solidFill>
                          <a:effectLst/>
                          <a:latin typeface="Arial"/>
                        </a:rPr>
                        <a:t> Variable </a:t>
                      </a:r>
                    </a:p>
                  </a:txBody>
                  <a:tcPr marL="9521" marR="9521"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t"/>
                      <a:r>
                        <a:rPr lang="en-US" sz="900" b="1" i="0" u="none" strike="noStrike" dirty="0">
                          <a:solidFill>
                            <a:srgbClr val="000000"/>
                          </a:solidFill>
                          <a:effectLst/>
                          <a:latin typeface="Arial"/>
                        </a:rPr>
                        <a:t> Correlation </a:t>
                      </a:r>
                    </a:p>
                  </a:txBody>
                  <a:tcPr marL="9521" marR="9521"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rtl="0" fontAlgn="t"/>
                      <a:r>
                        <a:rPr lang="en-US" sz="900" b="1" i="0" u="none" strike="noStrike" dirty="0">
                          <a:solidFill>
                            <a:srgbClr val="000000"/>
                          </a:solidFill>
                          <a:effectLst/>
                          <a:latin typeface="Arial"/>
                        </a:rPr>
                        <a:t> </a:t>
                      </a:r>
                      <a:r>
                        <a:rPr lang="en-US" sz="900" b="1" i="0" u="none" strike="noStrike" dirty="0" smtClean="0">
                          <a:solidFill>
                            <a:srgbClr val="000000"/>
                          </a:solidFill>
                          <a:effectLst/>
                          <a:latin typeface="Arial"/>
                        </a:rPr>
                        <a:t>Alpha If Item Deleted </a:t>
                      </a:r>
                      <a:endParaRPr lang="en-US" sz="900" b="1" i="0" u="none" strike="noStrike" dirty="0">
                        <a:solidFill>
                          <a:srgbClr val="000000"/>
                        </a:solidFill>
                        <a:effectLst/>
                        <a:latin typeface="Arial"/>
                      </a:endParaRPr>
                    </a:p>
                  </a:txBody>
                  <a:tcPr marL="9521" marR="9521"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400">
                <a:tc>
                  <a:txBody>
                    <a:bodyPr/>
                    <a:lstStyle/>
                    <a:p>
                      <a:pPr algn="ctr" rtl="0" fontAlgn="t"/>
                      <a:r>
                        <a:rPr lang="he-IL" sz="900" b="1" i="0" u="none" strike="noStrike" dirty="0">
                          <a:solidFill>
                            <a:srgbClr val="000000"/>
                          </a:solidFill>
                          <a:effectLst/>
                          <a:latin typeface="Arial"/>
                        </a:rPr>
                        <a:t> </a:t>
                      </a:r>
                    </a:p>
                  </a:txBody>
                  <a:tcPr marL="9521" marR="9521"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en-US" sz="900" b="1" i="0" u="none" strike="noStrike">
                          <a:solidFill>
                            <a:srgbClr val="000000"/>
                          </a:solidFill>
                          <a:effectLst/>
                          <a:latin typeface="Arial"/>
                        </a:rPr>
                        <a:t> with Total </a:t>
                      </a:r>
                    </a:p>
                  </a:txBody>
                  <a:tcPr marL="9521" marR="9521"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pPr rtl="1"/>
                      <a:endParaRPr lang="he-IL"/>
                    </a:p>
                  </a:txBody>
                  <a:tcPr/>
                </a:tc>
              </a:tr>
              <a:tr h="152400">
                <a:tc>
                  <a:txBody>
                    <a:bodyPr/>
                    <a:lstStyle/>
                    <a:p>
                      <a:pPr algn="ctr" rtl="0" fontAlgn="t"/>
                      <a:r>
                        <a:rPr lang="en-US" sz="900" b="1" i="0" u="none" strike="noStrike" dirty="0">
                          <a:solidFill>
                            <a:srgbClr val="000000"/>
                          </a:solidFill>
                          <a:effectLst/>
                          <a:latin typeface="Arial"/>
                        </a:rPr>
                        <a:t> q10 </a:t>
                      </a:r>
                    </a:p>
                  </a:txBody>
                  <a:tcPr marL="9521" marR="9521"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rtl="1" fontAlgn="t"/>
                      <a:r>
                        <a:rPr lang="he-IL" sz="900" b="0" i="0" u="none" strike="noStrike" dirty="0">
                          <a:solidFill>
                            <a:srgbClr val="000000"/>
                          </a:solidFill>
                          <a:effectLst/>
                          <a:latin typeface="Arial"/>
                        </a:rPr>
                        <a:t>                0.46 </a:t>
                      </a:r>
                    </a:p>
                  </a:txBody>
                  <a:tcPr marL="9521" marR="9521"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t"/>
                      <a:r>
                        <a:rPr lang="he-IL" sz="900" b="0" i="0" u="none" strike="noStrike" dirty="0">
                          <a:solidFill>
                            <a:srgbClr val="000000"/>
                          </a:solidFill>
                          <a:effectLst/>
                          <a:latin typeface="Arial"/>
                        </a:rPr>
                        <a:t>             0.67 </a:t>
                      </a:r>
                    </a:p>
                  </a:txBody>
                  <a:tcPr marL="9521" marR="9521"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q11 </a:t>
                      </a:r>
                    </a:p>
                  </a:txBody>
                  <a:tcPr marL="9521" marR="9521"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1" fontAlgn="t"/>
                      <a:r>
                        <a:rPr lang="he-IL" sz="900" b="0" i="0" u="none" strike="noStrike" dirty="0">
                          <a:solidFill>
                            <a:srgbClr val="000000"/>
                          </a:solidFill>
                          <a:effectLst/>
                          <a:latin typeface="Arial"/>
                        </a:rPr>
                        <a:t>                0.29 </a:t>
                      </a:r>
                    </a:p>
                  </a:txBody>
                  <a:tcPr marL="9521" marR="9521"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t"/>
                      <a:r>
                        <a:rPr lang="he-IL" sz="900" b="0" i="0" u="none" strike="noStrike" dirty="0">
                          <a:solidFill>
                            <a:srgbClr val="000000"/>
                          </a:solidFill>
                          <a:effectLst/>
                          <a:latin typeface="Arial"/>
                        </a:rPr>
                        <a:t>             0.70 </a:t>
                      </a:r>
                    </a:p>
                  </a:txBody>
                  <a:tcPr marL="9521" marR="9521"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q15 </a:t>
                      </a:r>
                    </a:p>
                  </a:txBody>
                  <a:tcPr marL="9521" marR="9521"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1" fontAlgn="t"/>
                      <a:r>
                        <a:rPr lang="he-IL" sz="900" b="0" i="0" u="none" strike="noStrike" dirty="0">
                          <a:solidFill>
                            <a:srgbClr val="000000"/>
                          </a:solidFill>
                          <a:effectLst/>
                          <a:latin typeface="Arial"/>
                        </a:rPr>
                        <a:t>                0.33 </a:t>
                      </a:r>
                    </a:p>
                  </a:txBody>
                  <a:tcPr marL="9521" marR="9521"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t"/>
                      <a:r>
                        <a:rPr lang="he-IL" sz="900" b="0" i="0" u="none" strike="noStrike" dirty="0">
                          <a:solidFill>
                            <a:srgbClr val="000000"/>
                          </a:solidFill>
                          <a:effectLst/>
                          <a:latin typeface="Arial"/>
                        </a:rPr>
                        <a:t>             0.69 </a:t>
                      </a:r>
                    </a:p>
                  </a:txBody>
                  <a:tcPr marL="9521" marR="9521"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q17 </a:t>
                      </a:r>
                    </a:p>
                  </a:txBody>
                  <a:tcPr marL="9521" marR="9521"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1" fontAlgn="t"/>
                      <a:r>
                        <a:rPr lang="he-IL" sz="900" b="0" i="0" u="none" strike="noStrike" dirty="0">
                          <a:solidFill>
                            <a:srgbClr val="000000"/>
                          </a:solidFill>
                          <a:effectLst/>
                          <a:latin typeface="Arial"/>
                        </a:rPr>
                        <a:t>                0.26 </a:t>
                      </a:r>
                    </a:p>
                  </a:txBody>
                  <a:tcPr marL="9521" marR="9521"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t"/>
                      <a:r>
                        <a:rPr lang="he-IL" sz="900" b="0" i="0" u="none" strike="noStrike" dirty="0">
                          <a:solidFill>
                            <a:srgbClr val="000000"/>
                          </a:solidFill>
                          <a:effectLst/>
                          <a:latin typeface="Arial"/>
                        </a:rPr>
                        <a:t>             0.70 </a:t>
                      </a:r>
                    </a:p>
                  </a:txBody>
                  <a:tcPr marL="9521" marR="9521"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q21 </a:t>
                      </a:r>
                    </a:p>
                  </a:txBody>
                  <a:tcPr marL="9521" marR="9521"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1" fontAlgn="t"/>
                      <a:r>
                        <a:rPr lang="he-IL" sz="900" b="0" i="0" u="none" strike="noStrike" dirty="0">
                          <a:solidFill>
                            <a:srgbClr val="000000"/>
                          </a:solidFill>
                          <a:effectLst/>
                          <a:latin typeface="Arial"/>
                        </a:rPr>
                        <a:t>                0.35 </a:t>
                      </a:r>
                    </a:p>
                  </a:txBody>
                  <a:tcPr marL="9521" marR="9521"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t"/>
                      <a:r>
                        <a:rPr lang="he-IL" sz="900" b="0" i="0" u="none" strike="noStrike" dirty="0">
                          <a:solidFill>
                            <a:srgbClr val="000000"/>
                          </a:solidFill>
                          <a:effectLst/>
                          <a:latin typeface="Arial"/>
                        </a:rPr>
                        <a:t>             0.69 </a:t>
                      </a:r>
                    </a:p>
                  </a:txBody>
                  <a:tcPr marL="9521" marR="9521"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dirty="0">
                          <a:solidFill>
                            <a:srgbClr val="FF0000"/>
                          </a:solidFill>
                          <a:effectLst/>
                          <a:latin typeface="Arial"/>
                        </a:rPr>
                        <a:t> q23 </a:t>
                      </a:r>
                    </a:p>
                  </a:txBody>
                  <a:tcPr marL="9521" marR="9521"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1" fontAlgn="t"/>
                      <a:r>
                        <a:rPr lang="he-IL" sz="900" b="0" i="0" u="none" strike="noStrike" dirty="0">
                          <a:solidFill>
                            <a:srgbClr val="080808"/>
                          </a:solidFill>
                          <a:effectLst/>
                          <a:latin typeface="Arial"/>
                        </a:rPr>
                        <a:t>                0.23 </a:t>
                      </a:r>
                    </a:p>
                  </a:txBody>
                  <a:tcPr marL="9521" marR="9521"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t"/>
                      <a:r>
                        <a:rPr lang="he-IL" sz="900" b="0" i="0" u="none" strike="noStrike" dirty="0">
                          <a:solidFill>
                            <a:srgbClr val="000000"/>
                          </a:solidFill>
                          <a:effectLst/>
                          <a:latin typeface="Arial"/>
                        </a:rPr>
                        <a:t>             </a:t>
                      </a:r>
                      <a:r>
                        <a:rPr lang="he-IL" sz="900" b="1" i="0" u="none" strike="noStrike" dirty="0" smtClean="0">
                          <a:solidFill>
                            <a:srgbClr val="FF0000"/>
                          </a:solidFill>
                          <a:effectLst/>
                          <a:latin typeface="Arial"/>
                        </a:rPr>
                        <a:t>0.72</a:t>
                      </a:r>
                      <a:r>
                        <a:rPr lang="he-IL" sz="900" b="0" i="0" u="none" strike="noStrike" dirty="0" smtClean="0">
                          <a:solidFill>
                            <a:srgbClr val="000000"/>
                          </a:solidFill>
                          <a:effectLst/>
                          <a:latin typeface="Arial"/>
                        </a:rPr>
                        <a:t> </a:t>
                      </a:r>
                      <a:endParaRPr lang="he-IL" sz="900" b="0" i="0" u="none" strike="noStrike" dirty="0">
                        <a:solidFill>
                          <a:srgbClr val="000000"/>
                        </a:solidFill>
                        <a:effectLst/>
                        <a:latin typeface="Arial"/>
                      </a:endParaRPr>
                    </a:p>
                  </a:txBody>
                  <a:tcPr marL="9521" marR="9521"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q30 </a:t>
                      </a:r>
                    </a:p>
                  </a:txBody>
                  <a:tcPr marL="9521" marR="9521"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1" fontAlgn="t"/>
                      <a:r>
                        <a:rPr lang="he-IL" sz="900" b="0" i="0" u="none" strike="noStrike" dirty="0">
                          <a:solidFill>
                            <a:srgbClr val="000000"/>
                          </a:solidFill>
                          <a:effectLst/>
                          <a:latin typeface="Arial"/>
                        </a:rPr>
                        <a:t>                0.34 </a:t>
                      </a:r>
                    </a:p>
                  </a:txBody>
                  <a:tcPr marL="9521" marR="9521"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t"/>
                      <a:r>
                        <a:rPr lang="he-IL" sz="900" b="0" i="0" u="none" strike="noStrike" dirty="0">
                          <a:solidFill>
                            <a:srgbClr val="000000"/>
                          </a:solidFill>
                          <a:effectLst/>
                          <a:latin typeface="Arial"/>
                        </a:rPr>
                        <a:t>             0.69 </a:t>
                      </a:r>
                    </a:p>
                  </a:txBody>
                  <a:tcPr marL="9521" marR="9521"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q32 </a:t>
                      </a:r>
                    </a:p>
                  </a:txBody>
                  <a:tcPr marL="9521" marR="9521"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rgbClr val="FFFFFF"/>
                    </a:solidFill>
                  </a:tcPr>
                </a:tc>
                <a:tc>
                  <a:txBody>
                    <a:bodyPr/>
                    <a:lstStyle/>
                    <a:p>
                      <a:pPr algn="ctr" rtl="1" fontAlgn="t"/>
                      <a:r>
                        <a:rPr lang="he-IL" sz="900" b="0" i="0" u="none" strike="noStrike" dirty="0">
                          <a:solidFill>
                            <a:srgbClr val="000000"/>
                          </a:solidFill>
                          <a:effectLst/>
                          <a:latin typeface="Arial"/>
                        </a:rPr>
                        <a:t>                0.57 </a:t>
                      </a:r>
                    </a:p>
                  </a:txBody>
                  <a:tcPr marL="9521" marR="9521"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rgbClr val="FFFFFF"/>
                    </a:solidFill>
                  </a:tcPr>
                </a:tc>
                <a:tc>
                  <a:txBody>
                    <a:bodyPr/>
                    <a:lstStyle/>
                    <a:p>
                      <a:pPr algn="ctr" rtl="0" fontAlgn="t"/>
                      <a:r>
                        <a:rPr lang="he-IL" sz="900" b="0" i="0" u="none" strike="noStrike" dirty="0">
                          <a:solidFill>
                            <a:srgbClr val="000000"/>
                          </a:solidFill>
                          <a:effectLst/>
                          <a:latin typeface="Arial"/>
                        </a:rPr>
                        <a:t>             0.65 </a:t>
                      </a:r>
                    </a:p>
                  </a:txBody>
                  <a:tcPr marL="9521" marR="9521"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rgbClr val="FFFFFF"/>
                    </a:solidFill>
                  </a:tcPr>
                </a:tc>
              </a:tr>
              <a:tr h="152400">
                <a:tc gridSpan="3">
                  <a:txBody>
                    <a:bodyPr/>
                    <a:lstStyle/>
                    <a:p>
                      <a:pPr algn="ctr" rtl="0" fontAlgn="t"/>
                      <a:r>
                        <a:rPr lang="en-US" sz="900" b="1" i="0" u="none" strike="noStrike" dirty="0" smtClean="0">
                          <a:solidFill>
                            <a:srgbClr val="000000"/>
                          </a:solidFill>
                          <a:effectLst/>
                          <a:latin typeface="Arial"/>
                        </a:rPr>
                        <a:t>Total Alpha 0.71</a:t>
                      </a:r>
                      <a:endParaRPr lang="en-US" sz="900" b="1" i="0" u="none" strike="noStrike" dirty="0">
                        <a:solidFill>
                          <a:srgbClr val="000000"/>
                        </a:solidFill>
                        <a:effectLst/>
                        <a:latin typeface="Arial"/>
                      </a:endParaRPr>
                    </a:p>
                  </a:txBody>
                  <a:tcPr marL="9521" marR="9521"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0000"/>
                        <a:lumOff val="80000"/>
                      </a:schemeClr>
                    </a:solidFill>
                  </a:tcPr>
                </a:tc>
                <a:tc hMerge="1">
                  <a:txBody>
                    <a:bodyPr/>
                    <a:lstStyle/>
                    <a:p>
                      <a:pPr algn="l" rtl="0" fontAlgn="t"/>
                      <a:endParaRPr lang="he-IL" sz="900" b="0" i="0" u="none" strike="noStrike">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pPr algn="l" rtl="0" fontAlgn="t"/>
                      <a:endParaRPr lang="he-IL" sz="9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7" name="טבלה 6"/>
          <p:cNvGraphicFramePr>
            <a:graphicFrameLocks noGrp="1"/>
          </p:cNvGraphicFramePr>
          <p:nvPr>
            <p:extLst>
              <p:ext uri="{D42A27DB-BD31-4B8C-83A1-F6EECF244321}">
                <p14:modId xmlns:p14="http://schemas.microsoft.com/office/powerpoint/2010/main" xmlns="" val="815013776"/>
              </p:ext>
            </p:extLst>
          </p:nvPr>
        </p:nvGraphicFramePr>
        <p:xfrm>
          <a:off x="3923928" y="4724400"/>
          <a:ext cx="2209800" cy="2133600"/>
        </p:xfrm>
        <a:graphic>
          <a:graphicData uri="http://schemas.openxmlformats.org/drawingml/2006/table">
            <a:tbl>
              <a:tblPr rtl="1"/>
              <a:tblGrid>
                <a:gridCol w="698500"/>
                <a:gridCol w="812800"/>
                <a:gridCol w="698500"/>
              </a:tblGrid>
              <a:tr h="152400">
                <a:tc gridSpan="3">
                  <a:txBody>
                    <a:bodyPr/>
                    <a:lstStyle/>
                    <a:p>
                      <a:pPr algn="ctr" rtl="1" fontAlgn="b"/>
                      <a:r>
                        <a:rPr lang="he-IL" sz="900" b="1" i="0" u="sng" strike="noStrike" dirty="0">
                          <a:solidFill>
                            <a:srgbClr val="000000"/>
                          </a:solidFill>
                          <a:effectLst/>
                          <a:latin typeface="Arial"/>
                        </a:rPr>
                        <a:t> גמילה מאלכוהול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rtl="1"/>
                      <a:endParaRPr lang="he-IL"/>
                    </a:p>
                  </a:txBody>
                  <a:tcPr/>
                </a:tc>
                <a:tc hMerge="1">
                  <a:txBody>
                    <a:bodyPr/>
                    <a:lstStyle/>
                    <a:p>
                      <a:pPr algn="l" rtl="0" fontAlgn="b"/>
                      <a:endParaRPr lang="he-IL" sz="900" b="1" i="0" u="sng" strike="noStrike" dirty="0">
                        <a:solidFill>
                          <a:srgbClr val="000000"/>
                        </a:solidFill>
                        <a:effectLst/>
                        <a:latin typeface="Arial"/>
                      </a:endParaRP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400">
                <a:tc>
                  <a:txBody>
                    <a:bodyPr/>
                    <a:lstStyle/>
                    <a:p>
                      <a:pPr algn="ctr" rtl="0" fontAlgn="t"/>
                      <a:r>
                        <a:rPr lang="en-US" sz="900" b="1" i="0" u="none" strike="noStrike">
                          <a:solidFill>
                            <a:srgbClr val="000000"/>
                          </a:solidFill>
                          <a:effectLst/>
                          <a:latin typeface="Arial"/>
                        </a:rPr>
                        <a:t> Deleted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gridSpan="2">
                  <a:txBody>
                    <a:bodyPr/>
                    <a:lstStyle/>
                    <a:p>
                      <a:pPr algn="ctr" rtl="0" fontAlgn="t"/>
                      <a:r>
                        <a:rPr lang="en-US" sz="900" b="1" i="0" u="none" strike="noStrike">
                          <a:solidFill>
                            <a:srgbClr val="000000"/>
                          </a:solidFill>
                          <a:effectLst/>
                          <a:latin typeface="Arial"/>
                        </a:rPr>
                        <a:t> Raw Variables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rtl="1"/>
                      <a:endParaRPr lang="he-IL"/>
                    </a:p>
                  </a:txBody>
                  <a:tcPr/>
                </a:tc>
              </a:tr>
              <a:tr h="152400">
                <a:tc>
                  <a:txBody>
                    <a:bodyPr/>
                    <a:lstStyle/>
                    <a:p>
                      <a:pPr algn="ctr" rtl="0" fontAlgn="t"/>
                      <a:r>
                        <a:rPr lang="en-US" sz="900" b="1" i="0" u="none" strike="noStrike">
                          <a:solidFill>
                            <a:srgbClr val="000000"/>
                          </a:solidFill>
                          <a:effectLst/>
                          <a:latin typeface="Arial"/>
                        </a:rPr>
                        <a:t> Variable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t"/>
                      <a:r>
                        <a:rPr lang="en-US" sz="900" b="1" i="0" u="none" strike="noStrike">
                          <a:solidFill>
                            <a:srgbClr val="000000"/>
                          </a:solidFill>
                          <a:effectLst/>
                          <a:latin typeface="Arial"/>
                        </a:rPr>
                        <a:t> Correlation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rtl="0" fontAlgn="t"/>
                      <a:r>
                        <a:rPr lang="en-US" sz="900" b="1" i="0" u="none" strike="noStrike" dirty="0" smtClean="0">
                          <a:solidFill>
                            <a:srgbClr val="000000"/>
                          </a:solidFill>
                          <a:effectLst/>
                          <a:latin typeface="+mn-lt"/>
                        </a:rPr>
                        <a:t> Alpha If Item Deleted </a:t>
                      </a:r>
                      <a:endParaRPr lang="en-US" sz="900" b="1" i="0" u="none" strike="noStrike" dirty="0">
                        <a:solidFill>
                          <a:srgbClr val="000000"/>
                        </a:solidFill>
                        <a:effectLst/>
                        <a:latin typeface="+mn-lt"/>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400">
                <a:tc>
                  <a:txBody>
                    <a:bodyPr/>
                    <a:lstStyle/>
                    <a:p>
                      <a:pPr algn="ctr" rtl="0" fontAlgn="t"/>
                      <a:r>
                        <a:rPr lang="he-IL" sz="900" b="1" i="0" u="none" strike="noStrike">
                          <a:solidFill>
                            <a:srgbClr val="000000"/>
                          </a:solidFill>
                          <a:effectLst/>
                          <a:latin typeface="Arial"/>
                        </a:rPr>
                        <a:t>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en-US" sz="900" b="1" i="0" u="none" strike="noStrike">
                          <a:solidFill>
                            <a:srgbClr val="000000"/>
                          </a:solidFill>
                          <a:effectLst/>
                          <a:latin typeface="Arial"/>
                        </a:rPr>
                        <a:t> with Total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pPr rtl="1"/>
                      <a:endParaRPr lang="he-IL"/>
                    </a:p>
                  </a:txBody>
                  <a:tcPr/>
                </a:tc>
              </a:tr>
              <a:tr h="152400">
                <a:tc>
                  <a:txBody>
                    <a:bodyPr/>
                    <a:lstStyle/>
                    <a:p>
                      <a:pPr algn="ctr" rtl="0" fontAlgn="t"/>
                      <a:r>
                        <a:rPr lang="en-US" sz="900" b="1" i="0" u="none" strike="noStrike">
                          <a:solidFill>
                            <a:srgbClr val="000000"/>
                          </a:solidFill>
                          <a:effectLst/>
                          <a:latin typeface="Arial"/>
                        </a:rPr>
                        <a:t> q2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rtl="0" fontAlgn="t"/>
                      <a:r>
                        <a:rPr lang="he-IL" sz="900" b="0" i="0" u="none" strike="noStrike">
                          <a:solidFill>
                            <a:srgbClr val="000000"/>
                          </a:solidFill>
                          <a:effectLst/>
                          <a:latin typeface="Arial"/>
                        </a:rPr>
                        <a:t>                 0.64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rtl="0" fontAlgn="t"/>
                      <a:r>
                        <a:rPr lang="he-IL" sz="900" b="0" i="0" u="none" strike="noStrike">
                          <a:solidFill>
                            <a:srgbClr val="000000"/>
                          </a:solidFill>
                          <a:effectLst/>
                          <a:latin typeface="Arial"/>
                        </a:rPr>
                        <a:t>             0.82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q34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0.52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0.83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dirty="0">
                          <a:solidFill>
                            <a:srgbClr val="000000"/>
                          </a:solidFill>
                          <a:effectLst/>
                          <a:latin typeface="Arial"/>
                        </a:rPr>
                        <a:t> q37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0.31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0.85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q38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0.64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0.82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q39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0.60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0.83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q40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0.56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0.83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q42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0.63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0.83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q45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0.69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0.82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dirty="0">
                          <a:solidFill>
                            <a:srgbClr val="000000"/>
                          </a:solidFill>
                          <a:effectLst/>
                          <a:latin typeface="Arial"/>
                        </a:rPr>
                        <a:t> q46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rgbClr val="FFFFFF"/>
                    </a:solidFill>
                  </a:tcPr>
                </a:tc>
                <a:tc>
                  <a:txBody>
                    <a:bodyPr/>
                    <a:lstStyle/>
                    <a:p>
                      <a:pPr algn="l" rtl="0" fontAlgn="t"/>
                      <a:r>
                        <a:rPr lang="he-IL" sz="900" b="0" i="0" u="none" strike="noStrike" dirty="0">
                          <a:solidFill>
                            <a:srgbClr val="000000"/>
                          </a:solidFill>
                          <a:effectLst/>
                          <a:latin typeface="Arial"/>
                        </a:rPr>
                        <a:t>                 0.63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rgbClr val="FFFFFF"/>
                    </a:solidFill>
                  </a:tcPr>
                </a:tc>
                <a:tc>
                  <a:txBody>
                    <a:bodyPr/>
                    <a:lstStyle/>
                    <a:p>
                      <a:pPr algn="l" rtl="0" fontAlgn="t"/>
                      <a:r>
                        <a:rPr lang="he-IL" sz="900" b="0" i="0" u="none" strike="noStrike" dirty="0">
                          <a:solidFill>
                            <a:srgbClr val="000000"/>
                          </a:solidFill>
                          <a:effectLst/>
                          <a:latin typeface="Arial"/>
                        </a:rPr>
                        <a:t>             0.83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rgbClr val="FFFFFF"/>
                    </a:solidFill>
                  </a:tcPr>
                </a:tc>
              </a:tr>
              <a:tr h="152400">
                <a:tc gridSpan="3">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900" b="1" i="0" u="none" strike="noStrike" dirty="0" smtClean="0">
                          <a:solidFill>
                            <a:schemeClr val="accent4">
                              <a:lumMod val="75000"/>
                              <a:lumOff val="25000"/>
                            </a:schemeClr>
                          </a:solidFill>
                          <a:effectLst/>
                          <a:latin typeface="+mn-lt"/>
                        </a:rPr>
                        <a:t>Total Alpha 0.85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0000"/>
                        <a:lumOff val="80000"/>
                      </a:schemeClr>
                    </a:solidFill>
                  </a:tcPr>
                </a:tc>
                <a:tc hMerge="1">
                  <a:txBody>
                    <a:bodyPr/>
                    <a:lstStyle/>
                    <a:p>
                      <a:pPr algn="l" rtl="0" fontAlgn="t"/>
                      <a:endParaRPr lang="he-IL" sz="9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pPr algn="l" rtl="0" fontAlgn="t"/>
                      <a:endParaRPr lang="he-IL" sz="9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9" name="טבלה 8"/>
          <p:cNvGraphicFramePr>
            <a:graphicFrameLocks noGrp="1"/>
          </p:cNvGraphicFramePr>
          <p:nvPr>
            <p:extLst>
              <p:ext uri="{D42A27DB-BD31-4B8C-83A1-F6EECF244321}">
                <p14:modId xmlns:p14="http://schemas.microsoft.com/office/powerpoint/2010/main" xmlns="" val="661991787"/>
              </p:ext>
            </p:extLst>
          </p:nvPr>
        </p:nvGraphicFramePr>
        <p:xfrm>
          <a:off x="1403648" y="4725144"/>
          <a:ext cx="2324100" cy="1371600"/>
        </p:xfrm>
        <a:graphic>
          <a:graphicData uri="http://schemas.openxmlformats.org/drawingml/2006/table">
            <a:tbl>
              <a:tblPr rtl="1"/>
              <a:tblGrid>
                <a:gridCol w="812800"/>
                <a:gridCol w="812800"/>
                <a:gridCol w="698500"/>
              </a:tblGrid>
              <a:tr h="152400">
                <a:tc gridSpan="3">
                  <a:txBody>
                    <a:bodyPr/>
                    <a:lstStyle/>
                    <a:p>
                      <a:pPr algn="ctr" rtl="1" fontAlgn="b"/>
                      <a:r>
                        <a:rPr lang="he-IL" sz="900" b="1" i="0" u="sng" strike="noStrike" dirty="0">
                          <a:solidFill>
                            <a:srgbClr val="000000"/>
                          </a:solidFill>
                          <a:effectLst/>
                          <a:latin typeface="Arial"/>
                        </a:rPr>
                        <a:t> אלכוהול בזמן </a:t>
                      </a:r>
                      <a:r>
                        <a:rPr lang="he-IL" sz="900" b="1" i="0" u="sng" strike="noStrike" dirty="0" smtClean="0">
                          <a:solidFill>
                            <a:srgbClr val="000000"/>
                          </a:solidFill>
                          <a:effectLst/>
                          <a:latin typeface="Arial"/>
                        </a:rPr>
                        <a:t>ההיריון </a:t>
                      </a:r>
                      <a:endParaRPr lang="he-IL" sz="900" b="1" i="0" u="sng" strike="noStrike" dirty="0">
                        <a:solidFill>
                          <a:srgbClr val="000000"/>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rtl="1"/>
                      <a:endParaRPr lang="he-IL"/>
                    </a:p>
                  </a:txBody>
                  <a:tcPr/>
                </a:tc>
                <a:tc hMerge="1">
                  <a:txBody>
                    <a:bodyPr/>
                    <a:lstStyle/>
                    <a:p>
                      <a:pPr algn="l" rtl="0" fontAlgn="b"/>
                      <a:endParaRPr lang="he-IL" sz="900" b="1" i="0" u="sng" strike="noStrike" dirty="0">
                        <a:solidFill>
                          <a:srgbClr val="000000"/>
                        </a:solidFill>
                        <a:effectLst/>
                        <a:latin typeface="Arial"/>
                      </a:endParaRP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400">
                <a:tc>
                  <a:txBody>
                    <a:bodyPr/>
                    <a:lstStyle/>
                    <a:p>
                      <a:pPr algn="ctr" rtl="0" fontAlgn="t"/>
                      <a:r>
                        <a:rPr lang="en-US" sz="900" b="1" i="0" u="none" strike="noStrike">
                          <a:solidFill>
                            <a:srgbClr val="000000"/>
                          </a:solidFill>
                          <a:effectLst/>
                          <a:latin typeface="Arial"/>
                        </a:rPr>
                        <a:t> Deleted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gridSpan="2">
                  <a:txBody>
                    <a:bodyPr/>
                    <a:lstStyle/>
                    <a:p>
                      <a:pPr algn="ctr" rtl="0" fontAlgn="t"/>
                      <a:r>
                        <a:rPr lang="en-US" sz="900" b="1" i="0" u="none" strike="noStrike">
                          <a:solidFill>
                            <a:srgbClr val="000000"/>
                          </a:solidFill>
                          <a:effectLst/>
                          <a:latin typeface="Arial"/>
                        </a:rPr>
                        <a:t> Raw Variables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rtl="1"/>
                      <a:endParaRPr lang="he-IL"/>
                    </a:p>
                  </a:txBody>
                  <a:tcPr/>
                </a:tc>
              </a:tr>
              <a:tr h="152400">
                <a:tc>
                  <a:txBody>
                    <a:bodyPr/>
                    <a:lstStyle/>
                    <a:p>
                      <a:pPr algn="ctr" rtl="0" fontAlgn="t"/>
                      <a:r>
                        <a:rPr lang="en-US" sz="900" b="1" i="0" u="none" strike="noStrike">
                          <a:solidFill>
                            <a:srgbClr val="000000"/>
                          </a:solidFill>
                          <a:effectLst/>
                          <a:latin typeface="Arial"/>
                        </a:rPr>
                        <a:t> Variable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t"/>
                      <a:r>
                        <a:rPr lang="en-US" sz="900" b="1" i="0" u="none" strike="noStrike">
                          <a:solidFill>
                            <a:srgbClr val="000000"/>
                          </a:solidFill>
                          <a:effectLst/>
                          <a:latin typeface="Arial"/>
                        </a:rPr>
                        <a:t> Correlation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rtl="0" fontAlgn="t"/>
                      <a:r>
                        <a:rPr lang="en-US" sz="900" b="1" i="0" u="none" strike="noStrike" dirty="0" smtClean="0">
                          <a:solidFill>
                            <a:srgbClr val="000000"/>
                          </a:solidFill>
                          <a:effectLst/>
                          <a:latin typeface="+mn-lt"/>
                        </a:rPr>
                        <a:t> Alpha If Item Deleted </a:t>
                      </a:r>
                      <a:endParaRPr lang="en-US" sz="900" b="1" i="0" u="none" strike="noStrike" dirty="0">
                        <a:solidFill>
                          <a:srgbClr val="000000"/>
                        </a:solidFill>
                        <a:effectLst/>
                        <a:latin typeface="+mn-lt"/>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400">
                <a:tc>
                  <a:txBody>
                    <a:bodyPr/>
                    <a:lstStyle/>
                    <a:p>
                      <a:pPr algn="ctr" rtl="0" fontAlgn="t"/>
                      <a:r>
                        <a:rPr lang="he-IL" sz="900" b="1" i="0" u="none" strike="noStrike">
                          <a:solidFill>
                            <a:srgbClr val="000000"/>
                          </a:solidFill>
                          <a:effectLst/>
                          <a:latin typeface="Arial"/>
                        </a:rPr>
                        <a:t>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t"/>
                      <a:r>
                        <a:rPr lang="en-US" sz="900" b="1" i="0" u="none" strike="noStrike">
                          <a:solidFill>
                            <a:srgbClr val="000000"/>
                          </a:solidFill>
                          <a:effectLst/>
                          <a:latin typeface="Arial"/>
                        </a:rPr>
                        <a:t> with Total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pPr rtl="1"/>
                      <a:endParaRPr lang="he-IL"/>
                    </a:p>
                  </a:txBody>
                  <a:tcPr/>
                </a:tc>
              </a:tr>
              <a:tr h="152400">
                <a:tc>
                  <a:txBody>
                    <a:bodyPr/>
                    <a:lstStyle/>
                    <a:p>
                      <a:pPr algn="ctr" rtl="0" fontAlgn="t"/>
                      <a:r>
                        <a:rPr lang="en-US" sz="900" b="1" i="0" u="none" strike="noStrike">
                          <a:solidFill>
                            <a:srgbClr val="000000"/>
                          </a:solidFill>
                          <a:effectLst/>
                          <a:latin typeface="Arial"/>
                        </a:rPr>
                        <a:t> q47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rtl="0" fontAlgn="t"/>
                      <a:r>
                        <a:rPr lang="he-IL" sz="900" b="0" i="0" u="none" strike="noStrike">
                          <a:solidFill>
                            <a:srgbClr val="000000"/>
                          </a:solidFill>
                          <a:effectLst/>
                          <a:latin typeface="Arial"/>
                        </a:rPr>
                        <a:t>                 0.27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rtl="0" fontAlgn="t"/>
                      <a:r>
                        <a:rPr lang="he-IL" sz="900" b="0" i="0" u="none" strike="noStrike">
                          <a:solidFill>
                            <a:srgbClr val="000000"/>
                          </a:solidFill>
                          <a:effectLst/>
                          <a:latin typeface="Arial"/>
                        </a:rPr>
                        <a:t>             0.36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152400">
                <a:tc>
                  <a:txBody>
                    <a:bodyPr/>
                    <a:lstStyle/>
                    <a:p>
                      <a:pPr algn="ctr" rtl="0" fontAlgn="t"/>
                      <a:r>
                        <a:rPr lang="en-US" sz="900" b="1" i="0" u="none" strike="noStrike" dirty="0">
                          <a:solidFill>
                            <a:srgbClr val="FF0000"/>
                          </a:solidFill>
                          <a:effectLst/>
                          <a:latin typeface="Arial"/>
                        </a:rPr>
                        <a:t> q48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dirty="0">
                          <a:solidFill>
                            <a:srgbClr val="000000"/>
                          </a:solidFill>
                          <a:effectLst/>
                          <a:latin typeface="Arial"/>
                        </a:rPr>
                        <a:t>                 0.17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1" i="0" u="none" strike="noStrike" dirty="0">
                          <a:solidFill>
                            <a:srgbClr val="FF0000"/>
                          </a:solidFill>
                          <a:effectLst/>
                          <a:latin typeface="Arial"/>
                        </a:rPr>
                        <a:t>             </a:t>
                      </a:r>
                      <a:r>
                        <a:rPr lang="he-IL" sz="900" b="1" i="0" u="none" strike="noStrike" dirty="0" smtClean="0">
                          <a:solidFill>
                            <a:srgbClr val="FF0000"/>
                          </a:solidFill>
                          <a:effectLst/>
                          <a:latin typeface="Arial"/>
                        </a:rPr>
                        <a:t>0.46 </a:t>
                      </a:r>
                      <a:endParaRPr lang="he-IL" sz="900" b="1" i="0" u="none" strike="noStrike" dirty="0">
                        <a:solidFill>
                          <a:srgbClr val="FF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a:solidFill>
                            <a:srgbClr val="000000"/>
                          </a:solidFill>
                          <a:effectLst/>
                          <a:latin typeface="Arial"/>
                        </a:rPr>
                        <a:t> q49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0.26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rtl="0" fontAlgn="t"/>
                      <a:r>
                        <a:rPr lang="he-IL" sz="900" b="0" i="0" u="none" strike="noStrike">
                          <a:solidFill>
                            <a:srgbClr val="000000"/>
                          </a:solidFill>
                          <a:effectLst/>
                          <a:latin typeface="Arial"/>
                        </a:rPr>
                        <a:t>             0.36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52400">
                <a:tc>
                  <a:txBody>
                    <a:bodyPr/>
                    <a:lstStyle/>
                    <a:p>
                      <a:pPr algn="ctr" rtl="0" fontAlgn="t"/>
                      <a:r>
                        <a:rPr lang="en-US" sz="900" b="1" i="0" u="none" strike="noStrike" dirty="0">
                          <a:solidFill>
                            <a:srgbClr val="000000"/>
                          </a:solidFill>
                          <a:effectLst/>
                          <a:latin typeface="Arial"/>
                        </a:rPr>
                        <a:t> q50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rgbClr val="FFFFFF"/>
                    </a:solidFill>
                  </a:tcPr>
                </a:tc>
                <a:tc>
                  <a:txBody>
                    <a:bodyPr/>
                    <a:lstStyle/>
                    <a:p>
                      <a:pPr algn="l" rtl="0" fontAlgn="t"/>
                      <a:r>
                        <a:rPr lang="he-IL" sz="900" b="0" i="0" u="none" strike="noStrike" dirty="0">
                          <a:solidFill>
                            <a:srgbClr val="000000"/>
                          </a:solidFill>
                          <a:effectLst/>
                          <a:latin typeface="Arial"/>
                        </a:rPr>
                        <a:t>                 0.34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rgbClr val="FFFFFF"/>
                    </a:solidFill>
                  </a:tcPr>
                </a:tc>
                <a:tc>
                  <a:txBody>
                    <a:bodyPr/>
                    <a:lstStyle/>
                    <a:p>
                      <a:pPr algn="l" rtl="0" fontAlgn="t"/>
                      <a:r>
                        <a:rPr lang="he-IL" sz="900" b="0" i="0" u="none" strike="noStrike" dirty="0">
                          <a:solidFill>
                            <a:srgbClr val="000000"/>
                          </a:solidFill>
                          <a:effectLst/>
                          <a:latin typeface="Arial"/>
                        </a:rPr>
                        <a:t>             0.22 </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rgbClr val="FFFFFF"/>
                    </a:solidFill>
                  </a:tcPr>
                </a:tc>
              </a:tr>
              <a:tr h="152400">
                <a:tc gridSpan="3">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900" b="1" i="0" u="none" strike="noStrike" dirty="0" smtClean="0">
                          <a:solidFill>
                            <a:srgbClr val="FF0000"/>
                          </a:solidFill>
                          <a:effectLst/>
                          <a:latin typeface="+mn-lt"/>
                        </a:rPr>
                        <a:t>Total Alpha 0.42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0000"/>
                        <a:lumOff val="80000"/>
                      </a:schemeClr>
                    </a:solidFill>
                  </a:tcPr>
                </a:tc>
                <a:tc hMerge="1">
                  <a:txBody>
                    <a:bodyPr/>
                    <a:lstStyle/>
                    <a:p>
                      <a:pPr algn="l" rtl="0" fontAlgn="t"/>
                      <a:endParaRPr lang="he-IL" sz="9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pPr algn="l" rtl="0" fontAlgn="t"/>
                      <a:endParaRPr lang="he-IL" sz="9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10" name="טבלה 9"/>
          <p:cNvGraphicFramePr>
            <a:graphicFrameLocks noGrp="1"/>
          </p:cNvGraphicFramePr>
          <p:nvPr/>
        </p:nvGraphicFramePr>
        <p:xfrm>
          <a:off x="323850" y="2339975"/>
          <a:ext cx="2857500" cy="1500189"/>
        </p:xfrm>
        <a:graphic>
          <a:graphicData uri="http://schemas.openxmlformats.org/drawingml/2006/table">
            <a:tbl>
              <a:tblPr rtl="1"/>
              <a:tblGrid>
                <a:gridCol w="1600300"/>
                <a:gridCol w="1257200"/>
              </a:tblGrid>
              <a:tr h="232881">
                <a:tc>
                  <a:txBody>
                    <a:bodyPr/>
                    <a:lstStyle/>
                    <a:p>
                      <a:pPr algn="ctr" rtl="1" fontAlgn="ctr"/>
                      <a:r>
                        <a:rPr lang="he-IL" sz="1000" b="1" i="0" u="none" strike="noStrike" dirty="0" smtClean="0">
                          <a:solidFill>
                            <a:srgbClr val="000000"/>
                          </a:solidFill>
                          <a:effectLst/>
                          <a:latin typeface="Arial"/>
                        </a:rPr>
                        <a:t>תחום</a:t>
                      </a:r>
                      <a:endParaRPr lang="he-IL" sz="1000" b="1" i="0" u="none" strike="noStrike" dirty="0">
                        <a:solidFill>
                          <a:srgbClr val="000000"/>
                        </a:solidFill>
                        <a:effectLst/>
                        <a:latin typeface="Arial"/>
                      </a:endParaRPr>
                    </a:p>
                  </a:txBody>
                  <a:tcPr marL="9525" marR="9525" marT="952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fontAlgn="ctr"/>
                      <a:r>
                        <a:rPr lang="en-US" sz="1000" b="1" i="0" u="none" strike="noStrike" dirty="0" smtClean="0">
                          <a:solidFill>
                            <a:srgbClr val="000000"/>
                          </a:solidFill>
                          <a:effectLst/>
                          <a:latin typeface="Arial"/>
                        </a:rPr>
                        <a:t> Alpha </a:t>
                      </a:r>
                      <a:r>
                        <a:rPr lang="en-US" sz="1000" b="1" i="0" u="none" strike="noStrike" dirty="0" err="1" smtClean="0">
                          <a:solidFill>
                            <a:srgbClr val="000000"/>
                          </a:solidFill>
                          <a:effectLst/>
                          <a:latin typeface="Arial"/>
                        </a:rPr>
                        <a:t>Cronbach</a:t>
                      </a:r>
                      <a:endParaRPr lang="en-US" sz="1000" b="1" i="0" u="none" strike="noStrike" dirty="0">
                        <a:solidFill>
                          <a:srgbClr val="000000"/>
                        </a:solidFill>
                        <a:effectLst/>
                        <a:latin typeface="Arial"/>
                      </a:endParaRPr>
                    </a:p>
                  </a:txBody>
                  <a:tcPr marL="9525" marR="9525" marT="952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181044">
                <a:tc>
                  <a:txBody>
                    <a:bodyPr/>
                    <a:lstStyle/>
                    <a:p>
                      <a:pPr algn="r" rtl="1" fontAlgn="b"/>
                      <a:r>
                        <a:rPr lang="he-IL" sz="900" b="1" i="0" u="none" strike="noStrike">
                          <a:solidFill>
                            <a:srgbClr val="0070C0"/>
                          </a:solidFill>
                          <a:effectLst/>
                          <a:latin typeface="Arial"/>
                        </a:rPr>
                        <a:t>כל השאלות</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he-IL" sz="900" b="1" i="0" u="none" strike="noStrike">
                          <a:solidFill>
                            <a:srgbClr val="0070C0"/>
                          </a:solidFill>
                          <a:effectLst/>
                          <a:latin typeface="Arial"/>
                        </a:rPr>
                        <a:t>             0.92 </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044">
                <a:tc>
                  <a:txBody>
                    <a:bodyPr/>
                    <a:lstStyle/>
                    <a:p>
                      <a:pPr algn="r" rtl="1" fontAlgn="b"/>
                      <a:r>
                        <a:rPr lang="he-IL" sz="900" b="0" i="0" u="none" strike="noStrike" dirty="0">
                          <a:solidFill>
                            <a:srgbClr val="000000"/>
                          </a:solidFill>
                          <a:effectLst/>
                          <a:latin typeface="Arial"/>
                        </a:rPr>
                        <a:t>מטבוליזם של אלכוהול</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he-IL" sz="900" b="0" i="0" u="none" strike="noStrike">
                          <a:solidFill>
                            <a:srgbClr val="000000"/>
                          </a:solidFill>
                          <a:effectLst/>
                          <a:latin typeface="Arial"/>
                        </a:rPr>
                        <a:t>             0.71 </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044">
                <a:tc>
                  <a:txBody>
                    <a:bodyPr/>
                    <a:lstStyle/>
                    <a:p>
                      <a:pPr algn="r" rtl="1" fontAlgn="b"/>
                      <a:r>
                        <a:rPr lang="he-IL" sz="900" b="0" i="0" u="none" strike="noStrike" dirty="0">
                          <a:solidFill>
                            <a:srgbClr val="0070C0"/>
                          </a:solidFill>
                          <a:effectLst/>
                          <a:latin typeface="Arial"/>
                        </a:rPr>
                        <a:t>גמילה מאלכוהול</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he-IL" sz="900" b="0" i="0" u="none" strike="noStrike">
                          <a:solidFill>
                            <a:srgbClr val="0070C0"/>
                          </a:solidFill>
                          <a:effectLst/>
                          <a:latin typeface="Arial"/>
                        </a:rPr>
                        <a:t>             0.85 </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044">
                <a:tc>
                  <a:txBody>
                    <a:bodyPr/>
                    <a:lstStyle/>
                    <a:p>
                      <a:pPr algn="r" rtl="1" fontAlgn="b"/>
                      <a:r>
                        <a:rPr lang="he-IL" sz="900" b="0" i="0" u="none" strike="noStrike">
                          <a:solidFill>
                            <a:srgbClr val="FF0000"/>
                          </a:solidFill>
                          <a:effectLst/>
                          <a:latin typeface="Arial"/>
                        </a:rPr>
                        <a:t>השפעות קצר טווח של אלכוהול</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he-IL" sz="900" b="0" i="0" u="none" strike="noStrike">
                          <a:solidFill>
                            <a:srgbClr val="FF0000"/>
                          </a:solidFill>
                          <a:effectLst/>
                          <a:latin typeface="Arial"/>
                        </a:rPr>
                        <a:t>             0.60 </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044">
                <a:tc>
                  <a:txBody>
                    <a:bodyPr/>
                    <a:lstStyle/>
                    <a:p>
                      <a:pPr algn="r" rtl="1" fontAlgn="b"/>
                      <a:r>
                        <a:rPr lang="he-IL" sz="900" b="0" i="0" u="none" strike="noStrike" dirty="0">
                          <a:solidFill>
                            <a:srgbClr val="000000"/>
                          </a:solidFill>
                          <a:effectLst/>
                          <a:latin typeface="Arial"/>
                        </a:rPr>
                        <a:t>שימוש </a:t>
                      </a:r>
                      <a:r>
                        <a:rPr lang="he-IL" sz="900" b="0" i="0" u="none" strike="noStrike" dirty="0" smtClean="0">
                          <a:solidFill>
                            <a:srgbClr val="000000"/>
                          </a:solidFill>
                          <a:effectLst/>
                          <a:latin typeface="Arial"/>
                        </a:rPr>
                        <a:t>לרעה </a:t>
                      </a:r>
                      <a:r>
                        <a:rPr lang="he-IL" sz="900" b="0" i="0" u="none" strike="noStrike" dirty="0">
                          <a:solidFill>
                            <a:srgbClr val="000000"/>
                          </a:solidFill>
                          <a:effectLst/>
                          <a:latin typeface="Arial"/>
                        </a:rPr>
                        <a:t>באלכוהול</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he-IL" sz="900" b="0" i="0" u="none" strike="noStrike">
                          <a:solidFill>
                            <a:srgbClr val="000000"/>
                          </a:solidFill>
                          <a:effectLst/>
                          <a:latin typeface="Arial"/>
                        </a:rPr>
                        <a:t>             0.70 </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044">
                <a:tc>
                  <a:txBody>
                    <a:bodyPr/>
                    <a:lstStyle/>
                    <a:p>
                      <a:pPr algn="r" rtl="1" fontAlgn="b"/>
                      <a:r>
                        <a:rPr lang="he-IL" sz="900" b="0" i="0" u="none" strike="noStrike" dirty="0">
                          <a:solidFill>
                            <a:srgbClr val="000000"/>
                          </a:solidFill>
                          <a:effectLst/>
                          <a:latin typeface="Arial"/>
                        </a:rPr>
                        <a:t>השפעות </a:t>
                      </a:r>
                      <a:r>
                        <a:rPr lang="he-IL" sz="900" b="0" i="0" u="none" strike="noStrike" dirty="0" smtClean="0">
                          <a:solidFill>
                            <a:srgbClr val="000000"/>
                          </a:solidFill>
                          <a:effectLst/>
                          <a:latin typeface="Arial"/>
                        </a:rPr>
                        <a:t>ארוכות </a:t>
                      </a:r>
                      <a:r>
                        <a:rPr lang="he-IL" sz="900" b="0" i="0" u="none" strike="noStrike" dirty="0">
                          <a:solidFill>
                            <a:srgbClr val="000000"/>
                          </a:solidFill>
                          <a:effectLst/>
                          <a:latin typeface="Arial"/>
                        </a:rPr>
                        <a:t>טווח של אלכוהול</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he-IL" sz="900" b="0" i="0" u="none" strike="noStrike">
                          <a:solidFill>
                            <a:srgbClr val="000000"/>
                          </a:solidFill>
                          <a:effectLst/>
                          <a:latin typeface="Arial"/>
                        </a:rPr>
                        <a:t>             0.70 </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044">
                <a:tc>
                  <a:txBody>
                    <a:bodyPr/>
                    <a:lstStyle/>
                    <a:p>
                      <a:pPr algn="r" rtl="1" fontAlgn="b"/>
                      <a:r>
                        <a:rPr lang="he-IL" sz="900" b="0" i="0" u="none" strike="noStrike">
                          <a:solidFill>
                            <a:srgbClr val="FF0000"/>
                          </a:solidFill>
                          <a:effectLst/>
                          <a:latin typeface="Arial"/>
                        </a:rPr>
                        <a:t>אלכוהול בזמן ההריון</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he-IL" sz="900" b="0" i="0" u="none" strike="noStrike" dirty="0">
                          <a:solidFill>
                            <a:srgbClr val="FF0000"/>
                          </a:solidFill>
                          <a:effectLst/>
                          <a:latin typeface="Arial"/>
                        </a:rPr>
                        <a:t>             0.42 </a:t>
                      </a:r>
                    </a:p>
                  </a:txBody>
                  <a:tcPr marL="9525" marR="9525" marT="95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Rectangle 3"/>
          <p:cNvSpPr>
            <a:spLocks noGrp="1" noChangeArrowheads="1"/>
          </p:cNvSpPr>
          <p:nvPr>
            <p:ph idx="1"/>
          </p:nvPr>
        </p:nvSpPr>
        <p:spPr>
          <a:xfrm>
            <a:off x="3276600" y="2205038"/>
            <a:ext cx="5507038" cy="2376090"/>
          </a:xfrm>
        </p:spPr>
        <p:txBody>
          <a:bodyPr/>
          <a:lstStyle/>
          <a:p>
            <a:pPr marL="342900" lvl="1" indent="-342900" algn="just" eaLnBrk="1" hangingPunct="1">
              <a:spcBef>
                <a:spcPts val="300"/>
              </a:spcBef>
              <a:spcAft>
                <a:spcPts val="300"/>
              </a:spcAft>
              <a:buFont typeface="Wingdings" pitchFamily="2" charset="2"/>
              <a:buChar char="n"/>
            </a:pPr>
            <a:r>
              <a:rPr lang="he-IL" sz="1400" b="1" dirty="0" smtClean="0"/>
              <a:t>אפשרות לקצר </a:t>
            </a:r>
            <a:r>
              <a:rPr lang="he-IL" sz="1400" dirty="0" smtClean="0"/>
              <a:t>את התחום / הכלי. </a:t>
            </a:r>
          </a:p>
          <a:p>
            <a:pPr marL="342900" lvl="1" indent="-342900" algn="just" eaLnBrk="1" hangingPunct="1">
              <a:spcBef>
                <a:spcPts val="300"/>
              </a:spcBef>
              <a:spcAft>
                <a:spcPts val="300"/>
              </a:spcAft>
              <a:buFont typeface="Wingdings" pitchFamily="2" charset="2"/>
              <a:buChar char="n"/>
            </a:pPr>
            <a:r>
              <a:rPr lang="he-IL" sz="1400" b="1" dirty="0" smtClean="0"/>
              <a:t>איזה פריטים תורמים לעקיבות</a:t>
            </a:r>
            <a:r>
              <a:rPr lang="he-IL" sz="1400" dirty="0" smtClean="0"/>
              <a:t> </a:t>
            </a:r>
            <a:r>
              <a:rPr lang="he-IL" sz="1400" b="1" dirty="0" smtClean="0"/>
              <a:t>/ לאחידות</a:t>
            </a:r>
            <a:r>
              <a:rPr lang="he-IL" sz="1400" dirty="0" smtClean="0"/>
              <a:t>, עיון </a:t>
            </a:r>
            <a:r>
              <a:rPr lang="en-US" sz="1200" dirty="0" smtClean="0"/>
              <a:t>Alpha If Item Deleted</a:t>
            </a:r>
            <a:r>
              <a:rPr lang="he-IL" sz="1200" dirty="0" smtClean="0"/>
              <a:t>.</a:t>
            </a:r>
          </a:p>
          <a:p>
            <a:pPr marL="342900" lvl="1" indent="-342900" algn="just" eaLnBrk="1" hangingPunct="1">
              <a:spcBef>
                <a:spcPts val="300"/>
              </a:spcBef>
              <a:spcAft>
                <a:spcPts val="300"/>
              </a:spcAft>
              <a:buFont typeface="Wingdings" pitchFamily="2" charset="2"/>
              <a:buChar char="n"/>
            </a:pPr>
            <a:r>
              <a:rPr lang="he-IL" sz="1400" dirty="0" smtClean="0"/>
              <a:t>ערך האלפא קרונבך </a:t>
            </a:r>
            <a:r>
              <a:rPr lang="he-IL" sz="1400" b="1" dirty="0" smtClean="0"/>
              <a:t>מושפע ממספר הפריטים בתחום</a:t>
            </a:r>
            <a:r>
              <a:rPr lang="he-IL" sz="1400" dirty="0" smtClean="0"/>
              <a:t>, מיעוט פריטים יפגע באלפא המדווח.</a:t>
            </a:r>
          </a:p>
          <a:p>
            <a:pPr marL="342900" lvl="1" indent="-342900" algn="just" eaLnBrk="1" hangingPunct="1">
              <a:spcBef>
                <a:spcPts val="300"/>
              </a:spcBef>
              <a:spcAft>
                <a:spcPts val="300"/>
              </a:spcAft>
              <a:buFont typeface="Wingdings" pitchFamily="2" charset="2"/>
              <a:buChar char="n"/>
            </a:pPr>
            <a:r>
              <a:rPr lang="he-IL" sz="1400" dirty="0" smtClean="0"/>
              <a:t>עקיבות פנימית גבוהה מעידה על אחידות אבל </a:t>
            </a:r>
            <a:r>
              <a:rPr lang="he-IL" sz="1400" b="1" dirty="0" smtClean="0"/>
              <a:t>לא בהכרח מעידה כי האחידות היא סביב מה שהתחום אמור למדוד</a:t>
            </a:r>
            <a:r>
              <a:rPr lang="he-IL" sz="1400" dirty="0" smtClean="0"/>
              <a:t>.</a:t>
            </a:r>
          </a:p>
          <a:p>
            <a:pPr marL="342900" lvl="1" indent="-342900" algn="just" eaLnBrk="1" hangingPunct="1">
              <a:spcBef>
                <a:spcPts val="300"/>
              </a:spcBef>
              <a:spcAft>
                <a:spcPts val="300"/>
              </a:spcAft>
              <a:buFont typeface="Wingdings" pitchFamily="2" charset="2"/>
              <a:buChar char="n"/>
            </a:pPr>
            <a:r>
              <a:rPr lang="he-IL" sz="1400" dirty="0" smtClean="0"/>
              <a:t>המדד בעייתי </a:t>
            </a:r>
            <a:r>
              <a:rPr lang="he-IL" sz="1400" b="1" dirty="0" smtClean="0"/>
              <a:t>ומושפע מאוד מפריטים דומים / חוזרים</a:t>
            </a:r>
            <a:r>
              <a:rPr lang="he-IL" sz="1400" dirty="0" smtClean="0"/>
              <a:t>.</a:t>
            </a:r>
          </a:p>
          <a:p>
            <a:pPr marL="342900" lvl="1" indent="-342900" algn="just" eaLnBrk="1" hangingPunct="1">
              <a:spcBef>
                <a:spcPts val="300"/>
              </a:spcBef>
              <a:spcAft>
                <a:spcPts val="300"/>
              </a:spcAft>
              <a:buFont typeface="Wingdings" pitchFamily="2" charset="2"/>
              <a:buChar char="n"/>
            </a:pPr>
            <a:r>
              <a:rPr lang="he-IL" sz="1400" b="1" dirty="0" smtClean="0"/>
              <a:t>ערכים טובים 80 ומעלה, סבירים 60-79, נמוכים 59 ומטה.</a:t>
            </a:r>
          </a:p>
          <a:p>
            <a:pPr marL="342900" lvl="1" indent="-342900" algn="just" eaLnBrk="1" hangingPunct="1">
              <a:spcBef>
                <a:spcPts val="300"/>
              </a:spcBef>
              <a:spcAft>
                <a:spcPts val="300"/>
              </a:spcAft>
              <a:buFont typeface="Wingdings" pitchFamily="2" charset="2"/>
              <a:buChar char="n"/>
            </a:pPr>
            <a:r>
              <a:rPr lang="he-IL" sz="1100" dirty="0" smtClean="0"/>
              <a:t>ניתן לבצע עקיבות פנימית גם עבור סקלת תשובות כן / לא ע"פ נוסחה של קודר </a:t>
            </a:r>
            <a:r>
              <a:rPr lang="he-IL" sz="1100" dirty="0" err="1" smtClean="0"/>
              <a:t>ריג'רדסון</a:t>
            </a:r>
            <a:r>
              <a:rPr lang="he-IL" sz="1100" dirty="0" smtClean="0"/>
              <a:t>.</a:t>
            </a:r>
          </a:p>
          <a:p>
            <a:pPr marL="342900" lvl="1" indent="-342900" algn="just" eaLnBrk="1" hangingPunct="1">
              <a:spcBef>
                <a:spcPts val="300"/>
              </a:spcBef>
              <a:spcAft>
                <a:spcPts val="300"/>
              </a:spcAft>
              <a:buFont typeface="Wingdings" pitchFamily="2" charset="2"/>
              <a:buChar char="n"/>
            </a:pPr>
            <a:endParaRPr lang="he-IL" sz="1400" dirty="0" smtClean="0"/>
          </a:p>
        </p:txBody>
      </p:sp>
      <p:sp>
        <p:nvSpPr>
          <p:cNvPr id="12" name="Rectangle 3"/>
          <p:cNvSpPr txBox="1">
            <a:spLocks noChangeArrowheads="1"/>
          </p:cNvSpPr>
          <p:nvPr/>
        </p:nvSpPr>
        <p:spPr bwMode="auto">
          <a:xfrm>
            <a:off x="684213" y="1885950"/>
            <a:ext cx="7769225" cy="425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90000"/>
              </a:lnSpc>
              <a:spcBef>
                <a:spcPct val="20000"/>
              </a:spcBef>
              <a:buClr>
                <a:srgbClr val="0000FF"/>
              </a:buClr>
              <a:buSzPct val="75000"/>
              <a:buFont typeface="Wingdings" pitchFamily="2" charset="2"/>
              <a:buNone/>
            </a:pPr>
            <a:r>
              <a:rPr lang="he-IL" sz="1600"/>
              <a:t>רציונאל - בהנחה שהפריטים מודדים תחום מסוים אזי נצפה למתאמים גבוהים בין הפריטים.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2000"/>
                                        <p:tgtEl>
                                          <p:spTgt spid="11">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fade">
                                      <p:cBhvr>
                                        <p:cTn id="11" dur="2000"/>
                                        <p:tgtEl>
                                          <p:spTgt spid="11">
                                            <p:txEl>
                                              <p:pRg st="1" end="1"/>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Effect transition="in" filter="fade">
                                      <p:cBhvr>
                                        <p:cTn id="14" dur="2000"/>
                                        <p:tgtEl>
                                          <p:spTgt spid="11">
                                            <p:txEl>
                                              <p:pRg st="2" end="2"/>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fade">
                                      <p:cBhvr>
                                        <p:cTn id="17" dur="2000"/>
                                        <p:tgtEl>
                                          <p:spTgt spid="11">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xEl>
                                              <p:pRg st="4" end="4"/>
                                            </p:txEl>
                                          </p:spTgt>
                                        </p:tgtEl>
                                        <p:attrNameLst>
                                          <p:attrName>style.visibility</p:attrName>
                                        </p:attrNameLst>
                                      </p:cBhvr>
                                      <p:to>
                                        <p:strVal val="visible"/>
                                      </p:to>
                                    </p:set>
                                    <p:animEffect transition="in" filter="fade">
                                      <p:cBhvr>
                                        <p:cTn id="20" dur="2000"/>
                                        <p:tgtEl>
                                          <p:spTgt spid="11">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animEffect transition="in" filter="fade">
                                      <p:cBhvr>
                                        <p:cTn id="23" dur="2000"/>
                                        <p:tgtEl>
                                          <p:spTgt spid="11">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
                                            <p:txEl>
                                              <p:pRg st="6" end="6"/>
                                            </p:txEl>
                                          </p:spTgt>
                                        </p:tgtEl>
                                        <p:attrNameLst>
                                          <p:attrName>style.visibility</p:attrName>
                                        </p:attrNameLst>
                                      </p:cBhvr>
                                      <p:to>
                                        <p:strVal val="visible"/>
                                      </p:to>
                                    </p:set>
                                    <p:animEffect transition="in" filter="fade">
                                      <p:cBhvr>
                                        <p:cTn id="26" dur="2000"/>
                                        <p:tgtEl>
                                          <p:spTgt spid="11">
                                            <p:txEl>
                                              <p:pRg st="6" end="6"/>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autoUpdateAnimBg="0"/>
      <p:bldP spid="12"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כותרת 1"/>
          <p:cNvSpPr>
            <a:spLocks noGrp="1"/>
          </p:cNvSpPr>
          <p:nvPr>
            <p:ph type="title"/>
          </p:nvPr>
        </p:nvSpPr>
        <p:spPr>
          <a:xfrm>
            <a:off x="611560" y="1268760"/>
            <a:ext cx="8068816" cy="492224"/>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a:solidFill>
                  <a:schemeClr val="lt1"/>
                </a:solidFill>
                <a:latin typeface="+mn-lt"/>
                <a:ea typeface="+mn-ea"/>
                <a:cs typeface="+mn-cs"/>
              </a:rPr>
              <a:t>אישוש תוקף אחרי – ניתוח </a:t>
            </a:r>
            <a:r>
              <a:rPr lang="he-IL" sz="2800" dirty="0" smtClean="0">
                <a:solidFill>
                  <a:schemeClr val="lt1"/>
                </a:solidFill>
                <a:latin typeface="+mn-lt"/>
                <a:ea typeface="+mn-ea"/>
                <a:cs typeface="+mn-cs"/>
              </a:rPr>
              <a:t>גורמים וטבלת קורלציות</a:t>
            </a:r>
            <a:endParaRPr lang="he-IL" sz="2800" dirty="0">
              <a:solidFill>
                <a:schemeClr val="lt1"/>
              </a:solidFill>
              <a:latin typeface="+mn-lt"/>
              <a:ea typeface="+mn-ea"/>
              <a:cs typeface="+mn-cs"/>
            </a:endParaRPr>
          </a:p>
        </p:txBody>
      </p:sp>
      <p:pic>
        <p:nvPicPr>
          <p:cNvPr id="1843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019800" y="3860800"/>
            <a:ext cx="249555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Rectangle 3"/>
          <p:cNvSpPr>
            <a:spLocks noGrp="1" noChangeArrowheads="1"/>
          </p:cNvSpPr>
          <p:nvPr>
            <p:ph idx="1"/>
          </p:nvPr>
        </p:nvSpPr>
        <p:spPr>
          <a:xfrm>
            <a:off x="684213" y="2060575"/>
            <a:ext cx="8208962" cy="2232025"/>
          </a:xfrm>
        </p:spPr>
        <p:txBody>
          <a:bodyPr/>
          <a:lstStyle/>
          <a:p>
            <a:pPr marL="342900" lvl="1" indent="-342900" algn="just" eaLnBrk="1" hangingPunct="1">
              <a:spcBef>
                <a:spcPts val="300"/>
              </a:spcBef>
              <a:spcAft>
                <a:spcPts val="300"/>
              </a:spcAft>
              <a:buFont typeface="Wingdings" pitchFamily="2" charset="2"/>
              <a:buChar char="n"/>
            </a:pPr>
            <a:r>
              <a:rPr lang="he-IL" sz="1400" b="1" dirty="0" smtClean="0"/>
              <a:t>אפשרות לקצר </a:t>
            </a:r>
            <a:r>
              <a:rPr lang="he-IL" sz="1400" dirty="0" smtClean="0"/>
              <a:t>את התחום / הכלי, הסרת פריטים שאינם שייכים לאחד התחומים </a:t>
            </a:r>
          </a:p>
          <a:p>
            <a:pPr marL="342900" lvl="1" indent="-342900" algn="just" eaLnBrk="1" hangingPunct="1">
              <a:spcBef>
                <a:spcPts val="300"/>
              </a:spcBef>
              <a:spcAft>
                <a:spcPts val="300"/>
              </a:spcAft>
              <a:buFont typeface="Wingdings" pitchFamily="2" charset="2"/>
              <a:buChar char="n"/>
            </a:pPr>
            <a:r>
              <a:rPr lang="he-IL" sz="1400" b="1" dirty="0" smtClean="0"/>
              <a:t>אישוש [או  גישוש] המבנה התיאורטי </a:t>
            </a:r>
            <a:r>
              <a:rPr lang="he-IL" sz="1400" dirty="0" smtClean="0"/>
              <a:t>של הכלי, החלוקה תחומים</a:t>
            </a:r>
            <a:r>
              <a:rPr lang="he-IL" sz="1200" dirty="0" smtClean="0"/>
              <a:t>.</a:t>
            </a:r>
          </a:p>
          <a:p>
            <a:pPr marL="342900" lvl="1" indent="-342900" algn="just" eaLnBrk="1" hangingPunct="1">
              <a:spcBef>
                <a:spcPts val="300"/>
              </a:spcBef>
              <a:spcAft>
                <a:spcPts val="300"/>
              </a:spcAft>
              <a:buFont typeface="Wingdings" pitchFamily="2" charset="2"/>
              <a:buChar char="n"/>
            </a:pPr>
            <a:r>
              <a:rPr lang="he-IL" sz="1400" b="1" dirty="0" smtClean="0"/>
              <a:t>שאיפה לקבל מטען גורמי גבוה לתחום הרלוונטי ונמוך עם תחום אחר</a:t>
            </a:r>
            <a:r>
              <a:rPr lang="he-IL" sz="1400" dirty="0" smtClean="0"/>
              <a:t>.</a:t>
            </a:r>
          </a:p>
          <a:p>
            <a:pPr marL="342900" lvl="1" indent="-342900" algn="just" eaLnBrk="1" hangingPunct="1">
              <a:spcBef>
                <a:spcPts val="300"/>
              </a:spcBef>
              <a:spcAft>
                <a:spcPts val="300"/>
              </a:spcAft>
              <a:buFont typeface="Wingdings" pitchFamily="2" charset="2"/>
              <a:buChar char="n"/>
            </a:pPr>
            <a:r>
              <a:rPr lang="he-IL" sz="1400" dirty="0" smtClean="0"/>
              <a:t>בטבלת קורלציות נשאף לקבל מתאמים גבוהים בין פריטים מאותה התחום ונמוכים יותר עם פריטים מתחומים שונים. </a:t>
            </a:r>
          </a:p>
          <a:p>
            <a:pPr marL="342900" lvl="1" indent="-342900" algn="just" eaLnBrk="1" hangingPunct="1">
              <a:spcBef>
                <a:spcPts val="300"/>
              </a:spcBef>
              <a:spcAft>
                <a:spcPts val="300"/>
              </a:spcAft>
              <a:buFont typeface="Arial" pitchFamily="34" charset="0"/>
              <a:buChar char="!"/>
            </a:pPr>
            <a:r>
              <a:rPr lang="he-IL" sz="1400" dirty="0" smtClean="0"/>
              <a:t>לא ניתן לבצע ניתוח גורמים על פריטים עם סקלת תשובות מסולם איכותי.</a:t>
            </a:r>
          </a:p>
          <a:p>
            <a:pPr marL="342900" lvl="1" indent="-342900" algn="just" eaLnBrk="1" hangingPunct="1">
              <a:spcBef>
                <a:spcPts val="300"/>
              </a:spcBef>
              <a:spcAft>
                <a:spcPts val="300"/>
              </a:spcAft>
              <a:buFont typeface="Wingdings" pitchFamily="2" charset="2"/>
              <a:buChar char="n"/>
            </a:pPr>
            <a:endParaRPr lang="he-IL" sz="1400" dirty="0" smtClean="0"/>
          </a:p>
        </p:txBody>
      </p:sp>
      <p:graphicFrame>
        <p:nvGraphicFramePr>
          <p:cNvPr id="5" name="טבלה 4"/>
          <p:cNvGraphicFramePr>
            <a:graphicFrameLocks noGrp="1"/>
          </p:cNvGraphicFramePr>
          <p:nvPr>
            <p:extLst>
              <p:ext uri="{D42A27DB-BD31-4B8C-83A1-F6EECF244321}">
                <p14:modId xmlns:p14="http://schemas.microsoft.com/office/powerpoint/2010/main" xmlns="" val="438230224"/>
              </p:ext>
            </p:extLst>
          </p:nvPr>
        </p:nvGraphicFramePr>
        <p:xfrm>
          <a:off x="179512" y="4659992"/>
          <a:ext cx="5562600" cy="1864360"/>
        </p:xfrm>
        <a:graphic>
          <a:graphicData uri="http://schemas.openxmlformats.org/drawingml/2006/table">
            <a:tbl>
              <a:tblPr rtl="1"/>
              <a:tblGrid>
                <a:gridCol w="1152525"/>
                <a:gridCol w="630237"/>
                <a:gridCol w="630238"/>
                <a:gridCol w="630237"/>
                <a:gridCol w="673100"/>
                <a:gridCol w="585788"/>
                <a:gridCol w="630237"/>
                <a:gridCol w="630238"/>
              </a:tblGrid>
              <a:tr h="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900" b="0" i="0" u="none" strike="noStrike" cap="none" normalizeH="0" baseline="0" smtClean="0">
                          <a:ln>
                            <a:noFill/>
                          </a:ln>
                          <a:solidFill>
                            <a:srgbClr val="000000"/>
                          </a:solidFill>
                          <a:effectLst/>
                          <a:latin typeface="Times New Roman" pitchFamily="18" charset="0"/>
                          <a:cs typeface="Calibri" pitchFamily="34" charset="0"/>
                        </a:rPr>
                        <a:t> </a:t>
                      </a:r>
                      <a:endParaRPr kumimoji="0" lang="en-US" sz="1100" b="0" i="0" u="none" strike="noStrike" cap="none" normalizeH="0" baseline="0" smtClean="0">
                        <a:ln>
                          <a:noFill/>
                        </a:ln>
                        <a:solidFill>
                          <a:schemeClr val="tx1"/>
                        </a:solidFill>
                        <a:effectLst/>
                        <a:latin typeface="Calibri" pitchFamily="34" charset="0"/>
                        <a:cs typeface="Calibri" pitchFamily="34" charset="0"/>
                      </a:endParaRPr>
                    </a:p>
                  </a:txBody>
                  <a:tcPr marL="19050" marR="19050" marT="19050" marB="19050" anchor="ctr" horzOverflow="overflow">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900" b="1" i="0" u="none" strike="noStrike" cap="none" normalizeH="0" baseline="0" smtClean="0">
                          <a:ln>
                            <a:noFill/>
                          </a:ln>
                          <a:solidFill>
                            <a:srgbClr val="336699"/>
                          </a:solidFill>
                          <a:effectLst/>
                          <a:latin typeface="Times New Roman" pitchFamily="18" charset="0"/>
                          <a:cs typeface="Calibri" pitchFamily="34" charset="0"/>
                        </a:rPr>
                        <a:t>כאב</a:t>
                      </a:r>
                      <a:endParaRPr kumimoji="0" lang="en-US" sz="1100" b="1" i="0" u="none" strike="noStrike" cap="none" normalizeH="0" baseline="0" smtClean="0">
                        <a:ln>
                          <a:noFill/>
                        </a:ln>
                        <a:solidFill>
                          <a:srgbClr val="336699"/>
                        </a:solidFill>
                        <a:effectLst/>
                        <a:latin typeface="Calibri" pitchFamily="34" charset="0"/>
                        <a:cs typeface="Calibri" pitchFamily="34" charset="0"/>
                      </a:endParaRPr>
                    </a:p>
                  </a:txBody>
                  <a:tcPr marL="19050" marR="19050" marT="0" marB="0" anchor="ctr" horzOverflow="overflow">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900" b="1" i="0" u="none" strike="noStrike" cap="none" normalizeH="0" baseline="0" smtClean="0">
                          <a:ln>
                            <a:noFill/>
                          </a:ln>
                          <a:solidFill>
                            <a:srgbClr val="336699"/>
                          </a:solidFill>
                          <a:effectLst/>
                          <a:latin typeface="Times New Roman" pitchFamily="18" charset="0"/>
                          <a:cs typeface="Calibri" pitchFamily="34" charset="0"/>
                        </a:rPr>
                        <a:t>תשישות</a:t>
                      </a:r>
                      <a:endParaRPr kumimoji="0" lang="en-US" sz="1100" b="1" i="0" u="none" strike="noStrike" cap="none" normalizeH="0" baseline="0" smtClean="0">
                        <a:ln>
                          <a:noFill/>
                        </a:ln>
                        <a:solidFill>
                          <a:srgbClr val="336699"/>
                        </a:solidFill>
                        <a:effectLst/>
                        <a:latin typeface="Calibri" pitchFamily="34" charset="0"/>
                        <a:cs typeface="Calibri" pitchFamily="34" charset="0"/>
                      </a:endParaRPr>
                    </a:p>
                  </a:txBody>
                  <a:tcPr marL="19050" marR="19050" marT="19050" marB="19050" anchor="ctr" horzOverflow="overflow">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900" b="1" i="0" u="none" strike="noStrike" cap="none" normalizeH="0" baseline="0" smtClean="0">
                          <a:ln>
                            <a:noFill/>
                          </a:ln>
                          <a:solidFill>
                            <a:srgbClr val="FF0000"/>
                          </a:solidFill>
                          <a:effectLst/>
                          <a:latin typeface="Times New Roman" pitchFamily="18" charset="0"/>
                          <a:cs typeface="Calibri" pitchFamily="34" charset="0"/>
                        </a:rPr>
                        <a:t>בחילה</a:t>
                      </a:r>
                      <a:endParaRPr kumimoji="0" lang="en-US" sz="1100" b="1" i="0" u="none" strike="noStrike" cap="none" normalizeH="0" baseline="0" smtClean="0">
                        <a:ln>
                          <a:noFill/>
                        </a:ln>
                        <a:solidFill>
                          <a:srgbClr val="FF0000"/>
                        </a:solidFill>
                        <a:effectLst/>
                        <a:latin typeface="Calibri" pitchFamily="34" charset="0"/>
                        <a:cs typeface="Calibri" pitchFamily="34" charset="0"/>
                      </a:endParaRPr>
                    </a:p>
                  </a:txBody>
                  <a:tcPr marL="19050" marR="19050" marT="19050" marB="19050" anchor="ctr" horzOverflow="overflow">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900" b="1" i="0" u="none" strike="noStrike" cap="none" normalizeH="0" baseline="0" smtClean="0">
                          <a:ln>
                            <a:noFill/>
                          </a:ln>
                          <a:solidFill>
                            <a:srgbClr val="336699"/>
                          </a:solidFill>
                          <a:effectLst/>
                          <a:latin typeface="Times New Roman" pitchFamily="18" charset="0"/>
                          <a:cs typeface="Calibri" pitchFamily="34" charset="0"/>
                        </a:rPr>
                        <a:t>הפרעות שינה</a:t>
                      </a:r>
                      <a:endParaRPr kumimoji="0" lang="en-US" sz="1100" b="1" i="0" u="none" strike="noStrike" cap="none" normalizeH="0" baseline="0" smtClean="0">
                        <a:ln>
                          <a:noFill/>
                        </a:ln>
                        <a:solidFill>
                          <a:srgbClr val="336699"/>
                        </a:solidFill>
                        <a:effectLst/>
                        <a:latin typeface="Calibri" pitchFamily="34" charset="0"/>
                        <a:cs typeface="Calibri" pitchFamily="34" charset="0"/>
                      </a:endParaRPr>
                    </a:p>
                  </a:txBody>
                  <a:tcPr marL="19050" marR="19050" marT="19050" marB="19050" anchor="ctr" horzOverflow="overflow">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900" b="1" i="0" u="none" strike="noStrike" cap="none" normalizeH="0" baseline="0" smtClean="0">
                          <a:ln>
                            <a:noFill/>
                          </a:ln>
                          <a:solidFill>
                            <a:srgbClr val="FF0000"/>
                          </a:solidFill>
                          <a:effectLst/>
                          <a:latin typeface="Times New Roman" pitchFamily="18" charset="0"/>
                          <a:cs typeface="Calibri" pitchFamily="34" charset="0"/>
                        </a:rPr>
                        <a:t>מצוקה</a:t>
                      </a:r>
                      <a:endParaRPr kumimoji="0" lang="en-US" sz="1100" b="1" i="0" u="none" strike="noStrike" cap="none" normalizeH="0" baseline="0" smtClean="0">
                        <a:ln>
                          <a:noFill/>
                        </a:ln>
                        <a:solidFill>
                          <a:srgbClr val="FF0000"/>
                        </a:solidFill>
                        <a:effectLst/>
                        <a:latin typeface="Calibri" pitchFamily="34" charset="0"/>
                        <a:cs typeface="Calibri" pitchFamily="34" charset="0"/>
                      </a:endParaRPr>
                    </a:p>
                  </a:txBody>
                  <a:tcPr marL="19050" marR="19050" marT="19050" marB="19050" anchor="ctr" horzOverflow="overflow">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900" b="1" i="0" u="none" strike="noStrike" cap="none" normalizeH="0" baseline="0" smtClean="0">
                          <a:ln>
                            <a:noFill/>
                          </a:ln>
                          <a:solidFill>
                            <a:srgbClr val="336699"/>
                          </a:solidFill>
                          <a:effectLst/>
                          <a:latin typeface="Times New Roman" pitchFamily="18" charset="0"/>
                          <a:cs typeface="Calibri" pitchFamily="34" charset="0"/>
                        </a:rPr>
                        <a:t>קוצר נשימה</a:t>
                      </a:r>
                      <a:endParaRPr kumimoji="0" lang="en-US" sz="1100" b="1" i="0" u="none" strike="noStrike" cap="none" normalizeH="0" baseline="0" smtClean="0">
                        <a:ln>
                          <a:noFill/>
                        </a:ln>
                        <a:solidFill>
                          <a:srgbClr val="336699"/>
                        </a:solidFill>
                        <a:effectLst/>
                        <a:latin typeface="Calibri" pitchFamily="34" charset="0"/>
                        <a:cs typeface="Calibri" pitchFamily="34" charset="0"/>
                      </a:endParaRPr>
                    </a:p>
                  </a:txBody>
                  <a:tcPr marL="19050" marR="19050" marT="19050" marB="19050" anchor="ctr" horzOverflow="overflow">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900" b="1" i="0" u="none" strike="noStrike" cap="none" normalizeH="0" baseline="0" smtClean="0">
                          <a:ln>
                            <a:noFill/>
                          </a:ln>
                          <a:solidFill>
                            <a:srgbClr val="336699"/>
                          </a:solidFill>
                          <a:effectLst/>
                          <a:latin typeface="Times New Roman" pitchFamily="18" charset="0"/>
                          <a:cs typeface="Calibri" pitchFamily="34" charset="0"/>
                        </a:rPr>
                        <a:t>זיכרון</a:t>
                      </a:r>
                      <a:endParaRPr kumimoji="0" lang="en-US" sz="1100" b="1" i="0" u="none" strike="noStrike" cap="none" normalizeH="0" baseline="0" smtClean="0">
                        <a:ln>
                          <a:noFill/>
                        </a:ln>
                        <a:solidFill>
                          <a:srgbClr val="336699"/>
                        </a:solidFill>
                        <a:effectLst/>
                        <a:latin typeface="Calibri" pitchFamily="34" charset="0"/>
                        <a:cs typeface="Calibri" pitchFamily="34" charset="0"/>
                      </a:endParaRPr>
                    </a:p>
                  </a:txBody>
                  <a:tcPr marL="19050" marR="19050" marT="19050" marB="19050" anchor="ctr" horzOverflow="overflow">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84150">
                <a:tc>
                  <a:txBody>
                    <a:bodyPr/>
                    <a:lstStyle/>
                    <a:p>
                      <a:pPr marL="0" marR="0" lvl="0" indent="0" algn="r" defTabSz="914400" rtl="1" eaLnBrk="1" fontAlgn="base" latinLnBrk="0" hangingPunct="1">
                        <a:lnSpc>
                          <a:spcPct val="115000"/>
                        </a:lnSpc>
                        <a:spcBef>
                          <a:spcPct val="0"/>
                        </a:spcBef>
                        <a:spcAft>
                          <a:spcPct val="0"/>
                        </a:spcAft>
                        <a:buClrTx/>
                        <a:buSzTx/>
                        <a:buFontTx/>
                        <a:buNone/>
                        <a:tabLst/>
                      </a:pPr>
                      <a:r>
                        <a:rPr kumimoji="0" lang="he-IL" sz="900" b="1" i="0" u="none" strike="noStrike" cap="none" normalizeH="0" baseline="0" smtClean="0">
                          <a:ln>
                            <a:noFill/>
                          </a:ln>
                          <a:solidFill>
                            <a:srgbClr val="336699"/>
                          </a:solidFill>
                          <a:effectLst/>
                          <a:latin typeface="Times New Roman" pitchFamily="18" charset="0"/>
                          <a:cs typeface="Calibri" pitchFamily="34" charset="0"/>
                        </a:rPr>
                        <a:t>כאב</a:t>
                      </a:r>
                      <a:endParaRPr kumimoji="0" lang="en-US" sz="900" b="1" i="0" u="none" strike="noStrike" cap="none" normalizeH="0" baseline="0" smtClean="0">
                        <a:ln>
                          <a:noFill/>
                        </a:ln>
                        <a:solidFill>
                          <a:srgbClr val="336699"/>
                        </a:solidFill>
                        <a:effectLst/>
                        <a:latin typeface="Calibri" pitchFamily="34" charset="0"/>
                        <a:cs typeface="Calibri" pitchFamily="34" charset="0"/>
                      </a:endParaRPr>
                    </a:p>
                  </a:txBody>
                  <a:tcPr marL="19050" marR="19050" marT="19050" marB="1905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1.00</a:t>
                      </a:r>
                    </a:p>
                  </a:txBody>
                  <a:tcPr marL="19050" marR="19050" marT="19050" marB="1905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Calibri" pitchFamily="34" charset="0"/>
                          <a:cs typeface="Times New Roman" pitchFamily="18" charset="0"/>
                        </a:rPr>
                        <a:t>.56</a:t>
                      </a:r>
                    </a:p>
                  </a:txBody>
                  <a:tcPr marL="19050" marR="19050" marT="19050" marB="1905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.22</a:t>
                      </a:r>
                    </a:p>
                  </a:txBody>
                  <a:tcPr marL="19050" marR="19050" marT="19050" marB="1905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Calibri" pitchFamily="34" charset="0"/>
                          <a:cs typeface="Times New Roman" pitchFamily="18" charset="0"/>
                        </a:rPr>
                        <a:t>.65</a:t>
                      </a:r>
                    </a:p>
                  </a:txBody>
                  <a:tcPr marL="19050" marR="19050" marT="19050" marB="1905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.31</a:t>
                      </a:r>
                    </a:p>
                  </a:txBody>
                  <a:tcPr marL="19050" marR="19050" marT="19050" marB="1905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Calibri" pitchFamily="34" charset="0"/>
                          <a:cs typeface="Times New Roman" pitchFamily="18" charset="0"/>
                        </a:rPr>
                        <a:t>.62</a:t>
                      </a:r>
                    </a:p>
                  </a:txBody>
                  <a:tcPr marL="19050" marR="19050" marT="19050" marB="1905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Calibri" pitchFamily="34" charset="0"/>
                          <a:cs typeface="Times New Roman" pitchFamily="18" charset="0"/>
                        </a:rPr>
                        <a:t>.58</a:t>
                      </a:r>
                    </a:p>
                  </a:txBody>
                  <a:tcPr marL="19050" marR="19050" marT="19050" marB="1905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r>
              <a:tr h="0">
                <a:tc>
                  <a:txBody>
                    <a:bodyPr/>
                    <a:lstStyle/>
                    <a:p>
                      <a:pPr marL="0" marR="0" lvl="0" indent="0" algn="r" defTabSz="914400" rtl="1" eaLnBrk="1" fontAlgn="base" latinLnBrk="0" hangingPunct="1">
                        <a:lnSpc>
                          <a:spcPct val="115000"/>
                        </a:lnSpc>
                        <a:spcBef>
                          <a:spcPct val="0"/>
                        </a:spcBef>
                        <a:spcAft>
                          <a:spcPct val="0"/>
                        </a:spcAft>
                        <a:buClrTx/>
                        <a:buSzTx/>
                        <a:buFontTx/>
                        <a:buNone/>
                        <a:tabLst/>
                      </a:pPr>
                      <a:r>
                        <a:rPr kumimoji="0" lang="he-IL" sz="900" b="1" i="0" u="none" strike="noStrike" cap="none" normalizeH="0" baseline="0" smtClean="0">
                          <a:ln>
                            <a:noFill/>
                          </a:ln>
                          <a:solidFill>
                            <a:srgbClr val="336699"/>
                          </a:solidFill>
                          <a:effectLst/>
                          <a:latin typeface="Times New Roman" pitchFamily="18" charset="0"/>
                          <a:cs typeface="Calibri" pitchFamily="34" charset="0"/>
                        </a:rPr>
                        <a:t>תשישות</a:t>
                      </a:r>
                      <a:endParaRPr kumimoji="0" lang="en-US" sz="900" b="1" i="0" u="none" strike="noStrike" cap="none" normalizeH="0" baseline="0" smtClean="0">
                        <a:ln>
                          <a:noFill/>
                        </a:ln>
                        <a:solidFill>
                          <a:srgbClr val="336699"/>
                        </a:solidFill>
                        <a:effectLst/>
                        <a:latin typeface="Calibri" pitchFamily="34" charset="0"/>
                        <a:cs typeface="Calibri" pitchFamily="34" charset="0"/>
                      </a:endParaRPr>
                    </a:p>
                  </a:txBody>
                  <a:tcPr marL="19050" marR="19050" marT="19050" marB="1905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1.00</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.24</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Calibri" pitchFamily="34" charset="0"/>
                          <a:cs typeface="Times New Roman" pitchFamily="18" charset="0"/>
                        </a:rPr>
                        <a:t>.71</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.22</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Calibri" pitchFamily="34" charset="0"/>
                          <a:cs typeface="Times New Roman" pitchFamily="18" charset="0"/>
                        </a:rPr>
                        <a:t>.52</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Calibri" pitchFamily="34" charset="0"/>
                          <a:cs typeface="Times New Roman" pitchFamily="18" charset="0"/>
                        </a:rPr>
                        <a:t>.48</a:t>
                      </a:r>
                    </a:p>
                  </a:txBody>
                  <a:tcPr marL="19050" marR="19050" marT="19050" marB="19050" horzOverflow="overflow">
                    <a:lnL>
                      <a:noFill/>
                    </a:lnL>
                    <a:lnR>
                      <a:noFill/>
                    </a:lnR>
                    <a:lnT>
                      <a:noFill/>
                    </a:lnT>
                    <a:lnB>
                      <a:noFill/>
                    </a:lnB>
                    <a:lnTlToBr>
                      <a:noFill/>
                    </a:lnTlToBr>
                    <a:lnBlToTr>
                      <a:noFill/>
                    </a:lnBlToTr>
                    <a:solidFill>
                      <a:srgbClr val="FFFFFF"/>
                    </a:solidFill>
                  </a:tcPr>
                </a:tc>
              </a:tr>
              <a:tr h="0">
                <a:tc>
                  <a:txBody>
                    <a:bodyPr/>
                    <a:lstStyle/>
                    <a:p>
                      <a:pPr marL="0" marR="0" lvl="0" indent="0" algn="r" defTabSz="914400" rtl="1" eaLnBrk="1" fontAlgn="base" latinLnBrk="0" hangingPunct="1">
                        <a:lnSpc>
                          <a:spcPct val="115000"/>
                        </a:lnSpc>
                        <a:spcBef>
                          <a:spcPct val="0"/>
                        </a:spcBef>
                        <a:spcAft>
                          <a:spcPct val="0"/>
                        </a:spcAft>
                        <a:buClrTx/>
                        <a:buSzTx/>
                        <a:buFontTx/>
                        <a:buNone/>
                        <a:tabLst/>
                      </a:pPr>
                      <a:r>
                        <a:rPr kumimoji="0" lang="he-IL" sz="900" b="1" i="0" u="none" strike="noStrike" cap="none" normalizeH="0" baseline="0" smtClean="0">
                          <a:ln>
                            <a:noFill/>
                          </a:ln>
                          <a:solidFill>
                            <a:srgbClr val="FF0000"/>
                          </a:solidFill>
                          <a:effectLst/>
                          <a:latin typeface="Times New Roman" pitchFamily="18" charset="0"/>
                          <a:cs typeface="Calibri" pitchFamily="34" charset="0"/>
                        </a:rPr>
                        <a:t>בחילה </a:t>
                      </a:r>
                      <a:endParaRPr kumimoji="0" lang="en-US" sz="900" b="1" i="0" u="none" strike="noStrike" cap="none" normalizeH="0" baseline="0" smtClean="0">
                        <a:ln>
                          <a:noFill/>
                        </a:ln>
                        <a:solidFill>
                          <a:srgbClr val="FF0000"/>
                        </a:solidFill>
                        <a:effectLst/>
                        <a:latin typeface="Calibri" pitchFamily="34" charset="0"/>
                        <a:cs typeface="Calibri" pitchFamily="34" charset="0"/>
                      </a:endParaRPr>
                    </a:p>
                  </a:txBody>
                  <a:tcPr marL="19050" marR="19050" marT="19050" marB="1905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1.00</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.21</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Calibri" pitchFamily="34" charset="0"/>
                          <a:cs typeface="Times New Roman" pitchFamily="18" charset="0"/>
                        </a:rPr>
                        <a:t>.63</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.27</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.18</a:t>
                      </a:r>
                    </a:p>
                  </a:txBody>
                  <a:tcPr marL="19050" marR="19050" marT="19050" marB="19050" horzOverflow="overflow">
                    <a:lnL>
                      <a:noFill/>
                    </a:lnL>
                    <a:lnR>
                      <a:noFill/>
                    </a:lnR>
                    <a:lnT>
                      <a:noFill/>
                    </a:lnT>
                    <a:lnB>
                      <a:noFill/>
                    </a:lnB>
                    <a:lnTlToBr>
                      <a:noFill/>
                    </a:lnTlToBr>
                    <a:lnBlToTr>
                      <a:noFill/>
                    </a:lnBlToTr>
                    <a:solidFill>
                      <a:srgbClr val="FFFFFF"/>
                    </a:solidFill>
                  </a:tcPr>
                </a:tc>
              </a:tr>
              <a:tr h="0">
                <a:tc>
                  <a:txBody>
                    <a:bodyPr/>
                    <a:lstStyle/>
                    <a:p>
                      <a:pPr marL="0" marR="0" lvl="0" indent="0" algn="r" defTabSz="914400" rtl="1" eaLnBrk="1" fontAlgn="base" latinLnBrk="0" hangingPunct="1">
                        <a:lnSpc>
                          <a:spcPct val="115000"/>
                        </a:lnSpc>
                        <a:spcBef>
                          <a:spcPct val="0"/>
                        </a:spcBef>
                        <a:spcAft>
                          <a:spcPct val="0"/>
                        </a:spcAft>
                        <a:buClrTx/>
                        <a:buSzTx/>
                        <a:buFontTx/>
                        <a:buNone/>
                        <a:tabLst/>
                      </a:pPr>
                      <a:r>
                        <a:rPr kumimoji="0" lang="he-IL" sz="900" b="1" i="0" u="none" strike="noStrike" cap="none" normalizeH="0" baseline="0" smtClean="0">
                          <a:ln>
                            <a:noFill/>
                          </a:ln>
                          <a:solidFill>
                            <a:srgbClr val="336699"/>
                          </a:solidFill>
                          <a:effectLst/>
                          <a:latin typeface="Times New Roman" pitchFamily="18" charset="0"/>
                          <a:cs typeface="Calibri" pitchFamily="34" charset="0"/>
                        </a:rPr>
                        <a:t>הפרעות שינה </a:t>
                      </a:r>
                      <a:endParaRPr kumimoji="0" lang="en-US" sz="900" b="1" i="0" u="none" strike="noStrike" cap="none" normalizeH="0" baseline="0" smtClean="0">
                        <a:ln>
                          <a:noFill/>
                        </a:ln>
                        <a:solidFill>
                          <a:srgbClr val="336699"/>
                        </a:solidFill>
                        <a:effectLst/>
                        <a:latin typeface="Calibri" pitchFamily="34" charset="0"/>
                        <a:cs typeface="Calibri" pitchFamily="34" charset="0"/>
                      </a:endParaRPr>
                    </a:p>
                  </a:txBody>
                  <a:tcPr marL="19050" marR="19050" marT="19050" marB="1905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1.00</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.26</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Calibri" pitchFamily="34" charset="0"/>
                          <a:cs typeface="Times New Roman" pitchFamily="18" charset="0"/>
                        </a:rPr>
                        <a:t>.59</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Calibri" pitchFamily="34" charset="0"/>
                          <a:cs typeface="Times New Roman" pitchFamily="18" charset="0"/>
                        </a:rPr>
                        <a:t>.55</a:t>
                      </a:r>
                    </a:p>
                  </a:txBody>
                  <a:tcPr marL="19050" marR="19050" marT="19050" marB="19050" horzOverflow="overflow">
                    <a:lnL>
                      <a:noFill/>
                    </a:lnL>
                    <a:lnR>
                      <a:noFill/>
                    </a:lnR>
                    <a:lnT>
                      <a:noFill/>
                    </a:lnT>
                    <a:lnB>
                      <a:noFill/>
                    </a:lnB>
                    <a:lnTlToBr>
                      <a:noFill/>
                    </a:lnTlToBr>
                    <a:lnBlToTr>
                      <a:noFill/>
                    </a:lnBlToTr>
                    <a:solidFill>
                      <a:srgbClr val="FFFFFF"/>
                    </a:solidFill>
                  </a:tcPr>
                </a:tc>
              </a:tr>
              <a:tr h="0">
                <a:tc>
                  <a:txBody>
                    <a:bodyPr/>
                    <a:lstStyle/>
                    <a:p>
                      <a:pPr marL="0" marR="0" lvl="0" indent="0" algn="r" defTabSz="914400" rtl="1" eaLnBrk="1" fontAlgn="base" latinLnBrk="0" hangingPunct="1">
                        <a:lnSpc>
                          <a:spcPct val="115000"/>
                        </a:lnSpc>
                        <a:spcBef>
                          <a:spcPct val="0"/>
                        </a:spcBef>
                        <a:spcAft>
                          <a:spcPct val="0"/>
                        </a:spcAft>
                        <a:buClrTx/>
                        <a:buSzTx/>
                        <a:buFontTx/>
                        <a:buNone/>
                        <a:tabLst/>
                      </a:pPr>
                      <a:r>
                        <a:rPr kumimoji="0" lang="he-IL" sz="900" b="1" i="0" u="none" strike="noStrike" cap="none" normalizeH="0" baseline="0" smtClean="0">
                          <a:ln>
                            <a:noFill/>
                          </a:ln>
                          <a:solidFill>
                            <a:srgbClr val="FF0000"/>
                          </a:solidFill>
                          <a:effectLst/>
                          <a:latin typeface="Times New Roman" pitchFamily="18" charset="0"/>
                          <a:cs typeface="Calibri" pitchFamily="34" charset="0"/>
                        </a:rPr>
                        <a:t>מצוקה</a:t>
                      </a:r>
                      <a:endParaRPr kumimoji="0" lang="en-US" sz="900" b="1" i="0" u="none" strike="noStrike" cap="none" normalizeH="0" baseline="0" smtClean="0">
                        <a:ln>
                          <a:noFill/>
                        </a:ln>
                        <a:solidFill>
                          <a:srgbClr val="FF0000"/>
                        </a:solidFill>
                        <a:effectLst/>
                        <a:latin typeface="Calibri" pitchFamily="34" charset="0"/>
                        <a:cs typeface="Calibri" pitchFamily="34" charset="0"/>
                      </a:endParaRPr>
                    </a:p>
                  </a:txBody>
                  <a:tcPr marL="19050" marR="19050" marT="19050" marB="1905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1.00</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.22</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.29</a:t>
                      </a:r>
                    </a:p>
                  </a:txBody>
                  <a:tcPr marL="19050" marR="19050" marT="19050" marB="19050" horzOverflow="overflow">
                    <a:lnL>
                      <a:noFill/>
                    </a:lnL>
                    <a:lnR>
                      <a:noFill/>
                    </a:lnR>
                    <a:lnT>
                      <a:noFill/>
                    </a:lnT>
                    <a:lnB>
                      <a:noFill/>
                    </a:lnB>
                    <a:lnTlToBr>
                      <a:noFill/>
                    </a:lnTlToBr>
                    <a:lnBlToTr>
                      <a:noFill/>
                    </a:lnBlToTr>
                    <a:solidFill>
                      <a:srgbClr val="FFFFFF"/>
                    </a:solidFill>
                  </a:tcPr>
                </a:tc>
              </a:tr>
              <a:tr h="0">
                <a:tc>
                  <a:txBody>
                    <a:bodyPr/>
                    <a:lstStyle/>
                    <a:p>
                      <a:pPr marL="0" marR="0" lvl="0" indent="0" algn="r" defTabSz="914400" rtl="1" eaLnBrk="1" fontAlgn="base" latinLnBrk="0" hangingPunct="1">
                        <a:lnSpc>
                          <a:spcPct val="115000"/>
                        </a:lnSpc>
                        <a:spcBef>
                          <a:spcPct val="0"/>
                        </a:spcBef>
                        <a:spcAft>
                          <a:spcPct val="0"/>
                        </a:spcAft>
                        <a:buClrTx/>
                        <a:buSzTx/>
                        <a:buFontTx/>
                        <a:buNone/>
                        <a:tabLst/>
                      </a:pPr>
                      <a:r>
                        <a:rPr kumimoji="0" lang="he-IL" sz="900" b="1" i="0" u="none" strike="noStrike" cap="none" normalizeH="0" baseline="0" smtClean="0">
                          <a:ln>
                            <a:noFill/>
                          </a:ln>
                          <a:solidFill>
                            <a:srgbClr val="336699"/>
                          </a:solidFill>
                          <a:effectLst/>
                          <a:latin typeface="Times New Roman" pitchFamily="18" charset="0"/>
                          <a:cs typeface="Calibri" pitchFamily="34" charset="0"/>
                        </a:rPr>
                        <a:t>קוצר נשימה</a:t>
                      </a:r>
                      <a:endParaRPr kumimoji="0" lang="en-US" sz="900" b="1" i="0" u="none" strike="noStrike" cap="none" normalizeH="0" baseline="0" smtClean="0">
                        <a:ln>
                          <a:noFill/>
                        </a:ln>
                        <a:solidFill>
                          <a:srgbClr val="336699"/>
                        </a:solidFill>
                        <a:effectLst/>
                        <a:latin typeface="Calibri" pitchFamily="34" charset="0"/>
                        <a:cs typeface="Calibri" pitchFamily="34" charset="0"/>
                      </a:endParaRPr>
                    </a:p>
                  </a:txBody>
                  <a:tcPr marL="19050" marR="19050" marT="19050" marB="1905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1.00</a:t>
                      </a:r>
                    </a:p>
                  </a:txBody>
                  <a:tcPr marL="19050" marR="19050" marT="19050" marB="19050"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Calibri" pitchFamily="34" charset="0"/>
                          <a:cs typeface="Times New Roman" pitchFamily="18" charset="0"/>
                        </a:rPr>
                        <a:t>.49</a:t>
                      </a:r>
                    </a:p>
                  </a:txBody>
                  <a:tcPr marL="19050" marR="19050" marT="19050" marB="19050" horzOverflow="overflow">
                    <a:lnL>
                      <a:noFill/>
                    </a:lnL>
                    <a:lnR>
                      <a:noFill/>
                    </a:lnR>
                    <a:lnT>
                      <a:noFill/>
                    </a:lnT>
                    <a:lnB>
                      <a:noFill/>
                    </a:lnB>
                    <a:lnTlToBr>
                      <a:noFill/>
                    </a:lnTlToBr>
                    <a:lnBlToTr>
                      <a:noFill/>
                    </a:lnBlToTr>
                    <a:solidFill>
                      <a:srgbClr val="FFFFFF"/>
                    </a:solidFill>
                  </a:tcPr>
                </a:tc>
              </a:tr>
              <a:tr h="0">
                <a:tc>
                  <a:txBody>
                    <a:bodyPr/>
                    <a:lstStyle/>
                    <a:p>
                      <a:pPr marL="0" marR="0" lvl="0" indent="0" algn="r" defTabSz="914400" rtl="1" eaLnBrk="1" fontAlgn="base" latinLnBrk="0" hangingPunct="1">
                        <a:lnSpc>
                          <a:spcPct val="115000"/>
                        </a:lnSpc>
                        <a:spcBef>
                          <a:spcPct val="0"/>
                        </a:spcBef>
                        <a:spcAft>
                          <a:spcPct val="0"/>
                        </a:spcAft>
                        <a:buClrTx/>
                        <a:buSzTx/>
                        <a:buFontTx/>
                        <a:buNone/>
                        <a:tabLst/>
                      </a:pPr>
                      <a:r>
                        <a:rPr kumimoji="0" lang="he-IL" sz="900" b="1" i="0" u="none" strike="noStrike" cap="none" normalizeH="0" baseline="0" smtClean="0">
                          <a:ln>
                            <a:noFill/>
                          </a:ln>
                          <a:solidFill>
                            <a:srgbClr val="336699"/>
                          </a:solidFill>
                          <a:effectLst/>
                          <a:latin typeface="Times New Roman" pitchFamily="18" charset="0"/>
                          <a:cs typeface="Calibri" pitchFamily="34" charset="0"/>
                        </a:rPr>
                        <a:t>זיכרון</a:t>
                      </a:r>
                      <a:endParaRPr kumimoji="0" lang="en-US" sz="900" b="1" i="0" u="none" strike="noStrike" cap="none" normalizeH="0" baseline="0" smtClean="0">
                        <a:ln>
                          <a:noFill/>
                        </a:ln>
                        <a:solidFill>
                          <a:srgbClr val="336699"/>
                        </a:solidFill>
                        <a:effectLst/>
                        <a:latin typeface="Calibri" pitchFamily="34" charset="0"/>
                        <a:cs typeface="Calibri" pitchFamily="34" charset="0"/>
                      </a:endParaRPr>
                    </a:p>
                  </a:txBody>
                  <a:tcPr marL="19050" marR="19050" marT="19050" marB="19050" anchor="ctr"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Times New Roman" pitchFamily="18" charset="0"/>
                        </a:rPr>
                        <a:t> </a:t>
                      </a:r>
                    </a:p>
                  </a:txBody>
                  <a:tcPr marL="19050" marR="19050" marT="19050" marB="19050"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16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1.00</a:t>
                      </a:r>
                    </a:p>
                  </a:txBody>
                  <a:tcPr marL="19050" marR="19050" marT="19050" marB="19050"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fade">
                                      <p:cBhvr>
                                        <p:cTn id="11" dur="2000"/>
                                        <p:tgtEl>
                                          <p:spTgt spid="6">
                                            <p:txEl>
                                              <p:pRg st="1" end="1"/>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2000"/>
                                        <p:tgtEl>
                                          <p:spTgt spid="6">
                                            <p:txEl>
                                              <p:pRg st="2" end="2"/>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2000"/>
                                        <p:tgtEl>
                                          <p:spTgt spid="6">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txEl>
                                              <p:pRg st="4" end="4"/>
                                            </p:txEl>
                                          </p:spTgt>
                                        </p:tgtEl>
                                        <p:attrNameLst>
                                          <p:attrName>style.visibility</p:attrName>
                                        </p:attrNameLst>
                                      </p:cBhvr>
                                      <p:to>
                                        <p:strVal val="visible"/>
                                      </p:to>
                                    </p:set>
                                    <p:animEffect transition="in" filter="fade">
                                      <p:cBhvr>
                                        <p:cTn id="20" dur="2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1268760"/>
            <a:ext cx="8208912" cy="476920"/>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800" dirty="0">
                <a:solidFill>
                  <a:schemeClr val="lt1"/>
                </a:solidFill>
                <a:latin typeface="+mn-lt"/>
                <a:ea typeface="+mn-ea"/>
                <a:cs typeface="+mn-cs"/>
              </a:rPr>
              <a:t>סוגי משתנים וסולמות מדידה – משתנה נומינלי [שמי]</a:t>
            </a:r>
            <a:endParaRPr lang="en-US" sz="2800" dirty="0">
              <a:solidFill>
                <a:schemeClr val="lt1"/>
              </a:solidFill>
              <a:latin typeface="+mn-lt"/>
              <a:ea typeface="+mn-ea"/>
              <a:cs typeface="+mn-cs"/>
            </a:endParaRPr>
          </a:p>
        </p:txBody>
      </p:sp>
      <p:sp>
        <p:nvSpPr>
          <p:cNvPr id="276483" name="Rectangle 3"/>
          <p:cNvSpPr>
            <a:spLocks noGrp="1" noChangeArrowheads="1"/>
          </p:cNvSpPr>
          <p:nvPr>
            <p:ph idx="1"/>
          </p:nvPr>
        </p:nvSpPr>
        <p:spPr>
          <a:xfrm>
            <a:off x="179512" y="1916832"/>
            <a:ext cx="8624465" cy="2198177"/>
          </a:xfrm>
        </p:spPr>
        <p:txBody>
          <a:bodyPr/>
          <a:lstStyle/>
          <a:p>
            <a:pPr marL="342900" lvl="1" indent="-342900" algn="just" eaLnBrk="1" hangingPunct="1">
              <a:spcBef>
                <a:spcPts val="300"/>
              </a:spcBef>
              <a:spcAft>
                <a:spcPts val="300"/>
              </a:spcAft>
              <a:buFont typeface="Wingdings" pitchFamily="2" charset="2"/>
              <a:buChar char="n"/>
            </a:pPr>
            <a:r>
              <a:rPr lang="he-IL" sz="1400" b="1" dirty="0" smtClean="0"/>
              <a:t>אין </a:t>
            </a:r>
            <a:r>
              <a:rPr lang="he-IL" sz="1400" b="1" dirty="0"/>
              <a:t>משמעות מספרית </a:t>
            </a:r>
            <a:r>
              <a:rPr lang="he-IL" sz="1400" b="1" dirty="0" smtClean="0"/>
              <a:t>לערכי המשתנה </a:t>
            </a:r>
            <a:r>
              <a:rPr lang="he-IL" sz="1400" dirty="0"/>
              <a:t>– אחד הוא לא יותר משניים, הוא רק שונה ממנו.</a:t>
            </a:r>
          </a:p>
          <a:p>
            <a:pPr marL="342900" lvl="1" indent="-342900" algn="just" eaLnBrk="1" hangingPunct="1">
              <a:spcBef>
                <a:spcPts val="300"/>
              </a:spcBef>
              <a:spcAft>
                <a:spcPts val="300"/>
              </a:spcAft>
              <a:buFont typeface="Wingdings" pitchFamily="2" charset="2"/>
              <a:buChar char="n"/>
            </a:pPr>
            <a:r>
              <a:rPr lang="he-IL" sz="1400" b="1" dirty="0" smtClean="0"/>
              <a:t>ניתן לקבל רק ערך אחד</a:t>
            </a:r>
            <a:r>
              <a:rPr lang="he-IL" sz="1400" dirty="0" smtClean="0"/>
              <a:t>, מי </a:t>
            </a:r>
            <a:r>
              <a:rPr lang="he-IL" sz="1400" dirty="0"/>
              <a:t>שקיבל ערך 1 לא יכול להיות גם 2</a:t>
            </a:r>
            <a:r>
              <a:rPr lang="he-IL" sz="1400" dirty="0" smtClean="0"/>
              <a:t>. גם בבניית סקלת תשובות נומינלית [ובכל סקלה אחרת] בשאלון, יש לבנות זאת כך שכל נבדק יכול לקבל רק ערך אחד. </a:t>
            </a:r>
            <a:endParaRPr lang="he-IL" sz="1400" dirty="0"/>
          </a:p>
          <a:p>
            <a:pPr marL="342900" lvl="1" indent="-342900" algn="just" eaLnBrk="1" hangingPunct="1">
              <a:spcBef>
                <a:spcPts val="300"/>
              </a:spcBef>
              <a:spcAft>
                <a:spcPts val="300"/>
              </a:spcAft>
              <a:buFont typeface="Wingdings" pitchFamily="2" charset="2"/>
              <a:buChar char="n"/>
            </a:pPr>
            <a:r>
              <a:rPr lang="he-IL" sz="1400" b="1" dirty="0"/>
              <a:t>פרוצדורות סטטיסטיות מוגבלות </a:t>
            </a:r>
            <a:r>
              <a:rPr lang="he-IL" sz="1400" dirty="0"/>
              <a:t>- מדדי מרכז: שכיח בלבד וללא מדדי פיזור [רק שכיחויות של תשובות</a:t>
            </a:r>
            <a:r>
              <a:rPr lang="he-IL" sz="1400" dirty="0" smtClean="0"/>
              <a:t>].</a:t>
            </a:r>
          </a:p>
          <a:p>
            <a:pPr marL="342900" lvl="1" indent="-342900" algn="just" eaLnBrk="1" hangingPunct="1">
              <a:spcBef>
                <a:spcPts val="300"/>
              </a:spcBef>
              <a:spcAft>
                <a:spcPts val="300"/>
              </a:spcAft>
              <a:buFont typeface="Wingdings" pitchFamily="2" charset="2"/>
              <a:buChar char="n"/>
            </a:pPr>
            <a:r>
              <a:rPr lang="he-IL" sz="1400" dirty="0" smtClean="0"/>
              <a:t>ניתן לחבר ציון על בסיס מספר שאלות מסקלה נומינלית ולייצר ציון מסולם גבוה יותר.</a:t>
            </a:r>
          </a:p>
          <a:p>
            <a:pPr marL="342900" lvl="1" indent="-342900" algn="just" eaLnBrk="1" hangingPunct="1">
              <a:spcBef>
                <a:spcPts val="300"/>
              </a:spcBef>
              <a:spcAft>
                <a:spcPts val="300"/>
              </a:spcAft>
              <a:buFont typeface="Wingdings" pitchFamily="2" charset="2"/>
              <a:buChar char="n"/>
            </a:pPr>
            <a:r>
              <a:rPr lang="he-IL" sz="1400" dirty="0" smtClean="0"/>
              <a:t>ניתן לתת מספר אפשרויות בחירה [לקבל יותר מערך אחד לנבדק] אולם אח"כ יש להתייחס אל כך כאל מספר שאלות בעלות ערך תשובה 'כן / לא' ולא כשאלה אחת.</a:t>
            </a:r>
          </a:p>
          <a:p>
            <a:pPr marL="342900" lvl="1" indent="-342900" algn="just" eaLnBrk="1" hangingPunct="1">
              <a:spcBef>
                <a:spcPts val="300"/>
              </a:spcBef>
              <a:spcAft>
                <a:spcPts val="300"/>
              </a:spcAft>
              <a:buClr>
                <a:srgbClr val="FF0000"/>
              </a:buClr>
              <a:buFont typeface="Wingdings" pitchFamily="2" charset="2"/>
              <a:buChar char="n"/>
            </a:pPr>
            <a:r>
              <a:rPr lang="he-IL" sz="1400" dirty="0" smtClean="0">
                <a:solidFill>
                  <a:srgbClr val="FF0000"/>
                </a:solidFill>
              </a:rPr>
              <a:t>סקלה נומינלית למדידת מציאות מספרית גורמת לאובדן אינפורמציה, מעוותת את הערכה ומרגיזה את המשיב [וגם אותי].  </a:t>
            </a:r>
          </a:p>
        </p:txBody>
      </p:sp>
      <p:sp>
        <p:nvSpPr>
          <p:cNvPr id="5" name="מלבן 4"/>
          <p:cNvSpPr/>
          <p:nvPr/>
        </p:nvSpPr>
        <p:spPr>
          <a:xfrm>
            <a:off x="251520" y="4094793"/>
            <a:ext cx="8172400" cy="264687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lvl="1" indent="0" algn="just" eaLnBrk="1" hangingPunct="1">
              <a:spcBef>
                <a:spcPts val="300"/>
              </a:spcBef>
              <a:spcAft>
                <a:spcPts val="300"/>
              </a:spcAft>
              <a:buNone/>
            </a:pPr>
            <a:r>
              <a:rPr lang="he-IL" sz="1400" b="1" u="sng" dirty="0" smtClean="0">
                <a:solidFill>
                  <a:schemeClr val="accent6">
                    <a:lumMod val="50000"/>
                  </a:schemeClr>
                </a:solidFill>
              </a:rPr>
              <a:t>דוגמאות</a:t>
            </a:r>
          </a:p>
          <a:p>
            <a:pPr marL="0" lvl="1" indent="0" algn="just" eaLnBrk="1" hangingPunct="1">
              <a:spcBef>
                <a:spcPts val="300"/>
              </a:spcBef>
              <a:spcAft>
                <a:spcPts val="300"/>
              </a:spcAft>
              <a:buNone/>
            </a:pPr>
            <a:r>
              <a:rPr lang="he-IL" sz="1400" dirty="0" smtClean="0">
                <a:solidFill>
                  <a:schemeClr val="accent6">
                    <a:lumMod val="50000"/>
                  </a:schemeClr>
                </a:solidFill>
              </a:rPr>
              <a:t>האם ניתן סיוע של גורם בקהילה כיום [ניתן לסמן יותר מתשובה אחת]:  </a:t>
            </a:r>
          </a:p>
          <a:p>
            <a:pPr marL="0" lvl="1" algn="just" eaLnBrk="1" hangingPunct="1">
              <a:spcBef>
                <a:spcPts val="300"/>
              </a:spcBef>
              <a:spcAft>
                <a:spcPts val="300"/>
              </a:spcAft>
            </a:pPr>
            <a:r>
              <a:rPr lang="he-IL" sz="1400" dirty="0" smtClean="0">
                <a:solidFill>
                  <a:schemeClr val="accent6">
                    <a:lumMod val="50000"/>
                  </a:schemeClr>
                </a:solidFill>
                <a:sym typeface="Wingdings"/>
              </a:rPr>
              <a:t> עו"ס   </a:t>
            </a:r>
            <a:r>
              <a:rPr lang="he-IL" sz="1400" dirty="0" smtClean="0">
                <a:solidFill>
                  <a:schemeClr val="accent6">
                    <a:lumMod val="50000"/>
                  </a:schemeClr>
                </a:solidFill>
              </a:rPr>
              <a:t> </a:t>
            </a:r>
            <a:r>
              <a:rPr lang="he-IL" sz="1400" dirty="0" smtClean="0">
                <a:solidFill>
                  <a:schemeClr val="accent6">
                    <a:lumMod val="50000"/>
                  </a:schemeClr>
                </a:solidFill>
                <a:sym typeface="Wingdings"/>
              </a:rPr>
              <a:t> רופא </a:t>
            </a:r>
            <a:r>
              <a:rPr lang="he-IL" sz="1400" dirty="0" smtClean="0">
                <a:solidFill>
                  <a:schemeClr val="accent6">
                    <a:lumMod val="50000"/>
                  </a:schemeClr>
                </a:solidFill>
              </a:rPr>
              <a:t>   </a:t>
            </a:r>
            <a:r>
              <a:rPr lang="he-IL" sz="1400" dirty="0" smtClean="0">
                <a:solidFill>
                  <a:schemeClr val="accent6">
                    <a:lumMod val="50000"/>
                  </a:schemeClr>
                </a:solidFill>
                <a:sym typeface="Wingdings"/>
              </a:rPr>
              <a:t> פסיכולוג   </a:t>
            </a:r>
            <a:r>
              <a:rPr lang="he-IL" sz="1400" dirty="0" smtClean="0">
                <a:solidFill>
                  <a:schemeClr val="accent6">
                    <a:lumMod val="50000"/>
                  </a:schemeClr>
                </a:solidFill>
              </a:rPr>
              <a:t> </a:t>
            </a:r>
            <a:r>
              <a:rPr lang="he-IL" sz="1400" dirty="0" smtClean="0">
                <a:solidFill>
                  <a:schemeClr val="accent6">
                    <a:lumMod val="50000"/>
                  </a:schemeClr>
                </a:solidFill>
                <a:sym typeface="Wingdings"/>
              </a:rPr>
              <a:t> פסיכיאטר</a:t>
            </a:r>
            <a:r>
              <a:rPr lang="he-IL" sz="1400" dirty="0" smtClean="0">
                <a:solidFill>
                  <a:schemeClr val="accent6">
                    <a:lumMod val="50000"/>
                  </a:schemeClr>
                </a:solidFill>
              </a:rPr>
              <a:t>    </a:t>
            </a:r>
            <a:r>
              <a:rPr lang="he-IL" sz="1400" dirty="0" smtClean="0">
                <a:solidFill>
                  <a:schemeClr val="accent6">
                    <a:lumMod val="50000"/>
                  </a:schemeClr>
                </a:solidFill>
                <a:sym typeface="Wingdings"/>
              </a:rPr>
              <a:t> אחר [פרט] _____ , ______.</a:t>
            </a:r>
          </a:p>
          <a:p>
            <a:pPr marL="0" lvl="1" algn="just" eaLnBrk="1" hangingPunct="1">
              <a:spcBef>
                <a:spcPts val="0"/>
              </a:spcBef>
              <a:spcAft>
                <a:spcPts val="0"/>
              </a:spcAft>
            </a:pPr>
            <a:endParaRPr lang="he-IL" sz="1400" dirty="0" smtClean="0">
              <a:solidFill>
                <a:schemeClr val="accent6">
                  <a:lumMod val="50000"/>
                </a:schemeClr>
              </a:solidFill>
              <a:sym typeface="Wingdings"/>
            </a:endParaRPr>
          </a:p>
          <a:p>
            <a:pPr marL="266700" lvl="1" indent="-266700" algn="just">
              <a:spcBef>
                <a:spcPts val="300"/>
              </a:spcBef>
              <a:spcAft>
                <a:spcPts val="300"/>
              </a:spcAft>
              <a:buFont typeface="Arial" pitchFamily="34" charset="0"/>
              <a:buChar char="−"/>
            </a:pPr>
            <a:r>
              <a:rPr lang="he-IL" sz="1400" dirty="0" smtClean="0">
                <a:solidFill>
                  <a:schemeClr val="accent6">
                    <a:lumMod val="50000"/>
                  </a:schemeClr>
                </a:solidFill>
              </a:rPr>
              <a:t>כל אחד מהגורמים הינו משתנה נפרד מסולם נומינלי בעל ערך 'כן / לא'.</a:t>
            </a:r>
          </a:p>
          <a:p>
            <a:pPr marL="266700" lvl="1" indent="-266700" algn="just" eaLnBrk="1" hangingPunct="1">
              <a:spcBef>
                <a:spcPts val="300"/>
              </a:spcBef>
              <a:spcAft>
                <a:spcPts val="300"/>
              </a:spcAft>
              <a:buFont typeface="Arial" pitchFamily="34" charset="0"/>
              <a:buChar char="−"/>
            </a:pPr>
            <a:r>
              <a:rPr lang="he-IL" sz="1400" dirty="0" smtClean="0">
                <a:solidFill>
                  <a:schemeClr val="accent6">
                    <a:lumMod val="50000"/>
                  </a:schemeClr>
                </a:solidFill>
              </a:rPr>
              <a:t>ציון של מספר גורמי הסיוע יהיה כבר משתנה אחד מסולם רציונלי [יחסי].</a:t>
            </a:r>
          </a:p>
          <a:p>
            <a:pPr marL="266700" lvl="1" indent="-266700" algn="just" eaLnBrk="1" hangingPunct="1">
              <a:spcBef>
                <a:spcPts val="300"/>
              </a:spcBef>
              <a:spcAft>
                <a:spcPts val="300"/>
              </a:spcAft>
              <a:buFont typeface="Arial" pitchFamily="34" charset="0"/>
              <a:buChar char="−"/>
            </a:pPr>
            <a:r>
              <a:rPr lang="he-IL" sz="1400" dirty="0" smtClean="0">
                <a:solidFill>
                  <a:schemeClr val="accent6">
                    <a:lumMod val="50000"/>
                  </a:schemeClr>
                </a:solidFill>
              </a:rPr>
              <a:t>כדאי לשקול להציג באופן הבא, אם יש חשש שלא נוכל להבחין בין 'לא' לנתון חסר 	עו"ס:   כן / לא  </a:t>
            </a:r>
          </a:p>
          <a:p>
            <a:pPr marL="0" lvl="1" indent="0" algn="just" eaLnBrk="1" hangingPunct="1">
              <a:spcBef>
                <a:spcPts val="300"/>
              </a:spcBef>
              <a:spcAft>
                <a:spcPts val="300"/>
              </a:spcAft>
              <a:buNone/>
            </a:pPr>
            <a:r>
              <a:rPr lang="he-IL" sz="1400" dirty="0" smtClean="0">
                <a:solidFill>
                  <a:schemeClr val="accent6">
                    <a:lumMod val="50000"/>
                  </a:schemeClr>
                </a:solidFill>
              </a:rPr>
              <a:t>							רופא:  כן / לא</a:t>
            </a:r>
          </a:p>
          <a:p>
            <a:pPr marL="285750" lvl="1" indent="-285750" algn="just" eaLnBrk="1" hangingPunct="1">
              <a:spcBef>
                <a:spcPts val="300"/>
              </a:spcBef>
              <a:spcAft>
                <a:spcPts val="300"/>
              </a:spcAft>
              <a:buClr>
                <a:srgbClr val="FF0000"/>
              </a:buClr>
              <a:buFont typeface="Wingdings" pitchFamily="2" charset="2"/>
              <a:buChar char="I"/>
            </a:pPr>
            <a:r>
              <a:rPr lang="he-IL" sz="1400" dirty="0" smtClean="0">
                <a:solidFill>
                  <a:srgbClr val="FF0000"/>
                </a:solidFill>
              </a:rPr>
              <a:t>האם אתה שבע רצון מזמן ההמתנה לשירות.   כן / לא.</a:t>
            </a:r>
            <a:endParaRPr lang="he-IL" sz="1400" dirty="0">
              <a:solidFill>
                <a:srgbClr val="FF0000"/>
              </a:solidFill>
            </a:endParaRPr>
          </a:p>
        </p:txBody>
      </p:sp>
    </p:spTree>
    <p:extLst>
      <p:ext uri="{BB962C8B-B14F-4D97-AF65-F5344CB8AC3E}">
        <p14:creationId xmlns:p14="http://schemas.microsoft.com/office/powerpoint/2010/main" xmlns="" val="1878613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7544" y="1268760"/>
            <a:ext cx="8226660" cy="476920"/>
          </a:xfrm>
          <a:solidFill>
            <a:srgbClr val="002060"/>
          </a:solidFill>
          <a:ln>
            <a:noFill/>
          </a:ln>
          <a:extLst>
            <a:ext uri="{91240B29-F687-4F45-9708-019B960494DF}">
              <a14:hiddenLine xmlns:a14="http://schemas.microsoft.com/office/drawing/2010/main" xmlns="" w="9525">
                <a:solidFill>
                  <a:srgbClr val="000000"/>
                </a:solidFill>
                <a:round/>
                <a:headEnd/>
                <a:tailEnd/>
              </a14:hiddenLine>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b" anchorCtr="0" compatLnSpc="1">
            <a:prstTxWarp prst="textNoShape">
              <a:avLst/>
            </a:prstTxWarp>
          </a:bodyPr>
          <a:lstStyle/>
          <a:p>
            <a:pPr algn="r"/>
            <a:r>
              <a:rPr lang="he-IL" sz="2400" dirty="0">
                <a:solidFill>
                  <a:schemeClr val="lt1"/>
                </a:solidFill>
                <a:latin typeface="+mn-lt"/>
                <a:ea typeface="+mn-ea"/>
                <a:cs typeface="+mn-cs"/>
              </a:rPr>
              <a:t>סוגי משתנים וסולמות מדידה – סולם אורדינאלי [דירוגי / סידורי]</a:t>
            </a:r>
            <a:endParaRPr lang="en-US" sz="2400" dirty="0">
              <a:solidFill>
                <a:schemeClr val="lt1"/>
              </a:solidFill>
              <a:latin typeface="+mn-lt"/>
              <a:ea typeface="+mn-ea"/>
              <a:cs typeface="+mn-cs"/>
            </a:endParaRPr>
          </a:p>
        </p:txBody>
      </p:sp>
      <p:sp>
        <p:nvSpPr>
          <p:cNvPr id="276483" name="Rectangle 3"/>
          <p:cNvSpPr>
            <a:spLocks noGrp="1" noChangeArrowheads="1"/>
          </p:cNvSpPr>
          <p:nvPr>
            <p:ph idx="1"/>
          </p:nvPr>
        </p:nvSpPr>
        <p:spPr>
          <a:xfrm>
            <a:off x="209873" y="1988840"/>
            <a:ext cx="8543726" cy="2016224"/>
          </a:xfrm>
        </p:spPr>
        <p:txBody>
          <a:bodyPr/>
          <a:lstStyle/>
          <a:p>
            <a:pPr marL="342900" lvl="1" indent="-342900" algn="just" eaLnBrk="1" hangingPunct="1">
              <a:spcBef>
                <a:spcPts val="300"/>
              </a:spcBef>
              <a:spcAft>
                <a:spcPts val="300"/>
              </a:spcAft>
              <a:buFont typeface="Wingdings" pitchFamily="2" charset="2"/>
              <a:buChar char="n"/>
            </a:pPr>
            <a:r>
              <a:rPr lang="he-IL" sz="1400" b="1" dirty="0" smtClean="0"/>
              <a:t>אין </a:t>
            </a:r>
            <a:r>
              <a:rPr lang="he-IL" sz="1400" b="1" dirty="0"/>
              <a:t>משמעות מספרית </a:t>
            </a:r>
            <a:r>
              <a:rPr lang="he-IL" sz="1400" b="1" dirty="0" smtClean="0"/>
              <a:t>לערכי המשתנה </a:t>
            </a:r>
            <a:r>
              <a:rPr lang="he-IL" sz="1400" dirty="0"/>
              <a:t>– </a:t>
            </a:r>
            <a:r>
              <a:rPr lang="he-IL" sz="1400" dirty="0" smtClean="0"/>
              <a:t>שניים הוא יותר מאחד אבל לא ניתן לומר בכמה.</a:t>
            </a:r>
            <a:endParaRPr lang="he-IL" sz="1400" dirty="0"/>
          </a:p>
          <a:p>
            <a:pPr marL="342900" lvl="1" indent="-342900" algn="just" eaLnBrk="1" hangingPunct="1">
              <a:spcBef>
                <a:spcPts val="300"/>
              </a:spcBef>
              <a:spcAft>
                <a:spcPts val="300"/>
              </a:spcAft>
              <a:buFont typeface="Wingdings" pitchFamily="2" charset="2"/>
              <a:buChar char="n"/>
            </a:pPr>
            <a:r>
              <a:rPr lang="he-IL" sz="1400" b="1" dirty="0" smtClean="0"/>
              <a:t>פרוצדורות </a:t>
            </a:r>
            <a:r>
              <a:rPr lang="he-IL" sz="1400" b="1" dirty="0"/>
              <a:t>סטטיסטיות מוגבלות </a:t>
            </a:r>
            <a:r>
              <a:rPr lang="he-IL" sz="1400" dirty="0"/>
              <a:t>- מדדי מרכז: שכיח </a:t>
            </a:r>
            <a:r>
              <a:rPr lang="he-IL" sz="1400" dirty="0" smtClean="0"/>
              <a:t>וחציון חציון </a:t>
            </a:r>
            <a:r>
              <a:rPr lang="he-IL" sz="1400" dirty="0" smtClean="0">
                <a:solidFill>
                  <a:srgbClr val="FF0000"/>
                </a:solidFill>
              </a:rPr>
              <a:t>אסור לחשב ממוצע. </a:t>
            </a:r>
            <a:r>
              <a:rPr lang="he-IL" sz="1400" dirty="0" smtClean="0"/>
              <a:t>פיזור טווח ותחום בין רבעוני.</a:t>
            </a:r>
          </a:p>
          <a:p>
            <a:pPr marL="342900" lvl="1" indent="-342900" algn="just" eaLnBrk="1" hangingPunct="1">
              <a:spcBef>
                <a:spcPts val="300"/>
              </a:spcBef>
              <a:spcAft>
                <a:spcPts val="300"/>
              </a:spcAft>
              <a:buFont typeface="Wingdings" pitchFamily="2" charset="2"/>
              <a:buChar char="n"/>
            </a:pPr>
            <a:r>
              <a:rPr lang="he-IL" sz="1400" dirty="0" smtClean="0"/>
              <a:t>כאשר מדובר בכלי מחקר לרוב נעדיף לעבור לסקאלה כמותית אשר תאפשר לנו פרוצדורות סטטיסטיות רבות יותר ומבחנים פרמטריים. במקום לדרג את הפעילויות לציין, 'באיזו מידה חשובה לך כל אחת מהפעילויות הבאות'. </a:t>
            </a:r>
            <a:endParaRPr lang="he-IL" sz="1400" dirty="0"/>
          </a:p>
          <a:p>
            <a:pPr marL="342900" lvl="1" indent="-342900" algn="just" eaLnBrk="1" hangingPunct="1">
              <a:spcBef>
                <a:spcPts val="300"/>
              </a:spcBef>
              <a:spcAft>
                <a:spcPts val="300"/>
              </a:spcAft>
              <a:buFont typeface="Wingdings" pitchFamily="2" charset="2"/>
              <a:buChar char="n"/>
            </a:pPr>
            <a:r>
              <a:rPr lang="he-IL" sz="1400" dirty="0" smtClean="0"/>
              <a:t>מתאים כאשר יש לקבל העדפה מעשית ו/או כאשר יש חשש שלא נקבל אבחנה (חשש שנקבל הכול חשוב מאוד).</a:t>
            </a:r>
          </a:p>
          <a:p>
            <a:pPr marL="342900" lvl="1" indent="-342900" algn="just" eaLnBrk="1" hangingPunct="1">
              <a:spcBef>
                <a:spcPts val="300"/>
              </a:spcBef>
              <a:spcAft>
                <a:spcPts val="300"/>
              </a:spcAft>
              <a:buFont typeface="Wingdings" pitchFamily="2" charset="2"/>
              <a:buChar char="n"/>
            </a:pPr>
            <a:r>
              <a:rPr lang="he-IL" sz="1400" dirty="0" smtClean="0"/>
              <a:t>לא יותר מ 5 דירוגים במקביל, מעל 5 פגיעה במהימנות.</a:t>
            </a:r>
          </a:p>
          <a:p>
            <a:pPr marL="342900" lvl="1" indent="-342900" algn="just" eaLnBrk="1" hangingPunct="1">
              <a:spcBef>
                <a:spcPts val="300"/>
              </a:spcBef>
              <a:spcAft>
                <a:spcPts val="300"/>
              </a:spcAft>
              <a:buFont typeface="Wingdings" pitchFamily="2" charset="2"/>
              <a:buChar char="n"/>
            </a:pPr>
            <a:r>
              <a:rPr lang="he-IL" sz="1400" dirty="0" smtClean="0"/>
              <a:t>יש לסדר הצגת הדברים השפעה על הדירוג, בפרט כאשר מדובר בדירוגים רבים.</a:t>
            </a:r>
          </a:p>
        </p:txBody>
      </p:sp>
      <p:sp>
        <p:nvSpPr>
          <p:cNvPr id="5" name="מלבן 4"/>
          <p:cNvSpPr/>
          <p:nvPr/>
        </p:nvSpPr>
        <p:spPr>
          <a:xfrm>
            <a:off x="539552" y="4115009"/>
            <a:ext cx="7884368"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lvl="1" indent="0" algn="just" eaLnBrk="1" hangingPunct="1">
              <a:spcBef>
                <a:spcPts val="300"/>
              </a:spcBef>
              <a:spcAft>
                <a:spcPts val="300"/>
              </a:spcAft>
              <a:buNone/>
            </a:pPr>
            <a:r>
              <a:rPr lang="he-IL" sz="1400" b="1" u="sng" dirty="0" smtClean="0">
                <a:solidFill>
                  <a:schemeClr val="accent6">
                    <a:lumMod val="50000"/>
                  </a:schemeClr>
                </a:solidFill>
              </a:rPr>
              <a:t>דוגמאות</a:t>
            </a:r>
          </a:p>
          <a:p>
            <a:pPr marL="0" lvl="1" indent="0" algn="just" eaLnBrk="1" hangingPunct="1">
              <a:spcBef>
                <a:spcPts val="300"/>
              </a:spcBef>
              <a:spcAft>
                <a:spcPts val="300"/>
              </a:spcAft>
              <a:buNone/>
            </a:pPr>
            <a:r>
              <a:rPr lang="he-IL" sz="1400" dirty="0" smtClean="0">
                <a:solidFill>
                  <a:schemeClr val="accent6">
                    <a:lumMod val="50000"/>
                  </a:schemeClr>
                </a:solidFill>
              </a:rPr>
              <a:t>בבקשה דרג את חשיבות הפעילויות הבאות עבורך מהחשובה ביותר עבורך לפחות חשובה [ערך 1 לחשובה ביותר]:  </a:t>
            </a:r>
          </a:p>
          <a:p>
            <a:pPr marL="0" lvl="1" algn="just" eaLnBrk="1" hangingPunct="1">
              <a:spcBef>
                <a:spcPts val="300"/>
              </a:spcBef>
              <a:spcAft>
                <a:spcPts val="300"/>
              </a:spcAft>
            </a:pPr>
            <a:r>
              <a:rPr lang="he-IL" sz="1400" dirty="0" smtClean="0">
                <a:solidFill>
                  <a:schemeClr val="accent6">
                    <a:lumMod val="50000"/>
                  </a:schemeClr>
                </a:solidFill>
                <a:sym typeface="Wingdings"/>
              </a:rPr>
              <a:t>  ריצה   כדורסל   כדורגל   קפיצה</a:t>
            </a:r>
          </a:p>
          <a:p>
            <a:pPr marL="0" lvl="1" algn="just" eaLnBrk="1" hangingPunct="1">
              <a:spcBef>
                <a:spcPts val="300"/>
              </a:spcBef>
              <a:spcAft>
                <a:spcPts val="300"/>
              </a:spcAft>
            </a:pPr>
            <a:endParaRPr lang="he-IL" sz="1400" dirty="0" smtClean="0">
              <a:solidFill>
                <a:schemeClr val="accent6">
                  <a:lumMod val="50000"/>
                </a:schemeClr>
              </a:solidFill>
              <a:sym typeface="Wingdings"/>
            </a:endParaRPr>
          </a:p>
          <a:p>
            <a:pPr marL="285750" lvl="1" indent="-285750" algn="just" eaLnBrk="1" hangingPunct="1">
              <a:spcBef>
                <a:spcPts val="300"/>
              </a:spcBef>
              <a:spcAft>
                <a:spcPts val="300"/>
              </a:spcAft>
              <a:buFont typeface="Arial" pitchFamily="34" charset="0"/>
              <a:buChar char="−"/>
            </a:pPr>
            <a:r>
              <a:rPr lang="he-IL" sz="1400" dirty="0" smtClean="0">
                <a:solidFill>
                  <a:schemeClr val="accent6">
                    <a:lumMod val="50000"/>
                  </a:schemeClr>
                </a:solidFill>
                <a:sym typeface="Wingdings"/>
              </a:rPr>
              <a:t>לסדר הדברים יכול להיות השפעה על מידת החשיבות שצוינה וכדאי לייצר גרסאות שונות עם סדר הצגה שונה.</a:t>
            </a:r>
          </a:p>
        </p:txBody>
      </p:sp>
    </p:spTree>
    <p:extLst>
      <p:ext uri="{BB962C8B-B14F-4D97-AF65-F5344CB8AC3E}">
        <p14:creationId xmlns:p14="http://schemas.microsoft.com/office/powerpoint/2010/main" xmlns="" val="2843007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havD">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he-IL"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he-IL"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MashavD</Template>
  <TotalTime>6018</TotalTime>
  <Words>3347</Words>
  <Application>Microsoft Office PowerPoint</Application>
  <PresentationFormat>‫הצגה על המסך (4:3)</PresentationFormat>
  <Paragraphs>455</Paragraphs>
  <Slides>20</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20</vt:i4>
      </vt:variant>
    </vt:vector>
  </HeadingPairs>
  <TitlesOfParts>
    <vt:vector size="21" baseType="lpstr">
      <vt:lpstr>MashavD</vt:lpstr>
      <vt:lpstr>שקופית 1</vt:lpstr>
      <vt:lpstr>תוכן עניינים</vt:lpstr>
      <vt:lpstr>תיאורטי, נומינלי ואופרציונלי – כלי, תחומים ופריטים</vt:lpstr>
      <vt:lpstr>תיאורטי, נומינלי ואופרציונלי – כלי, תחומים ופריטים</vt:lpstr>
      <vt:lpstr>שאיפה לתוקף תוכן</vt:lpstr>
      <vt:lpstr>אישוש תוקף אחרי – עקיבות פנימית</vt:lpstr>
      <vt:lpstr>אישוש תוקף אחרי – ניתוח גורמים וטבלת קורלציות</vt:lpstr>
      <vt:lpstr>סוגי משתנים וסולמות מדידה – משתנה נומינלי [שמי]</vt:lpstr>
      <vt:lpstr>סוגי משתנים וסולמות מדידה – סולם אורדינאלי [דירוגי / סידורי]</vt:lpstr>
      <vt:lpstr>סוגי משתנים וסולמות מדידה – סולם אינטרוולי [רווחי]</vt:lpstr>
      <vt:lpstr>סוגי משתנים וסולמות מדידה – סולם רציונלי [יחסי]</vt:lpstr>
      <vt:lpstr>מתחומים לחיבור שאלות – רלוונטיות, מיצוי והעדר חפיפה</vt:lpstr>
      <vt:lpstr>כללים לניסוח שאלות רב בררתיות [סגורות] - נושא</vt:lpstr>
      <vt:lpstr>כללים לניסוח שאלות רב בררתיות - כיוון  </vt:lpstr>
      <vt:lpstr>כללים לניסוח שאלות רב בררתיות - הטיה  </vt:lpstr>
      <vt:lpstr>סקלת תשובות – סולם נומינלי</vt:lpstr>
      <vt:lpstr>סקלת תשובות – סולם אינטרוולי</vt:lpstr>
      <vt:lpstr>שאלות פתוחות</vt:lpstr>
      <vt:lpstr>מבנה הכלי</vt:lpstr>
      <vt:lpstr>חזות והעברה</vt:lpstr>
    </vt:vector>
  </TitlesOfParts>
  <Company>Mashav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תוכנית אפיקים - תוצאות השמה איכותית</dc:title>
  <dc:creator>Yossi Dror Freier</dc:creator>
  <cp:lastModifiedBy>פולינה באבאי</cp:lastModifiedBy>
  <cp:revision>532</cp:revision>
  <cp:lastPrinted>1601-01-01T00:00:00Z</cp:lastPrinted>
  <dcterms:created xsi:type="dcterms:W3CDTF">2010-04-10T18:21:31Z</dcterms:created>
  <dcterms:modified xsi:type="dcterms:W3CDTF">2017-03-13T11:43:01Z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8</vt:i4>
  </property>
</Properties>
</file>