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2" r:id="rId1"/>
  </p:sldMasterIdLst>
  <p:notesMasterIdLst>
    <p:notesMasterId r:id="rId14"/>
  </p:notesMasterIdLst>
  <p:handoutMasterIdLst>
    <p:handoutMasterId r:id="rId15"/>
  </p:handoutMasterIdLst>
  <p:sldIdLst>
    <p:sldId id="357" r:id="rId2"/>
    <p:sldId id="653" r:id="rId3"/>
    <p:sldId id="449" r:id="rId4"/>
    <p:sldId id="633" r:id="rId5"/>
    <p:sldId id="634" r:id="rId6"/>
    <p:sldId id="453" r:id="rId7"/>
    <p:sldId id="423" r:id="rId8"/>
    <p:sldId id="637" r:id="rId9"/>
    <p:sldId id="436" r:id="rId10"/>
    <p:sldId id="638" r:id="rId11"/>
    <p:sldId id="468" r:id="rId12"/>
    <p:sldId id="639" r:id="rId13"/>
  </p:sldIdLst>
  <p:sldSz cx="9144000" cy="6858000" type="screen4x3"/>
  <p:notesSz cx="6854825" cy="9713913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r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r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r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r" rtl="1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9pPr>
  </p:defaultTextStyle>
  <p:modifyVerifier cryptProviderType="rsaFull" cryptAlgorithmClass="hash" cryptAlgorithmType="typeAny" cryptAlgorithmSid="4" spinCount="50000" saltData="HCLYx+gdTvEtKjA9PYOG+A" hashData="d4Ltrb4L5WY+tYDJUpZRywkMWW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3399"/>
    <a:srgbClr val="0066FF"/>
    <a:srgbClr val="66CCFF"/>
    <a:srgbClr val="00FF00"/>
    <a:srgbClr val="99FFCC"/>
    <a:srgbClr val="008000"/>
    <a:srgbClr val="336699"/>
    <a:srgbClr val="0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60" autoAdjust="0"/>
    <p:restoredTop sz="94614" autoAdjust="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-102" y="0"/>
    </p:cViewPr>
  </p:sorterViewPr>
  <p:notesViewPr>
    <p:cSldViewPr>
      <p:cViewPr varScale="1">
        <p:scale>
          <a:sx n="76" d="100"/>
          <a:sy n="76" d="100"/>
        </p:scale>
        <p:origin x="-2118" y="-90"/>
      </p:cViewPr>
      <p:guideLst>
        <p:guide orient="horz" pos="3059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9.xml"/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613" y="0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4613" y="9228138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9228138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EDBDCB6D-68F3-4CE0-80A0-168DEB3827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4613" y="0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30250"/>
            <a:ext cx="4852987" cy="3640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3275"/>
            <a:ext cx="5026025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noProof="0" smtClean="0"/>
              <a:t>לחץ כדי לשנות סגנון טקסט בסיס</a:t>
            </a:r>
          </a:p>
          <a:p>
            <a:pPr lvl="1"/>
            <a:r>
              <a:rPr lang="he-IL" altLang="en-US" noProof="0" smtClean="0"/>
              <a:t>רמה שניה</a:t>
            </a:r>
          </a:p>
          <a:p>
            <a:pPr lvl="2"/>
            <a:r>
              <a:rPr lang="he-IL" altLang="en-US" noProof="0" smtClean="0"/>
              <a:t>רמה שלישית</a:t>
            </a:r>
          </a:p>
          <a:p>
            <a:pPr lvl="3"/>
            <a:r>
              <a:rPr lang="he-IL" altLang="en-US" noProof="0" smtClean="0"/>
              <a:t>רמה רביעית</a:t>
            </a:r>
          </a:p>
          <a:p>
            <a:pPr lvl="4"/>
            <a:r>
              <a:rPr lang="he-IL" altLang="en-US" noProof="0" smtClean="0"/>
              <a:t>רמה חמישית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4613" y="9228138"/>
            <a:ext cx="29702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eaLnBrk="0" hangingPunct="0"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9228138"/>
            <a:ext cx="29702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0A343BDE-8F4B-4114-B31D-99A7D81FFB0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>
                  <a:cs typeface="+mn-cs"/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>
                  <a:cs typeface="+mn-cs"/>
                </a:endParaRPr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>
                  <a:cs typeface="+mn-cs"/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>
                  <a:cs typeface="+mn-cs"/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>
                <a:cs typeface="+mn-cs"/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>
                <a:cs typeface="+mn-cs"/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>
                <a:cs typeface="+mn-cs"/>
              </a:endParaRPr>
            </a:p>
          </p:txBody>
        </p:sp>
      </p:grp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8001000" y="142875"/>
          <a:ext cx="1000125" cy="676275"/>
        </p:xfrm>
        <a:graphic>
          <a:graphicData uri="http://schemas.openxmlformats.org/presentationml/2006/ole">
            <p:oleObj spid="_x0000_s33794" name="צילום של Photo Editor" r:id="rId3" imgW="6676190" imgH="4514286" progId="">
              <p:embed/>
            </p:oleObj>
          </a:graphicData>
        </a:graphic>
      </p:graphicFrame>
      <p:sp>
        <p:nvSpPr>
          <p:cNvPr id="15" name="AutoShape 1040">
            <a:hlinkClick r:id="" action="ppaction://hlinkshowjump?jump=firstslide" highlightClick="1"/>
          </p:cNvPr>
          <p:cNvSpPr>
            <a:spLocks noChangeArrowheads="1"/>
          </p:cNvSpPr>
          <p:nvPr userDrawn="1"/>
        </p:nvSpPr>
        <p:spPr bwMode="auto">
          <a:xfrm>
            <a:off x="0" y="0"/>
            <a:ext cx="250825" cy="215900"/>
          </a:xfrm>
          <a:prstGeom prst="actionButtonHome">
            <a:avLst/>
          </a:prstGeom>
          <a:solidFill>
            <a:srgbClr val="0066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7089775" y="6643688"/>
            <a:ext cx="2054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e-IL" sz="800" dirty="0">
                <a:latin typeface="Times New Roman" pitchFamily="18" charset="0"/>
              </a:rPr>
              <a:t>כל הזכויות שמורות למשב מחקר יישומי בע"מ  </a:t>
            </a:r>
            <a:r>
              <a:rPr lang="en-US" sz="800" dirty="0">
                <a:latin typeface="Times New Roman" pitchFamily="18" charset="0"/>
              </a:rPr>
              <a:t>©</a:t>
            </a:r>
          </a:p>
        </p:txBody>
      </p:sp>
      <p:sp>
        <p:nvSpPr>
          <p:cNvPr id="17" name="Rectangle 22"/>
          <p:cNvSpPr>
            <a:spLocks noChangeArrowheads="1"/>
          </p:cNvSpPr>
          <p:nvPr userDrawn="1"/>
        </p:nvSpPr>
        <p:spPr bwMode="auto">
          <a:xfrm>
            <a:off x="0" y="6600825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050" dirty="0">
                <a:latin typeface="Times New Roman" pitchFamily="18" charset="0"/>
              </a:rPr>
              <a:t>Email:info@mashav-research.com</a:t>
            </a:r>
          </a:p>
        </p:txBody>
      </p:sp>
      <p:sp>
        <p:nvSpPr>
          <p:cNvPr id="40972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40973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18" name="Rectangle 103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C69D8C-08B6-4AB5-B238-5C5BE5A3828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C9FDC-8A55-44FD-A446-2193DE580B9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EDCBC-08DD-4CD7-B199-4FE7E28BD38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he-IL" noProof="0" smtClean="0"/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7359D-DBDC-455F-BE30-446785A7049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D8CF5-8AB5-4012-8E67-BB76174E836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DA68C-A5B2-47C3-8EDB-CDD3A40424A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D8884-23AF-4ABD-BD6C-A880E1CE40A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8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9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0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1" name="AutoShape 10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0"/>
            <a:ext cx="287337" cy="2159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12" name="AutoShape 10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6875" y="0"/>
            <a:ext cx="252413" cy="2159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13" name="AutoShape 104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50825" cy="215900"/>
          </a:xfrm>
          <a:prstGeom prst="actionButtonHome">
            <a:avLst/>
          </a:prstGeom>
          <a:solidFill>
            <a:srgbClr val="0066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graphicFrame>
        <p:nvGraphicFramePr>
          <p:cNvPr id="14" name="Object 20"/>
          <p:cNvGraphicFramePr>
            <a:graphicFrameLocks noChangeAspect="1"/>
          </p:cNvGraphicFramePr>
          <p:nvPr/>
        </p:nvGraphicFramePr>
        <p:xfrm>
          <a:off x="8001000" y="142875"/>
          <a:ext cx="1000125" cy="676275"/>
        </p:xfrm>
        <a:graphic>
          <a:graphicData uri="http://schemas.openxmlformats.org/presentationml/2006/ole">
            <p:oleObj spid="_x0000_s34818" name="צילום של Photo Editor" r:id="rId3" imgW="6676190" imgH="4514286" progId="">
              <p:embed/>
            </p:oleObj>
          </a:graphicData>
        </a:graphic>
      </p:graphicFrame>
      <p:sp>
        <p:nvSpPr>
          <p:cNvPr id="15" name="Text Box 18"/>
          <p:cNvSpPr txBox="1">
            <a:spLocks noChangeArrowheads="1"/>
          </p:cNvSpPr>
          <p:nvPr userDrawn="1"/>
        </p:nvSpPr>
        <p:spPr bwMode="auto">
          <a:xfrm>
            <a:off x="7089775" y="6643688"/>
            <a:ext cx="2054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e-IL" sz="800" dirty="0">
                <a:latin typeface="Times New Roman" pitchFamily="18" charset="0"/>
              </a:rPr>
              <a:t>כל הזכויות שמורות למשב מחקר יישומי בע"מ  </a:t>
            </a:r>
            <a:r>
              <a:rPr lang="en-US" sz="800" dirty="0">
                <a:latin typeface="Times New Roman" pitchFamily="18" charset="0"/>
              </a:rPr>
              <a:t>©</a:t>
            </a:r>
          </a:p>
        </p:txBody>
      </p:sp>
      <p:sp>
        <p:nvSpPr>
          <p:cNvPr id="16" name="Rectangle 22"/>
          <p:cNvSpPr>
            <a:spLocks noChangeArrowheads="1"/>
          </p:cNvSpPr>
          <p:nvPr userDrawn="1"/>
        </p:nvSpPr>
        <p:spPr bwMode="auto">
          <a:xfrm>
            <a:off x="0" y="6600825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050" dirty="0">
                <a:latin typeface="Times New Roman" pitchFamily="18" charset="0"/>
              </a:rPr>
              <a:t>Email:info@mashav-research.com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17" name="Rectangle 10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0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0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F624-E0B5-40C1-98EE-7CB149CB85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8289E-681F-4B71-B922-3F58D930E3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CF8C-E162-40F4-AEA3-E137B7E1794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F2810-900B-42E5-B696-3E28C51B87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79831-01B4-473D-9101-3B2CD2F4182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D8C2-731F-440E-889D-20FC3422360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B30AD-1E10-42CC-B857-F5B1D11A77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8921C-3408-4761-B834-CE97779E6AE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39" name="Rectangle 1027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40" name="Rectangle 1028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41" name="Rectangle 1029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42" name="Rectangle 1030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43" name="Rectangle 1031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39944" name="Rectangle 1032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he-IL" sz="2400">
              <a:cs typeface="+mn-cs"/>
            </a:endParaRPr>
          </a:p>
        </p:txBody>
      </p:sp>
      <p:sp>
        <p:nvSpPr>
          <p:cNvPr id="1035" name="Rectangle 1033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36" name="Rectangle 10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39947" name="Rectangle 10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8" name="Rectangle 10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9" name="Rectangle 10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0BB7611C-EA2C-4698-9391-5D7EC30A4B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39950" name="AutoShape 10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84213" y="0"/>
            <a:ext cx="287337" cy="215900"/>
          </a:xfrm>
          <a:prstGeom prst="actionButtonForwardNex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39951" name="AutoShape 103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6875" y="0"/>
            <a:ext cx="252413" cy="215900"/>
          </a:xfrm>
          <a:prstGeom prst="actionButtonBackPrevious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39952" name="AutoShape 104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250825" cy="215900"/>
          </a:xfrm>
          <a:prstGeom prst="actionButtonHome">
            <a:avLst/>
          </a:prstGeom>
          <a:solidFill>
            <a:srgbClr val="0066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he-IL">
              <a:cs typeface="+mn-cs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 userDrawn="1"/>
        </p:nvSpPr>
        <p:spPr bwMode="auto">
          <a:xfrm>
            <a:off x="7089775" y="6643688"/>
            <a:ext cx="20542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he-IL" sz="800" dirty="0">
                <a:latin typeface="Times New Roman" pitchFamily="18" charset="0"/>
              </a:rPr>
              <a:t>כל הזכויות שמורות למשב מחקר יישומי בע"מ  </a:t>
            </a:r>
            <a:r>
              <a:rPr lang="en-US" sz="800" dirty="0">
                <a:latin typeface="Times New Roman" pitchFamily="18" charset="0"/>
              </a:rPr>
              <a:t>©</a:t>
            </a:r>
          </a:p>
        </p:txBody>
      </p:sp>
      <p:graphicFrame>
        <p:nvGraphicFramePr>
          <p:cNvPr id="220180" name="Object 20"/>
          <p:cNvGraphicFramePr>
            <a:graphicFrameLocks noChangeAspect="1"/>
          </p:cNvGraphicFramePr>
          <p:nvPr/>
        </p:nvGraphicFramePr>
        <p:xfrm>
          <a:off x="8001000" y="142875"/>
          <a:ext cx="1000125" cy="676275"/>
        </p:xfrm>
        <a:graphic>
          <a:graphicData uri="http://schemas.openxmlformats.org/presentationml/2006/ole">
            <p:oleObj spid="_x0000_s1026" name="צילום של Photo Editor" r:id="rId18" imgW="6676190" imgH="4514286" progId="">
              <p:embed/>
            </p:oleObj>
          </a:graphicData>
        </a:graphic>
      </p:graphicFrame>
      <p:sp>
        <p:nvSpPr>
          <p:cNvPr id="19" name="Rectangle 22"/>
          <p:cNvSpPr>
            <a:spLocks noChangeArrowheads="1"/>
          </p:cNvSpPr>
          <p:nvPr userDrawn="1"/>
        </p:nvSpPr>
        <p:spPr bwMode="auto">
          <a:xfrm>
            <a:off x="0" y="6600825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050" dirty="0">
                <a:latin typeface="Times New Roman" pitchFamily="18" charset="0"/>
              </a:rPr>
              <a:t>Email:info@mashav-research.com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cs.edu/~faculty/lbecker/" TargetMode="External"/><Relationship Id="rId2" Type="http://schemas.openxmlformats.org/officeDocument/2006/relationships/hyperlink" Target="http://psych.unl.edu/hoffman/teaching/undergrad/Power%20Table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.unl.edu/hoffman/teaching/undergrad/Power%20Table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epartment.obg.cuhk.edu.hk/researchsupport/Sample_size_Correlation.asp" TargetMode="External"/><Relationship Id="rId3" Type="http://schemas.openxmlformats.org/officeDocument/2006/relationships/hyperlink" Target="http://department.obg.cuhk.edu.hk/researchsupport/Sample_size_CompMeanPaired.asp" TargetMode="External"/><Relationship Id="rId7" Type="http://schemas.openxmlformats.org/officeDocument/2006/relationships/hyperlink" Target="http://www.dssresearch.com/toolkit/sscalc/size_p2.asp" TargetMode="External"/><Relationship Id="rId12" Type="http://schemas.openxmlformats.org/officeDocument/2006/relationships/hyperlink" Target="http://www.dssresearch.com/toolkit/spcalc/power_p2.asp" TargetMode="External"/><Relationship Id="rId2" Type="http://schemas.openxmlformats.org/officeDocument/2006/relationships/hyperlink" Target="http://www.dssresearch.com/toolkit/sscalc/size_a1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ssresearch.com/toolkit/sscalc/size_p1.asp" TargetMode="External"/><Relationship Id="rId11" Type="http://schemas.openxmlformats.org/officeDocument/2006/relationships/hyperlink" Target="http://www.dssresearch.com/toolkit/spcalc/power_p1.asp" TargetMode="External"/><Relationship Id="rId5" Type="http://schemas.openxmlformats.org/officeDocument/2006/relationships/hyperlink" Target="http://department.obg.cuhk.edu.hk/researchsupport/Sample_size_CompMeanIndependent.asp" TargetMode="External"/><Relationship Id="rId10" Type="http://schemas.openxmlformats.org/officeDocument/2006/relationships/hyperlink" Target="http://www.dssresearch.com/toolkit/spcalc/power_a2.asp" TargetMode="External"/><Relationship Id="rId4" Type="http://schemas.openxmlformats.org/officeDocument/2006/relationships/hyperlink" Target="http://www.dssresearch.com/toolkit/sscalc/size_a2.asp" TargetMode="External"/><Relationship Id="rId9" Type="http://schemas.openxmlformats.org/officeDocument/2006/relationships/hyperlink" Target="http://www.dssresearch.com/toolkit/spcalc/power_a1.as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hyperlink" Target="http://department.obg.cuhk.edu.hk/researchsupport/Sample_size_EstMean.asp" TargetMode="External"/><Relationship Id="rId4" Type="http://schemas.openxmlformats.org/officeDocument/2006/relationships/hyperlink" Target="http://www.mashav-research.com/?CategoryID=180&amp;ArticleID=12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tatistical_power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ffect_size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6013" y="1989138"/>
            <a:ext cx="6980237" cy="1143000"/>
          </a:xfrm>
        </p:spPr>
        <p:txBody>
          <a:bodyPr/>
          <a:lstStyle/>
          <a:p>
            <a:pPr algn="r" eaLnBrk="1" hangingPunct="1"/>
            <a:r>
              <a:rPr lang="he-IL" smtClean="0"/>
              <a:t>מציאת גודל מדגם מספק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357563"/>
            <a:ext cx="8248650" cy="3214687"/>
          </a:xfrm>
        </p:spPr>
        <p:txBody>
          <a:bodyPr/>
          <a:lstStyle/>
          <a:p>
            <a:pPr algn="r" eaLnBrk="1" hangingPunct="1"/>
            <a:r>
              <a:rPr lang="he-IL" sz="2400" b="1" u="sng" smtClean="0">
                <a:solidFill>
                  <a:schemeClr val="tx2"/>
                </a:solidFill>
              </a:rPr>
              <a:t>נושאים</a:t>
            </a:r>
            <a:r>
              <a:rPr lang="he-IL" sz="2400" smtClean="0">
                <a:solidFill>
                  <a:schemeClr val="tx2"/>
                </a:solidFill>
              </a:rPr>
              <a:t> 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he-IL" sz="2000" smtClean="0">
                <a:solidFill>
                  <a:schemeClr val="tx2"/>
                </a:solidFill>
              </a:rPr>
              <a:t> מדוע? רווח בר סמך </a:t>
            </a:r>
            <a:r>
              <a:rPr lang="he-IL" sz="1600" smtClean="0">
                <a:solidFill>
                  <a:schemeClr val="tx2"/>
                </a:solidFill>
              </a:rPr>
              <a:t>[קבלת רווח בגודל מסוים] </a:t>
            </a:r>
            <a:r>
              <a:rPr lang="he-IL" sz="2000" smtClean="0">
                <a:solidFill>
                  <a:schemeClr val="tx2"/>
                </a:solidFill>
              </a:rPr>
              <a:t>ובדיקת השערות </a:t>
            </a:r>
            <a:r>
              <a:rPr lang="he-IL" sz="1600" smtClean="0">
                <a:solidFill>
                  <a:schemeClr val="tx2"/>
                </a:solidFill>
              </a:rPr>
              <a:t>[קבלת השערת החוקר].</a:t>
            </a:r>
            <a:endParaRPr lang="he-IL" sz="2000" smtClean="0">
              <a:solidFill>
                <a:schemeClr val="tx2"/>
              </a:solidFill>
            </a:endParaRPr>
          </a:p>
          <a:p>
            <a:pPr algn="r" eaLnBrk="1" hangingPunct="1">
              <a:buFont typeface="Wingdings" pitchFamily="2" charset="2"/>
              <a:buChar char="§"/>
            </a:pPr>
            <a:r>
              <a:rPr lang="he-IL" sz="2000" smtClean="0">
                <a:solidFill>
                  <a:schemeClr val="tx2"/>
                </a:solidFill>
              </a:rPr>
              <a:t> מושגים מרכזיים רלוונטיים, טעויות </a:t>
            </a:r>
            <a:r>
              <a:rPr lang="en-US" sz="1800" smtClean="0">
                <a:solidFill>
                  <a:schemeClr val="tx2"/>
                </a:solidFill>
                <a:sym typeface="Symbol" pitchFamily="18" charset="2"/>
              </a:rPr>
              <a:t> </a:t>
            </a:r>
            <a:r>
              <a:rPr lang="he-IL" sz="1800" smtClean="0">
                <a:solidFill>
                  <a:schemeClr val="tx2"/>
                </a:solidFill>
                <a:sym typeface="Symbol" pitchFamily="18" charset="2"/>
              </a:rPr>
              <a:t>, </a:t>
            </a:r>
            <a:r>
              <a:rPr lang="en-US" sz="1800" smtClean="0">
                <a:solidFill>
                  <a:schemeClr val="tx2"/>
                </a:solidFill>
                <a:sym typeface="Symbol" pitchFamily="18" charset="2"/>
              </a:rPr>
              <a:t>Power</a:t>
            </a:r>
            <a:r>
              <a:rPr lang="he-IL" sz="200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he-IL" sz="1600" smtClean="0">
                <a:solidFill>
                  <a:schemeClr val="tx2"/>
                </a:solidFill>
                <a:sym typeface="Symbol" pitchFamily="18" charset="2"/>
              </a:rPr>
              <a:t>(עוצמה) </a:t>
            </a:r>
            <a:r>
              <a:rPr lang="en-US" sz="1800" smtClean="0">
                <a:solidFill>
                  <a:schemeClr val="tx2"/>
                </a:solidFill>
                <a:sym typeface="Symbol" pitchFamily="18" charset="2"/>
              </a:rPr>
              <a:t>Effect size</a:t>
            </a:r>
            <a:r>
              <a:rPr lang="he-IL" sz="1800" smtClean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he-IL" sz="1600" smtClean="0">
                <a:solidFill>
                  <a:schemeClr val="tx2"/>
                </a:solidFill>
                <a:sym typeface="Symbol" pitchFamily="18" charset="2"/>
              </a:rPr>
              <a:t>(גודל האפקט).</a:t>
            </a:r>
            <a:endParaRPr lang="he-IL" sz="2000" smtClean="0">
              <a:solidFill>
                <a:schemeClr val="tx2"/>
              </a:solidFill>
              <a:sym typeface="Symbol" pitchFamily="18" charset="2"/>
            </a:endParaRPr>
          </a:p>
          <a:p>
            <a:pPr algn="r" eaLnBrk="1" hangingPunct="1">
              <a:buFont typeface="Wingdings" pitchFamily="2" charset="2"/>
              <a:buChar char="§"/>
            </a:pPr>
            <a:r>
              <a:rPr lang="he-IL" sz="2000" smtClean="0">
                <a:solidFill>
                  <a:schemeClr val="tx2"/>
                </a:solidFill>
                <a:sym typeface="Symbol" pitchFamily="18" charset="2"/>
              </a:rPr>
              <a:t> כיצד? טבלאות, אינטרנט ותוכנה.</a:t>
            </a:r>
          </a:p>
          <a:p>
            <a:pPr algn="r" eaLnBrk="1" hangingPunct="1"/>
            <a:endParaRPr lang="he-IL" sz="2400" smtClean="0">
              <a:solidFill>
                <a:schemeClr val="tx2"/>
              </a:solidFill>
              <a:sym typeface="Symbol" pitchFamily="18" charset="2"/>
            </a:endParaRPr>
          </a:p>
          <a:p>
            <a:pPr algn="r" eaLnBrk="1" hangingPunct="1"/>
            <a:r>
              <a:rPr lang="he-IL" sz="2400" b="1" u="sng" smtClean="0">
                <a:solidFill>
                  <a:schemeClr val="tx2"/>
                </a:solidFill>
                <a:sym typeface="Symbol" pitchFamily="18" charset="2"/>
              </a:rPr>
              <a:t>מטרה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he-IL" sz="2000" smtClean="0">
                <a:solidFill>
                  <a:schemeClr val="tx2"/>
                </a:solidFill>
                <a:sym typeface="Symbol" pitchFamily="18" charset="2"/>
              </a:rPr>
              <a:t> הבנה כללית בסיסית בנושא של גודל מדגם.</a:t>
            </a:r>
          </a:p>
          <a:p>
            <a:pPr algn="r" eaLnBrk="1" hangingPunct="1">
              <a:buFont typeface="Wingdings" pitchFamily="2" charset="2"/>
              <a:buChar char="§"/>
            </a:pPr>
            <a:r>
              <a:rPr lang="he-IL" sz="2000" smtClean="0">
                <a:solidFill>
                  <a:schemeClr val="tx2"/>
                </a:solidFill>
                <a:sym typeface="Symbol" pitchFamily="18" charset="2"/>
              </a:rPr>
              <a:t> יכולת לבצע הערכה לגבי גודל מדגם נדרש במקרים פשוטים. </a:t>
            </a:r>
            <a:endParaRPr lang="en-US" sz="2000" smtClean="0">
              <a:solidFill>
                <a:schemeClr val="tx2"/>
              </a:solidFill>
              <a:sym typeface="Symbol" pitchFamily="18" charset="2"/>
            </a:endParaRPr>
          </a:p>
          <a:p>
            <a:pPr algn="r" eaLnBrk="1" hangingPunct="1">
              <a:buFont typeface="Wingdings" pitchFamily="2" charset="2"/>
              <a:buChar char="§"/>
            </a:pPr>
            <a:endParaRPr lang="en-US" sz="240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2800" smtClean="0"/>
              <a:t>קביעת גודל מדגם השוואה בין ממוצעים </a:t>
            </a:r>
            <a:r>
              <a:rPr lang="en-US" sz="2800" smtClean="0"/>
              <a:t>d</a:t>
            </a:r>
            <a:r>
              <a:rPr lang="he-IL" sz="2800" smtClean="0"/>
              <a:t>: על בסיס טבלה </a:t>
            </a:r>
            <a:endParaRPr lang="en-US" sz="2800" smtClean="0"/>
          </a:p>
        </p:txBody>
      </p:sp>
      <p:sp>
        <p:nvSpPr>
          <p:cNvPr id="3318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071563" y="2214563"/>
          <a:ext cx="7572375" cy="402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0132"/>
                <a:gridCol w="642942"/>
                <a:gridCol w="642942"/>
                <a:gridCol w="571504"/>
                <a:gridCol w="500066"/>
                <a:gridCol w="571504"/>
                <a:gridCol w="555604"/>
                <a:gridCol w="508000"/>
                <a:gridCol w="579470"/>
                <a:gridCol w="619108"/>
                <a:gridCol w="690578"/>
                <a:gridCol w="690578"/>
              </a:tblGrid>
              <a:tr h="30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Power / d</a:t>
                      </a:r>
                      <a:endParaRPr lang="he-IL" sz="1600" dirty="0" smtClean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.10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.20</a:t>
                      </a:r>
                      <a:r>
                        <a:rPr lang="en-US" sz="1600" b="1" baseline="30000" dirty="0" smtClean="0"/>
                        <a:t>S</a:t>
                      </a:r>
                      <a:endParaRPr lang="he-IL" sz="1600" b="1" baseline="30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.30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.40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.50</a:t>
                      </a:r>
                      <a:r>
                        <a:rPr lang="en-US" sz="1600" b="1" baseline="30000" dirty="0" smtClean="0"/>
                        <a:t>M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.80</a:t>
                      </a:r>
                      <a:r>
                        <a:rPr lang="en-US" sz="1600" b="1" baseline="30000" dirty="0" smtClean="0"/>
                        <a:t>L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1.00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1.20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1.40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.25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332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84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.50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769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981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246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</a:t>
                      </a:r>
                      <a:r>
                        <a:rPr lang="he-IL" sz="1600" dirty="0" smtClean="0"/>
                        <a:t>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1144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287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1235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310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1389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348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.80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1571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393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64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26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.85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1797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450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201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2102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526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234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34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2600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651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290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3675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920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409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231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103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38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20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85875" y="6286500"/>
            <a:ext cx="3857625" cy="261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050" b="1" i="1" dirty="0"/>
              <a:t>two-tailed α = .05 or one-tailed α = .025</a:t>
            </a:r>
            <a:endParaRPr lang="he-IL" sz="1050" b="1" i="1" dirty="0"/>
          </a:p>
        </p:txBody>
      </p:sp>
      <p:sp>
        <p:nvSpPr>
          <p:cNvPr id="15536" name="TextBox 5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14875" y="6215063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 b="1" i="1">
                <a:solidFill>
                  <a:srgbClr val="003399"/>
                </a:solidFill>
              </a:rPr>
              <a:t>קישור לטבלאות נוספות </a:t>
            </a:r>
          </a:p>
          <a:p>
            <a:r>
              <a:rPr lang="he-IL" sz="1400" b="1" i="1">
                <a:solidFill>
                  <a:srgbClr val="003399"/>
                </a:solidFill>
                <a:hlinkClick r:id="rId3"/>
              </a:rPr>
              <a:t>קישור לחישוב  </a:t>
            </a:r>
            <a:r>
              <a:rPr lang="en-US" b="1" i="1">
                <a:solidFill>
                  <a:srgbClr val="003399"/>
                </a:solidFill>
                <a:hlinkClick r:id="rId3"/>
              </a:rPr>
              <a:t>effect size  Cohen’s d</a:t>
            </a:r>
            <a:endParaRPr lang="he-IL" sz="1400" b="1" i="1">
              <a:solidFill>
                <a:srgbClr val="003399"/>
              </a:solidFill>
            </a:endParaRPr>
          </a:p>
        </p:txBody>
      </p:sp>
      <p:sp>
        <p:nvSpPr>
          <p:cNvPr id="15537" name="TextBox 6"/>
          <p:cNvSpPr txBox="1">
            <a:spLocks noChangeArrowheads="1"/>
          </p:cNvSpPr>
          <p:nvPr/>
        </p:nvSpPr>
        <p:spPr bwMode="auto">
          <a:xfrm>
            <a:off x="1071563" y="1857375"/>
            <a:ext cx="7643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מתאים בעיקר כאשר אין נתונים לחישוב </a:t>
            </a:r>
            <a:r>
              <a:rPr lang="en-US"/>
              <a:t>effect size</a:t>
            </a:r>
            <a:r>
              <a:rPr lang="he-IL"/>
              <a:t>, מניחים </a:t>
            </a:r>
            <a:r>
              <a:rPr lang="en-US"/>
              <a:t>effect size</a:t>
            </a:r>
            <a:r>
              <a:rPr lang="he-IL"/>
              <a:t> קטן </a:t>
            </a:r>
            <a:r>
              <a:rPr lang="en-US"/>
              <a:t>[s]</a:t>
            </a:r>
            <a:r>
              <a:rPr lang="he-IL"/>
              <a:t> / בינוני </a:t>
            </a:r>
            <a:r>
              <a:rPr lang="en-US"/>
              <a:t>[m]</a:t>
            </a:r>
            <a:r>
              <a:rPr lang="he-IL"/>
              <a:t> / גדול </a:t>
            </a:r>
            <a:r>
              <a:rPr lang="en-US"/>
              <a:t>[L]</a:t>
            </a:r>
            <a:r>
              <a:rPr lang="he-IL"/>
              <a:t>. מקובל להניח </a:t>
            </a:r>
            <a:r>
              <a:rPr lang="en-US"/>
              <a:t>power </a:t>
            </a:r>
            <a:r>
              <a:rPr lang="he-IL"/>
              <a:t> של 80%.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2800" smtClean="0"/>
              <a:t>קביעת גודל מדגם מתאם </a:t>
            </a:r>
            <a:r>
              <a:rPr lang="en-US" sz="2800" smtClean="0"/>
              <a:t>r</a:t>
            </a:r>
            <a:r>
              <a:rPr lang="he-IL" sz="2800" smtClean="0"/>
              <a:t>: על בסיס טבלה </a:t>
            </a:r>
            <a:endParaRPr lang="en-US" sz="2800" smtClean="0"/>
          </a:p>
        </p:txBody>
      </p:sp>
      <p:sp>
        <p:nvSpPr>
          <p:cNvPr id="3318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1214438" y="2214563"/>
          <a:ext cx="7429500" cy="40227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63"/>
                <a:gridCol w="771533"/>
                <a:gridCol w="771533"/>
                <a:gridCol w="685807"/>
                <a:gridCol w="600081"/>
                <a:gridCol w="685807"/>
                <a:gridCol w="666727"/>
                <a:gridCol w="609602"/>
                <a:gridCol w="695366"/>
                <a:gridCol w="742932"/>
              </a:tblGrid>
              <a:tr h="303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Power / r</a:t>
                      </a:r>
                      <a:endParaRPr lang="he-IL" sz="1600" dirty="0" smtClean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.10</a:t>
                      </a:r>
                      <a:r>
                        <a:rPr lang="en-US" sz="1600" b="1" baseline="30000" dirty="0" smtClean="0"/>
                        <a:t>S</a:t>
                      </a:r>
                      <a:endParaRPr lang="he-IL" sz="1600" b="1" baseline="300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.20</a:t>
                      </a:r>
                      <a:endParaRPr lang="he-IL" sz="1600" b="0" baseline="300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.30</a:t>
                      </a:r>
                      <a:r>
                        <a:rPr lang="en-US" sz="1600" b="1" baseline="30000" dirty="0" smtClean="0"/>
                        <a:t>M</a:t>
                      </a:r>
                      <a:endParaRPr lang="he-IL" sz="1600" b="1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.40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.50</a:t>
                      </a:r>
                      <a:r>
                        <a:rPr lang="en-US" sz="1600" b="1" baseline="30000" dirty="0" smtClean="0"/>
                        <a:t>L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.80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.90</a:t>
                      </a:r>
                      <a:endParaRPr lang="he-IL" sz="16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.25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42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.50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385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96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490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122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.6</a:t>
                      </a:r>
                      <a:r>
                        <a:rPr lang="he-IL" sz="1600" dirty="0" smtClean="0"/>
                        <a:t>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570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142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21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616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153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.75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962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172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.80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783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194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85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46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smtClean="0"/>
                        <a:t>28</a:t>
                      </a:r>
                      <a:endParaRPr lang="he-IL" sz="16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18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12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9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b="0" dirty="0" smtClean="0"/>
                        <a:t>6</a:t>
                      </a:r>
                      <a:endParaRPr lang="he-IL" sz="16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.85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895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221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97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52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32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21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.90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1047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259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113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62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37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24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16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1294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319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75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46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30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13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8</a:t>
                      </a:r>
                      <a:endParaRPr lang="he-IL" sz="1600" dirty="0"/>
                    </a:p>
                  </a:txBody>
                  <a:tcPr/>
                </a:tc>
              </a:tr>
              <a:tr h="30361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.99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1828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450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195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105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64</a:t>
                      </a:r>
                      <a:endParaRPr lang="he-IL" sz="16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40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27</a:t>
                      </a:r>
                      <a:endParaRPr lang="he-I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18</a:t>
                      </a:r>
                      <a:endParaRPr lang="he-IL" sz="1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smtClean="0"/>
                        <a:t>11</a:t>
                      </a:r>
                      <a:endParaRPr lang="he-IL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85875" y="6286500"/>
            <a:ext cx="3857625" cy="26193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1050" b="1" i="1" dirty="0"/>
              <a:t>two-tailed α = .05 or one-tailed α = .025</a:t>
            </a:r>
            <a:endParaRPr lang="he-IL" sz="1050" b="1" i="1" dirty="0"/>
          </a:p>
        </p:txBody>
      </p:sp>
      <p:sp>
        <p:nvSpPr>
          <p:cNvPr id="16534" name="TextBox 42">
            <a:hlinkClick r:id="rId2"/>
          </p:cNvPr>
          <p:cNvSpPr txBox="1">
            <a:spLocks noChangeArrowheads="1"/>
          </p:cNvSpPr>
          <p:nvPr/>
        </p:nvSpPr>
        <p:spPr bwMode="auto">
          <a:xfrm>
            <a:off x="6858000" y="621506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 b="1" i="1">
                <a:solidFill>
                  <a:srgbClr val="003399"/>
                </a:solidFill>
              </a:rPr>
              <a:t>קישור לטבלאות נוספות</a:t>
            </a:r>
          </a:p>
        </p:txBody>
      </p:sp>
      <p:sp>
        <p:nvSpPr>
          <p:cNvPr id="16535" name="TextBox 43"/>
          <p:cNvSpPr txBox="1">
            <a:spLocks noChangeArrowheads="1"/>
          </p:cNvSpPr>
          <p:nvPr/>
        </p:nvSpPr>
        <p:spPr bwMode="auto">
          <a:xfrm>
            <a:off x="1071563" y="1857375"/>
            <a:ext cx="7643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/>
              <a:t>מתאים בעיקר כאשר אין נתונים לחישוב </a:t>
            </a:r>
            <a:r>
              <a:rPr lang="en-US"/>
              <a:t>effect size</a:t>
            </a:r>
            <a:r>
              <a:rPr lang="he-IL"/>
              <a:t>, מניחים </a:t>
            </a:r>
            <a:r>
              <a:rPr lang="en-US"/>
              <a:t>effect size</a:t>
            </a:r>
            <a:r>
              <a:rPr lang="he-IL"/>
              <a:t> קטן </a:t>
            </a:r>
            <a:r>
              <a:rPr lang="en-US"/>
              <a:t>[s]</a:t>
            </a:r>
            <a:r>
              <a:rPr lang="he-IL"/>
              <a:t> / בינוני </a:t>
            </a:r>
            <a:r>
              <a:rPr lang="en-US"/>
              <a:t>[m]</a:t>
            </a:r>
            <a:r>
              <a:rPr lang="he-IL"/>
              <a:t> / גדול </a:t>
            </a:r>
            <a:r>
              <a:rPr lang="en-US"/>
              <a:t>[L]</a:t>
            </a:r>
            <a:r>
              <a:rPr lang="he-IL"/>
              <a:t>. מקובל להניח </a:t>
            </a:r>
            <a:r>
              <a:rPr lang="en-US"/>
              <a:t>power </a:t>
            </a:r>
            <a:r>
              <a:rPr lang="he-IL"/>
              <a:t> של 80%.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2400" smtClean="0"/>
              <a:t>קביעת גודל מדגם השוואה בין ממוצעים פרופורציות וקורלציות: אתרים</a:t>
            </a:r>
            <a:endParaRPr lang="en-US" sz="2400" smtClean="0"/>
          </a:p>
        </p:txBody>
      </p:sp>
      <p:sp>
        <p:nvSpPr>
          <p:cNvPr id="331813" name="AutoShape 3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28625" y="1928813"/>
            <a:ext cx="8531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>
                <a:latin typeface="+mn-lt"/>
                <a:cs typeface="+mn-cs"/>
              </a:rPr>
              <a:t>השערה על הבדלים -  </a:t>
            </a:r>
            <a:r>
              <a:rPr lang="he-IL" sz="2000" b="1" kern="0" dirty="0">
                <a:latin typeface="+mn-lt"/>
                <a:cs typeface="+mn-cs"/>
                <a:hlinkClick r:id="rId2"/>
              </a:rPr>
              <a:t>מדגם מול אוכלוסייה</a:t>
            </a:r>
            <a:r>
              <a:rPr lang="he-IL" sz="2000" b="1" kern="0" dirty="0">
                <a:latin typeface="+mn-lt"/>
                <a:cs typeface="+mn-cs"/>
              </a:rPr>
              <a:t>. </a:t>
            </a:r>
            <a:r>
              <a:rPr lang="he-IL" sz="2000" b="1" kern="0" dirty="0">
                <a:latin typeface="+mn-lt"/>
                <a:cs typeface="+mn-cs"/>
                <a:hlinkClick r:id="rId3"/>
              </a:rPr>
              <a:t>אתר נוסף</a:t>
            </a:r>
            <a:r>
              <a:rPr lang="he-IL" sz="2000" b="1" kern="0" dirty="0"/>
              <a:t>.</a:t>
            </a:r>
            <a:endParaRPr lang="he-IL" sz="2000" b="1" kern="0" dirty="0">
              <a:latin typeface="+mn-lt"/>
              <a:cs typeface="+mn-cs"/>
              <a:hlinkClick r:id="rId2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>
                <a:latin typeface="+mn-lt"/>
              </a:rPr>
              <a:t>השערה על הבדלים - </a:t>
            </a:r>
            <a:r>
              <a:rPr lang="he-IL" sz="2000" b="1" kern="0" dirty="0">
                <a:latin typeface="+mn-lt"/>
                <a:hlinkClick r:id="rId4"/>
              </a:rPr>
              <a:t>מדגם </a:t>
            </a:r>
            <a:r>
              <a:rPr lang="he-IL" sz="2000" b="1" kern="0" dirty="0">
                <a:latin typeface="+mn-lt"/>
                <a:hlinkClick r:id="rId4"/>
              </a:rPr>
              <a:t>מול </a:t>
            </a:r>
            <a:r>
              <a:rPr lang="he-IL" sz="2000" b="1" kern="0" dirty="0">
                <a:latin typeface="+mn-lt"/>
                <a:hlinkClick r:id="rId4"/>
              </a:rPr>
              <a:t>מדגם</a:t>
            </a:r>
            <a:r>
              <a:rPr lang="he-IL" sz="2000" b="1" kern="0" dirty="0">
                <a:latin typeface="+mn-lt"/>
                <a:cs typeface="+mn-cs"/>
              </a:rPr>
              <a:t>. </a:t>
            </a:r>
            <a:r>
              <a:rPr lang="he-IL" sz="2000" b="1" kern="0" dirty="0">
                <a:latin typeface="+mn-lt"/>
                <a:cs typeface="+mn-cs"/>
                <a:hlinkClick r:id="rId5"/>
              </a:rPr>
              <a:t>אתר נוסף</a:t>
            </a:r>
            <a:r>
              <a:rPr lang="he-IL" sz="2000" b="1" kern="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>
                <a:latin typeface="+mn-lt"/>
                <a:cs typeface="+mn-cs"/>
              </a:rPr>
              <a:t>השערה על פרופורציות – </a:t>
            </a:r>
            <a:r>
              <a:rPr lang="he-IL" sz="2000" b="1" kern="0" dirty="0">
                <a:latin typeface="+mn-lt"/>
                <a:cs typeface="+mn-cs"/>
                <a:hlinkClick r:id="rId6"/>
              </a:rPr>
              <a:t>מדגם מול אוכלוסייה</a:t>
            </a:r>
            <a:r>
              <a:rPr lang="he-IL" sz="2000" b="1" kern="0" dirty="0">
                <a:latin typeface="+mn-lt"/>
                <a:cs typeface="+mn-cs"/>
              </a:rPr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/>
              <a:t>השערה על </a:t>
            </a:r>
            <a:r>
              <a:rPr lang="he-IL" sz="2000" b="1" kern="0" dirty="0"/>
              <a:t>פרופורציות </a:t>
            </a:r>
            <a:r>
              <a:rPr lang="he-IL" sz="2000" b="1" kern="0" dirty="0"/>
              <a:t>– </a:t>
            </a:r>
            <a:r>
              <a:rPr lang="he-IL" sz="2000" b="1" kern="0" dirty="0">
                <a:hlinkClick r:id="rId7"/>
              </a:rPr>
              <a:t>מדגם מול </a:t>
            </a:r>
            <a:r>
              <a:rPr lang="he-IL" sz="2000" b="1" kern="0" dirty="0">
                <a:hlinkClick r:id="rId7"/>
              </a:rPr>
              <a:t>מדגם</a:t>
            </a:r>
            <a:r>
              <a:rPr lang="he-IL" sz="2000" b="1" kern="0" dirty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>
                <a:hlinkClick r:id="rId8"/>
              </a:rPr>
              <a:t>השערה על קורלציה </a:t>
            </a:r>
            <a:endParaRPr lang="he-IL" sz="2000" b="1" kern="0" dirty="0"/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he-IL" sz="2000" b="1" kern="0" dirty="0"/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he-IL" sz="2000" b="1" kern="0" dirty="0"/>
              <a:t>ובכיוון ההפוך... חישוב העוצמה [הסיכוי לקבל את השערת החוקר].</a:t>
            </a:r>
            <a:endParaRPr lang="he-IL" sz="2000" b="1" kern="0" dirty="0"/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/>
              <a:t>השערה על הבדלים -  </a:t>
            </a:r>
            <a:r>
              <a:rPr lang="he-IL" sz="2000" b="1" kern="0" dirty="0">
                <a:hlinkClick r:id="rId9"/>
              </a:rPr>
              <a:t>מדגם מול אוכלוסייה</a:t>
            </a:r>
            <a:r>
              <a:rPr lang="he-IL" sz="2000" b="1" kern="0" dirty="0"/>
              <a:t>. </a:t>
            </a:r>
            <a:endParaRPr lang="he-IL" sz="1800" kern="0" dirty="0"/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/>
              <a:t>השערה על הבדלים - </a:t>
            </a:r>
            <a:r>
              <a:rPr lang="he-IL" sz="2000" b="1" kern="0" dirty="0">
                <a:hlinkClick r:id="rId10"/>
              </a:rPr>
              <a:t>מדגם מול מדגם</a:t>
            </a:r>
            <a:r>
              <a:rPr lang="he-IL" sz="2000" b="1" kern="0" dirty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/>
              <a:t>השערה על פרופורציות – </a:t>
            </a:r>
            <a:r>
              <a:rPr lang="he-IL" sz="2000" b="1" kern="0" dirty="0">
                <a:hlinkClick r:id="rId11"/>
              </a:rPr>
              <a:t>מדגם מול אוכלוסייה</a:t>
            </a:r>
            <a:r>
              <a:rPr lang="he-IL" sz="2000" b="1" kern="0" dirty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b="1" kern="0" dirty="0"/>
              <a:t>השערה על פרופורציות – </a:t>
            </a:r>
            <a:r>
              <a:rPr lang="he-IL" sz="2000" b="1" kern="0" dirty="0">
                <a:hlinkClick r:id="rId12"/>
              </a:rPr>
              <a:t>מדגם מול מדגם</a:t>
            </a:r>
            <a:r>
              <a:rPr lang="he-IL" sz="2000" b="1" kern="0" dirty="0"/>
              <a:t>.</a:t>
            </a: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he-IL" sz="2000" b="1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he-IL" sz="2000" kern="0" dirty="0">
              <a:latin typeface="+mn-lt"/>
              <a:cs typeface="+mn-cs"/>
            </a:endParaRPr>
          </a:p>
          <a:p>
            <a:pPr marL="342900" indent="-342900"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17538"/>
            <a:ext cx="7561263" cy="1143000"/>
          </a:xfrm>
        </p:spPr>
        <p:txBody>
          <a:bodyPr/>
          <a:lstStyle/>
          <a:p>
            <a:pPr algn="r" eaLnBrk="1" hangingPunct="1"/>
            <a:r>
              <a:rPr lang="he-IL" sz="3200" smtClean="0"/>
              <a:t>רווח בר סמך</a:t>
            </a:r>
            <a:endParaRPr lang="en-US" sz="32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819943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he-IL" sz="2800" smtClean="0">
                <a:sym typeface="Symbol" pitchFamily="18" charset="2"/>
              </a:rPr>
              <a:t>חוקר רוצה לאמוד את היכולות המוטוריות בקרב חולי פרקינסון באמצעות מבחן שבנה. נבדק מדגם מקרי של 64 חולים ובמדגם נמצא ציון מבחן ממוצע 60 וסטיית תקן 10.  </a:t>
            </a:r>
          </a:p>
          <a:p>
            <a:pPr algn="just" eaLnBrk="1" hangingPunct="1"/>
            <a:r>
              <a:rPr lang="he-IL" sz="2800" smtClean="0">
                <a:sym typeface="Symbol" pitchFamily="18" charset="2"/>
              </a:rPr>
              <a:t>מה ניתן לומר לגבי </a:t>
            </a:r>
            <a:r>
              <a:rPr lang="he-IL" sz="2800" u="sng" smtClean="0">
                <a:sym typeface="Symbol" pitchFamily="18" charset="2"/>
              </a:rPr>
              <a:t>הממוצע האמיתי של אוכלוסיית חולי פרקינסון</a:t>
            </a:r>
            <a:r>
              <a:rPr lang="he-IL" sz="2800" smtClean="0">
                <a:sym typeface="Symbol" pitchFamily="18" charset="2"/>
              </a:rPr>
              <a:t> במבחן יכולות מוטוריות זה? </a:t>
            </a:r>
          </a:p>
          <a:p>
            <a:pPr algn="just" eaLnBrk="1" hangingPunct="1"/>
            <a:r>
              <a:rPr lang="he-IL" sz="2800" smtClean="0">
                <a:sym typeface="Symbol" pitchFamily="18" charset="2"/>
              </a:rPr>
              <a:t>לכמה חולים נידרש במחקר על מנת לקבל מושג 'מדויק' לגבי הממוצע האמיתי?</a:t>
            </a:r>
          </a:p>
          <a:p>
            <a:pPr algn="just" eaLnBrk="1" hangingPunct="1"/>
            <a:r>
              <a:rPr lang="he-IL" sz="2800" smtClean="0">
                <a:sym typeface="Symbol" pitchFamily="18" charset="2"/>
              </a:rPr>
              <a:t>... רווח בר סמך.</a:t>
            </a:r>
          </a:p>
        </p:txBody>
      </p:sp>
      <p:sp>
        <p:nvSpPr>
          <p:cNvPr id="3686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z="4000" smtClean="0"/>
              <a:t>רווח בר סמך</a:t>
            </a:r>
            <a:endParaRPr lang="en-US" sz="40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e-IL" sz="2800" smtClean="0"/>
              <a:t>רווח בר סמך  - אומדן לממוצע באוכלוסייה </a:t>
            </a:r>
            <a:r>
              <a:rPr lang="he-IL" sz="2400" smtClean="0"/>
              <a:t>[הממוצע האמיתי]</a:t>
            </a:r>
            <a:r>
              <a:rPr lang="he-IL" sz="2800" smtClean="0"/>
              <a:t> באמצעות דגימה. </a:t>
            </a:r>
          </a:p>
          <a:p>
            <a:pPr eaLnBrk="1" hangingPunct="1"/>
            <a:r>
              <a:rPr lang="he-IL" sz="2000" smtClean="0"/>
              <a:t>החוקר קובע את רמת הסמך </a:t>
            </a:r>
            <a:r>
              <a:rPr lang="en-US" sz="2000" smtClean="0"/>
              <a:t>(1- </a:t>
            </a:r>
            <a:r>
              <a:rPr lang="en-US" sz="2000" smtClean="0">
                <a:sym typeface="Symbol" pitchFamily="18" charset="2"/>
              </a:rPr>
              <a:t>)</a:t>
            </a:r>
            <a:r>
              <a:rPr lang="he-IL" sz="2000" smtClean="0">
                <a:sym typeface="Symbol" pitchFamily="18" charset="2"/>
              </a:rPr>
              <a:t>.</a:t>
            </a:r>
            <a:endParaRPr lang="en-US" sz="2000" smtClean="0">
              <a:sym typeface="Symbol" pitchFamily="18" charset="2"/>
            </a:endParaRPr>
          </a:p>
          <a:p>
            <a:pPr eaLnBrk="1" hangingPunct="1"/>
            <a:r>
              <a:rPr lang="he-IL" sz="2800" smtClean="0"/>
              <a:t>המשמעות היא שהממוצע של האוכלוסייה נמצא במסגרת גבולות המצוינים בהסתברות של </a:t>
            </a:r>
            <a:r>
              <a:rPr lang="en-US" sz="2800" smtClean="0"/>
              <a:t>(1- </a:t>
            </a:r>
            <a:r>
              <a:rPr lang="en-US" sz="2800" smtClean="0">
                <a:sym typeface="Symbol" pitchFamily="18" charset="2"/>
              </a:rPr>
              <a:t>)</a:t>
            </a:r>
            <a:r>
              <a:rPr lang="he-IL" sz="2800" smtClean="0">
                <a:sym typeface="Symbol" pitchFamily="18" charset="2"/>
              </a:rPr>
              <a:t> </a:t>
            </a:r>
            <a:r>
              <a:rPr lang="he-IL" sz="2000" smtClean="0">
                <a:sym typeface="Symbol" pitchFamily="18" charset="2"/>
              </a:rPr>
              <a:t>[מקובל </a:t>
            </a:r>
            <a:r>
              <a:rPr lang="he-IL" sz="2000" smtClean="0"/>
              <a:t>95%]</a:t>
            </a:r>
            <a:r>
              <a:rPr lang="he-IL" sz="2800" smtClean="0"/>
              <a:t>.</a:t>
            </a:r>
          </a:p>
          <a:p>
            <a:pPr eaLnBrk="1" hangingPunct="1"/>
            <a:r>
              <a:rPr lang="he-IL" sz="2800" smtClean="0"/>
              <a:t>הרווח בר סמך מתבסס על מידת הפיזור </a:t>
            </a:r>
            <a:r>
              <a:rPr lang="he-IL" sz="2400" smtClean="0"/>
              <a:t>[סטיית התקן]</a:t>
            </a:r>
            <a:r>
              <a:rPr lang="he-IL" sz="2800" smtClean="0"/>
              <a:t> גודל המדגם [</a:t>
            </a:r>
            <a:r>
              <a:rPr lang="en-US" sz="2800" smtClean="0"/>
              <a:t>N</a:t>
            </a:r>
            <a:r>
              <a:rPr lang="he-IL" sz="2800" smtClean="0"/>
              <a:t>] ונבנה סביב ממוצע המדגם.</a:t>
            </a:r>
            <a:r>
              <a:rPr lang="en-US" sz="2800" smtClean="0">
                <a:sym typeface="Symbol" pitchFamily="18" charset="2"/>
              </a:rPr>
              <a:t/>
            </a:r>
            <a:br>
              <a:rPr lang="en-US" sz="2800" smtClean="0">
                <a:sym typeface="Symbol" pitchFamily="18" charset="2"/>
              </a:rPr>
            </a:br>
            <a:r>
              <a:rPr lang="en-US" sz="2800" smtClean="0">
                <a:sym typeface="Symbol" pitchFamily="18" charset="2"/>
              </a:rPr>
              <a:t/>
            </a:r>
            <a:br>
              <a:rPr lang="en-US" sz="2800" smtClean="0">
                <a:sym typeface="Symbol" pitchFamily="18" charset="2"/>
              </a:rPr>
            </a:br>
            <a:endParaRPr lang="en-US" sz="2800" smtClean="0">
              <a:sym typeface="Symbol" pitchFamily="18" charset="2"/>
            </a:endParaRPr>
          </a:p>
        </p:txBody>
      </p:sp>
      <p:sp>
        <p:nvSpPr>
          <p:cNvPr id="305158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928688" y="5857875"/>
          <a:ext cx="5557837" cy="509588"/>
        </p:xfrm>
        <a:graphic>
          <a:graphicData uri="http://schemas.openxmlformats.org/presentationml/2006/ole">
            <p:oleObj spid="_x0000_s4098" name="משוואה" r:id="rId3" imgW="26287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mtClean="0"/>
              <a:t>רווח בר סמך</a:t>
            </a:r>
            <a:endParaRPr lang="en-US" smtClean="0"/>
          </a:p>
        </p:txBody>
      </p:sp>
      <p:graphicFrame>
        <p:nvGraphicFramePr>
          <p:cNvPr id="367619" name="Object 3"/>
          <p:cNvGraphicFramePr>
            <a:graphicFrameLocks noChangeAspect="1"/>
          </p:cNvGraphicFramePr>
          <p:nvPr/>
        </p:nvGraphicFramePr>
        <p:xfrm>
          <a:off x="2590800" y="5661025"/>
          <a:ext cx="4465638" cy="428625"/>
        </p:xfrm>
        <a:graphic>
          <a:graphicData uri="http://schemas.openxmlformats.org/presentationml/2006/ole">
            <p:oleObj spid="_x0000_s5122" name="משוואה" r:id="rId3" imgW="2641320" imgH="253800" progId="Equation.3">
              <p:embed/>
            </p:oleObj>
          </a:graphicData>
        </a:graphic>
      </p:graphicFrame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116013" y="2060575"/>
            <a:ext cx="7239000" cy="3473450"/>
            <a:chOff x="703" y="1298"/>
            <a:chExt cx="4560" cy="2188"/>
          </a:xfrm>
        </p:grpSpPr>
        <p:grpSp>
          <p:nvGrpSpPr>
            <p:cNvPr id="5142" name="Group 5"/>
            <p:cNvGrpSpPr>
              <a:grpSpLocks/>
            </p:cNvGrpSpPr>
            <p:nvPr/>
          </p:nvGrpSpPr>
          <p:grpSpPr bwMode="auto">
            <a:xfrm>
              <a:off x="703" y="1298"/>
              <a:ext cx="4560" cy="2188"/>
              <a:chOff x="703" y="1298"/>
              <a:chExt cx="4560" cy="2188"/>
            </a:xfrm>
          </p:grpSpPr>
          <p:sp>
            <p:nvSpPr>
              <p:cNvPr id="5149" name="Rectangle 6"/>
              <p:cNvSpPr>
                <a:spLocks noChangeArrowheads="1"/>
              </p:cNvSpPr>
              <p:nvPr/>
            </p:nvSpPr>
            <p:spPr bwMode="auto">
              <a:xfrm>
                <a:off x="2863" y="3136"/>
                <a:ext cx="335" cy="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b="1">
                    <a:solidFill>
                      <a:srgbClr val="0000FF"/>
                    </a:solidFill>
                  </a:rPr>
                  <a:t>t=0</a:t>
                </a:r>
              </a:p>
            </p:txBody>
          </p:sp>
          <p:grpSp>
            <p:nvGrpSpPr>
              <p:cNvPr id="5150" name="Group 7"/>
              <p:cNvGrpSpPr>
                <a:grpSpLocks/>
              </p:cNvGrpSpPr>
              <p:nvPr/>
            </p:nvGrpSpPr>
            <p:grpSpPr bwMode="auto">
              <a:xfrm>
                <a:off x="703" y="1298"/>
                <a:ext cx="4560" cy="2188"/>
                <a:chOff x="703" y="1298"/>
                <a:chExt cx="4560" cy="2188"/>
              </a:xfrm>
            </p:grpSpPr>
            <p:sp>
              <p:nvSpPr>
                <p:cNvPr id="5151" name="Line 8"/>
                <p:cNvSpPr>
                  <a:spLocks noChangeShapeType="1"/>
                </p:cNvSpPr>
                <p:nvPr/>
              </p:nvSpPr>
              <p:spPr bwMode="auto">
                <a:xfrm>
                  <a:off x="703" y="3040"/>
                  <a:ext cx="456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he-IL"/>
                </a:p>
              </p:txBody>
            </p:sp>
            <p:grpSp>
              <p:nvGrpSpPr>
                <p:cNvPr id="5152" name="Group 9"/>
                <p:cNvGrpSpPr>
                  <a:grpSpLocks/>
                </p:cNvGrpSpPr>
                <p:nvPr/>
              </p:nvGrpSpPr>
              <p:grpSpPr bwMode="auto">
                <a:xfrm>
                  <a:off x="943" y="1984"/>
                  <a:ext cx="4234" cy="1008"/>
                  <a:chOff x="3360" y="3072"/>
                  <a:chExt cx="1872" cy="720"/>
                </a:xfrm>
              </p:grpSpPr>
              <p:sp>
                <p:nvSpPr>
                  <p:cNvPr id="5159" name="Freeform 10"/>
                  <p:cNvSpPr>
                    <a:spLocks/>
                  </p:cNvSpPr>
                  <p:nvPr/>
                </p:nvSpPr>
                <p:spPr bwMode="auto">
                  <a:xfrm>
                    <a:off x="3360" y="3072"/>
                    <a:ext cx="960" cy="720"/>
                  </a:xfrm>
                  <a:custGeom>
                    <a:avLst/>
                    <a:gdLst>
                      <a:gd name="T0" fmla="*/ 0 w 960"/>
                      <a:gd name="T1" fmla="*/ 720 h 720"/>
                      <a:gd name="T2" fmla="*/ 528 w 960"/>
                      <a:gd name="T3" fmla="*/ 528 h 720"/>
                      <a:gd name="T4" fmla="*/ 768 w 960"/>
                      <a:gd name="T5" fmla="*/ 96 h 720"/>
                      <a:gd name="T6" fmla="*/ 960 w 960"/>
                      <a:gd name="T7" fmla="*/ 0 h 7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20"/>
                      <a:gd name="T14" fmla="*/ 960 w 960"/>
                      <a:gd name="T15" fmla="*/ 720 h 7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20">
                        <a:moveTo>
                          <a:pt x="0" y="720"/>
                        </a:moveTo>
                        <a:cubicBezTo>
                          <a:pt x="200" y="676"/>
                          <a:pt x="400" y="632"/>
                          <a:pt x="528" y="528"/>
                        </a:cubicBezTo>
                        <a:cubicBezTo>
                          <a:pt x="656" y="424"/>
                          <a:pt x="696" y="184"/>
                          <a:pt x="768" y="96"/>
                        </a:cubicBezTo>
                        <a:cubicBezTo>
                          <a:pt x="840" y="8"/>
                          <a:pt x="900" y="4"/>
                          <a:pt x="96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he-IL"/>
                  </a:p>
                </p:txBody>
              </p:sp>
              <p:sp>
                <p:nvSpPr>
                  <p:cNvPr id="5160" name="Freeform 11"/>
                  <p:cNvSpPr>
                    <a:spLocks/>
                  </p:cNvSpPr>
                  <p:nvPr/>
                </p:nvSpPr>
                <p:spPr bwMode="auto">
                  <a:xfrm flipH="1">
                    <a:off x="4272" y="3072"/>
                    <a:ext cx="960" cy="720"/>
                  </a:xfrm>
                  <a:custGeom>
                    <a:avLst/>
                    <a:gdLst>
                      <a:gd name="T0" fmla="*/ 0 w 960"/>
                      <a:gd name="T1" fmla="*/ 720 h 720"/>
                      <a:gd name="T2" fmla="*/ 528 w 960"/>
                      <a:gd name="T3" fmla="*/ 528 h 720"/>
                      <a:gd name="T4" fmla="*/ 768 w 960"/>
                      <a:gd name="T5" fmla="*/ 96 h 720"/>
                      <a:gd name="T6" fmla="*/ 960 w 960"/>
                      <a:gd name="T7" fmla="*/ 0 h 72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60"/>
                      <a:gd name="T13" fmla="*/ 0 h 720"/>
                      <a:gd name="T14" fmla="*/ 960 w 960"/>
                      <a:gd name="T15" fmla="*/ 720 h 72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60" h="720">
                        <a:moveTo>
                          <a:pt x="0" y="720"/>
                        </a:moveTo>
                        <a:cubicBezTo>
                          <a:pt x="200" y="676"/>
                          <a:pt x="400" y="632"/>
                          <a:pt x="528" y="528"/>
                        </a:cubicBezTo>
                        <a:cubicBezTo>
                          <a:pt x="656" y="424"/>
                          <a:pt x="696" y="184"/>
                          <a:pt x="768" y="96"/>
                        </a:cubicBezTo>
                        <a:cubicBezTo>
                          <a:pt x="840" y="8"/>
                          <a:pt x="900" y="4"/>
                          <a:pt x="96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5153" name="Line 12"/>
                <p:cNvSpPr>
                  <a:spLocks noChangeShapeType="1"/>
                </p:cNvSpPr>
                <p:nvPr/>
              </p:nvSpPr>
              <p:spPr bwMode="auto">
                <a:xfrm>
                  <a:off x="3055" y="1888"/>
                  <a:ext cx="0" cy="1248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he-IL"/>
                </a:p>
              </p:txBody>
            </p:sp>
            <p:grpSp>
              <p:nvGrpSpPr>
                <p:cNvPr id="5154" name="Group 13"/>
                <p:cNvGrpSpPr>
                  <a:grpSpLocks/>
                </p:cNvGrpSpPr>
                <p:nvPr/>
              </p:nvGrpSpPr>
              <p:grpSpPr bwMode="auto">
                <a:xfrm>
                  <a:off x="2835" y="3294"/>
                  <a:ext cx="432" cy="192"/>
                  <a:chOff x="2835" y="3294"/>
                  <a:chExt cx="432" cy="192"/>
                </a:xfrm>
              </p:grpSpPr>
              <p:sp>
                <p:nvSpPr>
                  <p:cNvPr id="515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835" y="3294"/>
                    <a:ext cx="43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en-US" sz="1600" b="1"/>
                      <a:t>X, </a:t>
                    </a:r>
                    <a:r>
                      <a:rPr lang="el-GR" sz="1600" b="1"/>
                      <a:t>μ</a:t>
                    </a:r>
                    <a:endParaRPr lang="en-US" sz="1600" b="1"/>
                  </a:p>
                </p:txBody>
              </p:sp>
              <p:sp>
                <p:nvSpPr>
                  <p:cNvPr id="5158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906" y="3294"/>
                    <a:ext cx="1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/>
                  <a:lstStyle/>
                  <a:p>
                    <a:endParaRPr lang="he-IL"/>
                  </a:p>
                </p:txBody>
              </p:sp>
            </p:grpSp>
            <p:sp>
              <p:nvSpPr>
                <p:cNvPr id="5155" name="AutoShape 16"/>
                <p:cNvSpPr>
                  <a:spLocks/>
                </p:cNvSpPr>
                <p:nvPr/>
              </p:nvSpPr>
              <p:spPr bwMode="auto">
                <a:xfrm rot="-5400000">
                  <a:off x="2925" y="-17"/>
                  <a:ext cx="181" cy="3266"/>
                </a:xfrm>
                <a:prstGeom prst="rightBrace">
                  <a:avLst>
                    <a:gd name="adj1" fmla="val 150368"/>
                    <a:gd name="adj2" fmla="val 50000"/>
                  </a:avLst>
                </a:prstGeom>
                <a:noFill/>
                <a:ln w="25400">
                  <a:solidFill>
                    <a:srgbClr val="0000FF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156" name="Rectangle 17"/>
                <p:cNvSpPr>
                  <a:spLocks noChangeArrowheads="1"/>
                </p:cNvSpPr>
                <p:nvPr/>
              </p:nvSpPr>
              <p:spPr bwMode="auto">
                <a:xfrm>
                  <a:off x="2245" y="1298"/>
                  <a:ext cx="1497" cy="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he-IL" sz="1400" b="1">
                      <a:solidFill>
                        <a:srgbClr val="0000FF"/>
                      </a:solidFill>
                    </a:rPr>
                    <a:t>רווח בר סמך של  95% </a:t>
                  </a:r>
                  <a:r>
                    <a:rPr lang="en-US" sz="1400" b="1">
                      <a:solidFill>
                        <a:srgbClr val="0000FF"/>
                      </a:solidFill>
                    </a:rPr>
                    <a:t>(</a:t>
                  </a:r>
                  <a:r>
                    <a:rPr lang="en-US" sz="1400" b="1">
                      <a:solidFill>
                        <a:srgbClr val="0000FF"/>
                      </a:solidFill>
                      <a:sym typeface="Symbol" pitchFamily="18" charset="2"/>
                    </a:rPr>
                    <a:t>=5%)</a:t>
                  </a:r>
                </a:p>
              </p:txBody>
            </p:sp>
          </p:grpSp>
        </p:grpSp>
        <p:sp>
          <p:nvSpPr>
            <p:cNvPr id="5143" name="Line 18"/>
            <p:cNvSpPr>
              <a:spLocks noChangeShapeType="1"/>
            </p:cNvSpPr>
            <p:nvPr/>
          </p:nvSpPr>
          <p:spPr bwMode="auto">
            <a:xfrm>
              <a:off x="2653" y="2205"/>
              <a:ext cx="817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44" name="Line 19"/>
            <p:cNvSpPr>
              <a:spLocks noChangeShapeType="1"/>
            </p:cNvSpPr>
            <p:nvPr/>
          </p:nvSpPr>
          <p:spPr bwMode="auto">
            <a:xfrm>
              <a:off x="2517" y="2341"/>
              <a:ext cx="1043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45" name="Line 20"/>
            <p:cNvSpPr>
              <a:spLocks noChangeShapeType="1"/>
            </p:cNvSpPr>
            <p:nvPr/>
          </p:nvSpPr>
          <p:spPr bwMode="auto">
            <a:xfrm>
              <a:off x="2472" y="2478"/>
              <a:ext cx="1179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46" name="Line 21"/>
            <p:cNvSpPr>
              <a:spLocks noChangeShapeType="1"/>
            </p:cNvSpPr>
            <p:nvPr/>
          </p:nvSpPr>
          <p:spPr bwMode="auto">
            <a:xfrm>
              <a:off x="2336" y="2614"/>
              <a:ext cx="1406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47" name="Line 22"/>
            <p:cNvSpPr>
              <a:spLocks noChangeShapeType="1"/>
            </p:cNvSpPr>
            <p:nvPr/>
          </p:nvSpPr>
          <p:spPr bwMode="auto">
            <a:xfrm>
              <a:off x="2154" y="2750"/>
              <a:ext cx="1769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48" name="Line 23"/>
            <p:cNvSpPr>
              <a:spLocks noChangeShapeType="1"/>
            </p:cNvSpPr>
            <p:nvPr/>
          </p:nvSpPr>
          <p:spPr bwMode="auto">
            <a:xfrm>
              <a:off x="1791" y="2886"/>
              <a:ext cx="2541" cy="0"/>
            </a:xfrm>
            <a:prstGeom prst="line">
              <a:avLst/>
            </a:prstGeom>
            <a:noFill/>
            <a:ln w="25400" cap="rnd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grpSp>
        <p:nvGrpSpPr>
          <p:cNvPr id="5125" name="Group 24"/>
          <p:cNvGrpSpPr>
            <a:grpSpLocks/>
          </p:cNvGrpSpPr>
          <p:nvPr/>
        </p:nvGrpSpPr>
        <p:grpSpPr bwMode="auto">
          <a:xfrm>
            <a:off x="1116013" y="3284538"/>
            <a:ext cx="7343775" cy="2016125"/>
            <a:chOff x="703" y="2069"/>
            <a:chExt cx="4626" cy="1270"/>
          </a:xfrm>
        </p:grpSpPr>
        <p:grpSp>
          <p:nvGrpSpPr>
            <p:cNvPr id="5127" name="Group 25"/>
            <p:cNvGrpSpPr>
              <a:grpSpLocks/>
            </p:cNvGrpSpPr>
            <p:nvPr/>
          </p:nvGrpSpPr>
          <p:grpSpPr bwMode="auto">
            <a:xfrm>
              <a:off x="703" y="2069"/>
              <a:ext cx="4626" cy="1270"/>
              <a:chOff x="703" y="2069"/>
              <a:chExt cx="4626" cy="1270"/>
            </a:xfrm>
          </p:grpSpPr>
          <p:sp>
            <p:nvSpPr>
              <p:cNvPr id="5134" name="Line 26"/>
              <p:cNvSpPr>
                <a:spLocks noChangeShapeType="1"/>
              </p:cNvSpPr>
              <p:nvPr/>
            </p:nvSpPr>
            <p:spPr bwMode="auto">
              <a:xfrm>
                <a:off x="4649" y="2069"/>
                <a:ext cx="0" cy="1056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he-IL"/>
              </a:p>
            </p:txBody>
          </p:sp>
          <p:sp>
            <p:nvSpPr>
              <p:cNvPr id="5135" name="Line 27"/>
              <p:cNvSpPr>
                <a:spLocks noChangeShapeType="1"/>
              </p:cNvSpPr>
              <p:nvPr/>
            </p:nvSpPr>
            <p:spPr bwMode="auto">
              <a:xfrm>
                <a:off x="1383" y="2069"/>
                <a:ext cx="0" cy="1056"/>
              </a:xfrm>
              <a:prstGeom prst="line">
                <a:avLst/>
              </a:prstGeom>
              <a:noFill/>
              <a:ln w="38100" cap="rnd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he-IL"/>
              </a:p>
            </p:txBody>
          </p:sp>
          <p:sp>
            <p:nvSpPr>
              <p:cNvPr id="5136" name="Rectangle 28"/>
              <p:cNvSpPr>
                <a:spLocks noChangeArrowheads="1"/>
              </p:cNvSpPr>
              <p:nvPr/>
            </p:nvSpPr>
            <p:spPr bwMode="auto">
              <a:xfrm>
                <a:off x="1156" y="3113"/>
                <a:ext cx="40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hlink"/>
                    </a:solidFill>
                  </a:rPr>
                  <a:t>-t</a:t>
                </a:r>
                <a:r>
                  <a:rPr lang="en-US" sz="1600" b="1" baseline="-25000">
                    <a:solidFill>
                      <a:schemeClr val="hlink"/>
                    </a:solidFill>
                  </a:rPr>
                  <a:t>1- </a:t>
                </a:r>
                <a:r>
                  <a:rPr lang="en-US" sz="1600" b="1" baseline="-25000">
                    <a:solidFill>
                      <a:schemeClr val="hlink"/>
                    </a:solidFill>
                    <a:sym typeface="Symbol" pitchFamily="18" charset="2"/>
                  </a:rPr>
                  <a:t>/2</a:t>
                </a:r>
              </a:p>
            </p:txBody>
          </p:sp>
          <p:sp>
            <p:nvSpPr>
              <p:cNvPr id="5137" name="Rectangle 29"/>
              <p:cNvSpPr>
                <a:spLocks noChangeArrowheads="1"/>
              </p:cNvSpPr>
              <p:nvPr/>
            </p:nvSpPr>
            <p:spPr bwMode="auto">
              <a:xfrm>
                <a:off x="4422" y="3158"/>
                <a:ext cx="408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>
                    <a:solidFill>
                      <a:schemeClr val="hlink"/>
                    </a:solidFill>
                  </a:rPr>
                  <a:t>+t</a:t>
                </a:r>
                <a:r>
                  <a:rPr lang="en-US" sz="1600" b="1" baseline="-25000">
                    <a:solidFill>
                      <a:schemeClr val="hlink"/>
                    </a:solidFill>
                  </a:rPr>
                  <a:t>1- </a:t>
                </a:r>
                <a:r>
                  <a:rPr lang="en-US" sz="1600" b="1" baseline="-25000">
                    <a:solidFill>
                      <a:schemeClr val="hlink"/>
                    </a:solidFill>
                    <a:sym typeface="Symbol" pitchFamily="18" charset="2"/>
                  </a:rPr>
                  <a:t>/2</a:t>
                </a:r>
              </a:p>
            </p:txBody>
          </p:sp>
          <p:sp>
            <p:nvSpPr>
              <p:cNvPr id="5138" name="AutoShape 30"/>
              <p:cNvSpPr>
                <a:spLocks/>
              </p:cNvSpPr>
              <p:nvPr/>
            </p:nvSpPr>
            <p:spPr bwMode="auto">
              <a:xfrm rot="-5400000">
                <a:off x="929" y="2433"/>
                <a:ext cx="181" cy="544"/>
              </a:xfrm>
              <a:prstGeom prst="rightBrace">
                <a:avLst>
                  <a:gd name="adj1" fmla="val 25046"/>
                  <a:gd name="adj2" fmla="val 50000"/>
                </a:avLst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39" name="AutoShape 31"/>
              <p:cNvSpPr>
                <a:spLocks/>
              </p:cNvSpPr>
              <p:nvPr/>
            </p:nvSpPr>
            <p:spPr bwMode="auto">
              <a:xfrm rot="-5400000">
                <a:off x="4921" y="2387"/>
                <a:ext cx="181" cy="544"/>
              </a:xfrm>
              <a:prstGeom prst="rightBrace">
                <a:avLst>
                  <a:gd name="adj1" fmla="val 25046"/>
                  <a:gd name="adj2" fmla="val 50000"/>
                </a:avLst>
              </a:prstGeom>
              <a:noFill/>
              <a:ln w="254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5140" name="Rectangle 32"/>
              <p:cNvSpPr>
                <a:spLocks noChangeArrowheads="1"/>
              </p:cNvSpPr>
              <p:nvPr/>
            </p:nvSpPr>
            <p:spPr bwMode="auto">
              <a:xfrm>
                <a:off x="4694" y="2251"/>
                <a:ext cx="63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 baseline="30000">
                    <a:solidFill>
                      <a:schemeClr val="hlink"/>
                    </a:solidFill>
                    <a:sym typeface="Symbol" pitchFamily="18" charset="2"/>
                  </a:rPr>
                  <a:t></a:t>
                </a:r>
                <a:r>
                  <a:rPr lang="en-US" sz="1600" b="1">
                    <a:solidFill>
                      <a:schemeClr val="hlink"/>
                    </a:solidFill>
                    <a:sym typeface="Symbol" pitchFamily="18" charset="2"/>
                  </a:rPr>
                  <a:t>/</a:t>
                </a:r>
                <a:r>
                  <a:rPr lang="en-US" sz="1600" b="1" baseline="-25000">
                    <a:solidFill>
                      <a:schemeClr val="hlink"/>
                    </a:solidFill>
                    <a:sym typeface="Symbol" pitchFamily="18" charset="2"/>
                  </a:rPr>
                  <a:t>2</a:t>
                </a:r>
                <a:r>
                  <a:rPr lang="en-US" b="1">
                    <a:solidFill>
                      <a:schemeClr val="hlink"/>
                    </a:solidFill>
                    <a:sym typeface="Symbol" pitchFamily="18" charset="2"/>
                  </a:rPr>
                  <a:t>=2.5%</a:t>
                </a:r>
              </a:p>
            </p:txBody>
          </p:sp>
          <p:sp>
            <p:nvSpPr>
              <p:cNvPr id="5141" name="Rectangle 33"/>
              <p:cNvSpPr>
                <a:spLocks noChangeArrowheads="1"/>
              </p:cNvSpPr>
              <p:nvPr/>
            </p:nvSpPr>
            <p:spPr bwMode="auto">
              <a:xfrm>
                <a:off x="703" y="2296"/>
                <a:ext cx="635" cy="1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600" b="1" baseline="30000">
                    <a:solidFill>
                      <a:schemeClr val="hlink"/>
                    </a:solidFill>
                    <a:sym typeface="Symbol" pitchFamily="18" charset="2"/>
                  </a:rPr>
                  <a:t></a:t>
                </a:r>
                <a:r>
                  <a:rPr lang="en-US" sz="1600" b="1">
                    <a:solidFill>
                      <a:schemeClr val="hlink"/>
                    </a:solidFill>
                    <a:sym typeface="Symbol" pitchFamily="18" charset="2"/>
                  </a:rPr>
                  <a:t>/</a:t>
                </a:r>
                <a:r>
                  <a:rPr lang="en-US" sz="1600" b="1" baseline="-25000">
                    <a:solidFill>
                      <a:schemeClr val="hlink"/>
                    </a:solidFill>
                    <a:sym typeface="Symbol" pitchFamily="18" charset="2"/>
                  </a:rPr>
                  <a:t>2</a:t>
                </a:r>
                <a:r>
                  <a:rPr lang="en-US" b="1">
                    <a:solidFill>
                      <a:schemeClr val="hlink"/>
                    </a:solidFill>
                    <a:sym typeface="Symbol" pitchFamily="18" charset="2"/>
                  </a:rPr>
                  <a:t>=2.5%</a:t>
                </a:r>
              </a:p>
            </p:txBody>
          </p:sp>
        </p:grpSp>
        <p:sp>
          <p:nvSpPr>
            <p:cNvPr id="5128" name="Line 34"/>
            <p:cNvSpPr>
              <a:spLocks noChangeShapeType="1"/>
            </p:cNvSpPr>
            <p:nvPr/>
          </p:nvSpPr>
          <p:spPr bwMode="auto">
            <a:xfrm flipH="1" flipV="1">
              <a:off x="1292" y="2931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29" name="Line 35"/>
            <p:cNvSpPr>
              <a:spLocks noChangeShapeType="1"/>
            </p:cNvSpPr>
            <p:nvPr/>
          </p:nvSpPr>
          <p:spPr bwMode="auto">
            <a:xfrm flipH="1" flipV="1">
              <a:off x="4740" y="2931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30" name="Line 36"/>
            <p:cNvSpPr>
              <a:spLocks noChangeShapeType="1"/>
            </p:cNvSpPr>
            <p:nvPr/>
          </p:nvSpPr>
          <p:spPr bwMode="auto">
            <a:xfrm flipH="1" flipV="1">
              <a:off x="1202" y="2931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31" name="Line 37"/>
            <p:cNvSpPr>
              <a:spLocks noChangeShapeType="1"/>
            </p:cNvSpPr>
            <p:nvPr/>
          </p:nvSpPr>
          <p:spPr bwMode="auto">
            <a:xfrm>
              <a:off x="4830" y="2976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32" name="Line 38"/>
            <p:cNvSpPr>
              <a:spLocks noChangeShapeType="1"/>
            </p:cNvSpPr>
            <p:nvPr/>
          </p:nvSpPr>
          <p:spPr bwMode="auto">
            <a:xfrm>
              <a:off x="4921" y="2976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5133" name="Line 39"/>
            <p:cNvSpPr>
              <a:spLocks noChangeShapeType="1"/>
            </p:cNvSpPr>
            <p:nvPr/>
          </p:nvSpPr>
          <p:spPr bwMode="auto">
            <a:xfrm>
              <a:off x="1111" y="2976"/>
              <a:ext cx="0" cy="91"/>
            </a:xfrm>
            <a:prstGeom prst="line">
              <a:avLst/>
            </a:prstGeom>
            <a:noFill/>
            <a:ln w="254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367657" name="AutoShape 4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17538"/>
            <a:ext cx="7561263" cy="1143000"/>
          </a:xfrm>
        </p:spPr>
        <p:txBody>
          <a:bodyPr/>
          <a:lstStyle/>
          <a:p>
            <a:pPr algn="r" eaLnBrk="1" hangingPunct="1"/>
            <a:r>
              <a:rPr lang="he-IL" sz="3200" smtClean="0"/>
              <a:t>רווח בר סמך: דוגמא</a:t>
            </a:r>
            <a:endParaRPr lang="en-US" sz="32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017713"/>
            <a:ext cx="8199438" cy="4114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he-IL" sz="2800" smtClean="0">
                <a:sym typeface="Symbol" pitchFamily="18" charset="2"/>
              </a:rPr>
              <a:t>חוקר רוצה לאמוד את היכולות המוטוריות בקרב חולי פרקינסון </a:t>
            </a:r>
            <a:r>
              <a:rPr lang="he-IL" sz="2000" smtClean="0">
                <a:sym typeface="Symbol" pitchFamily="18" charset="2"/>
              </a:rPr>
              <a:t>[באמצעות מבחן]</a:t>
            </a:r>
            <a:r>
              <a:rPr lang="he-IL" sz="2800" smtClean="0">
                <a:sym typeface="Symbol" pitchFamily="18" charset="2"/>
              </a:rPr>
              <a:t>. נבדק מדגם מקרי של 64 חולים ובמדגם נמצא ציון מבחן ממוצע 60 וסטיית תקן 10. </a:t>
            </a:r>
          </a:p>
          <a:p>
            <a:pPr algn="just" eaLnBrk="1" hangingPunct="1"/>
            <a:r>
              <a:rPr lang="he-IL" sz="2800" smtClean="0">
                <a:sym typeface="Symbol" pitchFamily="18" charset="2"/>
              </a:rPr>
              <a:t> רווח בר סמך לפרמטר </a:t>
            </a:r>
            <a:r>
              <a:rPr lang="el-GR" sz="2800" smtClean="0"/>
              <a:t>μ</a:t>
            </a:r>
            <a:r>
              <a:rPr lang="he-IL" sz="2800" smtClean="0">
                <a:sym typeface="Symbol" pitchFamily="18" charset="2"/>
              </a:rPr>
              <a:t> ברמת סמך 0.95</a:t>
            </a:r>
          </a:p>
          <a:p>
            <a:pPr lvl="1" algn="just" eaLnBrk="1" hangingPunct="1"/>
            <a:r>
              <a:rPr lang="en-US" sz="2400" smtClean="0">
                <a:sym typeface="Symbol" pitchFamily="18" charset="2"/>
              </a:rPr>
              <a:t>X=60, n=64 </a:t>
            </a:r>
            <a:r>
              <a:rPr lang="en-US" sz="1800" smtClean="0">
                <a:sym typeface="Symbol" pitchFamily="18" charset="2"/>
              </a:rPr>
              <a:t>(df=63)</a:t>
            </a:r>
            <a:r>
              <a:rPr lang="en-US" sz="2400" smtClean="0">
                <a:sym typeface="Symbol" pitchFamily="18" charset="2"/>
              </a:rPr>
              <a:t>, S=10, t</a:t>
            </a:r>
            <a:r>
              <a:rPr lang="en-US" sz="2400" baseline="-25000" smtClean="0">
                <a:sym typeface="Symbol" pitchFamily="18" charset="2"/>
              </a:rPr>
              <a:t>97.5</a:t>
            </a:r>
            <a:r>
              <a:rPr lang="en-US" sz="2400" smtClean="0">
                <a:sym typeface="Symbol" pitchFamily="18" charset="2"/>
              </a:rPr>
              <a:t>=1.984 </a:t>
            </a:r>
          </a:p>
          <a:p>
            <a:pPr lvl="1" algn="just" eaLnBrk="1" hangingPunct="1"/>
            <a:r>
              <a:rPr lang="en-US" sz="2400" smtClean="0">
                <a:sym typeface="Symbol" pitchFamily="18" charset="2"/>
              </a:rPr>
              <a:t>60-2.00*10/8 ≤ </a:t>
            </a:r>
            <a:r>
              <a:rPr lang="el-GR" sz="2400" smtClean="0"/>
              <a:t>μ</a:t>
            </a:r>
            <a:r>
              <a:rPr lang="en-US" sz="2400" smtClean="0"/>
              <a:t> ≤ </a:t>
            </a:r>
            <a:r>
              <a:rPr lang="en-US" sz="2400" smtClean="0">
                <a:sym typeface="Symbol" pitchFamily="18" charset="2"/>
              </a:rPr>
              <a:t>60+2.00*10/8</a:t>
            </a:r>
          </a:p>
          <a:p>
            <a:pPr lvl="1" algn="just" eaLnBrk="1" hangingPunct="1"/>
            <a:r>
              <a:rPr lang="en-US" sz="2400" b="1" smtClean="0">
                <a:sym typeface="Symbol" pitchFamily="18" charset="2"/>
              </a:rPr>
              <a:t>57.5 ≤ </a:t>
            </a:r>
            <a:r>
              <a:rPr lang="el-GR" sz="2400" b="1" smtClean="0"/>
              <a:t>μ</a:t>
            </a:r>
            <a:r>
              <a:rPr lang="en-US" sz="2400" b="1" smtClean="0"/>
              <a:t> ≤ 62.5</a:t>
            </a:r>
          </a:p>
          <a:p>
            <a:pPr algn="just" eaLnBrk="1" hangingPunct="1"/>
            <a:r>
              <a:rPr lang="he-IL" sz="2800" smtClean="0"/>
              <a:t>ואם רוצים דיוק ברמה של 1± לכמה חולים נידרש במדגם?</a:t>
            </a:r>
            <a:endParaRPr lang="en-US" sz="2800" smtClean="0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3500438" y="3929063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/>
        </p:nvGraphicFramePr>
        <p:xfrm>
          <a:off x="285750" y="6072188"/>
          <a:ext cx="4456113" cy="430212"/>
        </p:xfrm>
        <a:graphic>
          <a:graphicData uri="http://schemas.openxmlformats.org/presentationml/2006/ole">
            <p:oleObj spid="_x0000_s6146" name="משוואה" r:id="rId3" imgW="2641320" imgH="253800" progId="Equation.3">
              <p:embed/>
            </p:oleObj>
          </a:graphicData>
        </a:graphic>
      </p:graphicFrame>
      <p:sp>
        <p:nvSpPr>
          <p:cNvPr id="3686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2017713"/>
            <a:ext cx="84867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e-IL" sz="2800" smtClean="0">
                <a:sym typeface="Symbol" pitchFamily="18" charset="2"/>
              </a:rPr>
              <a:t>חוקר רוצה לאמוד את היכולות המוטוריות באוכלוסיית חולי פרקינסון </a:t>
            </a:r>
            <a:r>
              <a:rPr lang="he-IL" sz="2400" smtClean="0">
                <a:sym typeface="Symbol" pitchFamily="18" charset="2"/>
              </a:rPr>
              <a:t>[באמצעות אותו מבחן]</a:t>
            </a:r>
            <a:r>
              <a:rPr lang="he-IL" sz="2800" smtClean="0">
                <a:sym typeface="Symbol" pitchFamily="18" charset="2"/>
              </a:rPr>
              <a:t> בדיוק של 95% עם סטייה מקסימאלית של 2 </a:t>
            </a:r>
            <a:r>
              <a:rPr lang="he-IL" sz="1600" smtClean="0">
                <a:sym typeface="Symbol" pitchFamily="18" charset="2"/>
              </a:rPr>
              <a:t>(סטייה של 1 לכל כיוון). </a:t>
            </a:r>
            <a:r>
              <a:rPr lang="he-IL" sz="2800" smtClean="0">
                <a:sym typeface="Symbol" pitchFamily="18" charset="2"/>
              </a:rPr>
              <a:t>מהו גודל המדגם המשוער שעליו לדגום. </a:t>
            </a:r>
          </a:p>
          <a:p>
            <a:pPr eaLnBrk="1" hangingPunct="1">
              <a:buFont typeface="Wingdings" pitchFamily="2" charset="2"/>
              <a:buNone/>
            </a:pPr>
            <a:r>
              <a:rPr lang="he-IL" sz="2800" smtClean="0">
                <a:sym typeface="Symbol" pitchFamily="18" charset="2"/>
              </a:rPr>
              <a:t>. </a:t>
            </a:r>
          </a:p>
          <a:p>
            <a:pPr lvl="1" eaLnBrk="1" hangingPunct="1"/>
            <a:r>
              <a:rPr lang="en-US" sz="1600" i="1" smtClean="0">
                <a:sym typeface="Symbol" pitchFamily="18" charset="2"/>
              </a:rPr>
              <a:t>L</a:t>
            </a:r>
            <a:r>
              <a:rPr lang="he-IL" sz="1600" i="1" smtClean="0">
                <a:sym typeface="Symbol" pitchFamily="18" charset="2"/>
              </a:rPr>
              <a:t> – רוחב גולמי של הרווח בר סמך.</a:t>
            </a:r>
            <a:endParaRPr lang="en-US" sz="1600" i="1" smtClean="0">
              <a:sym typeface="Symbol" pitchFamily="18" charset="2"/>
            </a:endParaRPr>
          </a:p>
          <a:p>
            <a:pPr lvl="1" eaLnBrk="1" hangingPunct="1"/>
            <a:r>
              <a:rPr lang="en-US" sz="2400" smtClean="0">
                <a:sym typeface="Symbol" pitchFamily="18" charset="2"/>
              </a:rPr>
              <a:t> n=?, s=10, t</a:t>
            </a:r>
            <a:r>
              <a:rPr lang="en-US" sz="2400" baseline="-25000" smtClean="0">
                <a:sym typeface="Symbol" pitchFamily="18" charset="2"/>
              </a:rPr>
              <a:t>97.5</a:t>
            </a:r>
            <a:r>
              <a:rPr lang="en-US" sz="2400" smtClean="0">
                <a:sym typeface="Symbol" pitchFamily="18" charset="2"/>
              </a:rPr>
              <a:t>~2, L=2 </a:t>
            </a:r>
          </a:p>
          <a:p>
            <a:pPr lvl="1" eaLnBrk="1" hangingPunct="1"/>
            <a:r>
              <a:rPr lang="en-US" sz="2400" b="1" smtClean="0">
                <a:sym typeface="Symbol" pitchFamily="18" charset="2"/>
              </a:rPr>
              <a:t>n ≥ (2*10)</a:t>
            </a:r>
            <a:r>
              <a:rPr lang="en-US" sz="2400" b="1" baseline="30000" smtClean="0">
                <a:sym typeface="Symbol" pitchFamily="18" charset="2"/>
              </a:rPr>
              <a:t>2</a:t>
            </a:r>
            <a:r>
              <a:rPr lang="en-US" sz="2400" b="1" smtClean="0">
                <a:sym typeface="Symbol" pitchFamily="18" charset="2"/>
              </a:rPr>
              <a:t>/1</a:t>
            </a:r>
            <a:r>
              <a:rPr lang="en-US" sz="2400" b="1" baseline="30000" smtClean="0">
                <a:sym typeface="Symbol" pitchFamily="18" charset="2"/>
              </a:rPr>
              <a:t>2</a:t>
            </a:r>
            <a:r>
              <a:rPr lang="en-US" sz="2400" b="1" smtClean="0">
                <a:sym typeface="Symbol" pitchFamily="18" charset="2"/>
              </a:rPr>
              <a:t>~400 </a:t>
            </a:r>
          </a:p>
          <a:p>
            <a:pPr lvl="1" eaLnBrk="1" hangingPunct="1"/>
            <a:endParaRPr lang="en-US" sz="2400" smtClean="0">
              <a:sym typeface="Symbol" pitchFamily="18" charset="2"/>
            </a:endParaRPr>
          </a:p>
        </p:txBody>
      </p:sp>
      <p:graphicFrame>
        <p:nvGraphicFramePr>
          <p:cNvPr id="311300" name="Object 4"/>
          <p:cNvGraphicFramePr>
            <a:graphicFrameLocks noChangeAspect="1"/>
          </p:cNvGraphicFramePr>
          <p:nvPr/>
        </p:nvGraphicFramePr>
        <p:xfrm>
          <a:off x="781050" y="4021138"/>
          <a:ext cx="2335213" cy="1092200"/>
        </p:xfrm>
        <a:graphic>
          <a:graphicData uri="http://schemas.openxmlformats.org/presentationml/2006/ole">
            <p:oleObj spid="_x0000_s7170" name="משוואה" r:id="rId3" imgW="952200" imgH="444240" progId="Equation.3">
              <p:embed/>
            </p:oleObj>
          </a:graphicData>
        </a:graphic>
      </p:graphicFrame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971550" y="549275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he-IL" sz="3200">
                <a:solidFill>
                  <a:schemeClr val="tx2"/>
                </a:solidFill>
                <a:latin typeface="Times New Roman" pitchFamily="18" charset="0"/>
              </a:rPr>
              <a:t>רווח בר סמך: מציאת גודל מדגם</a:t>
            </a:r>
            <a:endParaRPr 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130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 dirty="0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 dirty="0">
              <a:solidFill>
                <a:srgbClr val="4D4D4D"/>
              </a:solidFill>
              <a:cs typeface="+mn-cs"/>
            </a:endParaRPr>
          </a:p>
        </p:txBody>
      </p:sp>
      <p:sp>
        <p:nvSpPr>
          <p:cNvPr id="7174" name="TextBox 6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714750" y="5715000"/>
            <a:ext cx="464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e-IL" sz="1400" b="1">
                <a:solidFill>
                  <a:srgbClr val="003399"/>
                </a:solidFill>
                <a:hlinkClick r:id="rId5"/>
              </a:rPr>
              <a:t>גודל מדגם משוער  - רווח בר סמך עבור ממוצע</a:t>
            </a:r>
            <a:endParaRPr lang="he-IL" sz="1400" b="1">
              <a:solidFill>
                <a:srgbClr val="003399"/>
              </a:solidFill>
            </a:endParaRPr>
          </a:p>
          <a:p>
            <a:r>
              <a:rPr lang="he-IL" sz="1400" b="1">
                <a:solidFill>
                  <a:srgbClr val="003399"/>
                </a:solidFill>
                <a:hlinkClick r:id="rId4"/>
              </a:rPr>
              <a:t>גודל מדגם משוער  - טעות דגימה [רווח בר סמך] עבור פרופורציות</a:t>
            </a:r>
            <a:endParaRPr lang="he-IL" sz="1400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/>
          <p:cNvSpPr>
            <a:spLocks/>
          </p:cNvSpPr>
          <p:nvPr/>
        </p:nvSpPr>
        <p:spPr bwMode="auto">
          <a:xfrm>
            <a:off x="5435600" y="5876925"/>
            <a:ext cx="1728788" cy="504825"/>
          </a:xfrm>
          <a:custGeom>
            <a:avLst/>
            <a:gdLst>
              <a:gd name="T0" fmla="*/ 0 w 1089"/>
              <a:gd name="T1" fmla="*/ 0 h 318"/>
              <a:gd name="T2" fmla="*/ 0 w 1089"/>
              <a:gd name="T3" fmla="*/ 2147483647 h 318"/>
              <a:gd name="T4" fmla="*/ 2147483647 w 1089"/>
              <a:gd name="T5" fmla="*/ 2147483647 h 318"/>
              <a:gd name="T6" fmla="*/ 2147483647 w 1089"/>
              <a:gd name="T7" fmla="*/ 2147483647 h 318"/>
              <a:gd name="T8" fmla="*/ 2147483647 w 1089"/>
              <a:gd name="T9" fmla="*/ 2147483647 h 318"/>
              <a:gd name="T10" fmla="*/ 2147483647 w 1089"/>
              <a:gd name="T11" fmla="*/ 0 h 318"/>
              <a:gd name="T12" fmla="*/ 0 w 1089"/>
              <a:gd name="T13" fmla="*/ 0 h 3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89"/>
              <a:gd name="T22" fmla="*/ 0 h 318"/>
              <a:gd name="T23" fmla="*/ 1089 w 1089"/>
              <a:gd name="T24" fmla="*/ 318 h 3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89" h="318">
                <a:moveTo>
                  <a:pt x="0" y="0"/>
                </a:moveTo>
                <a:lnTo>
                  <a:pt x="0" y="318"/>
                </a:lnTo>
                <a:lnTo>
                  <a:pt x="1089" y="318"/>
                </a:lnTo>
                <a:lnTo>
                  <a:pt x="998" y="227"/>
                </a:lnTo>
                <a:lnTo>
                  <a:pt x="499" y="136"/>
                </a:lnTo>
                <a:lnTo>
                  <a:pt x="91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993062" cy="1143000"/>
          </a:xfrm>
        </p:spPr>
        <p:txBody>
          <a:bodyPr/>
          <a:lstStyle/>
          <a:p>
            <a:pPr algn="r" eaLnBrk="1" hangingPunct="1"/>
            <a:r>
              <a:rPr lang="he-IL" sz="2800" smtClean="0"/>
              <a:t>בדיקת השערות</a:t>
            </a:r>
            <a:endParaRPr lang="en-US" sz="2800" smtClean="0">
              <a:sym typeface="Symbol" pitchFamily="18" charset="2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611188" y="2017713"/>
            <a:ext cx="83439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he-IL" sz="2000" smtClean="0"/>
              <a:t>האם חל שיפור ביכולות המוטוריות בקרב חולי פרקינסון שעברו אימון</a:t>
            </a:r>
            <a:r>
              <a:rPr lang="he-IL" sz="2000" smtClean="0">
                <a:sym typeface="Symbol" pitchFamily="18" charset="2"/>
              </a:rPr>
              <a:t>.</a:t>
            </a:r>
            <a:r>
              <a:rPr lang="he-IL" sz="2000" smtClean="0"/>
              <a:t> 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395288" y="4221163"/>
            <a:ext cx="6721475" cy="2033587"/>
            <a:chOff x="3360" y="3072"/>
            <a:chExt cx="1872" cy="720"/>
          </a:xfrm>
        </p:grpSpPr>
        <p:sp>
          <p:nvSpPr>
            <p:cNvPr id="13337" name="Freeform 6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3338" name="Freeform 7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468313" y="6381750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3779838" y="42211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3563938" y="6453188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1400" b="1"/>
              <a:t>76</a:t>
            </a:r>
            <a:endParaRPr lang="en-US" sz="1400" b="1"/>
          </a:p>
        </p:txBody>
      </p:sp>
      <p:grpSp>
        <p:nvGrpSpPr>
          <p:cNvPr id="13321" name="Group 11"/>
          <p:cNvGrpSpPr>
            <a:grpSpLocks/>
          </p:cNvGrpSpPr>
          <p:nvPr/>
        </p:nvGrpSpPr>
        <p:grpSpPr bwMode="auto">
          <a:xfrm>
            <a:off x="3635375" y="5084763"/>
            <a:ext cx="3744913" cy="1169987"/>
            <a:chOff x="3360" y="3072"/>
            <a:chExt cx="1872" cy="720"/>
          </a:xfrm>
        </p:grpSpPr>
        <p:sp>
          <p:nvSpPr>
            <p:cNvPr id="13335" name="Freeform 12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3336" name="Freeform 13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13322" name="Line 14"/>
          <p:cNvSpPr>
            <a:spLocks noChangeShapeType="1"/>
          </p:cNvSpPr>
          <p:nvPr/>
        </p:nvSpPr>
        <p:spPr bwMode="auto">
          <a:xfrm>
            <a:off x="5435600" y="566102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5076825" y="6453188"/>
            <a:ext cx="719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ym typeface="Symbol" pitchFamily="18" charset="2"/>
              </a:rPr>
              <a:t>=0.05</a:t>
            </a:r>
          </a:p>
        </p:txBody>
      </p:sp>
      <p:sp>
        <p:nvSpPr>
          <p:cNvPr id="13324" name="Rectangle 16"/>
          <p:cNvSpPr>
            <a:spLocks noChangeArrowheads="1"/>
          </p:cNvSpPr>
          <p:nvPr/>
        </p:nvSpPr>
        <p:spPr bwMode="auto">
          <a:xfrm>
            <a:off x="5580063" y="609282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H</a:t>
            </a:r>
            <a:r>
              <a:rPr lang="en-US" sz="1000" b="1"/>
              <a:t>1</a:t>
            </a:r>
          </a:p>
        </p:txBody>
      </p:sp>
      <p:sp>
        <p:nvSpPr>
          <p:cNvPr id="13325" name="Rectangle 17"/>
          <p:cNvSpPr>
            <a:spLocks noChangeArrowheads="1"/>
          </p:cNvSpPr>
          <p:nvPr/>
        </p:nvSpPr>
        <p:spPr bwMode="auto">
          <a:xfrm>
            <a:off x="4859338" y="609282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H</a:t>
            </a:r>
            <a:r>
              <a:rPr lang="en-US" sz="1000" b="1"/>
              <a:t>0</a:t>
            </a:r>
          </a:p>
        </p:txBody>
      </p:sp>
      <p:sp>
        <p:nvSpPr>
          <p:cNvPr id="13326" name="AutoShape 18"/>
          <p:cNvSpPr>
            <a:spLocks noChangeArrowheads="1"/>
          </p:cNvSpPr>
          <p:nvPr/>
        </p:nvSpPr>
        <p:spPr bwMode="auto">
          <a:xfrm>
            <a:off x="5940425" y="3573463"/>
            <a:ext cx="2663825" cy="1511300"/>
          </a:xfrm>
          <a:prstGeom prst="wedgeRectCallout">
            <a:avLst>
              <a:gd name="adj1" fmla="val -43921"/>
              <a:gd name="adj2" fmla="val 6712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he-IL" sz="1600">
                <a:latin typeface="Times New Roman" pitchFamily="18" charset="0"/>
              </a:rPr>
              <a:t>האם מדובר בהתפלגות חדשה של יכולות מוטוריות המתקבלת ע"י האימון או בחלק מההתפלגות של יכולות מוטוריות בקרב חולי פרקינסון [ובמקרה התקבל ממוצע גבוה במדגם]?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3327" name="Rectangle 20"/>
          <p:cNvSpPr>
            <a:spLocks noChangeArrowheads="1"/>
          </p:cNvSpPr>
          <p:nvPr/>
        </p:nvSpPr>
        <p:spPr bwMode="auto">
          <a:xfrm>
            <a:off x="1547813" y="5300663"/>
            <a:ext cx="7921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1600" b="1">
                <a:latin typeface="Times New Roman" pitchFamily="18" charset="0"/>
              </a:rPr>
              <a:t>אוכלוסייה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13328" name="Rectangle 21"/>
          <p:cNvSpPr>
            <a:spLocks noChangeArrowheads="1"/>
          </p:cNvSpPr>
          <p:nvPr/>
        </p:nvSpPr>
        <p:spPr bwMode="auto">
          <a:xfrm>
            <a:off x="6084888" y="5229225"/>
            <a:ext cx="12239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he-IL" sz="1400" b="1">
                <a:solidFill>
                  <a:schemeClr val="hlink"/>
                </a:solidFill>
                <a:latin typeface="Times New Roman" pitchFamily="18" charset="0"/>
              </a:rPr>
              <a:t>מדגם מיצג </a:t>
            </a:r>
          </a:p>
          <a:p>
            <a:pPr algn="ctr"/>
            <a:r>
              <a:rPr lang="he-IL" sz="1400" b="1">
                <a:solidFill>
                  <a:schemeClr val="hlink"/>
                </a:solidFill>
                <a:latin typeface="Times New Roman" pitchFamily="18" charset="0"/>
              </a:rPr>
              <a:t>אוכלוסייה חדשה</a:t>
            </a:r>
            <a:endParaRPr lang="en-US" sz="1400" b="1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3329" name="Rectangle 22"/>
          <p:cNvSpPr>
            <a:spLocks noChangeArrowheads="1"/>
          </p:cNvSpPr>
          <p:nvPr/>
        </p:nvSpPr>
        <p:spPr bwMode="auto">
          <a:xfrm flipH="1">
            <a:off x="5076825" y="5373688"/>
            <a:ext cx="719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ym typeface="Symbol" pitchFamily="18" charset="2"/>
              </a:rPr>
              <a:t> t</a:t>
            </a:r>
            <a:r>
              <a:rPr lang="he-IL" sz="1000" b="1">
                <a:sym typeface="Symbol" pitchFamily="18" charset="2"/>
              </a:rPr>
              <a:t>גבולי</a:t>
            </a:r>
            <a:endParaRPr lang="en-US" sz="1000" b="1">
              <a:sym typeface="Symbol" pitchFamily="18" charset="2"/>
            </a:endParaRPr>
          </a:p>
        </p:txBody>
      </p:sp>
      <p:sp>
        <p:nvSpPr>
          <p:cNvPr id="13330" name="Line 25"/>
          <p:cNvSpPr>
            <a:spLocks noChangeShapeType="1"/>
          </p:cNvSpPr>
          <p:nvPr/>
        </p:nvSpPr>
        <p:spPr bwMode="auto">
          <a:xfrm>
            <a:off x="5435600" y="6742113"/>
            <a:ext cx="1873250" cy="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 type="diamond" w="med" len="med"/>
            <a:tailEnd type="triangle" w="med" len="med"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31" name="Line 27"/>
          <p:cNvSpPr>
            <a:spLocks noChangeShapeType="1"/>
          </p:cNvSpPr>
          <p:nvPr/>
        </p:nvSpPr>
        <p:spPr bwMode="auto">
          <a:xfrm flipH="1" flipV="1">
            <a:off x="827088" y="6669088"/>
            <a:ext cx="4538662" cy="0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 type="diamond" w="med" len="med"/>
            <a:tailEnd type="triangle" w="med" len="med"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3332" name="Rectangle 28"/>
          <p:cNvSpPr>
            <a:spLocks noChangeArrowheads="1"/>
          </p:cNvSpPr>
          <p:nvPr/>
        </p:nvSpPr>
        <p:spPr bwMode="auto">
          <a:xfrm>
            <a:off x="6156325" y="6524625"/>
            <a:ext cx="576263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solidFill>
                  <a:schemeClr val="folHlink"/>
                </a:solidFill>
              </a:rPr>
              <a:t>5%</a:t>
            </a:r>
          </a:p>
        </p:txBody>
      </p:sp>
      <p:sp>
        <p:nvSpPr>
          <p:cNvPr id="13333" name="Rectangle 29"/>
          <p:cNvSpPr>
            <a:spLocks noChangeArrowheads="1"/>
          </p:cNvSpPr>
          <p:nvPr/>
        </p:nvSpPr>
        <p:spPr bwMode="auto">
          <a:xfrm>
            <a:off x="4140200" y="6453188"/>
            <a:ext cx="576263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i="1">
                <a:solidFill>
                  <a:schemeClr val="folHlink"/>
                </a:solidFill>
              </a:rPr>
              <a:t>95%</a:t>
            </a:r>
          </a:p>
        </p:txBody>
      </p:sp>
      <p:sp>
        <p:nvSpPr>
          <p:cNvPr id="277534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 dirty="0">
              <a:solidFill>
                <a:srgbClr val="4D4D4D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e-IL" smtClean="0"/>
              <a:t>סוגי טעויות ועוצמה</a:t>
            </a:r>
            <a:endParaRPr lang="en-US" smtClean="0"/>
          </a:p>
        </p:txBody>
      </p:sp>
      <p:graphicFrame>
        <p:nvGraphicFramePr>
          <p:cNvPr id="325660" name="Group 28"/>
          <p:cNvGraphicFramePr>
            <a:graphicFrameLocks noGrp="1"/>
          </p:cNvGraphicFramePr>
          <p:nvPr>
            <p:ph type="tbl" idx="1"/>
          </p:nvPr>
        </p:nvGraphicFramePr>
        <p:xfrm>
          <a:off x="323850" y="2133600"/>
          <a:ext cx="3635375" cy="1581152"/>
        </p:xfrm>
        <a:graphic>
          <a:graphicData uri="http://schemas.openxmlformats.org/drawingml/2006/table">
            <a:tbl>
              <a:tblPr rtl="1">
                <a:effectLst/>
              </a:tblPr>
              <a:tblGrid>
                <a:gridCol w="1211262"/>
                <a:gridCol w="1212850"/>
                <a:gridCol w="1211263"/>
              </a:tblGrid>
              <a:tr h="5429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מציאות / החלטה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לקבל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לדחות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(לקבל 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he-IL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נכונה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טעות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נכונה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טעות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he-I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e-I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√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Rectangle 35"/>
          <p:cNvSpPr>
            <a:spLocks noChangeArrowheads="1"/>
          </p:cNvSpPr>
          <p:nvPr/>
        </p:nvSpPr>
        <p:spPr bwMode="auto">
          <a:xfrm flipH="1">
            <a:off x="3563938" y="6381750"/>
            <a:ext cx="358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μ</a:t>
            </a:r>
            <a:r>
              <a:rPr lang="en-US" sz="1600" b="1" baseline="-25000"/>
              <a:t>0</a:t>
            </a:r>
          </a:p>
        </p:txBody>
      </p:sp>
      <p:sp>
        <p:nvSpPr>
          <p:cNvPr id="14358" name="Freeform 69"/>
          <p:cNvSpPr>
            <a:spLocks/>
          </p:cNvSpPr>
          <p:nvPr/>
        </p:nvSpPr>
        <p:spPr bwMode="auto">
          <a:xfrm>
            <a:off x="4427538" y="5672138"/>
            <a:ext cx="1425575" cy="709612"/>
          </a:xfrm>
          <a:custGeom>
            <a:avLst/>
            <a:gdLst>
              <a:gd name="T0" fmla="*/ 2147483647 w 898"/>
              <a:gd name="T1" fmla="*/ 0 h 447"/>
              <a:gd name="T2" fmla="*/ 2147483647 w 898"/>
              <a:gd name="T3" fmla="*/ 2147483647 h 447"/>
              <a:gd name="T4" fmla="*/ 0 w 898"/>
              <a:gd name="T5" fmla="*/ 2147483647 h 447"/>
              <a:gd name="T6" fmla="*/ 2147483647 w 898"/>
              <a:gd name="T7" fmla="*/ 2147483647 h 447"/>
              <a:gd name="T8" fmla="*/ 2147483647 w 898"/>
              <a:gd name="T9" fmla="*/ 2147483647 h 447"/>
              <a:gd name="T10" fmla="*/ 2147483647 w 898"/>
              <a:gd name="T11" fmla="*/ 2147483647 h 447"/>
              <a:gd name="T12" fmla="*/ 2147483647 w 898"/>
              <a:gd name="T13" fmla="*/ 0 h 4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98"/>
              <a:gd name="T22" fmla="*/ 0 h 447"/>
              <a:gd name="T23" fmla="*/ 898 w 898"/>
              <a:gd name="T24" fmla="*/ 447 h 4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98" h="447">
                <a:moveTo>
                  <a:pt x="898" y="0"/>
                </a:moveTo>
                <a:lnTo>
                  <a:pt x="898" y="441"/>
                </a:lnTo>
                <a:lnTo>
                  <a:pt x="0" y="447"/>
                </a:lnTo>
                <a:lnTo>
                  <a:pt x="75" y="395"/>
                </a:lnTo>
                <a:lnTo>
                  <a:pt x="411" y="339"/>
                </a:lnTo>
                <a:lnTo>
                  <a:pt x="693" y="220"/>
                </a:lnTo>
                <a:lnTo>
                  <a:pt x="898" y="0"/>
                </a:lnTo>
                <a:close/>
              </a:path>
            </a:pathLst>
          </a:cu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4359" name="Freeform 70"/>
          <p:cNvSpPr>
            <a:spLocks/>
          </p:cNvSpPr>
          <p:nvPr/>
        </p:nvSpPr>
        <p:spPr bwMode="auto">
          <a:xfrm>
            <a:off x="5862638" y="5956300"/>
            <a:ext cx="1338262" cy="425450"/>
          </a:xfrm>
          <a:custGeom>
            <a:avLst/>
            <a:gdLst>
              <a:gd name="T0" fmla="*/ 2147483647 w 843"/>
              <a:gd name="T1" fmla="*/ 0 h 268"/>
              <a:gd name="T2" fmla="*/ 0 w 843"/>
              <a:gd name="T3" fmla="*/ 2147483647 h 268"/>
              <a:gd name="T4" fmla="*/ 2147483647 w 843"/>
              <a:gd name="T5" fmla="*/ 2147483647 h 268"/>
              <a:gd name="T6" fmla="*/ 2147483647 w 843"/>
              <a:gd name="T7" fmla="*/ 2147483647 h 268"/>
              <a:gd name="T8" fmla="*/ 2147483647 w 843"/>
              <a:gd name="T9" fmla="*/ 2147483647 h 268"/>
              <a:gd name="T10" fmla="*/ 0 w 843"/>
              <a:gd name="T11" fmla="*/ 2147483647 h 268"/>
              <a:gd name="T12" fmla="*/ 2147483647 w 843"/>
              <a:gd name="T13" fmla="*/ 0 h 2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3"/>
              <a:gd name="T22" fmla="*/ 0 h 268"/>
              <a:gd name="T23" fmla="*/ 843 w 843"/>
              <a:gd name="T24" fmla="*/ 268 h 26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3" h="268">
                <a:moveTo>
                  <a:pt x="3" y="0"/>
                </a:moveTo>
                <a:lnTo>
                  <a:pt x="0" y="268"/>
                </a:lnTo>
                <a:lnTo>
                  <a:pt x="843" y="268"/>
                </a:lnTo>
                <a:lnTo>
                  <a:pt x="777" y="196"/>
                </a:lnTo>
                <a:lnTo>
                  <a:pt x="242" y="93"/>
                </a:lnTo>
                <a:lnTo>
                  <a:pt x="0" y="10"/>
                </a:lnTo>
                <a:lnTo>
                  <a:pt x="3" y="0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grpSp>
        <p:nvGrpSpPr>
          <p:cNvPr id="14360" name="Group 71"/>
          <p:cNvGrpSpPr>
            <a:grpSpLocks/>
          </p:cNvGrpSpPr>
          <p:nvPr/>
        </p:nvGrpSpPr>
        <p:grpSpPr bwMode="auto">
          <a:xfrm flipH="1">
            <a:off x="395288" y="4221163"/>
            <a:ext cx="6721475" cy="2033587"/>
            <a:chOff x="3360" y="3072"/>
            <a:chExt cx="1872" cy="720"/>
          </a:xfrm>
        </p:grpSpPr>
        <p:sp>
          <p:nvSpPr>
            <p:cNvPr id="14378" name="Freeform 72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4379" name="Freeform 73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14361" name="Line 74"/>
          <p:cNvSpPr>
            <a:spLocks noChangeShapeType="1"/>
          </p:cNvSpPr>
          <p:nvPr/>
        </p:nvSpPr>
        <p:spPr bwMode="auto">
          <a:xfrm flipH="1">
            <a:off x="468313" y="6381750"/>
            <a:ext cx="835183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4362" name="Line 75"/>
          <p:cNvSpPr>
            <a:spLocks noChangeShapeType="1"/>
          </p:cNvSpPr>
          <p:nvPr/>
        </p:nvSpPr>
        <p:spPr bwMode="auto">
          <a:xfrm flipH="1">
            <a:off x="3732213" y="4221163"/>
            <a:ext cx="0" cy="21605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4363" name="Line 76"/>
          <p:cNvSpPr>
            <a:spLocks noChangeShapeType="1"/>
          </p:cNvSpPr>
          <p:nvPr/>
        </p:nvSpPr>
        <p:spPr bwMode="auto">
          <a:xfrm flipH="1">
            <a:off x="5867400" y="4941888"/>
            <a:ext cx="0" cy="14398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diamond" w="med" len="med"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4364" name="Rectangle 77"/>
          <p:cNvSpPr>
            <a:spLocks noChangeArrowheads="1"/>
          </p:cNvSpPr>
          <p:nvPr/>
        </p:nvSpPr>
        <p:spPr bwMode="auto">
          <a:xfrm flipH="1">
            <a:off x="5219700" y="6092825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ym typeface="Symbol" pitchFamily="18" charset="2"/>
              </a:rPr>
              <a:t></a:t>
            </a:r>
          </a:p>
        </p:txBody>
      </p:sp>
      <p:sp>
        <p:nvSpPr>
          <p:cNvPr id="14365" name="Rectangle 78"/>
          <p:cNvSpPr>
            <a:spLocks noChangeArrowheads="1"/>
          </p:cNvSpPr>
          <p:nvPr/>
        </p:nvSpPr>
        <p:spPr bwMode="auto">
          <a:xfrm flipH="1">
            <a:off x="5795963" y="6092825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ym typeface="Symbol" pitchFamily="18" charset="2"/>
              </a:rPr>
              <a:t></a:t>
            </a:r>
          </a:p>
        </p:txBody>
      </p:sp>
      <p:sp>
        <p:nvSpPr>
          <p:cNvPr id="14366" name="Line 79"/>
          <p:cNvSpPr>
            <a:spLocks noChangeShapeType="1"/>
          </p:cNvSpPr>
          <p:nvPr/>
        </p:nvSpPr>
        <p:spPr bwMode="auto">
          <a:xfrm flipH="1">
            <a:off x="6516688" y="4797425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sp>
        <p:nvSpPr>
          <p:cNvPr id="14367" name="Rectangle 80"/>
          <p:cNvSpPr>
            <a:spLocks noChangeArrowheads="1"/>
          </p:cNvSpPr>
          <p:nvPr/>
        </p:nvSpPr>
        <p:spPr bwMode="auto">
          <a:xfrm flipH="1">
            <a:off x="5435600" y="4652963"/>
            <a:ext cx="7191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b="1">
                <a:sym typeface="Symbol" pitchFamily="18" charset="2"/>
              </a:rPr>
              <a:t> Z</a:t>
            </a:r>
            <a:r>
              <a:rPr lang="he-IL" sz="1000" b="1">
                <a:sym typeface="Symbol" pitchFamily="18" charset="2"/>
              </a:rPr>
              <a:t>גבולי</a:t>
            </a:r>
            <a:endParaRPr lang="en-US" sz="1000" b="1">
              <a:sym typeface="Symbol" pitchFamily="18" charset="2"/>
            </a:endParaRPr>
          </a:p>
        </p:txBody>
      </p:sp>
      <p:grpSp>
        <p:nvGrpSpPr>
          <p:cNvPr id="14368" name="Group 81"/>
          <p:cNvGrpSpPr>
            <a:grpSpLocks/>
          </p:cNvGrpSpPr>
          <p:nvPr/>
        </p:nvGrpSpPr>
        <p:grpSpPr bwMode="auto">
          <a:xfrm flipH="1">
            <a:off x="4500563" y="4797425"/>
            <a:ext cx="3960812" cy="1530350"/>
            <a:chOff x="3360" y="3072"/>
            <a:chExt cx="1872" cy="720"/>
          </a:xfrm>
        </p:grpSpPr>
        <p:sp>
          <p:nvSpPr>
            <p:cNvPr id="14376" name="Freeform 82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14377" name="Freeform 83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14369" name="Rectangle 85"/>
          <p:cNvSpPr>
            <a:spLocks noChangeArrowheads="1"/>
          </p:cNvSpPr>
          <p:nvPr/>
        </p:nvSpPr>
        <p:spPr bwMode="auto">
          <a:xfrm flipH="1">
            <a:off x="6372225" y="6381750"/>
            <a:ext cx="358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l-GR" sz="1600" b="1"/>
              <a:t>μ</a:t>
            </a:r>
            <a:r>
              <a:rPr lang="en-US" sz="1600" b="1" baseline="-25000"/>
              <a:t>1</a:t>
            </a:r>
          </a:p>
        </p:txBody>
      </p:sp>
      <p:sp>
        <p:nvSpPr>
          <p:cNvPr id="14370" name="Rectangle 86"/>
          <p:cNvSpPr>
            <a:spLocks noChangeArrowheads="1"/>
          </p:cNvSpPr>
          <p:nvPr/>
        </p:nvSpPr>
        <p:spPr bwMode="auto">
          <a:xfrm flipH="1">
            <a:off x="5364163" y="5516563"/>
            <a:ext cx="360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H</a:t>
            </a:r>
            <a:r>
              <a:rPr lang="en-US" sz="1000" b="1"/>
              <a:t>0</a:t>
            </a:r>
          </a:p>
        </p:txBody>
      </p:sp>
      <p:sp>
        <p:nvSpPr>
          <p:cNvPr id="14371" name="Rectangle 87"/>
          <p:cNvSpPr>
            <a:spLocks noChangeArrowheads="1"/>
          </p:cNvSpPr>
          <p:nvPr/>
        </p:nvSpPr>
        <p:spPr bwMode="auto">
          <a:xfrm flipH="1">
            <a:off x="5940425" y="55165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/>
              <a:t>H</a:t>
            </a:r>
            <a:r>
              <a:rPr lang="en-US" sz="1000" b="1"/>
              <a:t>1</a:t>
            </a:r>
          </a:p>
        </p:txBody>
      </p:sp>
      <p:sp>
        <p:nvSpPr>
          <p:cNvPr id="325720" name="AutoShape 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sp>
        <p:nvSpPr>
          <p:cNvPr id="14373" name="Line 25"/>
          <p:cNvSpPr>
            <a:spLocks noChangeShapeType="1"/>
          </p:cNvSpPr>
          <p:nvPr/>
        </p:nvSpPr>
        <p:spPr bwMode="auto">
          <a:xfrm rot="5400000" flipH="1">
            <a:off x="7179469" y="4536282"/>
            <a:ext cx="0" cy="2500312"/>
          </a:xfrm>
          <a:prstGeom prst="line">
            <a:avLst/>
          </a:prstGeom>
          <a:noFill/>
          <a:ln w="19050">
            <a:solidFill>
              <a:schemeClr val="folHlink"/>
            </a:solidFill>
            <a:miter lim="800000"/>
            <a:headEnd type="diamond" w="med" len="med"/>
            <a:tailEnd type="triangle" w="med" len="med"/>
          </a:ln>
        </p:spPr>
        <p:txBody>
          <a:bodyPr wrap="none"/>
          <a:lstStyle/>
          <a:p>
            <a:endParaRPr lang="he-IL"/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071938" y="2017713"/>
            <a:ext cx="4883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kern="0" dirty="0">
                <a:latin typeface="+mn-lt"/>
                <a:cs typeface="+mn-cs"/>
              </a:rPr>
              <a:t>טעות </a:t>
            </a:r>
            <a:r>
              <a:rPr lang="en-US" sz="2000" kern="0" dirty="0">
                <a:latin typeface="+mn-lt"/>
                <a:cs typeface="+mn-cs"/>
              </a:rPr>
              <a:t>[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]</a:t>
            </a:r>
            <a:r>
              <a:rPr lang="he-IL" sz="2000" dirty="0">
                <a:latin typeface="Times New Roman" pitchFamily="18" charset="0"/>
                <a:sym typeface="Symbol" pitchFamily="18" charset="2"/>
              </a:rPr>
              <a:t> - הסיכוי לקבל את השערות החוקר אף שהיא אינה נכונה</a:t>
            </a:r>
            <a:r>
              <a:rPr lang="he-IL" sz="2000" kern="0" dirty="0">
                <a:latin typeface="+mn-lt"/>
                <a:cs typeface="+mn-cs"/>
                <a:sym typeface="Symbol" pitchFamily="18" charset="2"/>
              </a:rPr>
              <a:t>.</a:t>
            </a:r>
            <a:r>
              <a:rPr lang="he-IL" sz="2000" kern="0" dirty="0">
                <a:latin typeface="+mn-lt"/>
                <a:cs typeface="+mn-cs"/>
              </a:rPr>
              <a:t> </a:t>
            </a:r>
            <a:r>
              <a:rPr lang="he-IL" sz="1400" i="1" kern="0" dirty="0">
                <a:latin typeface="+mn-lt"/>
                <a:cs typeface="+mn-cs"/>
              </a:rPr>
              <a:t>[די "מטריד"].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kern="0" dirty="0"/>
              <a:t>טעות </a:t>
            </a:r>
            <a:r>
              <a:rPr lang="en-US" sz="2000" kern="0" dirty="0"/>
              <a:t>[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]</a:t>
            </a:r>
            <a:r>
              <a:rPr lang="he-IL" sz="2000" dirty="0">
                <a:latin typeface="Times New Roman" pitchFamily="18" charset="0"/>
                <a:sym typeface="Symbol" pitchFamily="18" charset="2"/>
              </a:rPr>
              <a:t> - הסיכוי לדחות את השערות החוקר אף שהיא נכונה</a:t>
            </a:r>
            <a:r>
              <a:rPr lang="he-IL" sz="2000" kern="0" dirty="0">
                <a:sym typeface="Symbol" pitchFamily="18" charset="2"/>
              </a:rPr>
              <a:t>.</a:t>
            </a:r>
            <a:r>
              <a:rPr lang="he-IL" sz="2000" kern="0" dirty="0"/>
              <a:t> </a:t>
            </a:r>
            <a:r>
              <a:rPr lang="he-IL" sz="1400" i="1" kern="0" dirty="0"/>
              <a:t>[מאוד </a:t>
            </a:r>
            <a:r>
              <a:rPr lang="he-IL" sz="1400" i="1" kern="0" dirty="0"/>
              <a:t>"מטריד</a:t>
            </a:r>
            <a:r>
              <a:rPr lang="he-IL" sz="1400" i="1" kern="0" dirty="0"/>
              <a:t>"].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he-IL" sz="2000" kern="0" dirty="0">
                <a:hlinkClick r:id="rId2"/>
              </a:rPr>
              <a:t>עוצמה</a:t>
            </a:r>
            <a:r>
              <a:rPr lang="he-IL" sz="2000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kern="0" dirty="0"/>
              <a:t>[1-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]</a:t>
            </a:r>
            <a:r>
              <a:rPr lang="he-IL" sz="2000" dirty="0">
                <a:latin typeface="Times New Roman" pitchFamily="18" charset="0"/>
                <a:sym typeface="Symbol" pitchFamily="18" charset="2"/>
              </a:rPr>
              <a:t> - הסיכוי לקבל את השערות החוקר.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he-IL" sz="2000" i="1" kern="0" dirty="0">
              <a:latin typeface="Times New Roman" pitchFamily="18" charset="0"/>
              <a:sym typeface="Symbol" pitchFamily="18" charset="2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he-IL" sz="2000" i="1" kern="0" dirty="0"/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he-IL" sz="2000" i="1" kern="0" dirty="0">
              <a:latin typeface="+mn-lt"/>
              <a:cs typeface="+mn-cs"/>
            </a:endParaRPr>
          </a:p>
        </p:txBody>
      </p:sp>
      <p:sp>
        <p:nvSpPr>
          <p:cNvPr id="14375" name="TextBox 25"/>
          <p:cNvSpPr txBox="1">
            <a:spLocks noChangeArrowheads="1"/>
          </p:cNvSpPr>
          <p:nvPr/>
        </p:nvSpPr>
        <p:spPr bwMode="auto">
          <a:xfrm>
            <a:off x="6715125" y="5500688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e-IL" sz="1400" b="1">
                <a:solidFill>
                  <a:srgbClr val="003399"/>
                </a:solidFill>
              </a:rPr>
              <a:t>עוצמה </a:t>
            </a:r>
            <a:r>
              <a:rPr lang="en-US" sz="1400" b="1">
                <a:solidFill>
                  <a:srgbClr val="003399"/>
                </a:solidFill>
              </a:rPr>
              <a:t>1-</a:t>
            </a:r>
            <a:r>
              <a:rPr lang="en-US" sz="1400" b="1">
                <a:solidFill>
                  <a:srgbClr val="003399"/>
                </a:solidFill>
                <a:latin typeface="Times New Roman" pitchFamily="18" charset="0"/>
                <a:sym typeface="Symbol" pitchFamily="18" charset="2"/>
              </a:rPr>
              <a:t></a:t>
            </a:r>
            <a:endParaRPr lang="he-IL" sz="1400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993062" cy="1143000"/>
          </a:xfrm>
        </p:spPr>
        <p:txBody>
          <a:bodyPr/>
          <a:lstStyle/>
          <a:p>
            <a:pPr algn="r" eaLnBrk="1" hangingPunct="1"/>
            <a:r>
              <a:rPr lang="he-IL" sz="2800" smtClean="0"/>
              <a:t>מה משפיע על הסיכוי לקבל את השערת החוקר?....</a:t>
            </a:r>
            <a:r>
              <a:rPr lang="en-US" sz="2800" smtClean="0"/>
              <a:t>Effect size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928813"/>
            <a:ext cx="8745537" cy="4114800"/>
          </a:xfrm>
        </p:spPr>
        <p:txBody>
          <a:bodyPr/>
          <a:lstStyle/>
          <a:p>
            <a:pPr algn="just" eaLnBrk="1" hangingPunct="1"/>
            <a:r>
              <a:rPr lang="he-IL" sz="2000" b="1" smtClean="0"/>
              <a:t>המרחק בין ממוצעי ההתפלגויות </a:t>
            </a:r>
            <a:r>
              <a:rPr lang="he-IL" sz="2000" smtClean="0"/>
              <a:t>- ככל שגדול יותר, סיכוי רב יותר לקבל את השערת החוקר.</a:t>
            </a:r>
            <a:endParaRPr lang="he-IL" sz="1800" smtClean="0"/>
          </a:p>
          <a:p>
            <a:pPr algn="just" eaLnBrk="1" hangingPunct="1"/>
            <a:r>
              <a:rPr lang="he-IL" sz="2000" b="1" smtClean="0"/>
              <a:t>גודל סטיית התקן </a:t>
            </a:r>
            <a:r>
              <a:rPr lang="he-IL" sz="2000" smtClean="0"/>
              <a:t>- ככל שהפיזור קטן יותר, הסיכוי לקבל את השערת החוקר גדול יותר.</a:t>
            </a:r>
          </a:p>
          <a:p>
            <a:pPr algn="just" eaLnBrk="1" hangingPunct="1"/>
            <a:r>
              <a:rPr lang="he-IL" sz="2000" smtClean="0"/>
              <a:t>ככל שה </a:t>
            </a:r>
            <a:r>
              <a:rPr lang="en-US" sz="2000" smtClean="0">
                <a:sym typeface="Symbol" pitchFamily="18" charset="2"/>
              </a:rPr>
              <a:t></a:t>
            </a:r>
            <a:r>
              <a:rPr lang="he-IL" sz="2000" smtClean="0">
                <a:sym typeface="Symbol" pitchFamily="18" charset="2"/>
              </a:rPr>
              <a:t> גדולה יותר ו </a:t>
            </a:r>
            <a:r>
              <a:rPr lang="en-US" sz="2000" smtClean="0">
                <a:sym typeface="Symbol" pitchFamily="18" charset="2"/>
              </a:rPr>
              <a:t></a:t>
            </a:r>
            <a:r>
              <a:rPr lang="he-IL" sz="2000" smtClean="0">
                <a:sym typeface="Symbol" pitchFamily="18" charset="2"/>
              </a:rPr>
              <a:t> קטנה יותר </a:t>
            </a:r>
            <a:r>
              <a:rPr lang="he-IL" sz="2000" smtClean="0"/>
              <a:t>הסיכוי לקבל את השערת החוקר גדול יותר </a:t>
            </a:r>
            <a:r>
              <a:rPr lang="he-IL" sz="1600" smtClean="0"/>
              <a:t>(מלאכותי ומוגבל)</a:t>
            </a:r>
            <a:r>
              <a:rPr lang="he-IL" sz="2000" smtClean="0"/>
              <a:t>.</a:t>
            </a:r>
          </a:p>
          <a:p>
            <a:pPr algn="just" eaLnBrk="1" hangingPunct="1"/>
            <a:r>
              <a:rPr lang="he-IL" sz="2000" smtClean="0"/>
              <a:t>גודל המדגם – ככל שהמדגם גדול יותר הסיכוי לקבל את השערת החוקר גדול יותר.</a:t>
            </a:r>
          </a:p>
          <a:p>
            <a:pPr algn="just" eaLnBrk="1" hangingPunct="1"/>
            <a:r>
              <a:rPr lang="en-US" sz="2000" smtClean="0">
                <a:solidFill>
                  <a:srgbClr val="003399"/>
                </a:solidFill>
                <a:hlinkClick r:id="rId3"/>
              </a:rPr>
              <a:t>Effect Size</a:t>
            </a:r>
            <a:r>
              <a:rPr lang="he-IL" sz="2000" smtClean="0"/>
              <a:t> – הפער / הקשר בין שני משתנים או יותר לכשעצמו [המבחן הסטטיסטי ללא המובהקות... (במנותק מגודל המדגם)] </a:t>
            </a:r>
          </a:p>
          <a:p>
            <a:pPr algn="just" eaLnBrk="1" hangingPunct="1">
              <a:buFont typeface="Wingdings" pitchFamily="2" charset="2"/>
              <a:buNone/>
            </a:pPr>
            <a:endParaRPr lang="en-US" sz="2000" smtClean="0"/>
          </a:p>
        </p:txBody>
      </p:sp>
      <p:grpSp>
        <p:nvGrpSpPr>
          <p:cNvPr id="8199" name="Group 4"/>
          <p:cNvGrpSpPr>
            <a:grpSpLocks/>
          </p:cNvGrpSpPr>
          <p:nvPr/>
        </p:nvGrpSpPr>
        <p:grpSpPr bwMode="auto">
          <a:xfrm flipH="1">
            <a:off x="971550" y="4941888"/>
            <a:ext cx="3889375" cy="1312862"/>
            <a:chOff x="3360" y="3072"/>
            <a:chExt cx="1872" cy="720"/>
          </a:xfrm>
        </p:grpSpPr>
        <p:sp>
          <p:nvSpPr>
            <p:cNvPr id="8211" name="Freeform 5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8212" name="Freeform 6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sp>
        <p:nvSpPr>
          <p:cNvPr id="8200" name="Line 7"/>
          <p:cNvSpPr>
            <a:spLocks noChangeShapeType="1"/>
          </p:cNvSpPr>
          <p:nvPr/>
        </p:nvSpPr>
        <p:spPr bwMode="auto">
          <a:xfrm flipH="1">
            <a:off x="492125" y="6381750"/>
            <a:ext cx="835183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he-IL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 flipH="1">
            <a:off x="2916238" y="4941888"/>
            <a:ext cx="3743325" cy="1312862"/>
            <a:chOff x="3360" y="3072"/>
            <a:chExt cx="1872" cy="720"/>
          </a:xfrm>
        </p:grpSpPr>
        <p:sp>
          <p:nvSpPr>
            <p:cNvPr id="8209" name="Freeform 9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8210" name="Freeform 10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 flipH="1">
            <a:off x="3781425" y="4941888"/>
            <a:ext cx="2087563" cy="1312862"/>
            <a:chOff x="3360" y="3072"/>
            <a:chExt cx="1872" cy="720"/>
          </a:xfrm>
        </p:grpSpPr>
        <p:sp>
          <p:nvSpPr>
            <p:cNvPr id="8207" name="Freeform 12"/>
            <p:cNvSpPr>
              <a:spLocks/>
            </p:cNvSpPr>
            <p:nvPr/>
          </p:nvSpPr>
          <p:spPr bwMode="auto">
            <a:xfrm>
              <a:off x="3360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8208" name="Freeform 13"/>
            <p:cNvSpPr>
              <a:spLocks/>
            </p:cNvSpPr>
            <p:nvPr/>
          </p:nvSpPr>
          <p:spPr bwMode="auto">
            <a:xfrm flipH="1">
              <a:off x="4272" y="3072"/>
              <a:ext cx="960" cy="720"/>
            </a:xfrm>
            <a:custGeom>
              <a:avLst/>
              <a:gdLst>
                <a:gd name="T0" fmla="*/ 0 w 960"/>
                <a:gd name="T1" fmla="*/ 720 h 720"/>
                <a:gd name="T2" fmla="*/ 528 w 960"/>
                <a:gd name="T3" fmla="*/ 528 h 720"/>
                <a:gd name="T4" fmla="*/ 768 w 960"/>
                <a:gd name="T5" fmla="*/ 96 h 720"/>
                <a:gd name="T6" fmla="*/ 960 w 96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0"/>
                <a:gd name="T13" fmla="*/ 0 h 720"/>
                <a:gd name="T14" fmla="*/ 960 w 96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0" h="720">
                  <a:moveTo>
                    <a:pt x="0" y="720"/>
                  </a:moveTo>
                  <a:cubicBezTo>
                    <a:pt x="200" y="676"/>
                    <a:pt x="400" y="632"/>
                    <a:pt x="528" y="528"/>
                  </a:cubicBezTo>
                  <a:cubicBezTo>
                    <a:pt x="656" y="424"/>
                    <a:pt x="696" y="184"/>
                    <a:pt x="768" y="96"/>
                  </a:cubicBezTo>
                  <a:cubicBezTo>
                    <a:pt x="840" y="8"/>
                    <a:pt x="900" y="4"/>
                    <a:pt x="960" y="0"/>
                  </a:cubicBezTo>
                </a:path>
              </a:pathLst>
            </a:custGeom>
            <a:noFill/>
            <a:ln w="38100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3563938" y="5661025"/>
            <a:ext cx="719137" cy="1008063"/>
            <a:chOff x="2426" y="3566"/>
            <a:chExt cx="453" cy="635"/>
          </a:xfrm>
        </p:grpSpPr>
        <p:sp>
          <p:nvSpPr>
            <p:cNvPr id="8205" name="Line 26"/>
            <p:cNvSpPr>
              <a:spLocks noChangeShapeType="1"/>
            </p:cNvSpPr>
            <p:nvPr/>
          </p:nvSpPr>
          <p:spPr bwMode="auto">
            <a:xfrm flipH="1">
              <a:off x="2653" y="3566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he-IL"/>
            </a:p>
          </p:txBody>
        </p:sp>
        <p:sp>
          <p:nvSpPr>
            <p:cNvPr id="8206" name="Rectangle 27"/>
            <p:cNvSpPr>
              <a:spLocks noChangeArrowheads="1"/>
            </p:cNvSpPr>
            <p:nvPr/>
          </p:nvSpPr>
          <p:spPr bwMode="auto">
            <a:xfrm flipH="1">
              <a:off x="2426" y="4065"/>
              <a:ext cx="45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Times New Roman" pitchFamily="18" charset="0"/>
                  <a:sym typeface="Symbol" pitchFamily="18" charset="2"/>
                </a:rPr>
                <a:t></a:t>
              </a:r>
              <a:r>
                <a:rPr lang="en-US" sz="1400" b="1">
                  <a:sym typeface="Symbol" pitchFamily="18" charset="2"/>
                </a:rPr>
                <a:t> &lt;&gt; </a:t>
              </a:r>
            </a:p>
          </p:txBody>
        </p:sp>
      </p:grpSp>
      <p:sp>
        <p:nvSpPr>
          <p:cNvPr id="290845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16013" y="0"/>
            <a:ext cx="503237" cy="223838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he-IL" sz="1000" b="1">
                <a:solidFill>
                  <a:srgbClr val="4D4D4D"/>
                </a:solidFill>
                <a:cs typeface="+mn-cs"/>
              </a:rPr>
              <a:t>תרגול</a:t>
            </a:r>
            <a:endParaRPr lang="en-US" sz="1000" b="1">
              <a:solidFill>
                <a:srgbClr val="4D4D4D"/>
              </a:solidFill>
              <a:cs typeface="+mn-cs"/>
            </a:endParaRPr>
          </a:p>
        </p:txBody>
      </p:sp>
      <p:graphicFrame>
        <p:nvGraphicFramePr>
          <p:cNvPr id="339973" name="Object 5"/>
          <p:cNvGraphicFramePr>
            <a:graphicFrameLocks noChangeAspect="1"/>
          </p:cNvGraphicFramePr>
          <p:nvPr/>
        </p:nvGraphicFramePr>
        <p:xfrm>
          <a:off x="428625" y="4143375"/>
          <a:ext cx="1042988" cy="790575"/>
        </p:xfrm>
        <a:graphic>
          <a:graphicData uri="http://schemas.openxmlformats.org/presentationml/2006/ole">
            <p:oleObj spid="_x0000_s8194" name="משוואה" r:id="rId4" imgW="736560" imgH="558720" progId="Equation.3">
              <p:embed/>
            </p:oleObj>
          </a:graphicData>
        </a:graphic>
      </p:graphicFrame>
      <p:graphicFrame>
        <p:nvGraphicFramePr>
          <p:cNvPr id="2" name="Object 30"/>
          <p:cNvGraphicFramePr>
            <a:graphicFrameLocks noChangeAspect="1"/>
          </p:cNvGraphicFramePr>
          <p:nvPr/>
        </p:nvGraphicFramePr>
        <p:xfrm>
          <a:off x="5572125" y="4357688"/>
          <a:ext cx="3162300" cy="820737"/>
        </p:xfrm>
        <a:graphic>
          <a:graphicData uri="http://schemas.openxmlformats.org/presentationml/2006/ole">
            <p:oleObj spid="_x0000_s8195" name="משוואה" r:id="rId5" imgW="1612800" imgH="419040" progId="Equation.3">
              <p:embed/>
            </p:oleObj>
          </a:graphicData>
        </a:graphic>
      </p:graphicFrame>
      <p:graphicFrame>
        <p:nvGraphicFramePr>
          <p:cNvPr id="6" name="Object 31"/>
          <p:cNvGraphicFramePr>
            <a:graphicFrameLocks noChangeAspect="1"/>
          </p:cNvGraphicFramePr>
          <p:nvPr/>
        </p:nvGraphicFramePr>
        <p:xfrm>
          <a:off x="6149975" y="5426075"/>
          <a:ext cx="2290763" cy="396875"/>
        </p:xfrm>
        <a:graphic>
          <a:graphicData uri="http://schemas.openxmlformats.org/presentationml/2006/ole">
            <p:oleObj spid="_x0000_s8196" name="משוואה" r:id="rId6" imgW="1168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repeatCount="5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06302 3.7037E-6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repeatCount="500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repeatCount="5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03923 0.00023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0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9" grpId="0" build="p"/>
    </p:bld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14822</TotalTime>
  <Words>1196</Words>
  <Application>Microsoft Office PowerPoint</Application>
  <PresentationFormat>‫הצגה על המסך (4:3)</PresentationFormat>
  <Paragraphs>381</Paragraphs>
  <Slides>12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21" baseType="lpstr">
      <vt:lpstr>Tahoma</vt:lpstr>
      <vt:lpstr>Times New Roman</vt:lpstr>
      <vt:lpstr>Arial</vt:lpstr>
      <vt:lpstr>Wingdings</vt:lpstr>
      <vt:lpstr>Symbol</vt:lpstr>
      <vt:lpstr>Palatino Linotype</vt:lpstr>
      <vt:lpstr>Blends</vt:lpstr>
      <vt:lpstr>צילום של Photo Editor</vt:lpstr>
      <vt:lpstr>משוואה</vt:lpstr>
      <vt:lpstr>מציאת גודל מדגם מספק</vt:lpstr>
      <vt:lpstr>רווח בר סמך</vt:lpstr>
      <vt:lpstr>רווח בר סמך</vt:lpstr>
      <vt:lpstr>רווח בר סמך</vt:lpstr>
      <vt:lpstr>רווח בר סמך: דוגמא</vt:lpstr>
      <vt:lpstr>שקופית 6</vt:lpstr>
      <vt:lpstr>בדיקת השערות</vt:lpstr>
      <vt:lpstr>סוגי טעויות ועוצמה</vt:lpstr>
      <vt:lpstr>מה משפיע על הסיכוי לקבל את השערת החוקר?....Effect size</vt:lpstr>
      <vt:lpstr>קביעת גודל מדגם השוואה בין ממוצעים d: על בסיס טבלה </vt:lpstr>
      <vt:lpstr>קביעת גודל מדגם מתאם r: על בסיס טבלה </vt:lpstr>
      <vt:lpstr>קביעת גודל מדגם השוואה בין ממוצעים פרופורציות וקורלציות: אתרים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סטטיסטיקה</dc:title>
  <dc:creator>yossi</dc:creator>
  <cp:lastModifiedBy>פולינה באבאי</cp:lastModifiedBy>
  <cp:revision>728</cp:revision>
  <cp:lastPrinted>1601-01-01T00:00:00Z</cp:lastPrinted>
  <dcterms:created xsi:type="dcterms:W3CDTF">2002-05-17T18:33:15Z</dcterms:created>
  <dcterms:modified xsi:type="dcterms:W3CDTF">2017-03-13T11:44:31Z</dcterms:modified>
</cp:coreProperties>
</file>