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Default Extension="bin" ContentType="application/vnd.ms-office.legacyDiagramText"/>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embeddings/oleObject1.bin" ContentType="application/vnd.openxmlformats-officedocument.oleObject"/>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notesSlides/notesSlide9.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Layouts/slideLayout12.xml" ContentType="application/vnd.openxmlformats-officedocument.presentationml.slideLayout+xml"/>
  <Override PartName="/ppt/slides/slide139.xml" ContentType="application/vnd.openxmlformats-officedocument.presentationml.slide+xml"/>
  <Override PartName="/ppt/notesSlides/notesSlide11.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notesSlides/notesSlide6.xml" ContentType="application/vnd.openxmlformats-officedocument.presentationml.notesSlide+xml"/>
  <Override PartName="/ppt/legacyDocTextInfo.bin" ContentType="application/vnd.ms-office.legacyDocTextInfo"/>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6" r:id="rId1"/>
  </p:sldMasterIdLst>
  <p:notesMasterIdLst>
    <p:notesMasterId r:id="rId146"/>
  </p:notesMasterIdLst>
  <p:handoutMasterIdLst>
    <p:handoutMasterId r:id="rId147"/>
  </p:handoutMasterIdLst>
  <p:sldIdLst>
    <p:sldId id="390" r:id="rId2"/>
    <p:sldId id="396" r:id="rId3"/>
    <p:sldId id="256" r:id="rId4"/>
    <p:sldId id="258" r:id="rId5"/>
    <p:sldId id="259" r:id="rId6"/>
    <p:sldId id="260" r:id="rId7"/>
    <p:sldId id="261" r:id="rId8"/>
    <p:sldId id="262" r:id="rId9"/>
    <p:sldId id="268" r:id="rId10"/>
    <p:sldId id="269" r:id="rId11"/>
    <p:sldId id="263" r:id="rId12"/>
    <p:sldId id="264" r:id="rId13"/>
    <p:sldId id="265" r:id="rId14"/>
    <p:sldId id="266" r:id="rId15"/>
    <p:sldId id="277" r:id="rId16"/>
    <p:sldId id="329" r:id="rId17"/>
    <p:sldId id="270" r:id="rId18"/>
    <p:sldId id="387" r:id="rId19"/>
    <p:sldId id="388" r:id="rId20"/>
    <p:sldId id="389" r:id="rId21"/>
    <p:sldId id="271" r:id="rId22"/>
    <p:sldId id="272" r:id="rId23"/>
    <p:sldId id="273" r:id="rId24"/>
    <p:sldId id="278" r:id="rId25"/>
    <p:sldId id="274" r:id="rId26"/>
    <p:sldId id="382" r:id="rId27"/>
    <p:sldId id="384" r:id="rId28"/>
    <p:sldId id="383" r:id="rId29"/>
    <p:sldId id="385" r:id="rId30"/>
    <p:sldId id="285" r:id="rId31"/>
    <p:sldId id="398" r:id="rId32"/>
    <p:sldId id="275" r:id="rId33"/>
    <p:sldId id="282" r:id="rId34"/>
    <p:sldId id="283" r:id="rId35"/>
    <p:sldId id="284" r:id="rId36"/>
    <p:sldId id="286" r:id="rId37"/>
    <p:sldId id="287" r:id="rId38"/>
    <p:sldId id="288" r:id="rId39"/>
    <p:sldId id="289" r:id="rId40"/>
    <p:sldId id="290" r:id="rId41"/>
    <p:sldId id="291" r:id="rId42"/>
    <p:sldId id="401" r:id="rId43"/>
    <p:sldId id="292" r:id="rId44"/>
    <p:sldId id="365" r:id="rId45"/>
    <p:sldId id="293" r:id="rId46"/>
    <p:sldId id="295" r:id="rId47"/>
    <p:sldId id="296" r:id="rId48"/>
    <p:sldId id="297" r:id="rId49"/>
    <p:sldId id="298" r:id="rId50"/>
    <p:sldId id="299" r:id="rId51"/>
    <p:sldId id="300" r:id="rId52"/>
    <p:sldId id="301" r:id="rId53"/>
    <p:sldId id="400" r:id="rId54"/>
    <p:sldId id="339" r:id="rId55"/>
    <p:sldId id="302" r:id="rId56"/>
    <p:sldId id="304" r:id="rId57"/>
    <p:sldId id="305" r:id="rId58"/>
    <p:sldId id="392" r:id="rId59"/>
    <p:sldId id="393" r:id="rId60"/>
    <p:sldId id="394" r:id="rId61"/>
    <p:sldId id="395" r:id="rId62"/>
    <p:sldId id="402" r:id="rId63"/>
    <p:sldId id="403" r:id="rId64"/>
    <p:sldId id="306" r:id="rId65"/>
    <p:sldId id="307" r:id="rId66"/>
    <p:sldId id="308" r:id="rId67"/>
    <p:sldId id="309" r:id="rId68"/>
    <p:sldId id="310" r:id="rId69"/>
    <p:sldId id="311" r:id="rId70"/>
    <p:sldId id="312" r:id="rId71"/>
    <p:sldId id="313" r:id="rId72"/>
    <p:sldId id="314" r:id="rId73"/>
    <p:sldId id="316" r:id="rId74"/>
    <p:sldId id="317" r:id="rId75"/>
    <p:sldId id="328" r:id="rId76"/>
    <p:sldId id="318" r:id="rId77"/>
    <p:sldId id="319" r:id="rId78"/>
    <p:sldId id="320" r:id="rId79"/>
    <p:sldId id="321" r:id="rId80"/>
    <p:sldId id="322" r:id="rId81"/>
    <p:sldId id="323" r:id="rId82"/>
    <p:sldId id="324" r:id="rId83"/>
    <p:sldId id="325" r:id="rId84"/>
    <p:sldId id="326" r:id="rId85"/>
    <p:sldId id="327" r:id="rId86"/>
    <p:sldId id="366" r:id="rId87"/>
    <p:sldId id="404" r:id="rId88"/>
    <p:sldId id="335" r:id="rId89"/>
    <p:sldId id="330" r:id="rId90"/>
    <p:sldId id="331" r:id="rId91"/>
    <p:sldId id="332" r:id="rId92"/>
    <p:sldId id="333" r:id="rId93"/>
    <p:sldId id="334" r:id="rId94"/>
    <p:sldId id="336" r:id="rId95"/>
    <p:sldId id="338" r:id="rId96"/>
    <p:sldId id="386" r:id="rId97"/>
    <p:sldId id="337" r:id="rId98"/>
    <p:sldId id="344" r:id="rId99"/>
    <p:sldId id="345" r:id="rId100"/>
    <p:sldId id="405" r:id="rId101"/>
    <p:sldId id="347" r:id="rId102"/>
    <p:sldId id="348" r:id="rId103"/>
    <p:sldId id="349" r:id="rId104"/>
    <p:sldId id="354" r:id="rId105"/>
    <p:sldId id="351" r:id="rId106"/>
    <p:sldId id="353" r:id="rId107"/>
    <p:sldId id="352" r:id="rId108"/>
    <p:sldId id="355" r:id="rId109"/>
    <p:sldId id="346" r:id="rId110"/>
    <p:sldId id="350" r:id="rId111"/>
    <p:sldId id="340" r:id="rId112"/>
    <p:sldId id="341" r:id="rId113"/>
    <p:sldId id="342" r:id="rId114"/>
    <p:sldId id="343" r:id="rId115"/>
    <p:sldId id="356" r:id="rId116"/>
    <p:sldId id="357" r:id="rId117"/>
    <p:sldId id="358" r:id="rId118"/>
    <p:sldId id="359" r:id="rId119"/>
    <p:sldId id="360" r:id="rId120"/>
    <p:sldId id="361" r:id="rId121"/>
    <p:sldId id="362" r:id="rId122"/>
    <p:sldId id="367" r:id="rId123"/>
    <p:sldId id="363" r:id="rId124"/>
    <p:sldId id="369" r:id="rId125"/>
    <p:sldId id="364" r:id="rId126"/>
    <p:sldId id="370" r:id="rId127"/>
    <p:sldId id="371" r:id="rId128"/>
    <p:sldId id="372" r:id="rId129"/>
    <p:sldId id="373" r:id="rId130"/>
    <p:sldId id="374" r:id="rId131"/>
    <p:sldId id="375" r:id="rId132"/>
    <p:sldId id="376" r:id="rId133"/>
    <p:sldId id="377" r:id="rId134"/>
    <p:sldId id="379" r:id="rId135"/>
    <p:sldId id="380" r:id="rId136"/>
    <p:sldId id="381" r:id="rId137"/>
    <p:sldId id="378" r:id="rId138"/>
    <p:sldId id="368" r:id="rId139"/>
    <p:sldId id="406" r:id="rId140"/>
    <p:sldId id="407" r:id="rId141"/>
    <p:sldId id="408" r:id="rId142"/>
    <p:sldId id="409" r:id="rId143"/>
    <p:sldId id="410" r:id="rId144"/>
    <p:sldId id="411" r:id="rId145"/>
  </p:sldIdLst>
  <p:sldSz cx="9144000" cy="6858000" type="screen4x3"/>
  <p:notesSz cx="6858000" cy="9723438"/>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00FF"/>
    <a:srgbClr val="808000"/>
    <a:srgbClr val="FF0000"/>
    <a:srgbClr val="FF3300"/>
    <a:srgbClr val="0066FF"/>
    <a:srgbClr val="C0C0C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15620"/>
    <p:restoredTop sz="99828" autoAdjust="0"/>
  </p:normalViewPr>
  <p:slideViewPr>
    <p:cSldViewPr>
      <p:cViewPr>
        <p:scale>
          <a:sx n="90" d="100"/>
          <a:sy n="90" d="100"/>
        </p:scale>
        <p:origin x="-2820" y="-702"/>
      </p:cViewPr>
      <p:guideLst>
        <p:guide orient="horz" pos="2160"/>
        <p:guide pos="53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61" d="100"/>
          <a:sy n="61" d="100"/>
        </p:scale>
        <p:origin x="-1698" y="-54"/>
      </p:cViewPr>
      <p:guideLst>
        <p:guide orient="horz" pos="3063"/>
        <p:guide pos="2160"/>
      </p:guideLst>
    </p:cSldViewPr>
  </p:notes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presProps" Target="presProps.xml"/><Relationship Id="rId15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microsoft.com/office/2006/relationships/legacyDocTextInfo" Target="legacyDocTextInfo.bin"/><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8" Type="http://schemas.microsoft.com/office/2006/relationships/legacyDiagramText" Target="legacyDiagramText8.bin"/><Relationship Id="rId3" Type="http://schemas.microsoft.com/office/2006/relationships/legacyDiagramText" Target="legacyDiagramText3.bin"/><Relationship Id="rId7" Type="http://schemas.microsoft.com/office/2006/relationships/legacyDiagramText" Target="legacyDiagramText7.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3886200"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100355" name="Rectangle 3"/>
          <p:cNvSpPr>
            <a:spLocks noGrp="1" noChangeArrowheads="1"/>
          </p:cNvSpPr>
          <p:nvPr>
            <p:ph type="dt" sz="quarter" idx="1"/>
          </p:nvPr>
        </p:nvSpPr>
        <p:spPr bwMode="auto">
          <a:xfrm>
            <a:off x="0"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Times New Roman" pitchFamily="18" charset="0"/>
              </a:defRPr>
            </a:lvl1pPr>
          </a:lstStyle>
          <a:p>
            <a:pPr>
              <a:defRPr/>
            </a:pPr>
            <a:endParaRPr lang="en-US"/>
          </a:p>
        </p:txBody>
      </p:sp>
      <p:sp>
        <p:nvSpPr>
          <p:cNvPr id="100356" name="Rectangle 4"/>
          <p:cNvSpPr>
            <a:spLocks noGrp="1" noChangeArrowheads="1"/>
          </p:cNvSpPr>
          <p:nvPr>
            <p:ph type="ftr" sz="quarter" idx="2"/>
          </p:nvPr>
        </p:nvSpPr>
        <p:spPr bwMode="auto">
          <a:xfrm>
            <a:off x="3886200" y="9237663"/>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100357" name="Rectangle 5"/>
          <p:cNvSpPr>
            <a:spLocks noGrp="1" noChangeArrowheads="1"/>
          </p:cNvSpPr>
          <p:nvPr>
            <p:ph type="sldNum" sz="quarter" idx="3"/>
          </p:nvPr>
        </p:nvSpPr>
        <p:spPr bwMode="auto">
          <a:xfrm>
            <a:off x="0" y="9237663"/>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Times New Roman" pitchFamily="18" charset="0"/>
                <a:cs typeface="Times New Roman" pitchFamily="18" charset="0"/>
              </a:defRPr>
            </a:lvl1pPr>
          </a:lstStyle>
          <a:p>
            <a:pPr>
              <a:defRPr/>
            </a:pPr>
            <a:fld id="{DBB12065-1D43-45A6-B7B2-030D8A03F806}" type="slidenum">
              <a:rPr lang="he-IL"/>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6066" name="Rectangle 2"/>
          <p:cNvSpPr>
            <a:spLocks noGrp="1" noChangeArrowheads="1"/>
          </p:cNvSpPr>
          <p:nvPr>
            <p:ph type="hdr" sz="quarter"/>
          </p:nvPr>
        </p:nvSpPr>
        <p:spPr bwMode="auto">
          <a:xfrm>
            <a:off x="3886200"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16067" name="Rectangle 3"/>
          <p:cNvSpPr>
            <a:spLocks noGrp="1" noChangeArrowheads="1"/>
          </p:cNvSpPr>
          <p:nvPr>
            <p:ph type="dt" idx="1"/>
          </p:nvPr>
        </p:nvSpPr>
        <p:spPr bwMode="auto">
          <a:xfrm>
            <a:off x="1588"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150532" name="Rectangle 4"/>
          <p:cNvSpPr>
            <a:spLocks noRot="1" noChangeArrowheads="1" noTextEdit="1"/>
          </p:cNvSpPr>
          <p:nvPr>
            <p:ph type="sldImg" idx="2"/>
          </p:nvPr>
        </p:nvSpPr>
        <p:spPr bwMode="auto">
          <a:xfrm>
            <a:off x="998538" y="728663"/>
            <a:ext cx="4860925" cy="3646487"/>
          </a:xfrm>
          <a:prstGeom prst="rect">
            <a:avLst/>
          </a:prstGeom>
          <a:noFill/>
          <a:ln w="9525">
            <a:solidFill>
              <a:srgbClr val="000000"/>
            </a:solidFill>
            <a:miter lim="800000"/>
            <a:headEnd/>
            <a:tailEnd/>
          </a:ln>
        </p:spPr>
      </p:sp>
      <p:sp>
        <p:nvSpPr>
          <p:cNvPr id="216069" name="Rectangle 5"/>
          <p:cNvSpPr>
            <a:spLocks noGrp="1" noChangeArrowheads="1"/>
          </p:cNvSpPr>
          <p:nvPr>
            <p:ph type="body" sz="quarter" idx="3"/>
          </p:nvPr>
        </p:nvSpPr>
        <p:spPr bwMode="auto">
          <a:xfrm>
            <a:off x="685800" y="4618038"/>
            <a:ext cx="5486400" cy="43767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e-IL" noProof="0" smtClean="0"/>
              <a:t>לחץ כדי לערוך סגנונות טקסט של תבנית בסיס</a:t>
            </a:r>
          </a:p>
          <a:p>
            <a:pPr lvl="1"/>
            <a:r>
              <a:rPr lang="he-IL" noProof="0" smtClean="0"/>
              <a:t>רמה שנייה</a:t>
            </a:r>
          </a:p>
          <a:p>
            <a:pPr lvl="2"/>
            <a:r>
              <a:rPr lang="he-IL" noProof="0" smtClean="0"/>
              <a:t>רמה שלישית</a:t>
            </a:r>
          </a:p>
          <a:p>
            <a:pPr lvl="3"/>
            <a:r>
              <a:rPr lang="he-IL" noProof="0" smtClean="0"/>
              <a:t>רמה רביעית</a:t>
            </a:r>
          </a:p>
          <a:p>
            <a:pPr lvl="4"/>
            <a:r>
              <a:rPr lang="he-IL" noProof="0" smtClean="0"/>
              <a:t>רמה חמישית</a:t>
            </a:r>
          </a:p>
        </p:txBody>
      </p:sp>
      <p:sp>
        <p:nvSpPr>
          <p:cNvPr id="216070" name="Rectangle 6"/>
          <p:cNvSpPr>
            <a:spLocks noGrp="1" noChangeArrowheads="1"/>
          </p:cNvSpPr>
          <p:nvPr>
            <p:ph type="ftr" sz="quarter" idx="4"/>
          </p:nvPr>
        </p:nvSpPr>
        <p:spPr bwMode="auto">
          <a:xfrm>
            <a:off x="3886200" y="9236075"/>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16071" name="Rectangle 7"/>
          <p:cNvSpPr>
            <a:spLocks noGrp="1" noChangeArrowheads="1"/>
          </p:cNvSpPr>
          <p:nvPr>
            <p:ph type="sldNum" sz="quarter" idx="5"/>
          </p:nvPr>
        </p:nvSpPr>
        <p:spPr bwMode="auto">
          <a:xfrm>
            <a:off x="1588" y="9236075"/>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fld id="{EC684334-C06A-43B3-904F-D35F927E1DE2}" type="slidenum">
              <a:rPr lang="he-IL"/>
              <a:pPr>
                <a:defRPr/>
              </a:pPr>
              <a:t>‹#›</a:t>
            </a:fld>
            <a:endParaRPr 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kumimoji="1"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kumimoji="1"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kumimoji="1"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kumimoji="1"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kumimoji="1"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9E2297A9-1FC3-4DBE-9CEA-1502CA412CD9}" type="slidenum">
              <a:rPr lang="he-IL" smtClean="0"/>
              <a:pPr/>
              <a:t>30</a:t>
            </a:fld>
            <a:endParaRPr lang="en-US" smtClean="0"/>
          </a:p>
        </p:txBody>
      </p:sp>
      <p:sp>
        <p:nvSpPr>
          <p:cNvPr id="151555" name="Rectangle 2"/>
          <p:cNvSpPr>
            <a:spLocks noRot="1" noChangeArrowheads="1" noTextEdit="1"/>
          </p:cNvSpPr>
          <p:nvPr>
            <p:ph type="sldImg"/>
          </p:nvPr>
        </p:nvSpPr>
        <p:spPr>
          <a:xfrm>
            <a:off x="1000125" y="730250"/>
            <a:ext cx="4859338" cy="3644900"/>
          </a:xfrm>
          <a:ln/>
        </p:spPr>
      </p:sp>
      <p:sp>
        <p:nvSpPr>
          <p:cNvPr id="151556" name="Rectangle 3"/>
          <p:cNvSpPr>
            <a:spLocks noGrp="1" noChangeArrowheads="1"/>
          </p:cNvSpPr>
          <p:nvPr>
            <p:ph type="body" idx="1"/>
          </p:nvPr>
        </p:nvSpPr>
        <p:spPr>
          <a:xfrm>
            <a:off x="914400" y="4618038"/>
            <a:ext cx="5029200" cy="4375150"/>
          </a:xfrm>
          <a:noFill/>
          <a:ln/>
        </p:spPr>
        <p:txBody>
          <a:bodyPr/>
          <a:lstStyle/>
          <a:p>
            <a:pPr eaLnBrk="1" hangingPunct="1"/>
            <a:endParaRPr lang="he-IL"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p:spPr>
        <p:txBody>
          <a:bodyPr/>
          <a:lstStyle/>
          <a:p>
            <a:fld id="{2DC201B7-0F70-4CAB-8CAA-2B54539C91D4}" type="slidenum">
              <a:rPr lang="he-IL" smtClean="0"/>
              <a:pPr/>
              <a:t>72</a:t>
            </a:fld>
            <a:endParaRPr lang="en-US" smtClean="0"/>
          </a:p>
        </p:txBody>
      </p:sp>
      <p:sp>
        <p:nvSpPr>
          <p:cNvPr id="160771" name="Rectangle 2"/>
          <p:cNvSpPr>
            <a:spLocks noRot="1" noChangeArrowheads="1" noTextEdit="1"/>
          </p:cNvSpPr>
          <p:nvPr>
            <p:ph type="sldImg"/>
          </p:nvPr>
        </p:nvSpPr>
        <p:spPr>
          <a:xfrm>
            <a:off x="1000125" y="730250"/>
            <a:ext cx="4859338" cy="3644900"/>
          </a:xfrm>
          <a:ln/>
        </p:spPr>
      </p:sp>
      <p:sp>
        <p:nvSpPr>
          <p:cNvPr id="160772" name="Rectangle 3"/>
          <p:cNvSpPr>
            <a:spLocks noGrp="1" noChangeArrowheads="1"/>
          </p:cNvSpPr>
          <p:nvPr>
            <p:ph type="body" idx="1"/>
          </p:nvPr>
        </p:nvSpPr>
        <p:spPr>
          <a:xfrm>
            <a:off x="914400" y="4618038"/>
            <a:ext cx="5029200" cy="4375150"/>
          </a:xfrm>
          <a:noFill/>
          <a:ln/>
        </p:spPr>
        <p:txBody>
          <a:bodyPr/>
          <a:lstStyle/>
          <a:p>
            <a:pPr eaLnBrk="1" hangingPunct="1"/>
            <a:endParaRPr lang="he-IL"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p:spPr>
        <p:txBody>
          <a:bodyPr/>
          <a:lstStyle/>
          <a:p>
            <a:fld id="{60CD9A2E-5089-451F-AC24-4EF99B4A051C}" type="slidenum">
              <a:rPr lang="he-IL" smtClean="0"/>
              <a:pPr/>
              <a:t>73</a:t>
            </a:fld>
            <a:endParaRPr lang="en-US" smtClean="0"/>
          </a:p>
        </p:txBody>
      </p:sp>
      <p:sp>
        <p:nvSpPr>
          <p:cNvPr id="161795" name="Rectangle 2"/>
          <p:cNvSpPr>
            <a:spLocks noRot="1" noChangeArrowheads="1" noTextEdit="1"/>
          </p:cNvSpPr>
          <p:nvPr>
            <p:ph type="sldImg"/>
          </p:nvPr>
        </p:nvSpPr>
        <p:spPr>
          <a:xfrm>
            <a:off x="1000125" y="730250"/>
            <a:ext cx="4859338" cy="3644900"/>
          </a:xfrm>
          <a:ln/>
        </p:spPr>
      </p:sp>
      <p:sp>
        <p:nvSpPr>
          <p:cNvPr id="161796" name="Rectangle 3"/>
          <p:cNvSpPr>
            <a:spLocks noGrp="1" noChangeArrowheads="1"/>
          </p:cNvSpPr>
          <p:nvPr>
            <p:ph type="body" idx="1"/>
          </p:nvPr>
        </p:nvSpPr>
        <p:spPr>
          <a:xfrm>
            <a:off x="914400" y="4618038"/>
            <a:ext cx="5029200" cy="4375150"/>
          </a:xfrm>
          <a:noFill/>
          <a:ln/>
        </p:spPr>
        <p:txBody>
          <a:bodyPr/>
          <a:lstStyle/>
          <a:p>
            <a:pPr eaLnBrk="1" hangingPunct="1"/>
            <a:endParaRPr lang="he-I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p:spPr>
        <p:txBody>
          <a:bodyPr/>
          <a:lstStyle/>
          <a:p>
            <a:fld id="{4F730692-20C8-4B44-96BA-82BC9981FAEB}" type="slidenum">
              <a:rPr lang="he-IL" smtClean="0"/>
              <a:pPr/>
              <a:t>31</a:t>
            </a:fld>
            <a:endParaRPr lang="en-US" smtClean="0"/>
          </a:p>
        </p:txBody>
      </p:sp>
      <p:sp>
        <p:nvSpPr>
          <p:cNvPr id="152579" name="Rectangle 2"/>
          <p:cNvSpPr>
            <a:spLocks noRot="1" noChangeArrowheads="1" noTextEdit="1"/>
          </p:cNvSpPr>
          <p:nvPr>
            <p:ph type="sldImg"/>
          </p:nvPr>
        </p:nvSpPr>
        <p:spPr>
          <a:xfrm>
            <a:off x="1000125" y="730250"/>
            <a:ext cx="4859338" cy="3644900"/>
          </a:xfrm>
          <a:ln/>
        </p:spPr>
      </p:sp>
      <p:sp>
        <p:nvSpPr>
          <p:cNvPr id="152580" name="Rectangle 3"/>
          <p:cNvSpPr>
            <a:spLocks noGrp="1" noChangeArrowheads="1"/>
          </p:cNvSpPr>
          <p:nvPr>
            <p:ph type="body" idx="1"/>
          </p:nvPr>
        </p:nvSpPr>
        <p:spPr>
          <a:xfrm>
            <a:off x="914400" y="4618038"/>
            <a:ext cx="5029200" cy="4375150"/>
          </a:xfrm>
          <a:noFill/>
          <a:ln/>
        </p:spPr>
        <p:txBody>
          <a:bodyPr/>
          <a:lstStyle/>
          <a:p>
            <a:pPr eaLnBrk="1" hangingPunct="1"/>
            <a:endParaRPr lang="he-I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p:spPr>
        <p:txBody>
          <a:bodyPr/>
          <a:lstStyle/>
          <a:p>
            <a:fld id="{5FDC476D-D161-4FB5-B8BD-366F2E2CC6AF}" type="slidenum">
              <a:rPr lang="he-IL" smtClean="0"/>
              <a:pPr/>
              <a:t>65</a:t>
            </a:fld>
            <a:endParaRPr lang="en-US" smtClean="0"/>
          </a:p>
        </p:txBody>
      </p:sp>
      <p:sp>
        <p:nvSpPr>
          <p:cNvPr id="153603" name="Rectangle 2"/>
          <p:cNvSpPr>
            <a:spLocks noRot="1" noChangeArrowheads="1" noTextEdit="1"/>
          </p:cNvSpPr>
          <p:nvPr>
            <p:ph type="sldImg"/>
          </p:nvPr>
        </p:nvSpPr>
        <p:spPr>
          <a:xfrm>
            <a:off x="1000125" y="730250"/>
            <a:ext cx="4859338" cy="3644900"/>
          </a:xfrm>
          <a:ln/>
        </p:spPr>
      </p:sp>
      <p:sp>
        <p:nvSpPr>
          <p:cNvPr id="153604" name="Rectangle 3"/>
          <p:cNvSpPr>
            <a:spLocks noGrp="1" noChangeArrowheads="1"/>
          </p:cNvSpPr>
          <p:nvPr>
            <p:ph type="body" idx="1"/>
          </p:nvPr>
        </p:nvSpPr>
        <p:spPr>
          <a:xfrm>
            <a:off x="914400" y="4618038"/>
            <a:ext cx="5029200" cy="4375150"/>
          </a:xfrm>
          <a:noFill/>
          <a:ln/>
        </p:spPr>
        <p:txBody>
          <a:bodyPr/>
          <a:lstStyle/>
          <a:p>
            <a:pPr eaLnBrk="1" hangingPunct="1"/>
            <a:endParaRPr lang="he-I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p:spPr>
        <p:txBody>
          <a:bodyPr/>
          <a:lstStyle/>
          <a:p>
            <a:fld id="{0EA36733-8E57-4632-B251-64867A2FF5FA}" type="slidenum">
              <a:rPr lang="he-IL" smtClean="0"/>
              <a:pPr/>
              <a:t>66</a:t>
            </a:fld>
            <a:endParaRPr lang="en-US" smtClean="0"/>
          </a:p>
        </p:txBody>
      </p:sp>
      <p:sp>
        <p:nvSpPr>
          <p:cNvPr id="154627" name="Rectangle 2"/>
          <p:cNvSpPr>
            <a:spLocks noRot="1" noChangeArrowheads="1" noTextEdit="1"/>
          </p:cNvSpPr>
          <p:nvPr>
            <p:ph type="sldImg"/>
          </p:nvPr>
        </p:nvSpPr>
        <p:spPr>
          <a:xfrm>
            <a:off x="1000125" y="730250"/>
            <a:ext cx="4859338" cy="3644900"/>
          </a:xfrm>
          <a:ln/>
        </p:spPr>
      </p:sp>
      <p:sp>
        <p:nvSpPr>
          <p:cNvPr id="154628" name="Rectangle 3"/>
          <p:cNvSpPr>
            <a:spLocks noGrp="1" noChangeArrowheads="1"/>
          </p:cNvSpPr>
          <p:nvPr>
            <p:ph type="body" idx="1"/>
          </p:nvPr>
        </p:nvSpPr>
        <p:spPr>
          <a:xfrm>
            <a:off x="914400" y="4618038"/>
            <a:ext cx="5029200" cy="4375150"/>
          </a:xfrm>
          <a:noFill/>
          <a:ln/>
        </p:spPr>
        <p:txBody>
          <a:bodyPr/>
          <a:lstStyle/>
          <a:p>
            <a:pPr eaLnBrk="1" hangingPunct="1"/>
            <a:endParaRPr lang="he-IL"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p:spPr>
        <p:txBody>
          <a:bodyPr/>
          <a:lstStyle/>
          <a:p>
            <a:fld id="{88013EAD-A833-4677-94E6-77DFF4F25EE9}" type="slidenum">
              <a:rPr lang="he-IL" smtClean="0"/>
              <a:pPr/>
              <a:t>67</a:t>
            </a:fld>
            <a:endParaRPr lang="en-US" smtClean="0"/>
          </a:p>
        </p:txBody>
      </p:sp>
      <p:sp>
        <p:nvSpPr>
          <p:cNvPr id="155651" name="Rectangle 2"/>
          <p:cNvSpPr>
            <a:spLocks noRot="1" noChangeArrowheads="1" noTextEdit="1"/>
          </p:cNvSpPr>
          <p:nvPr>
            <p:ph type="sldImg"/>
          </p:nvPr>
        </p:nvSpPr>
        <p:spPr>
          <a:xfrm>
            <a:off x="1000125" y="730250"/>
            <a:ext cx="4859338" cy="3644900"/>
          </a:xfrm>
          <a:ln/>
        </p:spPr>
      </p:sp>
      <p:sp>
        <p:nvSpPr>
          <p:cNvPr id="155652" name="Rectangle 3"/>
          <p:cNvSpPr>
            <a:spLocks noGrp="1" noChangeArrowheads="1"/>
          </p:cNvSpPr>
          <p:nvPr>
            <p:ph type="body" idx="1"/>
          </p:nvPr>
        </p:nvSpPr>
        <p:spPr>
          <a:xfrm>
            <a:off x="914400" y="4618038"/>
            <a:ext cx="5029200" cy="4375150"/>
          </a:xfrm>
          <a:noFill/>
          <a:ln/>
        </p:spPr>
        <p:txBody>
          <a:bodyPr/>
          <a:lstStyle/>
          <a:p>
            <a:pPr eaLnBrk="1" hangingPunct="1"/>
            <a:endParaRPr lang="he-IL"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p:spPr>
        <p:txBody>
          <a:bodyPr/>
          <a:lstStyle/>
          <a:p>
            <a:fld id="{C21BF490-1D59-4A15-8F50-26344C723414}" type="slidenum">
              <a:rPr lang="he-IL" smtClean="0"/>
              <a:pPr/>
              <a:t>68</a:t>
            </a:fld>
            <a:endParaRPr lang="en-US" smtClean="0"/>
          </a:p>
        </p:txBody>
      </p:sp>
      <p:sp>
        <p:nvSpPr>
          <p:cNvPr id="156675" name="Rectangle 2"/>
          <p:cNvSpPr>
            <a:spLocks noRot="1" noChangeArrowheads="1" noTextEdit="1"/>
          </p:cNvSpPr>
          <p:nvPr>
            <p:ph type="sldImg"/>
          </p:nvPr>
        </p:nvSpPr>
        <p:spPr>
          <a:xfrm>
            <a:off x="1000125" y="730250"/>
            <a:ext cx="4859338" cy="3644900"/>
          </a:xfrm>
          <a:ln/>
        </p:spPr>
      </p:sp>
      <p:sp>
        <p:nvSpPr>
          <p:cNvPr id="156676" name="Rectangle 3"/>
          <p:cNvSpPr>
            <a:spLocks noGrp="1" noChangeArrowheads="1"/>
          </p:cNvSpPr>
          <p:nvPr>
            <p:ph type="body" idx="1"/>
          </p:nvPr>
        </p:nvSpPr>
        <p:spPr>
          <a:xfrm>
            <a:off x="914400" y="4618038"/>
            <a:ext cx="5029200" cy="4375150"/>
          </a:xfrm>
          <a:noFill/>
          <a:ln/>
        </p:spPr>
        <p:txBody>
          <a:bodyPr/>
          <a:lstStyle/>
          <a:p>
            <a:pPr eaLnBrk="1" hangingPunct="1"/>
            <a:endParaRPr lang="he-IL"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p:spPr>
        <p:txBody>
          <a:bodyPr/>
          <a:lstStyle/>
          <a:p>
            <a:fld id="{9EA7AB2F-A6C5-4AFA-A9C6-F917256DAA1C}" type="slidenum">
              <a:rPr lang="he-IL" smtClean="0"/>
              <a:pPr/>
              <a:t>69</a:t>
            </a:fld>
            <a:endParaRPr lang="en-US" smtClean="0"/>
          </a:p>
        </p:txBody>
      </p:sp>
      <p:sp>
        <p:nvSpPr>
          <p:cNvPr id="157699" name="Rectangle 2"/>
          <p:cNvSpPr>
            <a:spLocks noRot="1" noChangeArrowheads="1" noTextEdit="1"/>
          </p:cNvSpPr>
          <p:nvPr>
            <p:ph type="sldImg"/>
          </p:nvPr>
        </p:nvSpPr>
        <p:spPr>
          <a:xfrm>
            <a:off x="1000125" y="730250"/>
            <a:ext cx="4859338" cy="3644900"/>
          </a:xfrm>
          <a:ln/>
        </p:spPr>
      </p:sp>
      <p:sp>
        <p:nvSpPr>
          <p:cNvPr id="157700" name="Rectangle 3"/>
          <p:cNvSpPr>
            <a:spLocks noGrp="1" noChangeArrowheads="1"/>
          </p:cNvSpPr>
          <p:nvPr>
            <p:ph type="body" idx="1"/>
          </p:nvPr>
        </p:nvSpPr>
        <p:spPr>
          <a:xfrm>
            <a:off x="914400" y="4618038"/>
            <a:ext cx="5029200" cy="4375150"/>
          </a:xfrm>
          <a:noFill/>
          <a:ln/>
        </p:spPr>
        <p:txBody>
          <a:bodyPr/>
          <a:lstStyle/>
          <a:p>
            <a:pPr eaLnBrk="1" hangingPunct="1"/>
            <a:endParaRPr lang="he-IL"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p:spPr>
        <p:txBody>
          <a:bodyPr/>
          <a:lstStyle/>
          <a:p>
            <a:fld id="{F580DF67-B729-4010-8EF0-D0BB0390323D}" type="slidenum">
              <a:rPr lang="he-IL" smtClean="0"/>
              <a:pPr/>
              <a:t>70</a:t>
            </a:fld>
            <a:endParaRPr lang="en-US" smtClean="0"/>
          </a:p>
        </p:txBody>
      </p:sp>
      <p:sp>
        <p:nvSpPr>
          <p:cNvPr id="158723" name="Rectangle 2"/>
          <p:cNvSpPr>
            <a:spLocks noRot="1" noChangeArrowheads="1" noTextEdit="1"/>
          </p:cNvSpPr>
          <p:nvPr>
            <p:ph type="sldImg"/>
          </p:nvPr>
        </p:nvSpPr>
        <p:spPr>
          <a:xfrm>
            <a:off x="1000125" y="730250"/>
            <a:ext cx="4859338" cy="3644900"/>
          </a:xfrm>
          <a:ln/>
        </p:spPr>
      </p:sp>
      <p:sp>
        <p:nvSpPr>
          <p:cNvPr id="158724" name="Rectangle 3"/>
          <p:cNvSpPr>
            <a:spLocks noGrp="1" noChangeArrowheads="1"/>
          </p:cNvSpPr>
          <p:nvPr>
            <p:ph type="body" idx="1"/>
          </p:nvPr>
        </p:nvSpPr>
        <p:spPr>
          <a:xfrm>
            <a:off x="914400" y="4618038"/>
            <a:ext cx="5029200" cy="4375150"/>
          </a:xfrm>
          <a:noFill/>
          <a:ln/>
        </p:spPr>
        <p:txBody>
          <a:bodyPr/>
          <a:lstStyle/>
          <a:p>
            <a:pPr eaLnBrk="1" hangingPunct="1"/>
            <a:endParaRPr lang="he-IL"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p:spPr>
        <p:txBody>
          <a:bodyPr/>
          <a:lstStyle/>
          <a:p>
            <a:fld id="{58C5C912-83EE-4671-A446-20AB40D9D727}" type="slidenum">
              <a:rPr lang="he-IL" smtClean="0"/>
              <a:pPr/>
              <a:t>71</a:t>
            </a:fld>
            <a:endParaRPr lang="en-US" smtClean="0"/>
          </a:p>
        </p:txBody>
      </p:sp>
      <p:sp>
        <p:nvSpPr>
          <p:cNvPr id="159747" name="Rectangle 2"/>
          <p:cNvSpPr>
            <a:spLocks noRot="1" noChangeArrowheads="1" noTextEdit="1"/>
          </p:cNvSpPr>
          <p:nvPr>
            <p:ph type="sldImg"/>
          </p:nvPr>
        </p:nvSpPr>
        <p:spPr>
          <a:xfrm>
            <a:off x="1000125" y="730250"/>
            <a:ext cx="4859338" cy="3644900"/>
          </a:xfrm>
          <a:ln/>
        </p:spPr>
      </p:sp>
      <p:sp>
        <p:nvSpPr>
          <p:cNvPr id="159748" name="Rectangle 3"/>
          <p:cNvSpPr>
            <a:spLocks noGrp="1" noChangeArrowheads="1"/>
          </p:cNvSpPr>
          <p:nvPr>
            <p:ph type="body" idx="1"/>
          </p:nvPr>
        </p:nvSpPr>
        <p:spPr>
          <a:xfrm>
            <a:off x="914400" y="4618038"/>
            <a:ext cx="5029200" cy="4375150"/>
          </a:xfrm>
          <a:noFill/>
          <a:ln/>
        </p:spPr>
        <p:txBody>
          <a:bodyPr/>
          <a:lstStyle/>
          <a:p>
            <a:pPr eaLnBrk="1" hangingPunct="1"/>
            <a:endParaRPr lang="he-I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0" y="914400"/>
            <a:ext cx="8686800" cy="2514600"/>
            <a:chOff x="0" y="576"/>
            <a:chExt cx="5472" cy="1584"/>
          </a:xfrm>
        </p:grpSpPr>
        <p:sp>
          <p:nvSpPr>
            <p:cNvPr id="5" name="Oval 7"/>
            <p:cNvSpPr>
              <a:spLocks noChangeArrowheads="1"/>
            </p:cNvSpPr>
            <p:nvPr/>
          </p:nvSpPr>
          <p:spPr bwMode="auto">
            <a:xfrm>
              <a:off x="144" y="576"/>
              <a:ext cx="1584" cy="1584"/>
            </a:xfrm>
            <a:prstGeom prst="ellipse">
              <a:avLst/>
            </a:prstGeom>
            <a:noFill/>
            <a:ln w="12700">
              <a:solidFill>
                <a:schemeClr val="accent1"/>
              </a:solidFill>
              <a:round/>
              <a:headEnd/>
              <a:tailEnd/>
            </a:ln>
          </p:spPr>
          <p:txBody>
            <a:bodyPr wrap="none" anchor="ctr"/>
            <a:lstStyle/>
            <a:p>
              <a:pPr algn="ctr" rtl="0"/>
              <a:endParaRPr lang="he-IL"/>
            </a:p>
          </p:txBody>
        </p:sp>
        <p:sp>
          <p:nvSpPr>
            <p:cNvPr id="6" name="Rectangle 8"/>
            <p:cNvSpPr>
              <a:spLocks noChangeArrowheads="1"/>
            </p:cNvSpPr>
            <p:nvPr/>
          </p:nvSpPr>
          <p:spPr bwMode="hidden">
            <a:xfrm>
              <a:off x="0" y="1056"/>
              <a:ext cx="2976" cy="720"/>
            </a:xfrm>
            <a:prstGeom prst="rect">
              <a:avLst/>
            </a:prstGeom>
            <a:solidFill>
              <a:schemeClr val="accent2"/>
            </a:solidFill>
            <a:ln w="9525">
              <a:noFill/>
              <a:miter lim="800000"/>
              <a:headEnd/>
              <a:tailEnd/>
            </a:ln>
          </p:spPr>
          <p:txBody>
            <a:bodyPr wrap="none" anchor="ctr"/>
            <a:lstStyle/>
            <a:p>
              <a:pPr algn="ctr" rtl="0"/>
              <a:endParaRPr lang="he-IL" sz="2400">
                <a:latin typeface="Times New Roman" pitchFamily="18" charset="0"/>
              </a:endParaRPr>
            </a:p>
          </p:txBody>
        </p:sp>
        <p:sp>
          <p:nvSpPr>
            <p:cNvPr id="7"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lgn="ctr" rtl="0"/>
              <a:endParaRPr lang="he-IL" sz="2400">
                <a:latin typeface="Times New Roman" pitchFamily="18" charset="0"/>
              </a:endParaRPr>
            </a:p>
          </p:txBody>
        </p:sp>
        <p:sp>
          <p:nvSpPr>
            <p:cNvPr id="8" name="Freeform 10"/>
            <p:cNvSpPr>
              <a:spLocks noChangeArrowheads="1"/>
            </p:cNvSpPr>
            <p:nvPr/>
          </p:nvSpPr>
          <p:spPr bwMode="auto">
            <a:xfrm>
              <a:off x="384" y="960"/>
              <a:ext cx="144" cy="913"/>
            </a:xfrm>
            <a:custGeom>
              <a:avLst/>
              <a:gdLst>
                <a:gd name="T0" fmla="*/ 1000 w 1000"/>
                <a:gd name="T1" fmla="*/ 1000 h 1000"/>
                <a:gd name="T2" fmla="*/ 0 w 1000"/>
                <a:gd name="T3" fmla="*/ 1000 h 1000"/>
                <a:gd name="T4" fmla="*/ 0 w 1000"/>
                <a:gd name="T5" fmla="*/ 0 h 1000"/>
                <a:gd name="T6" fmla="*/ 1000 w 1000"/>
                <a:gd name="T7" fmla="*/ 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endParaRPr lang="he-IL"/>
            </a:p>
          </p:txBody>
        </p:sp>
        <p:sp>
          <p:nvSpPr>
            <p:cNvPr id="9" name="Freeform 11"/>
            <p:cNvSpPr>
              <a:spLocks noChangeArrowheads="1"/>
            </p:cNvSpPr>
            <p:nvPr/>
          </p:nvSpPr>
          <p:spPr bwMode="auto">
            <a:xfrm>
              <a:off x="4944" y="762"/>
              <a:ext cx="165" cy="864"/>
            </a:xfrm>
            <a:custGeom>
              <a:avLst/>
              <a:gdLst>
                <a:gd name="T0" fmla="*/ 0 w 1000"/>
                <a:gd name="T1" fmla="*/ 0 h 1000"/>
                <a:gd name="T2" fmla="*/ 1000 w 1000"/>
                <a:gd name="T3" fmla="*/ 0 h 1000"/>
                <a:gd name="T4" fmla="*/ 1000 w 1000"/>
                <a:gd name="T5" fmla="*/ 1000 h 1000"/>
                <a:gd name="T6" fmla="*/ 0 w 1000"/>
                <a:gd name="T7" fmla="*/ 100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endParaRPr lang="he-IL"/>
            </a:p>
          </p:txBody>
        </p:sp>
      </p:grpSp>
      <p:sp>
        <p:nvSpPr>
          <p:cNvPr id="10" name="AutoShape 13">
            <a:hlinkClick r:id="" action="ppaction://hlinkshowjump?jump=nextslide" highlightClick="1"/>
          </p:cNvPr>
          <p:cNvSpPr>
            <a:spLocks noChangeArrowheads="1"/>
          </p:cNvSpPr>
          <p:nvPr userDrawn="1"/>
        </p:nvSpPr>
        <p:spPr bwMode="auto">
          <a:xfrm>
            <a:off x="684213" y="0"/>
            <a:ext cx="287337" cy="215900"/>
          </a:xfrm>
          <a:prstGeom prst="actionButtonForwardNext">
            <a:avLst/>
          </a:prstGeom>
          <a:solidFill>
            <a:schemeClr val="accent1"/>
          </a:solidFill>
          <a:ln w="9525">
            <a:noFill/>
            <a:miter lim="800000"/>
            <a:headEnd/>
            <a:tailEnd/>
          </a:ln>
          <a:effectLst>
            <a:outerShdw dist="35921" dir="2700000" algn="ctr" rotWithShape="0">
              <a:schemeClr val="bg2"/>
            </a:outerShdw>
          </a:effectLst>
        </p:spPr>
        <p:txBody>
          <a:bodyPr wrap="none" anchor="ctr"/>
          <a:lstStyle/>
          <a:p>
            <a:endParaRPr lang="he-IL"/>
          </a:p>
        </p:txBody>
      </p:sp>
      <p:sp>
        <p:nvSpPr>
          <p:cNvPr id="11" name="AutoShape 14">
            <a:hlinkClick r:id="" action="ppaction://hlinkshowjump?jump=previousslide" highlightClick="1"/>
          </p:cNvPr>
          <p:cNvSpPr>
            <a:spLocks noChangeArrowheads="1"/>
          </p:cNvSpPr>
          <p:nvPr userDrawn="1"/>
        </p:nvSpPr>
        <p:spPr bwMode="auto">
          <a:xfrm>
            <a:off x="396875" y="0"/>
            <a:ext cx="252413" cy="215900"/>
          </a:xfrm>
          <a:prstGeom prst="actionButtonBackPrevious">
            <a:avLst/>
          </a:prstGeom>
          <a:solidFill>
            <a:schemeClr val="accent1"/>
          </a:solidFill>
          <a:ln w="9525">
            <a:noFill/>
            <a:miter lim="800000"/>
            <a:headEnd/>
            <a:tailEnd/>
          </a:ln>
          <a:effectLst>
            <a:outerShdw dist="35921" dir="2700000" algn="ctr" rotWithShape="0">
              <a:schemeClr val="bg2"/>
            </a:outerShdw>
          </a:effectLst>
        </p:spPr>
        <p:txBody>
          <a:bodyPr wrap="none" anchor="ctr"/>
          <a:lstStyle/>
          <a:p>
            <a:endParaRPr lang="he-IL"/>
          </a:p>
        </p:txBody>
      </p:sp>
      <p:sp>
        <p:nvSpPr>
          <p:cNvPr id="12" name="AutoShape 15">
            <a:hlinkClick r:id="" action="ppaction://hlinkshowjump?jump=firstslide" highlightClick="1"/>
          </p:cNvPr>
          <p:cNvSpPr>
            <a:spLocks noChangeArrowheads="1"/>
          </p:cNvSpPr>
          <p:nvPr userDrawn="1"/>
        </p:nvSpPr>
        <p:spPr bwMode="auto">
          <a:xfrm>
            <a:off x="0" y="0"/>
            <a:ext cx="250825" cy="215900"/>
          </a:xfrm>
          <a:prstGeom prst="actionButtonHome">
            <a:avLst/>
          </a:prstGeom>
          <a:solidFill>
            <a:schemeClr val="accent1"/>
          </a:solidFill>
          <a:ln w="9525">
            <a:noFill/>
            <a:miter lim="800000"/>
            <a:headEnd/>
            <a:tailEnd/>
          </a:ln>
          <a:effectLst>
            <a:outerShdw dist="35921" dir="2700000" algn="ctr" rotWithShape="0">
              <a:schemeClr val="bg2"/>
            </a:outerShdw>
          </a:effectLst>
        </p:spPr>
        <p:txBody>
          <a:bodyPr wrap="none" anchor="ctr"/>
          <a:lstStyle/>
          <a:p>
            <a:endParaRPr lang="he-IL"/>
          </a:p>
        </p:txBody>
      </p:sp>
      <p:sp>
        <p:nvSpPr>
          <p:cNvPr id="13" name="Text Box 18"/>
          <p:cNvSpPr txBox="1">
            <a:spLocks noChangeArrowheads="1"/>
          </p:cNvSpPr>
          <p:nvPr userDrawn="1"/>
        </p:nvSpPr>
        <p:spPr bwMode="auto">
          <a:xfrm>
            <a:off x="0" y="6643688"/>
            <a:ext cx="2339975" cy="214312"/>
          </a:xfrm>
          <a:prstGeom prst="rect">
            <a:avLst/>
          </a:prstGeom>
          <a:noFill/>
          <a:ln w="9525">
            <a:noFill/>
            <a:miter lim="800000"/>
            <a:headEnd/>
            <a:tailEnd/>
          </a:ln>
        </p:spPr>
        <p:txBody>
          <a:bodyPr>
            <a:spAutoFit/>
          </a:bodyPr>
          <a:lstStyle/>
          <a:p>
            <a:pPr algn="l"/>
            <a:r>
              <a:rPr lang="he-IL" sz="800">
                <a:latin typeface="Times New Roman" pitchFamily="18" charset="0"/>
                <a:cs typeface="Times New Roman" pitchFamily="18" charset="0"/>
              </a:rPr>
              <a:t>כל הזכויות שמורות למשב מחקר יישומי בע"מ  </a:t>
            </a:r>
            <a:r>
              <a:rPr lang="en-US" sz="800">
                <a:latin typeface="Times New Roman" pitchFamily="18" charset="0"/>
                <a:cs typeface="Times New Roman" pitchFamily="18" charset="0"/>
              </a:rPr>
              <a:t>©</a:t>
            </a:r>
          </a:p>
        </p:txBody>
      </p:sp>
      <p:sp>
        <p:nvSpPr>
          <p:cNvPr id="345090"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he-IL"/>
              <a:t>לחץ כדי לערוך סגנון כותרת משנה של תבנית בסיס</a:t>
            </a:r>
          </a:p>
        </p:txBody>
      </p:sp>
      <p:sp>
        <p:nvSpPr>
          <p:cNvPr id="345100" name="Rectangle 12"/>
          <p:cNvSpPr>
            <a:spLocks noGrp="1" noChangeArrowheads="1"/>
          </p:cNvSpPr>
          <p:nvPr>
            <p:ph type="ctrTitle"/>
          </p:nvPr>
        </p:nvSpPr>
        <p:spPr>
          <a:xfrm>
            <a:off x="838200" y="1443038"/>
            <a:ext cx="7086600" cy="1600200"/>
          </a:xfrm>
        </p:spPr>
        <p:txBody>
          <a:bodyPr anchor="ctr"/>
          <a:lstStyle>
            <a:lvl1pPr>
              <a:defRPr/>
            </a:lvl1pPr>
          </a:lstStyle>
          <a:p>
            <a:r>
              <a:rPr lang="he-IL"/>
              <a:t>לחץ כדי לערוך סגנון כותרת של תבנית בסיס</a:t>
            </a:r>
          </a:p>
        </p:txBody>
      </p:sp>
      <p:sp>
        <p:nvSpPr>
          <p:cNvPr id="14" name="Rectangle 4"/>
          <p:cNvSpPr>
            <a:spLocks noGrp="1" noChangeArrowheads="1"/>
          </p:cNvSpPr>
          <p:nvPr>
            <p:ph type="ftr" sz="quarter" idx="10"/>
          </p:nvPr>
        </p:nvSpPr>
        <p:spPr>
          <a:xfrm>
            <a:off x="3124200" y="6248400"/>
            <a:ext cx="2895600" cy="457200"/>
          </a:xfrm>
        </p:spPr>
        <p:txBody>
          <a:bodyPr/>
          <a:lstStyle>
            <a:lvl1pPr>
              <a:defRPr/>
            </a:lvl1pPr>
          </a:lstStyle>
          <a:p>
            <a:pPr>
              <a:defRPr/>
            </a:pPr>
            <a:endParaRPr lang="en-US"/>
          </a:p>
        </p:txBody>
      </p:sp>
      <p:sp>
        <p:nvSpPr>
          <p:cNvPr id="15" name="Rectangle 17"/>
          <p:cNvSpPr>
            <a:spLocks noGrp="1" noChangeArrowheads="1"/>
          </p:cNvSpPr>
          <p:nvPr>
            <p:ph type="sldNum" sz="quarter" idx="11"/>
          </p:nvPr>
        </p:nvSpPr>
        <p:spPr/>
        <p:txBody>
          <a:bodyPr/>
          <a:lstStyle>
            <a:lvl1pPr>
              <a:defRPr/>
            </a:lvl1pPr>
          </a:lstStyle>
          <a:p>
            <a:pPr>
              <a:defRPr/>
            </a:pPr>
            <a:fld id="{EB368F05-71A6-499D-81FB-C3F5D0E662EA}" type="slidenum">
              <a:rPr lang="he-IL"/>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Rectangle 7"/>
          <p:cNvSpPr>
            <a:spLocks noGrp="1" noChangeArrowheads="1"/>
          </p:cNvSpPr>
          <p:nvPr>
            <p:ph type="ftr" sz="quarter" idx="10"/>
          </p:nvPr>
        </p:nvSpPr>
        <p:spPr>
          <a:ln/>
        </p:spPr>
        <p:txBody>
          <a:bodyPr/>
          <a:lstStyle>
            <a:lvl1pPr>
              <a:defRPr/>
            </a:lvl1pPr>
          </a:lstStyle>
          <a:p>
            <a:pPr>
              <a:defRPr/>
            </a:pPr>
            <a:endParaRPr lang="en-US"/>
          </a:p>
        </p:txBody>
      </p:sp>
      <p:sp>
        <p:nvSpPr>
          <p:cNvPr id="5" name="Rectangle 16"/>
          <p:cNvSpPr>
            <a:spLocks noGrp="1" noChangeArrowheads="1"/>
          </p:cNvSpPr>
          <p:nvPr>
            <p:ph type="sldNum" sz="quarter" idx="11"/>
          </p:nvPr>
        </p:nvSpPr>
        <p:spPr>
          <a:ln/>
        </p:spPr>
        <p:txBody>
          <a:bodyPr/>
          <a:lstStyle>
            <a:lvl1pPr>
              <a:defRPr/>
            </a:lvl1pPr>
          </a:lstStyle>
          <a:p>
            <a:pPr>
              <a:defRPr/>
            </a:pPr>
            <a:fld id="{B9029298-FE80-4273-BF1F-F41014006C27}" type="slidenum">
              <a:rPr lang="he-IL"/>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1313" y="96838"/>
            <a:ext cx="1919287" cy="5999162"/>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931863" y="96838"/>
            <a:ext cx="5607050" cy="5999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Rectangle 7"/>
          <p:cNvSpPr>
            <a:spLocks noGrp="1" noChangeArrowheads="1"/>
          </p:cNvSpPr>
          <p:nvPr>
            <p:ph type="ftr" sz="quarter" idx="10"/>
          </p:nvPr>
        </p:nvSpPr>
        <p:spPr>
          <a:ln/>
        </p:spPr>
        <p:txBody>
          <a:bodyPr/>
          <a:lstStyle>
            <a:lvl1pPr>
              <a:defRPr/>
            </a:lvl1pPr>
          </a:lstStyle>
          <a:p>
            <a:pPr>
              <a:defRPr/>
            </a:pPr>
            <a:endParaRPr lang="en-US"/>
          </a:p>
        </p:txBody>
      </p:sp>
      <p:sp>
        <p:nvSpPr>
          <p:cNvPr id="5" name="Rectangle 16"/>
          <p:cNvSpPr>
            <a:spLocks noGrp="1" noChangeArrowheads="1"/>
          </p:cNvSpPr>
          <p:nvPr>
            <p:ph type="sldNum" sz="quarter" idx="11"/>
          </p:nvPr>
        </p:nvSpPr>
        <p:spPr>
          <a:ln/>
        </p:spPr>
        <p:txBody>
          <a:bodyPr/>
          <a:lstStyle>
            <a:lvl1pPr>
              <a:defRPr/>
            </a:lvl1pPr>
          </a:lstStyle>
          <a:p>
            <a:pPr>
              <a:defRPr/>
            </a:pPr>
            <a:fld id="{6ACB9BCE-B840-40F6-A5D1-1FEBF1B4D06E}" type="slidenum">
              <a:rPr lang="he-IL"/>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31863" y="96838"/>
            <a:ext cx="7158037" cy="1412875"/>
          </a:xfrm>
        </p:spPr>
        <p:txBody>
          <a:bodyPr/>
          <a:lstStyle/>
          <a:p>
            <a:r>
              <a:rPr lang="en-US" smtClean="0"/>
              <a:t>Click to edit Master title style</a:t>
            </a:r>
            <a:endParaRPr lang="he-IL"/>
          </a:p>
        </p:txBody>
      </p:sp>
      <p:sp>
        <p:nvSpPr>
          <p:cNvPr id="3" name="Text Placeholder 2"/>
          <p:cNvSpPr>
            <a:spLocks noGrp="1"/>
          </p:cNvSpPr>
          <p:nvPr>
            <p:ph type="body" sz="half" idx="1"/>
          </p:nvPr>
        </p:nvSpPr>
        <p:spPr>
          <a:xfrm>
            <a:off x="949325" y="1981200"/>
            <a:ext cx="3754438"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quarter" idx="2"/>
          </p:nvPr>
        </p:nvSpPr>
        <p:spPr>
          <a:xfrm>
            <a:off x="4856163" y="1981200"/>
            <a:ext cx="3754437"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Content Placeholder 4"/>
          <p:cNvSpPr>
            <a:spLocks noGrp="1"/>
          </p:cNvSpPr>
          <p:nvPr>
            <p:ph sz="quarter" idx="3"/>
          </p:nvPr>
        </p:nvSpPr>
        <p:spPr>
          <a:xfrm>
            <a:off x="4856163" y="4114800"/>
            <a:ext cx="3754437"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Rectangle 7"/>
          <p:cNvSpPr>
            <a:spLocks noGrp="1" noChangeArrowheads="1"/>
          </p:cNvSpPr>
          <p:nvPr>
            <p:ph type="ftr" sz="quarter" idx="10"/>
          </p:nvPr>
        </p:nvSpPr>
        <p:spPr>
          <a:ln/>
        </p:spPr>
        <p:txBody>
          <a:bodyPr/>
          <a:lstStyle>
            <a:lvl1pPr>
              <a:defRPr/>
            </a:lvl1pPr>
          </a:lstStyle>
          <a:p>
            <a:pPr>
              <a:defRPr/>
            </a:pPr>
            <a:endParaRPr lang="en-US"/>
          </a:p>
        </p:txBody>
      </p:sp>
      <p:sp>
        <p:nvSpPr>
          <p:cNvPr id="7" name="Rectangle 16"/>
          <p:cNvSpPr>
            <a:spLocks noGrp="1" noChangeArrowheads="1"/>
          </p:cNvSpPr>
          <p:nvPr>
            <p:ph type="sldNum" sz="quarter" idx="11"/>
          </p:nvPr>
        </p:nvSpPr>
        <p:spPr>
          <a:ln/>
        </p:spPr>
        <p:txBody>
          <a:bodyPr/>
          <a:lstStyle>
            <a:lvl1pPr>
              <a:defRPr/>
            </a:lvl1pPr>
          </a:lstStyle>
          <a:p>
            <a:pPr>
              <a:defRPr/>
            </a:pPr>
            <a:fld id="{759AFF3A-0F12-44D2-B9D8-BAA695057ED9}" type="slidenum">
              <a:rPr lang="he-IL"/>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31863" y="96838"/>
            <a:ext cx="7158037" cy="1412875"/>
          </a:xfrm>
        </p:spPr>
        <p:txBody>
          <a:bodyPr/>
          <a:lstStyle/>
          <a:p>
            <a:r>
              <a:rPr lang="en-US" smtClean="0"/>
              <a:t>Click to edit Master title style</a:t>
            </a:r>
            <a:endParaRPr lang="he-IL"/>
          </a:p>
        </p:txBody>
      </p:sp>
      <p:sp>
        <p:nvSpPr>
          <p:cNvPr id="3" name="Text Placeholder 2"/>
          <p:cNvSpPr>
            <a:spLocks noGrp="1"/>
          </p:cNvSpPr>
          <p:nvPr>
            <p:ph type="body" sz="half" idx="1"/>
          </p:nvPr>
        </p:nvSpPr>
        <p:spPr>
          <a:xfrm>
            <a:off x="949325" y="1981200"/>
            <a:ext cx="3754438"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4856163" y="1981200"/>
            <a:ext cx="3754437"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Rectangle 7"/>
          <p:cNvSpPr>
            <a:spLocks noGrp="1" noChangeArrowheads="1"/>
          </p:cNvSpPr>
          <p:nvPr>
            <p:ph type="ftr" sz="quarter" idx="10"/>
          </p:nvPr>
        </p:nvSpPr>
        <p:spPr>
          <a:ln/>
        </p:spPr>
        <p:txBody>
          <a:bodyPr/>
          <a:lstStyle>
            <a:lvl1pPr>
              <a:defRPr/>
            </a:lvl1pPr>
          </a:lstStyle>
          <a:p>
            <a:pPr>
              <a:defRPr/>
            </a:pPr>
            <a:endParaRPr lang="en-US"/>
          </a:p>
        </p:txBody>
      </p:sp>
      <p:sp>
        <p:nvSpPr>
          <p:cNvPr id="6" name="Rectangle 16"/>
          <p:cNvSpPr>
            <a:spLocks noGrp="1" noChangeArrowheads="1"/>
          </p:cNvSpPr>
          <p:nvPr>
            <p:ph type="sldNum" sz="quarter" idx="11"/>
          </p:nvPr>
        </p:nvSpPr>
        <p:spPr>
          <a:ln/>
        </p:spPr>
        <p:txBody>
          <a:bodyPr/>
          <a:lstStyle>
            <a:lvl1pPr>
              <a:defRPr/>
            </a:lvl1pPr>
          </a:lstStyle>
          <a:p>
            <a:pPr>
              <a:defRPr/>
            </a:pPr>
            <a:fld id="{B9F34D50-4A59-4892-9214-EE216BEA08CC}" type="slidenum">
              <a:rPr lang="he-IL"/>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31863" y="96838"/>
            <a:ext cx="7158037" cy="1412875"/>
          </a:xfrm>
        </p:spPr>
        <p:txBody>
          <a:bodyPr/>
          <a:lstStyle/>
          <a:p>
            <a:r>
              <a:rPr lang="en-US" smtClean="0"/>
              <a:t>Click to edit Master title style</a:t>
            </a:r>
            <a:endParaRPr lang="he-IL"/>
          </a:p>
        </p:txBody>
      </p:sp>
      <p:sp>
        <p:nvSpPr>
          <p:cNvPr id="3" name="Table Placeholder 2"/>
          <p:cNvSpPr>
            <a:spLocks noGrp="1"/>
          </p:cNvSpPr>
          <p:nvPr>
            <p:ph type="tbl" idx="1"/>
          </p:nvPr>
        </p:nvSpPr>
        <p:spPr>
          <a:xfrm>
            <a:off x="949325" y="1981200"/>
            <a:ext cx="7661275" cy="4114800"/>
          </a:xfrm>
        </p:spPr>
        <p:txBody>
          <a:bodyPr/>
          <a:lstStyle/>
          <a:p>
            <a:pPr lvl="0"/>
            <a:endParaRPr lang="he-IL" noProof="0" smtClean="0"/>
          </a:p>
        </p:txBody>
      </p:sp>
      <p:sp>
        <p:nvSpPr>
          <p:cNvPr id="4" name="Rectangle 7"/>
          <p:cNvSpPr>
            <a:spLocks noGrp="1" noChangeArrowheads="1"/>
          </p:cNvSpPr>
          <p:nvPr>
            <p:ph type="ftr" sz="quarter" idx="10"/>
          </p:nvPr>
        </p:nvSpPr>
        <p:spPr>
          <a:ln/>
        </p:spPr>
        <p:txBody>
          <a:bodyPr/>
          <a:lstStyle>
            <a:lvl1pPr>
              <a:defRPr/>
            </a:lvl1pPr>
          </a:lstStyle>
          <a:p>
            <a:pPr>
              <a:defRPr/>
            </a:pPr>
            <a:endParaRPr lang="en-US"/>
          </a:p>
        </p:txBody>
      </p:sp>
      <p:sp>
        <p:nvSpPr>
          <p:cNvPr id="5" name="Rectangle 16"/>
          <p:cNvSpPr>
            <a:spLocks noGrp="1" noChangeArrowheads="1"/>
          </p:cNvSpPr>
          <p:nvPr>
            <p:ph type="sldNum" sz="quarter" idx="11"/>
          </p:nvPr>
        </p:nvSpPr>
        <p:spPr>
          <a:ln/>
        </p:spPr>
        <p:txBody>
          <a:bodyPr/>
          <a:lstStyle>
            <a:lvl1pPr>
              <a:defRPr/>
            </a:lvl1pPr>
          </a:lstStyle>
          <a:p>
            <a:pPr>
              <a:defRPr/>
            </a:pPr>
            <a:fld id="{0CA06216-B439-40A0-8BFB-0A4A586E2CBC}" type="slidenum">
              <a:rPr lang="he-IL"/>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Rectangle 7"/>
          <p:cNvSpPr>
            <a:spLocks noGrp="1" noChangeArrowheads="1"/>
          </p:cNvSpPr>
          <p:nvPr>
            <p:ph type="ftr" sz="quarter" idx="10"/>
          </p:nvPr>
        </p:nvSpPr>
        <p:spPr>
          <a:ln/>
        </p:spPr>
        <p:txBody>
          <a:bodyPr/>
          <a:lstStyle>
            <a:lvl1pPr>
              <a:defRPr/>
            </a:lvl1pPr>
          </a:lstStyle>
          <a:p>
            <a:pPr>
              <a:defRPr/>
            </a:pPr>
            <a:endParaRPr lang="en-US"/>
          </a:p>
        </p:txBody>
      </p:sp>
      <p:sp>
        <p:nvSpPr>
          <p:cNvPr id="5" name="Rectangle 16"/>
          <p:cNvSpPr>
            <a:spLocks noGrp="1" noChangeArrowheads="1"/>
          </p:cNvSpPr>
          <p:nvPr>
            <p:ph type="sldNum" sz="quarter" idx="11"/>
          </p:nvPr>
        </p:nvSpPr>
        <p:spPr>
          <a:ln/>
        </p:spPr>
        <p:txBody>
          <a:bodyPr/>
          <a:lstStyle>
            <a:lvl1pPr>
              <a:defRPr/>
            </a:lvl1pPr>
          </a:lstStyle>
          <a:p>
            <a:pPr>
              <a:defRPr/>
            </a:pPr>
            <a:fld id="{7C0B2A94-77C2-4466-9232-CA8F7B3B0E29}" type="slidenum">
              <a:rPr lang="he-IL"/>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ftr" sz="quarter" idx="10"/>
          </p:nvPr>
        </p:nvSpPr>
        <p:spPr>
          <a:ln/>
        </p:spPr>
        <p:txBody>
          <a:bodyPr/>
          <a:lstStyle>
            <a:lvl1pPr>
              <a:defRPr/>
            </a:lvl1pPr>
          </a:lstStyle>
          <a:p>
            <a:pPr>
              <a:defRPr/>
            </a:pPr>
            <a:endParaRPr lang="en-US"/>
          </a:p>
        </p:txBody>
      </p:sp>
      <p:sp>
        <p:nvSpPr>
          <p:cNvPr id="5" name="Rectangle 16"/>
          <p:cNvSpPr>
            <a:spLocks noGrp="1" noChangeArrowheads="1"/>
          </p:cNvSpPr>
          <p:nvPr>
            <p:ph type="sldNum" sz="quarter" idx="11"/>
          </p:nvPr>
        </p:nvSpPr>
        <p:spPr>
          <a:ln/>
        </p:spPr>
        <p:txBody>
          <a:bodyPr/>
          <a:lstStyle>
            <a:lvl1pPr>
              <a:defRPr/>
            </a:lvl1pPr>
          </a:lstStyle>
          <a:p>
            <a:pPr>
              <a:defRPr/>
            </a:pPr>
            <a:fld id="{FAE1DBB0-DCB3-4D52-BB18-C0DEA1FB5A0C}" type="slidenum">
              <a:rPr lang="he-IL"/>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Rectangle 7"/>
          <p:cNvSpPr>
            <a:spLocks noGrp="1" noChangeArrowheads="1"/>
          </p:cNvSpPr>
          <p:nvPr>
            <p:ph type="ftr" sz="quarter" idx="10"/>
          </p:nvPr>
        </p:nvSpPr>
        <p:spPr>
          <a:ln/>
        </p:spPr>
        <p:txBody>
          <a:bodyPr/>
          <a:lstStyle>
            <a:lvl1pPr>
              <a:defRPr/>
            </a:lvl1pPr>
          </a:lstStyle>
          <a:p>
            <a:pPr>
              <a:defRPr/>
            </a:pPr>
            <a:endParaRPr lang="en-US"/>
          </a:p>
        </p:txBody>
      </p:sp>
      <p:sp>
        <p:nvSpPr>
          <p:cNvPr id="6" name="Rectangle 16"/>
          <p:cNvSpPr>
            <a:spLocks noGrp="1" noChangeArrowheads="1"/>
          </p:cNvSpPr>
          <p:nvPr>
            <p:ph type="sldNum" sz="quarter" idx="11"/>
          </p:nvPr>
        </p:nvSpPr>
        <p:spPr>
          <a:ln/>
        </p:spPr>
        <p:txBody>
          <a:bodyPr/>
          <a:lstStyle>
            <a:lvl1pPr>
              <a:defRPr/>
            </a:lvl1pPr>
          </a:lstStyle>
          <a:p>
            <a:pPr>
              <a:defRPr/>
            </a:pPr>
            <a:fld id="{A7759F24-9CAA-4053-A285-3DE435F8C3A1}" type="slidenum">
              <a:rPr lang="he-IL"/>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Rectangle 7"/>
          <p:cNvSpPr>
            <a:spLocks noGrp="1" noChangeArrowheads="1"/>
          </p:cNvSpPr>
          <p:nvPr>
            <p:ph type="ftr" sz="quarter" idx="10"/>
          </p:nvPr>
        </p:nvSpPr>
        <p:spPr>
          <a:ln/>
        </p:spPr>
        <p:txBody>
          <a:bodyPr/>
          <a:lstStyle>
            <a:lvl1pPr>
              <a:defRPr/>
            </a:lvl1pPr>
          </a:lstStyle>
          <a:p>
            <a:pPr>
              <a:defRPr/>
            </a:pPr>
            <a:endParaRPr lang="en-US"/>
          </a:p>
        </p:txBody>
      </p:sp>
      <p:sp>
        <p:nvSpPr>
          <p:cNvPr id="8" name="Rectangle 16"/>
          <p:cNvSpPr>
            <a:spLocks noGrp="1" noChangeArrowheads="1"/>
          </p:cNvSpPr>
          <p:nvPr>
            <p:ph type="sldNum" sz="quarter" idx="11"/>
          </p:nvPr>
        </p:nvSpPr>
        <p:spPr>
          <a:ln/>
        </p:spPr>
        <p:txBody>
          <a:bodyPr/>
          <a:lstStyle>
            <a:lvl1pPr>
              <a:defRPr/>
            </a:lvl1pPr>
          </a:lstStyle>
          <a:p>
            <a:pPr>
              <a:defRPr/>
            </a:pPr>
            <a:fld id="{8D0332B0-0115-406B-97F1-0D9FAE21B69E}" type="slidenum">
              <a:rPr lang="he-IL"/>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Rectangle 7"/>
          <p:cNvSpPr>
            <a:spLocks noGrp="1" noChangeArrowheads="1"/>
          </p:cNvSpPr>
          <p:nvPr>
            <p:ph type="ftr" sz="quarter" idx="10"/>
          </p:nvPr>
        </p:nvSpPr>
        <p:spPr>
          <a:ln/>
        </p:spPr>
        <p:txBody>
          <a:bodyPr/>
          <a:lstStyle>
            <a:lvl1pPr>
              <a:defRPr/>
            </a:lvl1pPr>
          </a:lstStyle>
          <a:p>
            <a:pPr>
              <a:defRPr/>
            </a:pPr>
            <a:endParaRPr lang="en-US"/>
          </a:p>
        </p:txBody>
      </p:sp>
      <p:sp>
        <p:nvSpPr>
          <p:cNvPr id="4" name="Rectangle 16"/>
          <p:cNvSpPr>
            <a:spLocks noGrp="1" noChangeArrowheads="1"/>
          </p:cNvSpPr>
          <p:nvPr>
            <p:ph type="sldNum" sz="quarter" idx="11"/>
          </p:nvPr>
        </p:nvSpPr>
        <p:spPr>
          <a:ln/>
        </p:spPr>
        <p:txBody>
          <a:bodyPr/>
          <a:lstStyle>
            <a:lvl1pPr>
              <a:defRPr/>
            </a:lvl1pPr>
          </a:lstStyle>
          <a:p>
            <a:pPr>
              <a:defRPr/>
            </a:pPr>
            <a:fld id="{40EC1036-9D20-4AB0-9B80-1A4DA866B9B0}" type="slidenum">
              <a:rPr lang="he-IL"/>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pPr>
              <a:defRPr/>
            </a:pPr>
            <a:endParaRPr lang="en-US"/>
          </a:p>
        </p:txBody>
      </p:sp>
      <p:sp>
        <p:nvSpPr>
          <p:cNvPr id="3" name="Rectangle 16"/>
          <p:cNvSpPr>
            <a:spLocks noGrp="1" noChangeArrowheads="1"/>
          </p:cNvSpPr>
          <p:nvPr>
            <p:ph type="sldNum" sz="quarter" idx="11"/>
          </p:nvPr>
        </p:nvSpPr>
        <p:spPr>
          <a:ln/>
        </p:spPr>
        <p:txBody>
          <a:bodyPr/>
          <a:lstStyle>
            <a:lvl1pPr>
              <a:defRPr/>
            </a:lvl1pPr>
          </a:lstStyle>
          <a:p>
            <a:pPr>
              <a:defRPr/>
            </a:pPr>
            <a:fld id="{B8280C63-1613-476A-A4A4-7FB975F639EF}" type="slidenum">
              <a:rPr lang="he-IL"/>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r">
              <a:defRPr sz="2000" b="1"/>
            </a:lvl1pPr>
          </a:lstStyle>
          <a:p>
            <a:r>
              <a:rPr lang="en-US" smtClean="0"/>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ftr" sz="quarter" idx="10"/>
          </p:nvPr>
        </p:nvSpPr>
        <p:spPr>
          <a:ln/>
        </p:spPr>
        <p:txBody>
          <a:bodyPr/>
          <a:lstStyle>
            <a:lvl1pPr>
              <a:defRPr/>
            </a:lvl1pPr>
          </a:lstStyle>
          <a:p>
            <a:pPr>
              <a:defRPr/>
            </a:pPr>
            <a:endParaRPr lang="en-US"/>
          </a:p>
        </p:txBody>
      </p:sp>
      <p:sp>
        <p:nvSpPr>
          <p:cNvPr id="6" name="Rectangle 16"/>
          <p:cNvSpPr>
            <a:spLocks noGrp="1" noChangeArrowheads="1"/>
          </p:cNvSpPr>
          <p:nvPr>
            <p:ph type="sldNum" sz="quarter" idx="11"/>
          </p:nvPr>
        </p:nvSpPr>
        <p:spPr>
          <a:ln/>
        </p:spPr>
        <p:txBody>
          <a:bodyPr/>
          <a:lstStyle>
            <a:lvl1pPr>
              <a:defRPr/>
            </a:lvl1pPr>
          </a:lstStyle>
          <a:p>
            <a:pPr>
              <a:defRPr/>
            </a:pPr>
            <a:fld id="{DFEAB550-6F94-467A-8E51-1CDAEA109703}" type="slidenum">
              <a:rPr lang="he-IL"/>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r">
              <a:defRPr sz="2000" b="1"/>
            </a:lvl1pPr>
          </a:lstStyle>
          <a:p>
            <a:r>
              <a:rPr lang="en-US" smtClean="0"/>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ftr" sz="quarter" idx="10"/>
          </p:nvPr>
        </p:nvSpPr>
        <p:spPr>
          <a:ln/>
        </p:spPr>
        <p:txBody>
          <a:bodyPr/>
          <a:lstStyle>
            <a:lvl1pPr>
              <a:defRPr/>
            </a:lvl1pPr>
          </a:lstStyle>
          <a:p>
            <a:pPr>
              <a:defRPr/>
            </a:pPr>
            <a:endParaRPr lang="en-US"/>
          </a:p>
        </p:txBody>
      </p:sp>
      <p:sp>
        <p:nvSpPr>
          <p:cNvPr id="6" name="Rectangle 16"/>
          <p:cNvSpPr>
            <a:spLocks noGrp="1" noChangeArrowheads="1"/>
          </p:cNvSpPr>
          <p:nvPr>
            <p:ph type="sldNum" sz="quarter" idx="11"/>
          </p:nvPr>
        </p:nvSpPr>
        <p:spPr>
          <a:ln/>
        </p:spPr>
        <p:txBody>
          <a:bodyPr/>
          <a:lstStyle>
            <a:lvl1pPr>
              <a:defRPr/>
            </a:lvl1pPr>
          </a:lstStyle>
          <a:p>
            <a:pPr>
              <a:defRPr/>
            </a:pPr>
            <a:fld id="{F02E8725-4308-4C1D-9BF1-299B93A0B50C}" type="slidenum">
              <a:rPr lang="he-IL"/>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1377950"/>
            <a:ext cx="2133600" cy="101600"/>
          </a:xfrm>
          <a:prstGeom prst="rect">
            <a:avLst/>
          </a:prstGeom>
          <a:solidFill>
            <a:schemeClr val="accent2"/>
          </a:solidFill>
          <a:ln w="9525">
            <a:noFill/>
            <a:miter lim="800000"/>
            <a:headEnd/>
            <a:tailEnd/>
          </a:ln>
        </p:spPr>
        <p:txBody>
          <a:bodyPr wrap="none" anchor="ctr"/>
          <a:lstStyle/>
          <a:p>
            <a:pPr algn="ctr" rtl="0"/>
            <a:endParaRPr lang="he-IL" sz="2400">
              <a:latin typeface="Times New Roman" pitchFamily="18" charset="0"/>
            </a:endParaRPr>
          </a:p>
        </p:txBody>
      </p:sp>
      <p:sp>
        <p:nvSpPr>
          <p:cNvPr id="2051"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lgn="ctr" rtl="0"/>
            <a:endParaRPr lang="he-IL" sz="2400">
              <a:latin typeface="Times New Roman" pitchFamily="18" charset="0"/>
            </a:endParaRPr>
          </a:p>
        </p:txBody>
      </p:sp>
      <p:sp>
        <p:nvSpPr>
          <p:cNvPr id="344068" name="Rectangle 4"/>
          <p:cNvSpPr>
            <a:spLocks noGrp="1" noChangeArrowheads="1"/>
          </p:cNvSpPr>
          <p:nvPr>
            <p:ph type="title"/>
          </p:nvPr>
        </p:nvSpPr>
        <p:spPr bwMode="auto">
          <a:xfrm>
            <a:off x="931863" y="96838"/>
            <a:ext cx="7158037" cy="14128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he-IL" smtClean="0"/>
              <a:t>לחץ כדי לערוך סגנון כותרת של תבנית בסיס</a:t>
            </a:r>
          </a:p>
        </p:txBody>
      </p:sp>
      <p:sp>
        <p:nvSpPr>
          <p:cNvPr id="2053" name="Rectangle 5"/>
          <p:cNvSpPr>
            <a:spLocks noGrp="1" noChangeArrowheads="1"/>
          </p:cNvSpPr>
          <p:nvPr>
            <p:ph type="body" idx="1"/>
          </p:nvPr>
        </p:nvSpPr>
        <p:spPr bwMode="auto">
          <a:xfrm>
            <a:off x="949325" y="1981200"/>
            <a:ext cx="7661275"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344071" name="Rectangle 7"/>
          <p:cNvSpPr>
            <a:spLocks noGrp="1" noChangeArrowheads="1"/>
          </p:cNvSpPr>
          <p:nvPr>
            <p:ph type="ftr" sz="quarter" idx="3"/>
          </p:nvPr>
        </p:nvSpPr>
        <p:spPr bwMode="auto">
          <a:xfrm>
            <a:off x="33528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000"/>
            </a:lvl1pPr>
          </a:lstStyle>
          <a:p>
            <a:pPr>
              <a:defRPr/>
            </a:pPr>
            <a:endParaRPr lang="en-US"/>
          </a:p>
        </p:txBody>
      </p:sp>
      <p:sp>
        <p:nvSpPr>
          <p:cNvPr id="2055" name="Freeform 9"/>
          <p:cNvSpPr>
            <a:spLocks noChangeArrowheads="1"/>
          </p:cNvSpPr>
          <p:nvPr/>
        </p:nvSpPr>
        <p:spPr bwMode="auto">
          <a:xfrm>
            <a:off x="684213" y="549275"/>
            <a:ext cx="152400" cy="1066800"/>
          </a:xfrm>
          <a:custGeom>
            <a:avLst/>
            <a:gdLst>
              <a:gd name="T0" fmla="*/ 1000 w 1000"/>
              <a:gd name="T1" fmla="*/ 1000 h 1000"/>
              <a:gd name="T2" fmla="*/ 0 w 1000"/>
              <a:gd name="T3" fmla="*/ 1000 h 1000"/>
              <a:gd name="T4" fmla="*/ 0 w 1000"/>
              <a:gd name="T5" fmla="*/ 0 h 1000"/>
              <a:gd name="T6" fmla="*/ 1000 w 1000"/>
              <a:gd name="T7" fmla="*/ 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endParaRPr lang="he-IL"/>
          </a:p>
        </p:txBody>
      </p:sp>
      <p:sp>
        <p:nvSpPr>
          <p:cNvPr id="2056" name="Freeform 10"/>
          <p:cNvSpPr>
            <a:spLocks noChangeArrowheads="1"/>
          </p:cNvSpPr>
          <p:nvPr/>
        </p:nvSpPr>
        <p:spPr bwMode="auto">
          <a:xfrm>
            <a:off x="8388350" y="260350"/>
            <a:ext cx="152400" cy="1073150"/>
          </a:xfrm>
          <a:custGeom>
            <a:avLst/>
            <a:gdLst>
              <a:gd name="T0" fmla="*/ 0 w 1000"/>
              <a:gd name="T1" fmla="*/ 0 h 1000"/>
              <a:gd name="T2" fmla="*/ 1000 w 1000"/>
              <a:gd name="T3" fmla="*/ 0 h 1000"/>
              <a:gd name="T4" fmla="*/ 1000 w 1000"/>
              <a:gd name="T5" fmla="*/ 1000 h 1000"/>
              <a:gd name="T6" fmla="*/ 0 w 1000"/>
              <a:gd name="T7" fmla="*/ 100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endParaRPr lang="he-IL"/>
          </a:p>
        </p:txBody>
      </p:sp>
      <p:sp>
        <p:nvSpPr>
          <p:cNvPr id="2057" name="AutoShape 11">
            <a:hlinkClick r:id="" action="ppaction://hlinkshowjump?jump=nextslide" highlightClick="1"/>
          </p:cNvPr>
          <p:cNvSpPr>
            <a:spLocks noChangeArrowheads="1"/>
          </p:cNvSpPr>
          <p:nvPr userDrawn="1"/>
        </p:nvSpPr>
        <p:spPr bwMode="auto">
          <a:xfrm>
            <a:off x="684213" y="0"/>
            <a:ext cx="287337" cy="215900"/>
          </a:xfrm>
          <a:prstGeom prst="actionButtonForwardNext">
            <a:avLst/>
          </a:prstGeom>
          <a:solidFill>
            <a:schemeClr val="accent1"/>
          </a:solidFill>
          <a:ln w="9525">
            <a:noFill/>
            <a:miter lim="800000"/>
            <a:headEnd/>
            <a:tailEnd/>
          </a:ln>
          <a:effectLst>
            <a:outerShdw dist="35921" dir="2700000" algn="ctr" rotWithShape="0">
              <a:schemeClr val="bg2"/>
            </a:outerShdw>
          </a:effectLst>
        </p:spPr>
        <p:txBody>
          <a:bodyPr wrap="none" anchor="ctr"/>
          <a:lstStyle/>
          <a:p>
            <a:endParaRPr lang="he-IL"/>
          </a:p>
        </p:txBody>
      </p:sp>
      <p:sp>
        <p:nvSpPr>
          <p:cNvPr id="2058" name="AutoShape 12">
            <a:hlinkClick r:id="" action="ppaction://hlinkshowjump?jump=previousslide" highlightClick="1"/>
          </p:cNvPr>
          <p:cNvSpPr>
            <a:spLocks noChangeArrowheads="1"/>
          </p:cNvSpPr>
          <p:nvPr userDrawn="1"/>
        </p:nvSpPr>
        <p:spPr bwMode="auto">
          <a:xfrm>
            <a:off x="396875" y="0"/>
            <a:ext cx="252413" cy="215900"/>
          </a:xfrm>
          <a:prstGeom prst="actionButtonBackPrevious">
            <a:avLst/>
          </a:prstGeom>
          <a:solidFill>
            <a:schemeClr val="accent1"/>
          </a:solidFill>
          <a:ln w="9525">
            <a:noFill/>
            <a:miter lim="800000"/>
            <a:headEnd/>
            <a:tailEnd/>
          </a:ln>
          <a:effectLst>
            <a:outerShdw dist="35921" dir="2700000" algn="ctr" rotWithShape="0">
              <a:schemeClr val="bg2"/>
            </a:outerShdw>
          </a:effectLst>
        </p:spPr>
        <p:txBody>
          <a:bodyPr wrap="none" anchor="ctr"/>
          <a:lstStyle/>
          <a:p>
            <a:endParaRPr lang="he-IL"/>
          </a:p>
        </p:txBody>
      </p:sp>
      <p:sp>
        <p:nvSpPr>
          <p:cNvPr id="2059" name="AutoShape 13">
            <a:hlinkClick r:id="" action="ppaction://hlinkshowjump?jump=firstslide" highlightClick="1"/>
          </p:cNvPr>
          <p:cNvSpPr>
            <a:spLocks noChangeArrowheads="1"/>
          </p:cNvSpPr>
          <p:nvPr userDrawn="1"/>
        </p:nvSpPr>
        <p:spPr bwMode="auto">
          <a:xfrm>
            <a:off x="0" y="0"/>
            <a:ext cx="250825" cy="215900"/>
          </a:xfrm>
          <a:prstGeom prst="actionButtonHome">
            <a:avLst/>
          </a:prstGeom>
          <a:solidFill>
            <a:schemeClr val="accent1"/>
          </a:solidFill>
          <a:ln w="9525">
            <a:noFill/>
            <a:miter lim="800000"/>
            <a:headEnd/>
            <a:tailEnd/>
          </a:ln>
          <a:effectLst>
            <a:outerShdw dist="35921" dir="2700000" algn="ctr" rotWithShape="0">
              <a:schemeClr val="bg2"/>
            </a:outerShdw>
          </a:effectLst>
        </p:spPr>
        <p:txBody>
          <a:bodyPr wrap="none" anchor="ctr"/>
          <a:lstStyle/>
          <a:p>
            <a:endParaRPr lang="he-IL"/>
          </a:p>
        </p:txBody>
      </p:sp>
      <p:sp>
        <p:nvSpPr>
          <p:cNvPr id="2060" name="Text Box 15"/>
          <p:cNvSpPr txBox="1">
            <a:spLocks noChangeArrowheads="1"/>
          </p:cNvSpPr>
          <p:nvPr userDrawn="1"/>
        </p:nvSpPr>
        <p:spPr bwMode="auto">
          <a:xfrm>
            <a:off x="0" y="6643688"/>
            <a:ext cx="2339975" cy="214312"/>
          </a:xfrm>
          <a:prstGeom prst="rect">
            <a:avLst/>
          </a:prstGeom>
          <a:noFill/>
          <a:ln w="9525">
            <a:noFill/>
            <a:miter lim="800000"/>
            <a:headEnd/>
            <a:tailEnd/>
          </a:ln>
        </p:spPr>
        <p:txBody>
          <a:bodyPr>
            <a:spAutoFit/>
          </a:bodyPr>
          <a:lstStyle/>
          <a:p>
            <a:pPr algn="l"/>
            <a:r>
              <a:rPr lang="he-IL" sz="800">
                <a:latin typeface="Times New Roman" pitchFamily="18" charset="0"/>
                <a:cs typeface="Times New Roman" pitchFamily="18" charset="0"/>
              </a:rPr>
              <a:t>כל הזכויות שמורות למשב מחקר יישומי בע"מ  </a:t>
            </a:r>
            <a:r>
              <a:rPr lang="en-US" sz="800">
                <a:latin typeface="Times New Roman" pitchFamily="18" charset="0"/>
                <a:cs typeface="Times New Roman" pitchFamily="18" charset="0"/>
              </a:rPr>
              <a:t>©</a:t>
            </a:r>
          </a:p>
        </p:txBody>
      </p:sp>
      <p:sp>
        <p:nvSpPr>
          <p:cNvPr id="344080" name="Rectangle 16"/>
          <p:cNvSpPr>
            <a:spLocks noGrp="1" noChangeArrowheads="1"/>
          </p:cNvSpPr>
          <p:nvPr>
            <p:ph type="sldNum" sz="quarter" idx="4"/>
          </p:nvPr>
        </p:nvSpPr>
        <p:spPr bwMode="auto">
          <a:xfrm>
            <a:off x="8243888" y="6400800"/>
            <a:ext cx="900112"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400">
                <a:latin typeface="Tahoma" pitchFamily="34" charset="0"/>
              </a:defRPr>
            </a:lvl1pPr>
          </a:lstStyle>
          <a:p>
            <a:pPr>
              <a:defRPr/>
            </a:pPr>
            <a:fld id="{47861163-3FBA-4F14-AA9E-B999343711CF}" type="slidenum">
              <a:rPr lang="he-IL"/>
              <a:pPr>
                <a:defRPr/>
              </a:pPr>
              <a:t>‹#›</a:t>
            </a:fld>
            <a:endParaRPr lang="en-US"/>
          </a:p>
        </p:txBody>
      </p:sp>
    </p:spTree>
  </p:cSld>
  <p:clrMap bg1="lt1" tx1="dk1" bg2="lt2" tx2="dk2" accent1="accent1" accent2="accent2" accent3="accent3" accent4="accent4" accent5="accent5" accent6="accent6" hlink="hlink" folHlink="folHlink"/>
  <p:sldLayoutIdLst>
    <p:sldLayoutId id="2147483975"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 id="2147483973" r:id="rId13"/>
    <p:sldLayoutId id="2147483974" r:id="rId14"/>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mph" presetSubtype="0" fill="hold" grpId="0" nodeType="afterEffect">
                                  <p:stCondLst>
                                    <p:cond delay="0"/>
                                  </p:stCondLst>
                                  <p:childTnLst>
                                    <p:animEffect transition="out" filter="fade">
                                      <p:cBhvr>
                                        <p:cTn id="6" dur="500" tmFilter="0, 0; .2, .5; .8, .5; 1, 0"/>
                                        <p:tgtEl>
                                          <p:spTgt spid="344068"/>
                                        </p:tgtEl>
                                      </p:cBhvr>
                                    </p:animEffect>
                                    <p:animScale>
                                      <p:cBhvr>
                                        <p:cTn id="7" dur="250" autoRev="1" fill="hold"/>
                                        <p:tgtEl>
                                          <p:spTgt spid="34406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4068" grpId="0"/>
    </p:bldLst>
  </p:timing>
  <p:hf hdr="0" ftr="0" dt="0"/>
  <p:txStyles>
    <p:titleStyle>
      <a:lvl1pPr algn="l" rtl="1" eaLnBrk="0" fontAlgn="base" hangingPunct="0">
        <a:spcBef>
          <a:spcPct val="0"/>
        </a:spcBef>
        <a:spcAft>
          <a:spcPct val="0"/>
        </a:spcAft>
        <a:defRPr sz="4000">
          <a:solidFill>
            <a:schemeClr val="tx2"/>
          </a:solidFill>
          <a:latin typeface="+mj-lt"/>
          <a:ea typeface="+mj-ea"/>
          <a:cs typeface="+mj-cs"/>
        </a:defRPr>
      </a:lvl1pPr>
      <a:lvl2pPr algn="l" rtl="1" eaLnBrk="0" fontAlgn="base" hangingPunct="0">
        <a:spcBef>
          <a:spcPct val="0"/>
        </a:spcBef>
        <a:spcAft>
          <a:spcPct val="0"/>
        </a:spcAft>
        <a:defRPr sz="4000">
          <a:solidFill>
            <a:schemeClr val="tx2"/>
          </a:solidFill>
          <a:latin typeface="Arial" pitchFamily="34" charset="0"/>
          <a:cs typeface="Arial" pitchFamily="34" charset="0"/>
        </a:defRPr>
      </a:lvl2pPr>
      <a:lvl3pPr algn="l" rtl="1" eaLnBrk="0" fontAlgn="base" hangingPunct="0">
        <a:spcBef>
          <a:spcPct val="0"/>
        </a:spcBef>
        <a:spcAft>
          <a:spcPct val="0"/>
        </a:spcAft>
        <a:defRPr sz="4000">
          <a:solidFill>
            <a:schemeClr val="tx2"/>
          </a:solidFill>
          <a:latin typeface="Arial" pitchFamily="34" charset="0"/>
          <a:cs typeface="Arial" pitchFamily="34" charset="0"/>
        </a:defRPr>
      </a:lvl3pPr>
      <a:lvl4pPr algn="l" rtl="1" eaLnBrk="0" fontAlgn="base" hangingPunct="0">
        <a:spcBef>
          <a:spcPct val="0"/>
        </a:spcBef>
        <a:spcAft>
          <a:spcPct val="0"/>
        </a:spcAft>
        <a:defRPr sz="4000">
          <a:solidFill>
            <a:schemeClr val="tx2"/>
          </a:solidFill>
          <a:latin typeface="Arial" pitchFamily="34" charset="0"/>
          <a:cs typeface="Arial" pitchFamily="34" charset="0"/>
        </a:defRPr>
      </a:lvl4pPr>
      <a:lvl5pPr algn="l" rtl="1" eaLnBrk="0" fontAlgn="base" hangingPunct="0">
        <a:spcBef>
          <a:spcPct val="0"/>
        </a:spcBef>
        <a:spcAft>
          <a:spcPct val="0"/>
        </a:spcAft>
        <a:defRPr sz="4000">
          <a:solidFill>
            <a:schemeClr val="tx2"/>
          </a:solidFill>
          <a:latin typeface="Arial" pitchFamily="34" charset="0"/>
          <a:cs typeface="Arial" pitchFamily="34" charset="0"/>
        </a:defRPr>
      </a:lvl5pPr>
      <a:lvl6pPr marL="457200" algn="l" rtl="1" fontAlgn="base">
        <a:spcBef>
          <a:spcPct val="0"/>
        </a:spcBef>
        <a:spcAft>
          <a:spcPct val="0"/>
        </a:spcAft>
        <a:defRPr sz="4000">
          <a:solidFill>
            <a:schemeClr val="tx2"/>
          </a:solidFill>
          <a:latin typeface="Arial" pitchFamily="34" charset="0"/>
          <a:cs typeface="Arial" pitchFamily="34" charset="0"/>
        </a:defRPr>
      </a:lvl6pPr>
      <a:lvl7pPr marL="914400" algn="l" rtl="1" fontAlgn="base">
        <a:spcBef>
          <a:spcPct val="0"/>
        </a:spcBef>
        <a:spcAft>
          <a:spcPct val="0"/>
        </a:spcAft>
        <a:defRPr sz="4000">
          <a:solidFill>
            <a:schemeClr val="tx2"/>
          </a:solidFill>
          <a:latin typeface="Arial" pitchFamily="34" charset="0"/>
          <a:cs typeface="Arial" pitchFamily="34" charset="0"/>
        </a:defRPr>
      </a:lvl7pPr>
      <a:lvl8pPr marL="1371600" algn="l" rtl="1" fontAlgn="base">
        <a:spcBef>
          <a:spcPct val="0"/>
        </a:spcBef>
        <a:spcAft>
          <a:spcPct val="0"/>
        </a:spcAft>
        <a:defRPr sz="4000">
          <a:solidFill>
            <a:schemeClr val="tx2"/>
          </a:solidFill>
          <a:latin typeface="Arial" pitchFamily="34" charset="0"/>
          <a:cs typeface="Arial" pitchFamily="34" charset="0"/>
        </a:defRPr>
      </a:lvl8pPr>
      <a:lvl9pPr marL="1828800" algn="l" rtl="1" fontAlgn="base">
        <a:spcBef>
          <a:spcPct val="0"/>
        </a:spcBef>
        <a:spcAft>
          <a:spcPct val="0"/>
        </a:spcAft>
        <a:defRPr sz="4000">
          <a:solidFill>
            <a:schemeClr val="tx2"/>
          </a:solidFill>
          <a:latin typeface="Arial" pitchFamily="34" charset="0"/>
          <a:cs typeface="Arial" pitchFamily="34" charset="0"/>
        </a:defRPr>
      </a:lvl9pPr>
    </p:titleStyle>
    <p:bodyStyle>
      <a:lvl1pPr marL="447675" indent="-447675" algn="r" rtl="1" eaLnBrk="0" fontAlgn="base" hangingPunct="0">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r" rtl="1" eaLnBrk="0" fontAlgn="base" hangingPunct="0">
        <a:spcBef>
          <a:spcPct val="20000"/>
        </a:spcBef>
        <a:spcAft>
          <a:spcPct val="0"/>
        </a:spcAft>
        <a:buClr>
          <a:schemeClr val="hlink"/>
        </a:buClr>
        <a:buSzPct val="65000"/>
        <a:buFont typeface="Wingdings" pitchFamily="2" charset="2"/>
        <a:buChar char="¡"/>
        <a:defRPr sz="2800">
          <a:solidFill>
            <a:schemeClr val="tx1"/>
          </a:solidFill>
          <a:latin typeface="+mn-lt"/>
          <a:cs typeface="+mn-cs"/>
        </a:defRPr>
      </a:lvl2pPr>
      <a:lvl3pPr marL="1293813" indent="-403225" algn="r" rtl="1" eaLnBrk="0" fontAlgn="base" hangingPunct="0">
        <a:spcBef>
          <a:spcPct val="20000"/>
        </a:spcBef>
        <a:spcAft>
          <a:spcPct val="0"/>
        </a:spcAft>
        <a:buClr>
          <a:schemeClr val="accent1"/>
        </a:buClr>
        <a:buSzPct val="70000"/>
        <a:buFont typeface="Wingdings" pitchFamily="2" charset="2"/>
        <a:buChar char="n"/>
        <a:defRPr sz="2400">
          <a:solidFill>
            <a:schemeClr val="tx1"/>
          </a:solidFill>
          <a:latin typeface="+mn-lt"/>
          <a:cs typeface="+mn-cs"/>
        </a:defRPr>
      </a:lvl3pPr>
      <a:lvl4pPr marL="1681163" indent="-385763" algn="r" rtl="1" eaLnBrk="0" fontAlgn="base" hangingPunct="0">
        <a:spcBef>
          <a:spcPct val="20000"/>
        </a:spcBef>
        <a:spcAft>
          <a:spcPct val="0"/>
        </a:spcAft>
        <a:buClr>
          <a:schemeClr val="hlink"/>
        </a:buClr>
        <a:buSzPct val="75000"/>
        <a:buFont typeface="Wingdings" pitchFamily="2" charset="2"/>
        <a:buChar char="¡"/>
        <a:defRPr sz="2000">
          <a:solidFill>
            <a:schemeClr val="tx1"/>
          </a:solidFill>
          <a:latin typeface="+mn-lt"/>
          <a:cs typeface="+mn-cs"/>
        </a:defRPr>
      </a:lvl4pPr>
      <a:lvl5pPr marL="2070100" indent="-387350" algn="r" rtl="1"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mn-lt"/>
          <a:cs typeface="+mn-cs"/>
        </a:defRPr>
      </a:lvl5pPr>
      <a:lvl6pPr marL="2527300" indent="-387350" algn="r" rtl="1" fontAlgn="base">
        <a:spcBef>
          <a:spcPct val="20000"/>
        </a:spcBef>
        <a:spcAft>
          <a:spcPct val="0"/>
        </a:spcAft>
        <a:buClr>
          <a:schemeClr val="accent1"/>
        </a:buClr>
        <a:buSzPct val="70000"/>
        <a:buFont typeface="Wingdings" pitchFamily="2" charset="2"/>
        <a:buChar char="n"/>
        <a:defRPr sz="2000">
          <a:solidFill>
            <a:schemeClr val="tx1"/>
          </a:solidFill>
          <a:latin typeface="+mn-lt"/>
          <a:cs typeface="+mn-cs"/>
        </a:defRPr>
      </a:lvl6pPr>
      <a:lvl7pPr marL="2984500" indent="-387350" algn="r" rtl="1" fontAlgn="base">
        <a:spcBef>
          <a:spcPct val="20000"/>
        </a:spcBef>
        <a:spcAft>
          <a:spcPct val="0"/>
        </a:spcAft>
        <a:buClr>
          <a:schemeClr val="accent1"/>
        </a:buClr>
        <a:buSzPct val="70000"/>
        <a:buFont typeface="Wingdings" pitchFamily="2" charset="2"/>
        <a:buChar char="n"/>
        <a:defRPr sz="2000">
          <a:solidFill>
            <a:schemeClr val="tx1"/>
          </a:solidFill>
          <a:latin typeface="+mn-lt"/>
          <a:cs typeface="+mn-cs"/>
        </a:defRPr>
      </a:lvl7pPr>
      <a:lvl8pPr marL="3441700" indent="-387350" algn="r" rtl="1" fontAlgn="base">
        <a:spcBef>
          <a:spcPct val="20000"/>
        </a:spcBef>
        <a:spcAft>
          <a:spcPct val="0"/>
        </a:spcAft>
        <a:buClr>
          <a:schemeClr val="accent1"/>
        </a:buClr>
        <a:buSzPct val="70000"/>
        <a:buFont typeface="Wingdings" pitchFamily="2" charset="2"/>
        <a:buChar char="n"/>
        <a:defRPr sz="2000">
          <a:solidFill>
            <a:schemeClr val="tx1"/>
          </a:solidFill>
          <a:latin typeface="+mn-lt"/>
          <a:cs typeface="+mn-cs"/>
        </a:defRPr>
      </a:lvl8pPr>
      <a:lvl9pPr marL="3898900" indent="-387350" algn="r" rtl="1" fontAlgn="base">
        <a:spcBef>
          <a:spcPct val="20000"/>
        </a:spcBef>
        <a:spcAft>
          <a:spcPct val="0"/>
        </a:spcAft>
        <a:buClr>
          <a:schemeClr val="accent1"/>
        </a:buClr>
        <a:buSzPct val="70000"/>
        <a:buFont typeface="Wingdings" pitchFamily="2" charset="2"/>
        <a:buChar char="n"/>
        <a:defRPr sz="2000">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75.xml"/><Relationship Id="rId13" Type="http://schemas.openxmlformats.org/officeDocument/2006/relationships/slide" Target="slide139.xml"/><Relationship Id="rId3" Type="http://schemas.openxmlformats.org/officeDocument/2006/relationships/slide" Target="slide3.xml"/><Relationship Id="rId7" Type="http://schemas.openxmlformats.org/officeDocument/2006/relationships/slide" Target="slide88.xml"/><Relationship Id="rId12" Type="http://schemas.openxmlformats.org/officeDocument/2006/relationships/slide" Target="slide123.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slide" Target="slide45.xml"/><Relationship Id="rId11" Type="http://schemas.openxmlformats.org/officeDocument/2006/relationships/slide" Target="slide97.xml"/><Relationship Id="rId5" Type="http://schemas.openxmlformats.org/officeDocument/2006/relationships/slide" Target="slide32.xml"/><Relationship Id="rId10" Type="http://schemas.openxmlformats.org/officeDocument/2006/relationships/slide" Target="slide110.xml"/><Relationship Id="rId4" Type="http://schemas.openxmlformats.org/officeDocument/2006/relationships/slide" Target="slide17.xml"/><Relationship Id="rId9" Type="http://schemas.openxmlformats.org/officeDocument/2006/relationships/slide" Target="slide6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2.v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869B0CA0-FC68-406B-AB70-9A3FC4D15A73}" type="slidenum">
              <a:rPr lang="he-IL" smtClean="0"/>
              <a:pPr/>
              <a:t>1</a:t>
            </a:fld>
            <a:endParaRPr lang="en-US" smtClean="0"/>
          </a:p>
        </p:txBody>
      </p:sp>
      <p:sp>
        <p:nvSpPr>
          <p:cNvPr id="4099" name="Rectangle 2"/>
          <p:cNvSpPr>
            <a:spLocks noGrp="1" noChangeArrowheads="1"/>
          </p:cNvSpPr>
          <p:nvPr>
            <p:ph type="title"/>
          </p:nvPr>
        </p:nvSpPr>
        <p:spPr>
          <a:xfrm>
            <a:off x="971550" y="0"/>
            <a:ext cx="7158038" cy="1412875"/>
          </a:xfrm>
        </p:spPr>
        <p:txBody>
          <a:bodyPr/>
          <a:lstStyle/>
          <a:p>
            <a:pPr algn="r" eaLnBrk="1" hangingPunct="1"/>
            <a:r>
              <a:rPr lang="he-IL" smtClean="0"/>
              <a:t>מפתח נושאים</a:t>
            </a:r>
            <a:endParaRPr lang="en-US" smtClean="0"/>
          </a:p>
        </p:txBody>
      </p:sp>
      <p:sp>
        <p:nvSpPr>
          <p:cNvPr id="4100" name="AutoShape 3">
            <a:hlinkClick r:id="rId3" action="ppaction://hlinksldjump" highlightClick="1"/>
          </p:cNvPr>
          <p:cNvSpPr>
            <a:spLocks noChangeArrowheads="1"/>
          </p:cNvSpPr>
          <p:nvPr/>
        </p:nvSpPr>
        <p:spPr bwMode="auto">
          <a:xfrm>
            <a:off x="6227763" y="2420938"/>
            <a:ext cx="2160587" cy="792162"/>
          </a:xfrm>
          <a:prstGeom prst="actionButtonBlank">
            <a:avLst/>
          </a:prstGeom>
          <a:solidFill>
            <a:srgbClr val="008000">
              <a:alpha val="59999"/>
            </a:srgbClr>
          </a:solidFill>
          <a:ln w="9525">
            <a:noFill/>
            <a:miter lim="800000"/>
            <a:headEnd/>
            <a:tailEnd/>
          </a:ln>
        </p:spPr>
        <p:txBody>
          <a:bodyPr anchor="ctr"/>
          <a:lstStyle/>
          <a:p>
            <a:pPr algn="ctr"/>
            <a:r>
              <a:rPr lang="he-IL" sz="1600" b="1">
                <a:solidFill>
                  <a:schemeClr val="tx2"/>
                </a:solidFill>
                <a:latin typeface="Times New Roman" pitchFamily="18" charset="0"/>
                <a:cs typeface="Times New Roman" pitchFamily="18" charset="0"/>
              </a:rPr>
              <a:t>נושא 1</a:t>
            </a:r>
          </a:p>
          <a:p>
            <a:pPr algn="ctr">
              <a:lnSpc>
                <a:spcPct val="80000"/>
              </a:lnSpc>
            </a:pPr>
            <a:r>
              <a:rPr lang="he-IL" sz="1600">
                <a:latin typeface="Times New Roman" pitchFamily="18" charset="0"/>
                <a:cs typeface="Times New Roman" pitchFamily="18" charset="0"/>
              </a:rPr>
              <a:t>הגישה המדעית. תפקיד תכונות והסבר מדעי</a:t>
            </a:r>
            <a:endParaRPr lang="en-US" sz="1600">
              <a:latin typeface="Times New Roman" pitchFamily="18" charset="0"/>
              <a:cs typeface="Times New Roman" pitchFamily="18" charset="0"/>
            </a:endParaRPr>
          </a:p>
        </p:txBody>
      </p:sp>
      <p:sp>
        <p:nvSpPr>
          <p:cNvPr id="4101" name="AutoShape 4">
            <a:hlinkClick r:id="rId4" action="ppaction://hlinksldjump" highlightClick="1"/>
          </p:cNvPr>
          <p:cNvSpPr>
            <a:spLocks noChangeArrowheads="1"/>
          </p:cNvSpPr>
          <p:nvPr/>
        </p:nvSpPr>
        <p:spPr bwMode="auto">
          <a:xfrm>
            <a:off x="6227763" y="3284538"/>
            <a:ext cx="2160587" cy="792162"/>
          </a:xfrm>
          <a:prstGeom prst="actionButtonBlank">
            <a:avLst/>
          </a:prstGeom>
          <a:solidFill>
            <a:srgbClr val="008000">
              <a:alpha val="59999"/>
            </a:srgbClr>
          </a:solidFill>
          <a:ln w="9525">
            <a:noFill/>
            <a:miter lim="800000"/>
            <a:headEnd/>
            <a:tailEnd/>
          </a:ln>
        </p:spPr>
        <p:txBody>
          <a:bodyPr anchor="ctr"/>
          <a:lstStyle/>
          <a:p>
            <a:pPr algn="ctr"/>
            <a:r>
              <a:rPr lang="he-IL" sz="1600" b="1">
                <a:solidFill>
                  <a:schemeClr val="tx2"/>
                </a:solidFill>
                <a:latin typeface="Times New Roman" pitchFamily="18" charset="0"/>
                <a:cs typeface="Times New Roman" pitchFamily="18" charset="0"/>
              </a:rPr>
              <a:t>נושא 2</a:t>
            </a:r>
          </a:p>
          <a:p>
            <a:pPr algn="ctr"/>
            <a:r>
              <a:rPr lang="he-IL" sz="1600">
                <a:latin typeface="Times New Roman" pitchFamily="18" charset="0"/>
                <a:cs typeface="Times New Roman" pitchFamily="18" charset="0"/>
              </a:rPr>
              <a:t>שאלות והשערות מחקר ומבנה הדוח המדעי</a:t>
            </a:r>
            <a:endParaRPr lang="en-US" sz="1600">
              <a:latin typeface="Times New Roman" pitchFamily="18" charset="0"/>
              <a:cs typeface="Times New Roman" pitchFamily="18" charset="0"/>
            </a:endParaRPr>
          </a:p>
        </p:txBody>
      </p:sp>
      <p:sp>
        <p:nvSpPr>
          <p:cNvPr id="4102" name="AutoShape 5">
            <a:hlinkClick r:id="rId5" action="ppaction://hlinksldjump" highlightClick="1"/>
          </p:cNvPr>
          <p:cNvSpPr>
            <a:spLocks noChangeArrowheads="1"/>
          </p:cNvSpPr>
          <p:nvPr/>
        </p:nvSpPr>
        <p:spPr bwMode="auto">
          <a:xfrm>
            <a:off x="6227763" y="4148138"/>
            <a:ext cx="2160587" cy="792162"/>
          </a:xfrm>
          <a:prstGeom prst="actionButtonBlank">
            <a:avLst/>
          </a:prstGeom>
          <a:solidFill>
            <a:srgbClr val="008000">
              <a:alpha val="59999"/>
            </a:srgbClr>
          </a:solidFill>
          <a:ln w="9525">
            <a:noFill/>
            <a:miter lim="800000"/>
            <a:headEnd/>
            <a:tailEnd/>
          </a:ln>
        </p:spPr>
        <p:txBody>
          <a:bodyPr anchor="ctr"/>
          <a:lstStyle/>
          <a:p>
            <a:pPr algn="ctr"/>
            <a:r>
              <a:rPr lang="he-IL" sz="1600" b="1">
                <a:solidFill>
                  <a:schemeClr val="tx2"/>
                </a:solidFill>
                <a:latin typeface="Times New Roman" pitchFamily="18" charset="0"/>
                <a:cs typeface="Times New Roman" pitchFamily="18" charset="0"/>
              </a:rPr>
              <a:t>נושא 3</a:t>
            </a:r>
          </a:p>
          <a:p>
            <a:pPr algn="ctr">
              <a:lnSpc>
                <a:spcPct val="80000"/>
              </a:lnSpc>
            </a:pPr>
            <a:r>
              <a:rPr lang="he-IL" sz="1600">
                <a:latin typeface="Times New Roman" pitchFamily="18" charset="0"/>
                <a:cs typeface="Times New Roman" pitchFamily="18" charset="0"/>
              </a:rPr>
              <a:t>סוגי מחקר ומערכי מחקר </a:t>
            </a:r>
            <a:endParaRPr lang="en-US" sz="1600">
              <a:latin typeface="Times New Roman" pitchFamily="18" charset="0"/>
              <a:cs typeface="Times New Roman" pitchFamily="18" charset="0"/>
            </a:endParaRPr>
          </a:p>
        </p:txBody>
      </p:sp>
      <p:sp>
        <p:nvSpPr>
          <p:cNvPr id="4103" name="AutoShape 6">
            <a:hlinkClick r:id="rId6" action="ppaction://hlinksldjump" highlightClick="1"/>
          </p:cNvPr>
          <p:cNvSpPr>
            <a:spLocks noChangeArrowheads="1"/>
          </p:cNvSpPr>
          <p:nvPr/>
        </p:nvSpPr>
        <p:spPr bwMode="auto">
          <a:xfrm>
            <a:off x="6227763" y="5013325"/>
            <a:ext cx="2160587" cy="792163"/>
          </a:xfrm>
          <a:prstGeom prst="actionButtonBlank">
            <a:avLst/>
          </a:prstGeom>
          <a:solidFill>
            <a:srgbClr val="008000">
              <a:alpha val="59999"/>
            </a:srgbClr>
          </a:solidFill>
          <a:ln w="9525">
            <a:noFill/>
            <a:miter lim="800000"/>
            <a:headEnd/>
            <a:tailEnd/>
          </a:ln>
        </p:spPr>
        <p:txBody>
          <a:bodyPr anchorCtr="1"/>
          <a:lstStyle/>
          <a:p>
            <a:pPr algn="ctr"/>
            <a:r>
              <a:rPr lang="he-IL" sz="1600" b="1">
                <a:solidFill>
                  <a:schemeClr val="tx2"/>
                </a:solidFill>
                <a:latin typeface="Times New Roman" pitchFamily="18" charset="0"/>
                <a:cs typeface="Times New Roman" pitchFamily="18" charset="0"/>
              </a:rPr>
              <a:t>נושא 4</a:t>
            </a:r>
          </a:p>
          <a:p>
            <a:pPr algn="ctr">
              <a:lnSpc>
                <a:spcPct val="80000"/>
              </a:lnSpc>
            </a:pPr>
            <a:r>
              <a:rPr lang="he-IL" sz="1600">
                <a:latin typeface="Times New Roman" pitchFamily="18" charset="0"/>
                <a:cs typeface="Times New Roman" pitchFamily="18" charset="0"/>
              </a:rPr>
              <a:t>שיטות דגימה ואיסוף נתונים </a:t>
            </a:r>
            <a:endParaRPr lang="en-US" sz="1600">
              <a:latin typeface="Times New Roman" pitchFamily="18" charset="0"/>
              <a:cs typeface="Times New Roman" pitchFamily="18" charset="0"/>
            </a:endParaRPr>
          </a:p>
        </p:txBody>
      </p:sp>
      <p:sp>
        <p:nvSpPr>
          <p:cNvPr id="4104" name="AutoShape 7">
            <a:hlinkClick r:id="rId7" action="ppaction://hlinksldjump" highlightClick="1"/>
          </p:cNvPr>
          <p:cNvSpPr>
            <a:spLocks noChangeArrowheads="1"/>
          </p:cNvSpPr>
          <p:nvPr/>
        </p:nvSpPr>
        <p:spPr bwMode="auto">
          <a:xfrm>
            <a:off x="3708400" y="4149725"/>
            <a:ext cx="2160588" cy="792163"/>
          </a:xfrm>
          <a:prstGeom prst="actionButtonBlank">
            <a:avLst/>
          </a:prstGeom>
          <a:solidFill>
            <a:srgbClr val="008000">
              <a:alpha val="59999"/>
            </a:srgbClr>
          </a:solidFill>
          <a:ln w="9525">
            <a:noFill/>
            <a:miter lim="800000"/>
            <a:headEnd/>
            <a:tailEnd/>
          </a:ln>
        </p:spPr>
        <p:txBody>
          <a:bodyPr anchor="ctr"/>
          <a:lstStyle/>
          <a:p>
            <a:pPr algn="ctr"/>
            <a:r>
              <a:rPr lang="he-IL" sz="1600" b="1">
                <a:solidFill>
                  <a:schemeClr val="tx2"/>
                </a:solidFill>
                <a:latin typeface="Times New Roman" pitchFamily="18" charset="0"/>
                <a:cs typeface="Times New Roman" pitchFamily="18" charset="0"/>
              </a:rPr>
              <a:t>נושא 7</a:t>
            </a:r>
          </a:p>
          <a:p>
            <a:pPr algn="ctr"/>
            <a:r>
              <a:rPr lang="he-IL" sz="1600">
                <a:latin typeface="Times New Roman" pitchFamily="18" charset="0"/>
                <a:cs typeface="Times New Roman" pitchFamily="18" charset="0"/>
              </a:rPr>
              <a:t>תוקף</a:t>
            </a:r>
            <a:endParaRPr lang="en-US" sz="1600">
              <a:latin typeface="Times New Roman" pitchFamily="18" charset="0"/>
              <a:cs typeface="Times New Roman" pitchFamily="18" charset="0"/>
            </a:endParaRPr>
          </a:p>
        </p:txBody>
      </p:sp>
      <p:sp>
        <p:nvSpPr>
          <p:cNvPr id="4105" name="AutoShape 8">
            <a:hlinkClick r:id="rId8" action="ppaction://hlinksldjump" highlightClick="1"/>
          </p:cNvPr>
          <p:cNvSpPr>
            <a:spLocks noChangeArrowheads="1"/>
          </p:cNvSpPr>
          <p:nvPr/>
        </p:nvSpPr>
        <p:spPr bwMode="auto">
          <a:xfrm>
            <a:off x="3708400" y="3284538"/>
            <a:ext cx="2160588" cy="792162"/>
          </a:xfrm>
          <a:prstGeom prst="actionButtonBlank">
            <a:avLst/>
          </a:prstGeom>
          <a:solidFill>
            <a:srgbClr val="008000">
              <a:alpha val="59999"/>
            </a:srgbClr>
          </a:solidFill>
          <a:ln w="9525">
            <a:noFill/>
            <a:miter lim="800000"/>
            <a:headEnd/>
            <a:tailEnd/>
          </a:ln>
        </p:spPr>
        <p:txBody>
          <a:bodyPr anchor="ctr"/>
          <a:lstStyle/>
          <a:p>
            <a:pPr algn="ctr"/>
            <a:r>
              <a:rPr lang="he-IL" sz="1600" b="1">
                <a:solidFill>
                  <a:schemeClr val="tx2"/>
                </a:solidFill>
                <a:latin typeface="Times New Roman" pitchFamily="18" charset="0"/>
                <a:cs typeface="Times New Roman" pitchFamily="18" charset="0"/>
              </a:rPr>
              <a:t>נושא 6</a:t>
            </a:r>
          </a:p>
          <a:p>
            <a:pPr algn="ctr">
              <a:lnSpc>
                <a:spcPct val="80000"/>
              </a:lnSpc>
            </a:pPr>
            <a:r>
              <a:rPr lang="he-IL" sz="1600">
                <a:latin typeface="Times New Roman" pitchFamily="18" charset="0"/>
                <a:cs typeface="Times New Roman" pitchFamily="18" charset="0"/>
              </a:rPr>
              <a:t> </a:t>
            </a:r>
            <a:r>
              <a:rPr lang="he-IL" sz="1600">
                <a:latin typeface="Tahoma" pitchFamily="34" charset="0"/>
                <a:cs typeface="Times New Roman" pitchFamily="18" charset="0"/>
                <a:sym typeface="Symbol" pitchFamily="18" charset="2"/>
              </a:rPr>
              <a:t>מהימנות</a:t>
            </a:r>
            <a:endParaRPr lang="en-US" sz="1600">
              <a:latin typeface="Tahoma" pitchFamily="34" charset="0"/>
              <a:cs typeface="Times New Roman" pitchFamily="18" charset="0"/>
              <a:sym typeface="Symbol" pitchFamily="18" charset="2"/>
            </a:endParaRPr>
          </a:p>
        </p:txBody>
      </p:sp>
      <p:sp>
        <p:nvSpPr>
          <p:cNvPr id="4106" name="AutoShape 9">
            <a:hlinkClick r:id="rId9" action="ppaction://hlinksldjump" highlightClick="1"/>
          </p:cNvPr>
          <p:cNvSpPr>
            <a:spLocks noChangeArrowheads="1"/>
          </p:cNvSpPr>
          <p:nvPr/>
        </p:nvSpPr>
        <p:spPr bwMode="auto">
          <a:xfrm>
            <a:off x="3708400" y="2420938"/>
            <a:ext cx="2160588" cy="792162"/>
          </a:xfrm>
          <a:prstGeom prst="actionButtonBlank">
            <a:avLst/>
          </a:prstGeom>
          <a:solidFill>
            <a:srgbClr val="008000">
              <a:alpha val="59999"/>
            </a:srgbClr>
          </a:solidFill>
          <a:ln w="9525">
            <a:noFill/>
            <a:miter lim="800000"/>
            <a:headEnd/>
            <a:tailEnd/>
          </a:ln>
        </p:spPr>
        <p:txBody>
          <a:bodyPr anchor="ctr"/>
          <a:lstStyle/>
          <a:p>
            <a:pPr algn="ctr"/>
            <a:r>
              <a:rPr lang="he-IL" sz="1600" b="1">
                <a:solidFill>
                  <a:schemeClr val="tx2"/>
                </a:solidFill>
                <a:latin typeface="Times New Roman" pitchFamily="18" charset="0"/>
                <a:cs typeface="Times New Roman" pitchFamily="18" charset="0"/>
              </a:rPr>
              <a:t>נושא 5</a:t>
            </a:r>
          </a:p>
          <a:p>
            <a:pPr algn="ctr">
              <a:lnSpc>
                <a:spcPct val="80000"/>
              </a:lnSpc>
            </a:pPr>
            <a:r>
              <a:rPr lang="he-IL" sz="1600">
                <a:latin typeface="Times New Roman" pitchFamily="18" charset="0"/>
                <a:cs typeface="Times New Roman" pitchFamily="18" charset="0"/>
                <a:sym typeface="Symbol" pitchFamily="18" charset="2"/>
              </a:rPr>
              <a:t>סוגי משתנים וסולמות מדידה</a:t>
            </a:r>
            <a:r>
              <a:rPr lang="he-IL" sz="1200">
                <a:latin typeface="Tahoma" pitchFamily="34" charset="0"/>
                <a:cs typeface="Tahoma" pitchFamily="34" charset="0"/>
              </a:rPr>
              <a:t> </a:t>
            </a:r>
            <a:r>
              <a:rPr lang="he-IL" sz="1600">
                <a:latin typeface="Times New Roman" pitchFamily="18" charset="0"/>
                <a:cs typeface="Times New Roman" pitchFamily="18" charset="0"/>
              </a:rPr>
              <a:t> </a:t>
            </a:r>
            <a:endParaRPr lang="en-US" sz="1600">
              <a:latin typeface="Times New Roman" pitchFamily="18" charset="0"/>
              <a:cs typeface="Times New Roman" pitchFamily="18" charset="0"/>
            </a:endParaRPr>
          </a:p>
        </p:txBody>
      </p:sp>
      <p:sp>
        <p:nvSpPr>
          <p:cNvPr id="4107" name="AutoShape 10">
            <a:hlinkClick r:id="rId10" action="ppaction://hlinksldjump" highlightClick="1"/>
          </p:cNvPr>
          <p:cNvSpPr>
            <a:spLocks noChangeArrowheads="1"/>
          </p:cNvSpPr>
          <p:nvPr/>
        </p:nvSpPr>
        <p:spPr bwMode="auto">
          <a:xfrm>
            <a:off x="1187450" y="2420938"/>
            <a:ext cx="2160588" cy="792162"/>
          </a:xfrm>
          <a:prstGeom prst="actionButtonBlank">
            <a:avLst/>
          </a:prstGeom>
          <a:solidFill>
            <a:srgbClr val="008000">
              <a:alpha val="59999"/>
            </a:srgbClr>
          </a:solidFill>
          <a:ln w="9525">
            <a:noFill/>
            <a:miter lim="800000"/>
            <a:headEnd/>
            <a:tailEnd/>
          </a:ln>
        </p:spPr>
        <p:txBody>
          <a:bodyPr anchor="ctr"/>
          <a:lstStyle/>
          <a:p>
            <a:pPr algn="ctr"/>
            <a:r>
              <a:rPr lang="he-IL" sz="1600" b="1">
                <a:solidFill>
                  <a:schemeClr val="tx2"/>
                </a:solidFill>
                <a:latin typeface="Times New Roman" pitchFamily="18" charset="0"/>
                <a:cs typeface="Times New Roman" pitchFamily="18" charset="0"/>
              </a:rPr>
              <a:t>נושא 9</a:t>
            </a:r>
          </a:p>
          <a:p>
            <a:pPr algn="ctr"/>
            <a:r>
              <a:rPr lang="he-IL" sz="1600">
                <a:latin typeface="Times New Roman" pitchFamily="18" charset="0"/>
                <a:cs typeface="Times New Roman" pitchFamily="18" charset="0"/>
              </a:rPr>
              <a:t> מבנה השאלון ואופני העברה</a:t>
            </a:r>
            <a:endParaRPr lang="en-US" sz="1600">
              <a:latin typeface="Times New Roman" pitchFamily="18" charset="0"/>
              <a:cs typeface="Times New Roman" pitchFamily="18" charset="0"/>
            </a:endParaRPr>
          </a:p>
        </p:txBody>
      </p:sp>
      <p:sp>
        <p:nvSpPr>
          <p:cNvPr id="4108" name="AutoShape 11">
            <a:hlinkClick r:id="rId11" action="ppaction://hlinksldjump" highlightClick="1"/>
          </p:cNvPr>
          <p:cNvSpPr>
            <a:spLocks noChangeArrowheads="1"/>
          </p:cNvSpPr>
          <p:nvPr/>
        </p:nvSpPr>
        <p:spPr bwMode="auto">
          <a:xfrm>
            <a:off x="3708400" y="5013325"/>
            <a:ext cx="2160588" cy="792163"/>
          </a:xfrm>
          <a:prstGeom prst="actionButtonBlank">
            <a:avLst/>
          </a:prstGeom>
          <a:solidFill>
            <a:srgbClr val="008000">
              <a:alpha val="59999"/>
            </a:srgbClr>
          </a:solidFill>
          <a:ln w="9525">
            <a:noFill/>
            <a:miter lim="800000"/>
            <a:headEnd/>
            <a:tailEnd/>
          </a:ln>
        </p:spPr>
        <p:txBody>
          <a:bodyPr anchorCtr="1"/>
          <a:lstStyle/>
          <a:p>
            <a:pPr algn="ctr">
              <a:lnSpc>
                <a:spcPct val="80000"/>
              </a:lnSpc>
            </a:pPr>
            <a:r>
              <a:rPr lang="he-IL" sz="1600" b="1">
                <a:solidFill>
                  <a:schemeClr val="tx2"/>
                </a:solidFill>
                <a:latin typeface="Times New Roman" pitchFamily="18" charset="0"/>
                <a:cs typeface="Times New Roman" pitchFamily="18" charset="0"/>
              </a:rPr>
              <a:t>נושא 8</a:t>
            </a:r>
          </a:p>
          <a:p>
            <a:pPr algn="ctr">
              <a:lnSpc>
                <a:spcPct val="80000"/>
              </a:lnSpc>
            </a:pPr>
            <a:r>
              <a:rPr lang="he-IL" sz="1600">
                <a:solidFill>
                  <a:schemeClr val="tx2"/>
                </a:solidFill>
                <a:latin typeface="Times New Roman" pitchFamily="18" charset="0"/>
                <a:cs typeface="Times New Roman" pitchFamily="18" charset="0"/>
              </a:rPr>
              <a:t>בניית שאלונים</a:t>
            </a:r>
          </a:p>
        </p:txBody>
      </p:sp>
      <p:sp>
        <p:nvSpPr>
          <p:cNvPr id="4109" name="AutoShape 12">
            <a:hlinkClick r:id="rId12" action="ppaction://hlinksldjump" highlightClick="1"/>
          </p:cNvPr>
          <p:cNvSpPr>
            <a:spLocks noChangeArrowheads="1"/>
          </p:cNvSpPr>
          <p:nvPr/>
        </p:nvSpPr>
        <p:spPr bwMode="auto">
          <a:xfrm>
            <a:off x="1187450" y="3284538"/>
            <a:ext cx="2160588" cy="792162"/>
          </a:xfrm>
          <a:prstGeom prst="actionButtonBlank">
            <a:avLst/>
          </a:prstGeom>
          <a:solidFill>
            <a:srgbClr val="008000">
              <a:alpha val="59999"/>
            </a:srgbClr>
          </a:solidFill>
          <a:ln w="9525">
            <a:noFill/>
            <a:miter lim="800000"/>
            <a:headEnd/>
            <a:tailEnd/>
          </a:ln>
        </p:spPr>
        <p:txBody>
          <a:bodyPr anchor="ctr"/>
          <a:lstStyle/>
          <a:p>
            <a:pPr algn="ctr"/>
            <a:r>
              <a:rPr lang="he-IL" sz="1600" b="1">
                <a:solidFill>
                  <a:schemeClr val="tx2"/>
                </a:solidFill>
                <a:latin typeface="Times New Roman" pitchFamily="18" charset="0"/>
                <a:cs typeface="Times New Roman" pitchFamily="18" charset="0"/>
              </a:rPr>
              <a:t>נושא 10</a:t>
            </a:r>
          </a:p>
          <a:p>
            <a:pPr algn="ctr"/>
            <a:r>
              <a:rPr lang="he-IL" sz="1600">
                <a:latin typeface="Times New Roman" pitchFamily="18" charset="0"/>
                <a:cs typeface="Times New Roman" pitchFamily="18" charset="0"/>
              </a:rPr>
              <a:t>ניסוי </a:t>
            </a:r>
            <a:endParaRPr lang="en-US" sz="1600">
              <a:latin typeface="Times New Roman" pitchFamily="18" charset="0"/>
              <a:cs typeface="Times New Roman" pitchFamily="18" charset="0"/>
            </a:endParaRPr>
          </a:p>
        </p:txBody>
      </p:sp>
      <p:sp>
        <p:nvSpPr>
          <p:cNvPr id="4110" name="AutoShape 8">
            <a:hlinkClick r:id="rId13" action="ppaction://hlinksldjump" highlightClick="1"/>
          </p:cNvPr>
          <p:cNvSpPr>
            <a:spLocks noChangeArrowheads="1"/>
          </p:cNvSpPr>
          <p:nvPr/>
        </p:nvSpPr>
        <p:spPr bwMode="auto">
          <a:xfrm>
            <a:off x="1179513" y="4143375"/>
            <a:ext cx="2160587" cy="792163"/>
          </a:xfrm>
          <a:prstGeom prst="actionButtonBlank">
            <a:avLst/>
          </a:prstGeom>
          <a:solidFill>
            <a:srgbClr val="008000">
              <a:alpha val="59999"/>
            </a:srgbClr>
          </a:solidFill>
          <a:ln w="9525">
            <a:noFill/>
            <a:miter lim="800000"/>
            <a:headEnd/>
            <a:tailEnd/>
          </a:ln>
        </p:spPr>
        <p:txBody>
          <a:bodyPr anchor="ctr"/>
          <a:lstStyle/>
          <a:p>
            <a:pPr algn="ctr"/>
            <a:r>
              <a:rPr lang="he-IL" sz="1600" b="1">
                <a:solidFill>
                  <a:schemeClr val="tx2"/>
                </a:solidFill>
                <a:latin typeface="Times New Roman" pitchFamily="18" charset="0"/>
                <a:cs typeface="Times New Roman" pitchFamily="18" charset="0"/>
              </a:rPr>
              <a:t>נושא 11</a:t>
            </a:r>
          </a:p>
          <a:p>
            <a:pPr algn="ctr">
              <a:lnSpc>
                <a:spcPct val="80000"/>
              </a:lnSpc>
            </a:pPr>
            <a:r>
              <a:rPr lang="he-IL" sz="1600">
                <a:latin typeface="Times New Roman" pitchFamily="18" charset="0"/>
                <a:cs typeface="Times New Roman" pitchFamily="18" charset="0"/>
              </a:rPr>
              <a:t> </a:t>
            </a:r>
            <a:r>
              <a:rPr lang="he-IL" sz="1600">
                <a:latin typeface="Tahoma" pitchFamily="34" charset="0"/>
                <a:cs typeface="Times New Roman" pitchFamily="18" charset="0"/>
                <a:sym typeface="Symbol" pitchFamily="18" charset="2"/>
              </a:rPr>
              <a:t>פרוצדורות סטטיסטיות באקסל</a:t>
            </a:r>
            <a:endParaRPr lang="en-US" sz="1600">
              <a:latin typeface="Tahoma" pitchFamily="34" charset="0"/>
              <a:cs typeface="Times New Roman" pitchFamily="18" charset="0"/>
              <a:sym typeface="Symbol" pitchFamily="18" charset="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a:spLocks noGrp="1"/>
          </p:cNvSpPr>
          <p:nvPr>
            <p:ph type="sldNum" sz="quarter" idx="11"/>
          </p:nvPr>
        </p:nvSpPr>
        <p:spPr>
          <a:noFill/>
        </p:spPr>
        <p:txBody>
          <a:bodyPr/>
          <a:lstStyle/>
          <a:p>
            <a:fld id="{973BA917-2D41-4373-9DB1-396A662C9409}" type="slidenum">
              <a:rPr lang="he-IL" smtClean="0"/>
              <a:pPr/>
              <a:t>10</a:t>
            </a:fld>
            <a:endParaRPr lang="en-US" smtClean="0"/>
          </a:p>
        </p:txBody>
      </p:sp>
      <p:sp>
        <p:nvSpPr>
          <p:cNvPr id="193539" name="Rectangle 3"/>
          <p:cNvSpPr>
            <a:spLocks noGrp="1" noChangeArrowheads="1"/>
          </p:cNvSpPr>
          <p:nvPr>
            <p:ph type="body" idx="1"/>
          </p:nvPr>
        </p:nvSpPr>
        <p:spPr>
          <a:xfrm>
            <a:off x="566738" y="1752600"/>
            <a:ext cx="8108950" cy="4267200"/>
          </a:xfrm>
        </p:spPr>
        <p:txBody>
          <a:bodyPr/>
          <a:lstStyle/>
          <a:p>
            <a:pPr marL="0" indent="0" algn="just" eaLnBrk="1" hangingPunct="1">
              <a:buFont typeface="Wingdings" pitchFamily="2" charset="2"/>
              <a:buNone/>
            </a:pPr>
            <a:r>
              <a:rPr lang="he-IL" sz="2800" smtClean="0"/>
              <a:t>בניסוי שערכו לאטאנה ורודין 1969, הוזמנו נחקרים למעבדה מחציתם בזוגות ומחציתם בנפרד. משהופיעו הנחקרים, קיבלה את פניהם חוקרת, וביקשה מהם לענות על שאלון. אחר כך נכנסה החוקרת לחדר סמוך, מבעד למחיצת בד שהפרידה בין החדרים, בהבטיחה לשוב לאחר מספר דקות. לפתע שמעו הנחקרים אישה עולה על כיסא מועדת ואחר כך צעקה וקולות של כאב.</a:t>
            </a:r>
          </a:p>
          <a:p>
            <a:pPr marL="0" indent="0" algn="just" eaLnBrk="1" hangingPunct="1">
              <a:buFont typeface="Wingdings" pitchFamily="2" charset="2"/>
              <a:buNone/>
            </a:pPr>
            <a:endParaRPr lang="he-IL" sz="2800" smtClean="0"/>
          </a:p>
          <a:p>
            <a:pPr marL="0" indent="0" algn="just" eaLnBrk="1" hangingPunct="1">
              <a:buFont typeface="Wingdings" pitchFamily="2" charset="2"/>
              <a:buNone/>
            </a:pPr>
            <a:r>
              <a:rPr lang="he-IL" sz="2800" smtClean="0"/>
              <a:t>מקרב קבוצת הנחקרים אשר היו בנפרד 70% קמו להגיש עזרה לעומת 20% בלבד בקבוצת הזוגות.</a:t>
            </a:r>
            <a:endParaRPr lang="en-US" sz="2800" smtClean="0"/>
          </a:p>
        </p:txBody>
      </p:sp>
      <p:sp>
        <p:nvSpPr>
          <p:cNvPr id="12292" name="Rectangle 5"/>
          <p:cNvSpPr>
            <a:spLocks noGrp="1" noChangeArrowheads="1"/>
          </p:cNvSpPr>
          <p:nvPr>
            <p:ph type="title"/>
          </p:nvPr>
        </p:nvSpPr>
        <p:spPr>
          <a:noFill/>
        </p:spPr>
        <p:txBody>
          <a:bodyPr/>
          <a:lstStyle/>
          <a:p>
            <a:pPr eaLnBrk="1" hangingPunct="1"/>
            <a:r>
              <a:rPr lang="he-IL" smtClean="0"/>
              <a:t>הגישה המדעית</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afterEffect">
                                  <p:stCondLst>
                                    <p:cond delay="0"/>
                                  </p:stCondLst>
                                  <p:childTnLst>
                                    <p:set>
                                      <p:cBhvr>
                                        <p:cTn id="6" dur="1" fill="hold">
                                          <p:stCondLst>
                                            <p:cond delay="0"/>
                                          </p:stCondLst>
                                        </p:cTn>
                                        <p:tgtEl>
                                          <p:spTgt spid="193539">
                                            <p:txEl>
                                              <p:pRg st="0" end="0"/>
                                            </p:txEl>
                                          </p:spTgt>
                                        </p:tgtEl>
                                        <p:attrNameLst>
                                          <p:attrName>style.visibility</p:attrName>
                                        </p:attrNameLst>
                                      </p:cBhvr>
                                      <p:to>
                                        <p:strVal val="visible"/>
                                      </p:to>
                                    </p:set>
                                    <p:anim calcmode="lin" valueType="num">
                                      <p:cBhvr>
                                        <p:cTn id="7" dur="1000" fill="hold"/>
                                        <p:tgtEl>
                                          <p:spTgt spid="193539">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9353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9353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193539">
                                            <p:txEl>
                                              <p:pRg st="2" end="2"/>
                                            </p:txEl>
                                          </p:spTgt>
                                        </p:tgtEl>
                                        <p:attrNameLst>
                                          <p:attrName>style.visibility</p:attrName>
                                        </p:attrNameLst>
                                      </p:cBhvr>
                                      <p:to>
                                        <p:strVal val="visible"/>
                                      </p:to>
                                    </p:set>
                                    <p:anim calcmode="lin" valueType="num">
                                      <p:cBhvr>
                                        <p:cTn id="14" dur="1000" fill="hold"/>
                                        <p:tgtEl>
                                          <p:spTgt spid="193539">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193539">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935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Slide Number Placeholder 5"/>
          <p:cNvSpPr>
            <a:spLocks noGrp="1"/>
          </p:cNvSpPr>
          <p:nvPr>
            <p:ph type="sldNum" sz="quarter" idx="11"/>
          </p:nvPr>
        </p:nvSpPr>
        <p:spPr>
          <a:noFill/>
        </p:spPr>
        <p:txBody>
          <a:bodyPr/>
          <a:lstStyle/>
          <a:p>
            <a:fld id="{DBF56FFB-199F-4833-AB80-0220D5234780}" type="slidenum">
              <a:rPr lang="he-IL" smtClean="0"/>
              <a:pPr/>
              <a:t>100</a:t>
            </a:fld>
            <a:endParaRPr lang="en-US" smtClean="0"/>
          </a:p>
        </p:txBody>
      </p:sp>
      <p:sp>
        <p:nvSpPr>
          <p:cNvPr id="104451" name="Rectangle 2"/>
          <p:cNvSpPr>
            <a:spLocks noGrp="1" noChangeArrowheads="1"/>
          </p:cNvSpPr>
          <p:nvPr>
            <p:ph type="title"/>
          </p:nvPr>
        </p:nvSpPr>
        <p:spPr>
          <a:xfrm>
            <a:off x="755650" y="0"/>
            <a:ext cx="7158038" cy="1412875"/>
          </a:xfrm>
        </p:spPr>
        <p:txBody>
          <a:bodyPr/>
          <a:lstStyle/>
          <a:p>
            <a:pPr eaLnBrk="1" hangingPunct="1"/>
            <a:r>
              <a:rPr lang="he-IL" smtClean="0"/>
              <a:t>שלבים בבניית שאלון: 2</a:t>
            </a:r>
            <a:endParaRPr lang="en-US" smtClean="0"/>
          </a:p>
        </p:txBody>
      </p:sp>
      <p:sp>
        <p:nvSpPr>
          <p:cNvPr id="292867" name="Rectangle 3"/>
          <p:cNvSpPr>
            <a:spLocks noGrp="1" noChangeArrowheads="1"/>
          </p:cNvSpPr>
          <p:nvPr>
            <p:ph type="body" sz="half" idx="1"/>
          </p:nvPr>
        </p:nvSpPr>
        <p:spPr>
          <a:xfrm>
            <a:off x="571500" y="1571625"/>
            <a:ext cx="8027988" cy="2857500"/>
          </a:xfrm>
        </p:spPr>
        <p:txBody>
          <a:bodyPr>
            <a:normAutofit/>
          </a:bodyPr>
          <a:lstStyle/>
          <a:p>
            <a:pPr marL="660400" indent="-660400" algn="just" eaLnBrk="1" hangingPunct="1">
              <a:lnSpc>
                <a:spcPct val="80000"/>
              </a:lnSpc>
              <a:buClr>
                <a:srgbClr val="0000FF"/>
              </a:buClr>
              <a:buFont typeface="Wingdings" pitchFamily="2" charset="2"/>
              <a:buChar char="r"/>
              <a:defRPr/>
            </a:pPr>
            <a:r>
              <a:rPr lang="he-IL" sz="2400" dirty="0" smtClean="0"/>
              <a:t>ניסוח שאלות:</a:t>
            </a:r>
          </a:p>
          <a:p>
            <a:pPr marL="893763" lvl="1" indent="-350838" algn="just" eaLnBrk="1" hangingPunct="1">
              <a:lnSpc>
                <a:spcPct val="90000"/>
              </a:lnSpc>
              <a:buClr>
                <a:srgbClr val="0000FF"/>
              </a:buClr>
              <a:defRPr/>
            </a:pPr>
            <a:r>
              <a:rPr lang="he-IL" sz="2000" dirty="0" smtClean="0"/>
              <a:t>רלוונטיות, העדר חפיפה, מיצוי.</a:t>
            </a:r>
          </a:p>
          <a:p>
            <a:pPr marL="893763" lvl="1" indent="-350838" algn="just" eaLnBrk="1" hangingPunct="1">
              <a:lnSpc>
                <a:spcPct val="90000"/>
              </a:lnSpc>
              <a:buClr>
                <a:srgbClr val="0000FF"/>
              </a:buClr>
              <a:defRPr/>
            </a:pPr>
            <a:r>
              <a:rPr lang="he-IL" sz="2000" dirty="0" smtClean="0"/>
              <a:t>סוג השאלה [פתוחה / סגורה. ישירה  / השלכה].</a:t>
            </a:r>
          </a:p>
          <a:p>
            <a:pPr marL="893763" lvl="1" indent="-350838" algn="just" eaLnBrk="1" hangingPunct="1">
              <a:lnSpc>
                <a:spcPct val="90000"/>
              </a:lnSpc>
              <a:buClr>
                <a:srgbClr val="0000FF"/>
              </a:buClr>
              <a:defRPr/>
            </a:pPr>
            <a:r>
              <a:rPr lang="he-IL" sz="2000" dirty="0" smtClean="0"/>
              <a:t>ניסוחים והטיות.</a:t>
            </a:r>
          </a:p>
          <a:p>
            <a:pPr marL="1257300" lvl="1" indent="-455613" algn="just" eaLnBrk="1" hangingPunct="1">
              <a:lnSpc>
                <a:spcPct val="90000"/>
              </a:lnSpc>
              <a:buFont typeface="Wingdings" pitchFamily="2" charset="2"/>
              <a:buNone/>
              <a:defRPr/>
            </a:pPr>
            <a:endParaRPr lang="en-US" sz="18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28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9286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29286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928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7" grpId="0" build="p" autoUpdateAnimBg="0"/>
    </p:bldLst>
  </p:timing>
</p:sld>
</file>

<file path=ppt/slides/slide10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4" name="Slide Number Placeholder 5"/>
          <p:cNvSpPr>
            <a:spLocks noGrp="1"/>
          </p:cNvSpPr>
          <p:nvPr>
            <p:ph type="sldNum" sz="quarter" idx="11"/>
          </p:nvPr>
        </p:nvSpPr>
        <p:spPr>
          <a:noFill/>
        </p:spPr>
        <p:txBody>
          <a:bodyPr/>
          <a:lstStyle/>
          <a:p>
            <a:fld id="{F237DE5E-6ABC-4FD0-869F-CC38560C8342}" type="slidenum">
              <a:rPr lang="he-IL" smtClean="0"/>
              <a:pPr/>
              <a:t>101</a:t>
            </a:fld>
            <a:endParaRPr lang="en-US" smtClean="0"/>
          </a:p>
        </p:txBody>
      </p:sp>
      <p:sp>
        <p:nvSpPr>
          <p:cNvPr id="105475" name="Rectangle 2"/>
          <p:cNvSpPr>
            <a:spLocks noGrp="1" noChangeArrowheads="1"/>
          </p:cNvSpPr>
          <p:nvPr>
            <p:ph type="title"/>
          </p:nvPr>
        </p:nvSpPr>
        <p:spPr>
          <a:xfrm>
            <a:off x="755650" y="0"/>
            <a:ext cx="7158038" cy="1412875"/>
          </a:xfrm>
        </p:spPr>
        <p:txBody>
          <a:bodyPr/>
          <a:lstStyle/>
          <a:p>
            <a:pPr eaLnBrk="1" hangingPunct="1"/>
            <a:r>
              <a:rPr lang="he-IL" smtClean="0"/>
              <a:t>רלוונטיות, העדר חפיפה ומיצוי</a:t>
            </a:r>
            <a:endParaRPr lang="en-US" smtClean="0"/>
          </a:p>
        </p:txBody>
      </p:sp>
      <p:sp>
        <p:nvSpPr>
          <p:cNvPr id="294915" name="Rectangle 3"/>
          <p:cNvSpPr>
            <a:spLocks noGrp="1" noChangeArrowheads="1"/>
          </p:cNvSpPr>
          <p:nvPr>
            <p:ph type="body" sz="half" idx="1"/>
          </p:nvPr>
        </p:nvSpPr>
        <p:spPr>
          <a:xfrm>
            <a:off x="500063" y="1571625"/>
            <a:ext cx="8067675" cy="1357313"/>
          </a:xfrm>
        </p:spPr>
        <p:txBody>
          <a:bodyPr/>
          <a:lstStyle/>
          <a:p>
            <a:pPr marL="265113" indent="-265113" algn="just" eaLnBrk="1" hangingPunct="1">
              <a:spcBef>
                <a:spcPct val="0"/>
              </a:spcBef>
              <a:buClr>
                <a:srgbClr val="0000FF"/>
              </a:buClr>
              <a:buFont typeface="Wingdings" pitchFamily="2" charset="2"/>
              <a:buChar char="r"/>
            </a:pPr>
            <a:r>
              <a:rPr lang="he-IL" sz="1600" b="1" smtClean="0"/>
              <a:t>רלוונטיות</a:t>
            </a:r>
            <a:r>
              <a:rPr lang="he-IL" sz="1600" smtClean="0"/>
              <a:t> – תוקף התוכן והמבנה של המדידה באמצעות השאלות. האם השאלות שייכות לעולמות התוכן ומקיפות אותו. [עקיבות פנימית וניתוח גורמים על בסיס התשובות שהתקבלו].</a:t>
            </a:r>
          </a:p>
          <a:p>
            <a:pPr marL="265113" indent="-265113" algn="just" eaLnBrk="1" hangingPunct="1">
              <a:spcBef>
                <a:spcPct val="0"/>
              </a:spcBef>
              <a:buClr>
                <a:srgbClr val="0000FF"/>
              </a:buClr>
              <a:buFont typeface="Wingdings" pitchFamily="2" charset="2"/>
              <a:buChar char="r"/>
            </a:pPr>
            <a:r>
              <a:rPr lang="he-IL" sz="1600" b="1" smtClean="0"/>
              <a:t>העדר חפיפה</a:t>
            </a:r>
            <a:r>
              <a:rPr lang="he-IL" sz="1600" smtClean="0"/>
              <a:t> – שאלה שאינה מוסיפה מידע מיותרת, יחד עם זאת חפיפה מסוימת בין השאלות רצויה ואף הכרחית שכן היא יכולה לשרת את מהימנות המדידה ואת תוקפה.</a:t>
            </a:r>
          </a:p>
          <a:p>
            <a:pPr marL="265113" indent="-265113" algn="just" eaLnBrk="1" hangingPunct="1">
              <a:spcBef>
                <a:spcPct val="0"/>
              </a:spcBef>
              <a:buClr>
                <a:srgbClr val="0000FF"/>
              </a:buClr>
              <a:buFont typeface="Wingdings" pitchFamily="2" charset="2"/>
              <a:buChar char="r"/>
            </a:pPr>
            <a:r>
              <a:rPr lang="he-IL" sz="1600" b="1" smtClean="0"/>
              <a:t>מיצוי</a:t>
            </a:r>
            <a:r>
              <a:rPr lang="he-IL" sz="1600" smtClean="0"/>
              <a:t> – השאלות ממצות את כל ההיבטים שלדעת החוקר רלוונטיים למחקר.</a:t>
            </a:r>
          </a:p>
        </p:txBody>
      </p:sp>
      <p:sp>
        <p:nvSpPr>
          <p:cNvPr id="5" name="Rectangle 3"/>
          <p:cNvSpPr>
            <a:spLocks noGrp="1" noChangeArrowheads="1"/>
          </p:cNvSpPr>
          <p:nvPr>
            <p:ph idx="1"/>
          </p:nvPr>
        </p:nvSpPr>
        <p:spPr>
          <a:xfrm>
            <a:off x="5857875" y="3143250"/>
            <a:ext cx="3125788" cy="3143250"/>
          </a:xfrm>
        </p:spPr>
        <p:txBody>
          <a:bodyPr>
            <a:normAutofit fontScale="92500" lnSpcReduction="20000"/>
          </a:bodyPr>
          <a:lstStyle/>
          <a:p>
            <a:pPr marL="342900" indent="-342900" algn="just" eaLnBrk="1" hangingPunct="1">
              <a:lnSpc>
                <a:spcPct val="150000"/>
              </a:lnSpc>
              <a:buClr>
                <a:srgbClr val="0000FF"/>
              </a:buClr>
              <a:buFont typeface="Wingdings" pitchFamily="2" charset="2"/>
              <a:buNone/>
              <a:defRPr/>
            </a:pPr>
            <a:r>
              <a:rPr lang="he-IL" sz="1800" b="1" dirty="0" smtClean="0"/>
              <a:t>עקיבות פנימית: </a:t>
            </a:r>
            <a:r>
              <a:rPr lang="he-IL" sz="1800" dirty="0" smtClean="0"/>
              <a:t>ההנחה היא שמבחן הוא מדגם של פריטים המיועדים לבדוק את אותה התכונה. אם כל הפריטים מודדים את אותה התכונה אזי נצפה למתאמים גבוהים ביניהם. ככל שהמתאמים גבוהים יותר (טובים יותר) המבחן מודד טוב יותר את התכונה שהוא אמור למדוד. אפשרות לקצר את הכלי.</a:t>
            </a:r>
          </a:p>
        </p:txBody>
      </p:sp>
      <p:graphicFrame>
        <p:nvGraphicFramePr>
          <p:cNvPr id="6" name="Table 5"/>
          <p:cNvGraphicFramePr>
            <a:graphicFrameLocks noGrp="1"/>
          </p:cNvGraphicFramePr>
          <p:nvPr/>
        </p:nvGraphicFramePr>
        <p:xfrm>
          <a:off x="285750" y="2928938"/>
          <a:ext cx="5572125" cy="3487737"/>
        </p:xfrm>
        <a:graphic>
          <a:graphicData uri="http://schemas.openxmlformats.org/drawingml/2006/table">
            <a:tbl>
              <a:tblPr/>
              <a:tblGrid>
                <a:gridCol w="5572125"/>
              </a:tblGrid>
              <a:tr h="146897">
                <a:tc>
                  <a:txBody>
                    <a:bodyPr/>
                    <a:lstStyle/>
                    <a:p>
                      <a:pPr algn="l" fontAlgn="b"/>
                      <a:r>
                        <a:rPr lang="en-US" sz="900" b="0" i="0" u="none" strike="noStrike" dirty="0">
                          <a:latin typeface="Courier New"/>
                        </a:rPr>
                        <a:t>               Scale          </a:t>
                      </a:r>
                      <a:r>
                        <a:rPr lang="en-US" sz="900" b="0" i="0" u="none" strike="noStrike" dirty="0" err="1">
                          <a:latin typeface="Courier New"/>
                        </a:rPr>
                        <a:t>Scale</a:t>
                      </a:r>
                      <a:r>
                        <a:rPr lang="en-US" sz="900" b="0" i="0" u="none" strike="noStrike" dirty="0">
                          <a:latin typeface="Courier New"/>
                        </a:rPr>
                        <a:t>      Corrected</a:t>
                      </a:r>
                    </a:p>
                  </a:txBody>
                  <a:tcPr marL="8778" marR="8778" marT="8779" marB="0" anchor="b">
                    <a:lnL>
                      <a:noFill/>
                    </a:lnL>
                    <a:lnR>
                      <a:noFill/>
                    </a:lnR>
                    <a:lnT>
                      <a:noFill/>
                    </a:lnT>
                    <a:lnB>
                      <a:noFill/>
                    </a:lnB>
                  </a:tcPr>
                </a:tc>
              </a:tr>
              <a:tr h="146897">
                <a:tc>
                  <a:txBody>
                    <a:bodyPr/>
                    <a:lstStyle/>
                    <a:p>
                      <a:pPr algn="l" fontAlgn="b"/>
                      <a:r>
                        <a:rPr lang="en-US" sz="900" b="0" i="0" u="none" strike="noStrike" dirty="0">
                          <a:latin typeface="Courier New"/>
                        </a:rPr>
                        <a:t>               Mean         Variance       Item-         Squared          </a:t>
                      </a:r>
                      <a:r>
                        <a:rPr lang="en-US" sz="900" b="1" i="0" u="none" strike="noStrike" dirty="0">
                          <a:latin typeface="Courier New"/>
                        </a:rPr>
                        <a:t>Alpha</a:t>
                      </a:r>
                    </a:p>
                  </a:txBody>
                  <a:tcPr marL="8778" marR="8778" marT="8779" marB="0" anchor="b">
                    <a:lnL>
                      <a:noFill/>
                    </a:lnL>
                    <a:lnR>
                      <a:noFill/>
                    </a:lnR>
                    <a:lnT>
                      <a:noFill/>
                    </a:lnT>
                    <a:lnB>
                      <a:noFill/>
                    </a:lnB>
                  </a:tcPr>
                </a:tc>
              </a:tr>
              <a:tr h="146897">
                <a:tc>
                  <a:txBody>
                    <a:bodyPr/>
                    <a:lstStyle/>
                    <a:p>
                      <a:pPr algn="l" fontAlgn="b"/>
                      <a:r>
                        <a:rPr lang="en-US" sz="900" b="0" i="0" u="none" strike="noStrike" dirty="0">
                          <a:latin typeface="Courier New"/>
                        </a:rPr>
                        <a:t>              if Item        if Item       Total         Multiple        </a:t>
                      </a:r>
                      <a:r>
                        <a:rPr lang="en-US" sz="900" b="1" i="0" u="none" strike="noStrike" dirty="0">
                          <a:latin typeface="Courier New"/>
                        </a:rPr>
                        <a:t>if Item</a:t>
                      </a:r>
                    </a:p>
                  </a:txBody>
                  <a:tcPr marL="8778" marR="8778" marT="8779" marB="0" anchor="b">
                    <a:lnL>
                      <a:noFill/>
                    </a:lnL>
                    <a:lnR>
                      <a:noFill/>
                    </a:lnR>
                    <a:lnT>
                      <a:noFill/>
                    </a:lnT>
                    <a:lnB>
                      <a:noFill/>
                    </a:lnB>
                  </a:tcPr>
                </a:tc>
              </a:tr>
              <a:tr h="146897">
                <a:tc>
                  <a:txBody>
                    <a:bodyPr/>
                    <a:lstStyle/>
                    <a:p>
                      <a:pPr algn="l" fontAlgn="b"/>
                      <a:r>
                        <a:rPr lang="en-US" sz="900" b="0" i="0" u="none" strike="noStrike" dirty="0">
                          <a:latin typeface="Courier New"/>
                        </a:rPr>
                        <a:t>              Deleted        </a:t>
                      </a:r>
                      <a:r>
                        <a:rPr lang="en-US" sz="900" b="0" i="0" u="none" strike="noStrike" dirty="0" err="1">
                          <a:latin typeface="Courier New"/>
                        </a:rPr>
                        <a:t>Deleted</a:t>
                      </a:r>
                      <a:r>
                        <a:rPr lang="en-US" sz="900" b="0" i="0" u="none" strike="noStrike" dirty="0">
                          <a:latin typeface="Courier New"/>
                        </a:rPr>
                        <a:t>    Correlation    </a:t>
                      </a:r>
                      <a:r>
                        <a:rPr lang="en-US" sz="900" b="0" i="0" u="none" strike="noStrike" dirty="0" err="1">
                          <a:latin typeface="Courier New"/>
                        </a:rPr>
                        <a:t>Correlation</a:t>
                      </a:r>
                      <a:r>
                        <a:rPr lang="en-US" sz="900" b="0" i="0" u="none" strike="noStrike" dirty="0">
                          <a:latin typeface="Courier New"/>
                        </a:rPr>
                        <a:t>       </a:t>
                      </a:r>
                      <a:r>
                        <a:rPr lang="en-US" sz="900" b="1" i="0" u="none" strike="noStrike" dirty="0">
                          <a:latin typeface="Courier New"/>
                        </a:rPr>
                        <a:t>Deleted</a:t>
                      </a:r>
                    </a:p>
                  </a:txBody>
                  <a:tcPr marL="8778" marR="8778" marT="8779" marB="0" anchor="b">
                    <a:lnL>
                      <a:noFill/>
                    </a:lnL>
                    <a:lnR>
                      <a:noFill/>
                    </a:lnR>
                    <a:lnT>
                      <a:noFill/>
                    </a:lnT>
                    <a:lnB>
                      <a:noFill/>
                    </a:lnB>
                  </a:tcPr>
                </a:tc>
              </a:tr>
              <a:tr h="145948">
                <a:tc>
                  <a:txBody>
                    <a:bodyPr/>
                    <a:lstStyle/>
                    <a:p>
                      <a:pPr algn="l" fontAlgn="b"/>
                      <a:endParaRPr lang="he-IL" sz="900" b="0" i="0" u="none" strike="noStrike" dirty="0">
                        <a:latin typeface="Courier New"/>
                      </a:endParaRPr>
                    </a:p>
                  </a:txBody>
                  <a:tcPr marL="8778" marR="8778" marT="8779" marB="0" anchor="b">
                    <a:lnL>
                      <a:noFill/>
                    </a:lnL>
                    <a:lnR>
                      <a:noFill/>
                    </a:lnR>
                    <a:lnT>
                      <a:noFill/>
                    </a:lnT>
                    <a:lnB w="12700" cap="flat" cmpd="sng" algn="ctr">
                      <a:solidFill>
                        <a:srgbClr val="000000"/>
                      </a:solidFill>
                      <a:prstDash val="solid"/>
                      <a:round/>
                      <a:headEnd type="none" w="med" len="med"/>
                      <a:tailEnd type="none" w="med" len="med"/>
                    </a:lnB>
                  </a:tcPr>
                </a:tc>
              </a:tr>
              <a:tr h="163219">
                <a:tc>
                  <a:txBody>
                    <a:bodyPr/>
                    <a:lstStyle/>
                    <a:p>
                      <a:pPr algn="l" rtl="0" fontAlgn="b"/>
                      <a:r>
                        <a:rPr lang="he-IL" sz="900" b="0" i="0" u="none" strike="noStrike" dirty="0" smtClean="0">
                          <a:solidFill>
                            <a:srgbClr val="000000"/>
                          </a:solidFill>
                          <a:latin typeface="Courier New"/>
                        </a:rPr>
                        <a:t>פריט</a:t>
                      </a:r>
                      <a:r>
                        <a:rPr lang="fi-FI" sz="900" b="0" i="0" u="none" strike="noStrike" dirty="0" smtClean="0">
                          <a:solidFill>
                            <a:srgbClr val="000000"/>
                          </a:solidFill>
                          <a:latin typeface="Courier New"/>
                        </a:rPr>
                        <a:t>_1    </a:t>
                      </a:r>
                      <a:r>
                        <a:rPr lang="en-US" sz="900" b="0" i="0" u="none" strike="noStrike" dirty="0" smtClean="0">
                          <a:solidFill>
                            <a:srgbClr val="000000"/>
                          </a:solidFill>
                          <a:latin typeface="Courier New"/>
                        </a:rPr>
                        <a:t>  </a:t>
                      </a:r>
                      <a:r>
                        <a:rPr lang="fi-FI" sz="900" b="0" i="0" u="none" strike="noStrike" dirty="0" smtClean="0">
                          <a:solidFill>
                            <a:srgbClr val="000000"/>
                          </a:solidFill>
                          <a:latin typeface="Courier New"/>
                        </a:rPr>
                        <a:t>   </a:t>
                      </a:r>
                      <a:r>
                        <a:rPr lang="fi-FI" sz="900" b="0" i="0" u="none" strike="noStrike" dirty="0">
                          <a:solidFill>
                            <a:srgbClr val="000000"/>
                          </a:solidFill>
                          <a:latin typeface="Courier New"/>
                        </a:rPr>
                        <a:t>38.6300       448.8348        .5790         .5845           </a:t>
                      </a:r>
                      <a:r>
                        <a:rPr lang="fi-FI" sz="900" b="1" i="0" u="none" strike="noStrike" dirty="0">
                          <a:solidFill>
                            <a:srgbClr val="000000"/>
                          </a:solidFill>
                          <a:latin typeface="Courier New"/>
                        </a:rPr>
                        <a:t>.8058</a:t>
                      </a:r>
                    </a:p>
                  </a:txBody>
                  <a:tcPr marL="8778" marR="8778" marT="87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3219">
                <a:tc>
                  <a:txBody>
                    <a:bodyPr/>
                    <a:lstStyle/>
                    <a:p>
                      <a:pPr algn="l" rtl="0" fontAlgn="b"/>
                      <a:r>
                        <a:rPr lang="he-IL" sz="900" b="0" i="0" u="none" strike="noStrike" dirty="0" smtClean="0">
                          <a:solidFill>
                            <a:srgbClr val="000000"/>
                          </a:solidFill>
                          <a:latin typeface="Courier New"/>
                        </a:rPr>
                        <a:t>פריט</a:t>
                      </a:r>
                      <a:r>
                        <a:rPr lang="fi-FI" sz="900" b="0" i="0" u="none" strike="noStrike" dirty="0" smtClean="0">
                          <a:solidFill>
                            <a:srgbClr val="000000"/>
                          </a:solidFill>
                          <a:latin typeface="Courier New"/>
                        </a:rPr>
                        <a:t>_2         </a:t>
                      </a:r>
                      <a:r>
                        <a:rPr lang="fi-FI" sz="900" b="0" i="0" u="none" strike="noStrike" dirty="0">
                          <a:solidFill>
                            <a:srgbClr val="000000"/>
                          </a:solidFill>
                          <a:latin typeface="Courier New"/>
                        </a:rPr>
                        <a:t>36.9600       442.4065        .7793         .7153           </a:t>
                      </a:r>
                      <a:r>
                        <a:rPr lang="fi-FI" sz="900" b="1" i="0" u="none" strike="noStrike" dirty="0">
                          <a:solidFill>
                            <a:srgbClr val="000000"/>
                          </a:solidFill>
                          <a:latin typeface="Courier New"/>
                        </a:rPr>
                        <a:t>.7920</a:t>
                      </a:r>
                    </a:p>
                  </a:txBody>
                  <a:tcPr marL="8778" marR="8778" marT="87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3219">
                <a:tc>
                  <a:txBody>
                    <a:bodyPr/>
                    <a:lstStyle/>
                    <a:p>
                      <a:pPr algn="l" rtl="0" fontAlgn="b"/>
                      <a:r>
                        <a:rPr lang="he-IL" sz="900" b="0" i="0" u="none" strike="noStrike" dirty="0" smtClean="0">
                          <a:solidFill>
                            <a:srgbClr val="000000"/>
                          </a:solidFill>
                          <a:latin typeface="Courier New"/>
                        </a:rPr>
                        <a:t>פריט</a:t>
                      </a:r>
                      <a:r>
                        <a:rPr lang="fi-FI" sz="900" b="0" i="0" u="none" strike="noStrike" dirty="0" smtClean="0">
                          <a:solidFill>
                            <a:srgbClr val="000000"/>
                          </a:solidFill>
                          <a:latin typeface="Courier New"/>
                        </a:rPr>
                        <a:t>_3         </a:t>
                      </a:r>
                      <a:r>
                        <a:rPr lang="fi-FI" sz="900" b="0" i="0" u="none" strike="noStrike" dirty="0">
                          <a:solidFill>
                            <a:srgbClr val="000000"/>
                          </a:solidFill>
                          <a:latin typeface="Courier New"/>
                        </a:rPr>
                        <a:t>39.8200       462.3445        .5352         .6342           </a:t>
                      </a:r>
                      <a:r>
                        <a:rPr lang="fi-FI" sz="900" b="1" i="0" u="none" strike="noStrike" dirty="0">
                          <a:solidFill>
                            <a:srgbClr val="000000"/>
                          </a:solidFill>
                          <a:latin typeface="Courier New"/>
                        </a:rPr>
                        <a:t>.8097</a:t>
                      </a:r>
                    </a:p>
                  </a:txBody>
                  <a:tcPr marL="8778" marR="8778" marT="87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3219">
                <a:tc>
                  <a:txBody>
                    <a:bodyPr/>
                    <a:lstStyle/>
                    <a:p>
                      <a:pPr algn="l" rtl="0" fontAlgn="b"/>
                      <a:r>
                        <a:rPr lang="he-IL" sz="900" b="0" i="0" u="none" strike="noStrike" dirty="0" smtClean="0">
                          <a:solidFill>
                            <a:srgbClr val="000000"/>
                          </a:solidFill>
                          <a:latin typeface="Courier New"/>
                        </a:rPr>
                        <a:t>פריט</a:t>
                      </a:r>
                      <a:r>
                        <a:rPr lang="fi-FI" sz="900" b="0" i="0" u="none" strike="noStrike" dirty="0" smtClean="0">
                          <a:solidFill>
                            <a:srgbClr val="000000"/>
                          </a:solidFill>
                          <a:latin typeface="Courier New"/>
                        </a:rPr>
                        <a:t>_4         </a:t>
                      </a:r>
                      <a:r>
                        <a:rPr lang="fi-FI" sz="900" b="0" i="0" u="none" strike="noStrike" dirty="0">
                          <a:solidFill>
                            <a:srgbClr val="000000"/>
                          </a:solidFill>
                          <a:latin typeface="Courier New"/>
                        </a:rPr>
                        <a:t>37.3300       480.6185        .4214         .4754           </a:t>
                      </a:r>
                      <a:r>
                        <a:rPr lang="fi-FI" sz="900" b="1" i="0" u="none" strike="noStrike" dirty="0">
                          <a:solidFill>
                            <a:srgbClr val="000000"/>
                          </a:solidFill>
                          <a:latin typeface="Courier New"/>
                        </a:rPr>
                        <a:t>.8186</a:t>
                      </a:r>
                    </a:p>
                  </a:txBody>
                  <a:tcPr marL="8778" marR="8778" marT="87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3219">
                <a:tc>
                  <a:txBody>
                    <a:bodyPr/>
                    <a:lstStyle/>
                    <a:p>
                      <a:pPr algn="l" rtl="0" fontAlgn="b"/>
                      <a:r>
                        <a:rPr lang="he-IL" sz="900" b="0" i="0" u="none" strike="noStrike" dirty="0" smtClean="0">
                          <a:solidFill>
                            <a:srgbClr val="000000"/>
                          </a:solidFill>
                          <a:latin typeface="Courier New"/>
                        </a:rPr>
                        <a:t>פריט</a:t>
                      </a:r>
                      <a:r>
                        <a:rPr lang="fi-FI" sz="900" b="0" i="0" u="none" strike="noStrike" dirty="0" smtClean="0">
                          <a:solidFill>
                            <a:srgbClr val="000000"/>
                          </a:solidFill>
                          <a:latin typeface="Courier New"/>
                        </a:rPr>
                        <a:t>_5         </a:t>
                      </a:r>
                      <a:r>
                        <a:rPr lang="fi-FI" sz="900" b="0" i="0" u="none" strike="noStrike" dirty="0">
                          <a:solidFill>
                            <a:srgbClr val="000000"/>
                          </a:solidFill>
                          <a:latin typeface="Courier New"/>
                        </a:rPr>
                        <a:t>38.1300       444.9368        .6360         .8065           </a:t>
                      </a:r>
                      <a:r>
                        <a:rPr lang="fi-FI" sz="900" b="1" i="0" u="none" strike="noStrike" dirty="0">
                          <a:solidFill>
                            <a:srgbClr val="000000"/>
                          </a:solidFill>
                          <a:latin typeface="Courier New"/>
                        </a:rPr>
                        <a:t>.8010</a:t>
                      </a:r>
                    </a:p>
                  </a:txBody>
                  <a:tcPr marL="8778" marR="8778" marT="87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3219">
                <a:tc>
                  <a:txBody>
                    <a:bodyPr/>
                    <a:lstStyle/>
                    <a:p>
                      <a:pPr algn="l" rtl="0" fontAlgn="b"/>
                      <a:r>
                        <a:rPr lang="he-IL" sz="900" b="0" i="0" u="none" strike="noStrike" dirty="0" smtClean="0">
                          <a:solidFill>
                            <a:srgbClr val="000000"/>
                          </a:solidFill>
                          <a:latin typeface="Courier New"/>
                        </a:rPr>
                        <a:t>פריט</a:t>
                      </a:r>
                      <a:r>
                        <a:rPr lang="fi-FI" sz="900" b="0" i="0" u="none" strike="noStrike" dirty="0" smtClean="0">
                          <a:solidFill>
                            <a:srgbClr val="000000"/>
                          </a:solidFill>
                          <a:latin typeface="Courier New"/>
                        </a:rPr>
                        <a:t>_6         </a:t>
                      </a:r>
                      <a:r>
                        <a:rPr lang="fi-FI" sz="900" b="0" i="0" u="none" strike="noStrike" dirty="0">
                          <a:solidFill>
                            <a:srgbClr val="000000"/>
                          </a:solidFill>
                          <a:latin typeface="Courier New"/>
                        </a:rPr>
                        <a:t>40.9500       518.7066        .2815         .3751           </a:t>
                      </a:r>
                      <a:r>
                        <a:rPr lang="fi-FI" sz="900" b="1" i="0" u="none" strike="noStrike" dirty="0">
                          <a:solidFill>
                            <a:srgbClr val="000000"/>
                          </a:solidFill>
                          <a:latin typeface="Courier New"/>
                        </a:rPr>
                        <a:t>.8263</a:t>
                      </a:r>
                    </a:p>
                  </a:txBody>
                  <a:tcPr marL="8778" marR="8778" marT="87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3219">
                <a:tc>
                  <a:txBody>
                    <a:bodyPr/>
                    <a:lstStyle/>
                    <a:p>
                      <a:pPr algn="l" rtl="0" fontAlgn="b"/>
                      <a:r>
                        <a:rPr lang="he-IL" sz="900" b="0" i="0" u="none" strike="noStrike" dirty="0" smtClean="0">
                          <a:latin typeface="Courier New"/>
                        </a:rPr>
                        <a:t>פריט</a:t>
                      </a:r>
                      <a:r>
                        <a:rPr lang="fi-FI" sz="900" b="0" i="0" u="none" strike="noStrike" dirty="0" smtClean="0">
                          <a:latin typeface="Courier New"/>
                        </a:rPr>
                        <a:t>_7         </a:t>
                      </a:r>
                      <a:r>
                        <a:rPr lang="fi-FI" sz="900" b="0" i="0" u="none" strike="noStrike" dirty="0">
                          <a:latin typeface="Courier New"/>
                        </a:rPr>
                        <a:t>39.9500       511.9719        .3065         .3005           </a:t>
                      </a:r>
                      <a:r>
                        <a:rPr lang="fi-FI" sz="900" b="1" i="0" u="none" strike="noStrike" dirty="0">
                          <a:latin typeface="Courier New"/>
                        </a:rPr>
                        <a:t>.8251</a:t>
                      </a:r>
                    </a:p>
                  </a:txBody>
                  <a:tcPr marL="8778" marR="8778" marT="87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3219">
                <a:tc>
                  <a:txBody>
                    <a:bodyPr/>
                    <a:lstStyle/>
                    <a:p>
                      <a:pPr algn="l" rtl="0" fontAlgn="b"/>
                      <a:r>
                        <a:rPr lang="he-IL" sz="900" b="0" i="0" u="none" strike="noStrike" dirty="0" smtClean="0">
                          <a:solidFill>
                            <a:srgbClr val="000000"/>
                          </a:solidFill>
                          <a:latin typeface="Courier New"/>
                        </a:rPr>
                        <a:t>פריט</a:t>
                      </a:r>
                      <a:r>
                        <a:rPr lang="fi-FI" sz="900" b="0" i="0" u="none" strike="noStrike" dirty="0" smtClean="0">
                          <a:solidFill>
                            <a:srgbClr val="000000"/>
                          </a:solidFill>
                          <a:latin typeface="Courier New"/>
                        </a:rPr>
                        <a:t>_8         </a:t>
                      </a:r>
                      <a:r>
                        <a:rPr lang="fi-FI" sz="900" b="0" i="0" u="none" strike="noStrike" dirty="0">
                          <a:solidFill>
                            <a:srgbClr val="000000"/>
                          </a:solidFill>
                          <a:latin typeface="Courier New"/>
                        </a:rPr>
                        <a:t>39.6800       466.4669        .5823         .5715           </a:t>
                      </a:r>
                      <a:r>
                        <a:rPr lang="fi-FI" sz="900" b="1" i="0" u="none" strike="noStrike" dirty="0">
                          <a:solidFill>
                            <a:srgbClr val="000000"/>
                          </a:solidFill>
                          <a:latin typeface="Courier New"/>
                        </a:rPr>
                        <a:t>.8069</a:t>
                      </a:r>
                    </a:p>
                  </a:txBody>
                  <a:tcPr marL="8778" marR="8778" marT="87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3219">
                <a:tc>
                  <a:txBody>
                    <a:bodyPr/>
                    <a:lstStyle/>
                    <a:p>
                      <a:pPr algn="l" rtl="0" fontAlgn="b"/>
                      <a:r>
                        <a:rPr lang="he-IL" sz="900" b="0" i="0" u="none" strike="noStrike" dirty="0" smtClean="0">
                          <a:solidFill>
                            <a:srgbClr val="000000"/>
                          </a:solidFill>
                          <a:latin typeface="Courier New"/>
                        </a:rPr>
                        <a:t>פריט</a:t>
                      </a:r>
                      <a:r>
                        <a:rPr lang="fi-FI" sz="900" b="0" i="0" u="none" strike="noStrike" dirty="0" smtClean="0">
                          <a:solidFill>
                            <a:srgbClr val="000000"/>
                          </a:solidFill>
                          <a:latin typeface="Courier New"/>
                        </a:rPr>
                        <a:t>_9         </a:t>
                      </a:r>
                      <a:r>
                        <a:rPr lang="fi-FI" sz="900" b="0" i="0" u="none" strike="noStrike" dirty="0">
                          <a:solidFill>
                            <a:srgbClr val="000000"/>
                          </a:solidFill>
                          <a:latin typeface="Courier New"/>
                        </a:rPr>
                        <a:t>37.5300       481.7287        .3990         .5295           </a:t>
                      </a:r>
                      <a:r>
                        <a:rPr lang="fi-FI" sz="900" b="1" i="0" u="none" strike="noStrike" dirty="0">
                          <a:solidFill>
                            <a:srgbClr val="000000"/>
                          </a:solidFill>
                          <a:latin typeface="Courier New"/>
                        </a:rPr>
                        <a:t>.8204</a:t>
                      </a:r>
                    </a:p>
                  </a:txBody>
                  <a:tcPr marL="8778" marR="8778" marT="87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3219">
                <a:tc>
                  <a:txBody>
                    <a:bodyPr/>
                    <a:lstStyle/>
                    <a:p>
                      <a:pPr algn="l" rtl="0" fontAlgn="b"/>
                      <a:r>
                        <a:rPr lang="he-IL" sz="900" b="0" i="0" u="none" strike="noStrike" dirty="0" smtClean="0">
                          <a:solidFill>
                            <a:srgbClr val="000000"/>
                          </a:solidFill>
                          <a:latin typeface="Courier New"/>
                        </a:rPr>
                        <a:t>פריט</a:t>
                      </a:r>
                      <a:r>
                        <a:rPr lang="fi-FI" sz="900" b="0" i="0" u="none" strike="noStrike" dirty="0" smtClean="0">
                          <a:solidFill>
                            <a:srgbClr val="000000"/>
                          </a:solidFill>
                          <a:latin typeface="Courier New"/>
                        </a:rPr>
                        <a:t>_10        </a:t>
                      </a:r>
                      <a:r>
                        <a:rPr lang="fi-FI" sz="900" b="0" i="0" u="none" strike="noStrike" dirty="0">
                          <a:solidFill>
                            <a:srgbClr val="000000"/>
                          </a:solidFill>
                          <a:latin typeface="Courier New"/>
                        </a:rPr>
                        <a:t>38.4500       464.7679        .4894         .5150          </a:t>
                      </a:r>
                      <a:r>
                        <a:rPr lang="fi-FI" sz="900" b="1" i="0" u="none" strike="noStrike" dirty="0">
                          <a:solidFill>
                            <a:srgbClr val="000000"/>
                          </a:solidFill>
                          <a:latin typeface="Courier New"/>
                        </a:rPr>
                        <a:t> .8135</a:t>
                      </a:r>
                    </a:p>
                  </a:txBody>
                  <a:tcPr marL="8778" marR="8778" marT="87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3219">
                <a:tc>
                  <a:txBody>
                    <a:bodyPr/>
                    <a:lstStyle/>
                    <a:p>
                      <a:pPr algn="l" rtl="0" fontAlgn="b"/>
                      <a:r>
                        <a:rPr lang="he-IL" sz="900" b="0" i="0" u="none" strike="noStrike" dirty="0" smtClean="0">
                          <a:solidFill>
                            <a:srgbClr val="000000"/>
                          </a:solidFill>
                          <a:latin typeface="Courier New"/>
                        </a:rPr>
                        <a:t>פריט</a:t>
                      </a:r>
                      <a:r>
                        <a:rPr lang="fi-FI" sz="900" b="0" i="0" u="none" strike="noStrike" dirty="0" smtClean="0">
                          <a:solidFill>
                            <a:srgbClr val="000000"/>
                          </a:solidFill>
                          <a:latin typeface="Courier New"/>
                        </a:rPr>
                        <a:t>_11        38.2000       </a:t>
                      </a:r>
                      <a:r>
                        <a:rPr lang="fi-FI" sz="900" b="0" i="0" u="none" strike="noStrike" dirty="0">
                          <a:solidFill>
                            <a:srgbClr val="000000"/>
                          </a:solidFill>
                          <a:latin typeface="Courier New"/>
                        </a:rPr>
                        <a:t>469.7653        .4351         .7659           </a:t>
                      </a:r>
                      <a:r>
                        <a:rPr lang="fi-FI" sz="900" b="1" i="0" u="none" strike="noStrike" dirty="0">
                          <a:solidFill>
                            <a:srgbClr val="000000"/>
                          </a:solidFill>
                          <a:latin typeface="Courier New"/>
                        </a:rPr>
                        <a:t>.8182</a:t>
                      </a:r>
                    </a:p>
                  </a:txBody>
                  <a:tcPr marL="8778" marR="8778" marT="87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3219">
                <a:tc>
                  <a:txBody>
                    <a:bodyPr/>
                    <a:lstStyle/>
                    <a:p>
                      <a:pPr algn="l" rtl="0" fontAlgn="b"/>
                      <a:r>
                        <a:rPr lang="he-IL" sz="900" b="0" i="0" u="none" strike="noStrike" dirty="0" smtClean="0">
                          <a:solidFill>
                            <a:srgbClr val="000000"/>
                          </a:solidFill>
                          <a:latin typeface="Courier New"/>
                        </a:rPr>
                        <a:t>פריט</a:t>
                      </a:r>
                      <a:r>
                        <a:rPr lang="fi-FI" sz="900" b="0" i="0" u="none" strike="noStrike" dirty="0" smtClean="0">
                          <a:solidFill>
                            <a:srgbClr val="000000"/>
                          </a:solidFill>
                          <a:latin typeface="Courier New"/>
                        </a:rPr>
                        <a:t>_12        41.3900       </a:t>
                      </a:r>
                      <a:r>
                        <a:rPr lang="fi-FI" sz="900" b="0" i="0" u="none" strike="noStrike" dirty="0">
                          <a:solidFill>
                            <a:srgbClr val="000000"/>
                          </a:solidFill>
                          <a:latin typeface="Courier New"/>
                        </a:rPr>
                        <a:t>513.7989        .3009         .5010           </a:t>
                      </a:r>
                      <a:r>
                        <a:rPr lang="fi-FI" sz="900" b="1" i="0" u="none" strike="noStrike" dirty="0">
                          <a:solidFill>
                            <a:srgbClr val="000000"/>
                          </a:solidFill>
                          <a:latin typeface="Courier New"/>
                        </a:rPr>
                        <a:t>.8254</a:t>
                      </a:r>
                    </a:p>
                  </a:txBody>
                  <a:tcPr marL="8778" marR="8778" marT="87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3219">
                <a:tc>
                  <a:txBody>
                    <a:bodyPr/>
                    <a:lstStyle/>
                    <a:p>
                      <a:pPr algn="l" rtl="0" fontAlgn="b"/>
                      <a:r>
                        <a:rPr lang="he-IL" sz="900" b="0" i="0" u="none" strike="noStrike" dirty="0" smtClean="0">
                          <a:solidFill>
                            <a:srgbClr val="000000"/>
                          </a:solidFill>
                          <a:latin typeface="Courier New"/>
                        </a:rPr>
                        <a:t>פריט</a:t>
                      </a:r>
                      <a:r>
                        <a:rPr lang="fi-FI" sz="900" b="0" i="0" u="none" strike="noStrike" dirty="0" smtClean="0">
                          <a:solidFill>
                            <a:srgbClr val="000000"/>
                          </a:solidFill>
                          <a:latin typeface="Courier New"/>
                        </a:rPr>
                        <a:t>_13        39.0200       </a:t>
                      </a:r>
                      <a:r>
                        <a:rPr lang="fi-FI" sz="900" b="0" i="0" u="none" strike="noStrike" dirty="0">
                          <a:solidFill>
                            <a:srgbClr val="000000"/>
                          </a:solidFill>
                          <a:latin typeface="Courier New"/>
                        </a:rPr>
                        <a:t>478.5506        .3467         .4153           </a:t>
                      </a:r>
                      <a:r>
                        <a:rPr lang="fi-FI" sz="900" b="1" i="0" u="none" strike="noStrike" dirty="0" smtClean="0">
                          <a:solidFill>
                            <a:srgbClr val="FF0000"/>
                          </a:solidFill>
                          <a:latin typeface="Courier New"/>
                        </a:rPr>
                        <a:t>.8268</a:t>
                      </a:r>
                      <a:endParaRPr lang="fi-FI" sz="900" b="1" i="0" u="none" strike="noStrike" dirty="0">
                        <a:solidFill>
                          <a:srgbClr val="FF0000"/>
                        </a:solidFill>
                        <a:latin typeface="Courier New"/>
                      </a:endParaRPr>
                    </a:p>
                  </a:txBody>
                  <a:tcPr marL="8778" marR="8778" marT="877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897">
                <a:tc>
                  <a:txBody>
                    <a:bodyPr/>
                    <a:lstStyle/>
                    <a:p>
                      <a:pPr algn="l" fontAlgn="b"/>
                      <a:r>
                        <a:rPr lang="he-IL" sz="900" b="0" i="0" u="none" strike="noStrike" dirty="0" smtClean="0">
                          <a:latin typeface="Courier New"/>
                        </a:rPr>
                        <a:t> </a:t>
                      </a:r>
                      <a:endParaRPr lang="he-IL" sz="900" b="0" i="0" u="none" strike="noStrike" dirty="0">
                        <a:latin typeface="Courier New"/>
                      </a:endParaRPr>
                    </a:p>
                  </a:txBody>
                  <a:tcPr marL="8778" marR="8778" marT="8779" marB="0" anchor="b">
                    <a:lnL>
                      <a:noFill/>
                    </a:lnL>
                    <a:lnR>
                      <a:noFill/>
                    </a:lnR>
                    <a:lnT w="12700" cap="flat" cmpd="sng" algn="ctr">
                      <a:solidFill>
                        <a:srgbClr val="000000"/>
                      </a:solidFill>
                      <a:prstDash val="solid"/>
                      <a:round/>
                      <a:headEnd type="none" w="med" len="med"/>
                      <a:tailEnd type="none" w="med" len="med"/>
                    </a:lnT>
                    <a:lnB>
                      <a:noFill/>
                    </a:lnB>
                  </a:tcPr>
                </a:tc>
              </a:tr>
              <a:tr h="146897">
                <a:tc>
                  <a:txBody>
                    <a:bodyPr/>
                    <a:lstStyle/>
                    <a:p>
                      <a:pPr algn="l" fontAlgn="b"/>
                      <a:r>
                        <a:rPr lang="en-US" sz="900" b="0" i="0" u="none" strike="noStrike">
                          <a:latin typeface="Courier New"/>
                        </a:rPr>
                        <a:t>Reliability Coefficients    13 items</a:t>
                      </a:r>
                    </a:p>
                  </a:txBody>
                  <a:tcPr marL="8778" marR="8778" marT="8779" marB="0" anchor="b">
                    <a:lnL>
                      <a:noFill/>
                    </a:lnL>
                    <a:lnR>
                      <a:noFill/>
                    </a:lnR>
                    <a:lnT>
                      <a:noFill/>
                    </a:lnT>
                    <a:lnB>
                      <a:noFill/>
                    </a:lnB>
                  </a:tcPr>
                </a:tc>
              </a:tr>
              <a:tr h="146897">
                <a:tc>
                  <a:txBody>
                    <a:bodyPr/>
                    <a:lstStyle/>
                    <a:p>
                      <a:pPr algn="l" fontAlgn="b"/>
                      <a:endParaRPr lang="he-IL" sz="900" b="0" i="0" u="none" strike="noStrike">
                        <a:latin typeface="Courier New"/>
                      </a:endParaRPr>
                    </a:p>
                  </a:txBody>
                  <a:tcPr marL="8778" marR="8778" marT="8779" marB="0" anchor="b">
                    <a:lnL>
                      <a:noFill/>
                    </a:lnL>
                    <a:lnR>
                      <a:noFill/>
                    </a:lnR>
                    <a:lnT>
                      <a:noFill/>
                    </a:lnT>
                    <a:lnB>
                      <a:noFill/>
                    </a:lnB>
                  </a:tcPr>
                </a:tc>
              </a:tr>
              <a:tr h="191671">
                <a:tc>
                  <a:txBody>
                    <a:bodyPr/>
                    <a:lstStyle/>
                    <a:p>
                      <a:pPr algn="l" fontAlgn="b"/>
                      <a:r>
                        <a:rPr lang="en-US" sz="1200" b="1" i="0" u="none" strike="noStrike" dirty="0">
                          <a:solidFill>
                            <a:srgbClr val="0070C0"/>
                          </a:solidFill>
                          <a:latin typeface="Courier New"/>
                        </a:rPr>
                        <a:t>Alpha =   .8268</a:t>
                      </a:r>
                      <a:r>
                        <a:rPr lang="en-US" sz="1200" b="0" i="0" u="none" strike="noStrike" dirty="0">
                          <a:solidFill>
                            <a:srgbClr val="0070C0"/>
                          </a:solidFill>
                          <a:latin typeface="Courier New"/>
                        </a:rPr>
                        <a:t> </a:t>
                      </a:r>
                      <a:r>
                        <a:rPr lang="en-US" sz="1000" b="0" i="0" u="none" strike="noStrike" dirty="0">
                          <a:solidFill>
                            <a:srgbClr val="0070C0"/>
                          </a:solidFill>
                          <a:latin typeface="Courier New"/>
                        </a:rPr>
                        <a:t>          Standardized item alpha =   .8241</a:t>
                      </a:r>
                    </a:p>
                  </a:txBody>
                  <a:tcPr marL="8778" marR="8778" marT="8779" marB="0" anchor="b">
                    <a:lnL>
                      <a:noFill/>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49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949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949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5" grpId="0" build="p" autoUpdateAnimBg="0"/>
      <p:bldP spid="5" grpId="0" build="p" bldLvl="2" autoUpdateAnimBg="0"/>
    </p:bldLst>
  </p:timing>
</p:sld>
</file>

<file path=ppt/slides/slide10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8" name="Slide Number Placeholder 5"/>
          <p:cNvSpPr>
            <a:spLocks noGrp="1"/>
          </p:cNvSpPr>
          <p:nvPr>
            <p:ph type="sldNum" sz="quarter" idx="11"/>
          </p:nvPr>
        </p:nvSpPr>
        <p:spPr>
          <a:noFill/>
        </p:spPr>
        <p:txBody>
          <a:bodyPr/>
          <a:lstStyle/>
          <a:p>
            <a:fld id="{A47278C9-B390-4193-A0F3-1E8FC688F906}" type="slidenum">
              <a:rPr lang="he-IL" smtClean="0"/>
              <a:pPr/>
              <a:t>102</a:t>
            </a:fld>
            <a:endParaRPr lang="en-US" smtClean="0"/>
          </a:p>
        </p:txBody>
      </p:sp>
      <p:sp>
        <p:nvSpPr>
          <p:cNvPr id="106499" name="Rectangle 2"/>
          <p:cNvSpPr>
            <a:spLocks noGrp="1" noChangeArrowheads="1"/>
          </p:cNvSpPr>
          <p:nvPr>
            <p:ph type="title"/>
          </p:nvPr>
        </p:nvSpPr>
        <p:spPr>
          <a:xfrm>
            <a:off x="755650" y="0"/>
            <a:ext cx="7158038" cy="1412875"/>
          </a:xfrm>
        </p:spPr>
        <p:txBody>
          <a:bodyPr/>
          <a:lstStyle/>
          <a:p>
            <a:pPr eaLnBrk="1" hangingPunct="1"/>
            <a:r>
              <a:rPr lang="he-IL" smtClean="0"/>
              <a:t>סוג השאלה: שאלה פתוחה // סגורה</a:t>
            </a:r>
            <a:endParaRPr lang="en-US" smtClean="0"/>
          </a:p>
        </p:txBody>
      </p:sp>
      <p:sp>
        <p:nvSpPr>
          <p:cNvPr id="295939" name="Rectangle 3"/>
          <p:cNvSpPr>
            <a:spLocks noGrp="1" noChangeArrowheads="1"/>
          </p:cNvSpPr>
          <p:nvPr>
            <p:ph type="body" sz="half" idx="1"/>
          </p:nvPr>
        </p:nvSpPr>
        <p:spPr>
          <a:xfrm>
            <a:off x="539750" y="1628775"/>
            <a:ext cx="8027988" cy="5084763"/>
          </a:xfrm>
        </p:spPr>
        <p:txBody>
          <a:bodyPr/>
          <a:lstStyle/>
          <a:p>
            <a:pPr marL="660400" indent="-660400" algn="just" eaLnBrk="1" hangingPunct="1">
              <a:lnSpc>
                <a:spcPct val="85000"/>
              </a:lnSpc>
              <a:buClr>
                <a:srgbClr val="0000FF"/>
              </a:buClr>
              <a:buFont typeface="Wingdings" pitchFamily="2" charset="2"/>
              <a:buChar char="r"/>
            </a:pPr>
            <a:r>
              <a:rPr lang="he-IL" sz="2200" smtClean="0"/>
              <a:t>שאלה פתוחה – מוצגת ללא כל ההכוונה מצד השואל והמרואיין מתבקש לענות עליה ככל העולה על רוחו.</a:t>
            </a:r>
          </a:p>
          <a:p>
            <a:pPr marL="1360488" lvl="1" indent="-558800" algn="just" eaLnBrk="1" hangingPunct="1">
              <a:lnSpc>
                <a:spcPct val="85000"/>
              </a:lnSpc>
              <a:buClr>
                <a:srgbClr val="0000FF"/>
              </a:buClr>
              <a:buFont typeface="Wingdings 2" pitchFamily="18" charset="2"/>
              <a:buChar char="R"/>
            </a:pPr>
            <a:r>
              <a:rPr lang="he-IL" sz="1800" smtClean="0"/>
              <a:t>תשובות (וכיוונים) שהחוקר לא חשב עליהן.</a:t>
            </a:r>
          </a:p>
          <a:p>
            <a:pPr marL="1360488" lvl="1" indent="-558800" algn="just" eaLnBrk="1" hangingPunct="1">
              <a:lnSpc>
                <a:spcPct val="85000"/>
              </a:lnSpc>
              <a:buClr>
                <a:srgbClr val="FF0000"/>
              </a:buClr>
              <a:buSzPct val="70000"/>
              <a:buFont typeface="Wingdings 2" pitchFamily="18" charset="2"/>
              <a:buChar char="Q"/>
            </a:pPr>
            <a:r>
              <a:rPr lang="he-IL" sz="1800" smtClean="0"/>
              <a:t>אופציות מסוימות לא נשקלות ע"י המרואיין. לא כולם במודעות.</a:t>
            </a:r>
          </a:p>
          <a:p>
            <a:pPr marL="1360488" lvl="1" indent="-558800" algn="just" eaLnBrk="1" hangingPunct="1">
              <a:lnSpc>
                <a:spcPct val="85000"/>
              </a:lnSpc>
              <a:buClr>
                <a:srgbClr val="FF0000"/>
              </a:buClr>
              <a:buSzPct val="70000"/>
              <a:buFont typeface="Wingdings 2" pitchFamily="18" charset="2"/>
              <a:buChar char="Q"/>
            </a:pPr>
            <a:r>
              <a:rPr lang="he-IL" sz="1800" smtClean="0"/>
              <a:t>תשובות לא רלוונטיות.</a:t>
            </a:r>
          </a:p>
          <a:p>
            <a:pPr marL="1360488" lvl="1" indent="-558800" algn="just" eaLnBrk="1" hangingPunct="1">
              <a:lnSpc>
                <a:spcPct val="85000"/>
              </a:lnSpc>
              <a:buClr>
                <a:srgbClr val="FF0000"/>
              </a:buClr>
              <a:buSzPct val="70000"/>
              <a:buFont typeface="Wingdings 2" pitchFamily="18" charset="2"/>
              <a:buChar char="Q"/>
            </a:pPr>
            <a:r>
              <a:rPr lang="he-IL" sz="1800" smtClean="0"/>
              <a:t>ניתוח מורכב של התשובות (מהימנות פחותה).</a:t>
            </a:r>
          </a:p>
          <a:p>
            <a:pPr marL="1360488" lvl="1" indent="-558800" algn="just" eaLnBrk="1" hangingPunct="1">
              <a:lnSpc>
                <a:spcPct val="85000"/>
              </a:lnSpc>
              <a:buClr>
                <a:srgbClr val="FF0000"/>
              </a:buClr>
              <a:buSzPct val="70000"/>
              <a:buFont typeface="Wingdings 2" pitchFamily="18" charset="2"/>
              <a:buChar char="Q"/>
            </a:pPr>
            <a:r>
              <a:rPr lang="he-IL" sz="1800" smtClean="0"/>
              <a:t>לעיתים קרובות תשובות דלות או ריקות.</a:t>
            </a:r>
          </a:p>
          <a:p>
            <a:pPr marL="660400" indent="-660400" algn="just" eaLnBrk="1" hangingPunct="1">
              <a:lnSpc>
                <a:spcPct val="85000"/>
              </a:lnSpc>
              <a:buClr>
                <a:srgbClr val="0000FF"/>
              </a:buClr>
              <a:buFont typeface="Wingdings" pitchFamily="2" charset="2"/>
              <a:buChar char="r"/>
            </a:pPr>
            <a:r>
              <a:rPr lang="he-IL" sz="2200" smtClean="0"/>
              <a:t>שאלה סגורה – המרואיין מתבקש להשיב מתוך מספר תשובות אפשריות.</a:t>
            </a:r>
          </a:p>
          <a:p>
            <a:pPr marL="1360488" lvl="1" indent="-558800" algn="just" eaLnBrk="1" hangingPunct="1">
              <a:lnSpc>
                <a:spcPct val="85000"/>
              </a:lnSpc>
              <a:buClr>
                <a:srgbClr val="0000FF"/>
              </a:buClr>
              <a:buFont typeface="Wingdings 2" pitchFamily="18" charset="2"/>
              <a:buChar char="R"/>
            </a:pPr>
            <a:r>
              <a:rPr lang="he-IL" sz="1800" smtClean="0"/>
              <a:t>מידע רלוונטי.</a:t>
            </a:r>
          </a:p>
          <a:p>
            <a:pPr marL="1360488" lvl="1" indent="-558800" algn="just" eaLnBrk="1" hangingPunct="1">
              <a:lnSpc>
                <a:spcPct val="85000"/>
              </a:lnSpc>
              <a:buClr>
                <a:srgbClr val="0000FF"/>
              </a:buClr>
              <a:buFont typeface="Wingdings 2" pitchFamily="18" charset="2"/>
              <a:buChar char="R"/>
            </a:pPr>
            <a:r>
              <a:rPr lang="he-IL" sz="1800" smtClean="0"/>
              <a:t>כל המרואיינים מתייחסים לאותם המשתנים.</a:t>
            </a:r>
          </a:p>
          <a:p>
            <a:pPr marL="1360488" lvl="1" indent="-558800" algn="just" eaLnBrk="1" hangingPunct="1">
              <a:lnSpc>
                <a:spcPct val="85000"/>
              </a:lnSpc>
              <a:buClr>
                <a:srgbClr val="0000FF"/>
              </a:buClr>
              <a:buFont typeface="Wingdings 2" pitchFamily="18" charset="2"/>
              <a:buChar char="R"/>
            </a:pPr>
            <a:r>
              <a:rPr lang="he-IL" sz="1800" smtClean="0"/>
              <a:t>ניתוח קל של התשובות.</a:t>
            </a:r>
          </a:p>
          <a:p>
            <a:pPr marL="1360488" lvl="1" indent="-558800" algn="just" eaLnBrk="1" hangingPunct="1">
              <a:lnSpc>
                <a:spcPct val="85000"/>
              </a:lnSpc>
              <a:buClr>
                <a:srgbClr val="0000FF"/>
              </a:buClr>
              <a:buFont typeface="Wingdings 2" pitchFamily="18" charset="2"/>
              <a:buChar char="R"/>
            </a:pPr>
            <a:r>
              <a:rPr lang="he-IL" sz="1800" smtClean="0"/>
              <a:t>כמעט ואין תשובות ריקות.</a:t>
            </a:r>
          </a:p>
          <a:p>
            <a:pPr marL="1360488" lvl="1" indent="-558800" algn="just" eaLnBrk="1" hangingPunct="1">
              <a:lnSpc>
                <a:spcPct val="85000"/>
              </a:lnSpc>
              <a:buClr>
                <a:srgbClr val="0000FF"/>
              </a:buClr>
              <a:buFont typeface="Wingdings 2" pitchFamily="18" charset="2"/>
              <a:buChar char="R"/>
            </a:pPr>
            <a:r>
              <a:rPr lang="he-IL" sz="1800" smtClean="0"/>
              <a:t>יותר קל למרואיין.</a:t>
            </a:r>
          </a:p>
          <a:p>
            <a:pPr marL="1360488" lvl="1" indent="-558800" algn="just" eaLnBrk="1" hangingPunct="1">
              <a:lnSpc>
                <a:spcPct val="85000"/>
              </a:lnSpc>
              <a:buClr>
                <a:srgbClr val="FF0000"/>
              </a:buClr>
              <a:buSzPct val="70000"/>
              <a:buFont typeface="Wingdings 2" pitchFamily="18" charset="2"/>
              <a:buChar char="Q"/>
            </a:pPr>
            <a:r>
              <a:rPr lang="he-IL" sz="1800" smtClean="0"/>
              <a:t>התשובות אינן משקפות היטב או אינן משקפות כלל את דעת המרואיין.</a:t>
            </a:r>
          </a:p>
          <a:p>
            <a:pPr marL="1360488" lvl="1" indent="-558800" algn="just" eaLnBrk="1" hangingPunct="1">
              <a:lnSpc>
                <a:spcPct val="85000"/>
              </a:lnSpc>
            </a:pPr>
            <a:endParaRPr lang="he-IL" sz="1800" smtClean="0"/>
          </a:p>
          <a:p>
            <a:pPr marL="1360488" lvl="1" indent="-558800" algn="just" eaLnBrk="1" hangingPunct="1">
              <a:lnSpc>
                <a:spcPct val="85000"/>
              </a:lnSpc>
              <a:buFont typeface="Wingdings" pitchFamily="2" charset="2"/>
              <a:buNone/>
            </a:pPr>
            <a:r>
              <a:rPr lang="he-IL" sz="2000" smtClean="0"/>
              <a:t>מתי לדעתכם הייתם משתמשים בשאלה סגורה ומתי בפתוחה?</a:t>
            </a:r>
          </a:p>
          <a:p>
            <a:pPr marL="1360488" lvl="1" indent="-558800" algn="just" eaLnBrk="1" hangingPunct="1">
              <a:lnSpc>
                <a:spcPct val="85000"/>
              </a:lnSpc>
              <a:buFont typeface="Wingdings" pitchFamily="2" charset="2"/>
              <a:buNone/>
            </a:pPr>
            <a:r>
              <a:rPr lang="he-IL" sz="2000" smtClean="0"/>
              <a:t>האם יש מקום לשלב בין השתיים? חלוקה בסיסית לעצמות וחולשות.</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593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9593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29593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9593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9593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95939">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29593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295939">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295939">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295939">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295939">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295939">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295939">
                                            <p:txEl>
                                              <p:pRg st="12" end="1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295939">
                                            <p:txEl>
                                              <p:pRg st="14" end="14"/>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499"/>
                                          </p:stCondLst>
                                        </p:cTn>
                                        <p:tgtEl>
                                          <p:spTgt spid="295939">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9" grpId="0" build="p" autoUpdateAnimBg="0"/>
    </p:bldLst>
  </p:timing>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7522" name="Slide Number Placeholder 5"/>
          <p:cNvSpPr>
            <a:spLocks noGrp="1"/>
          </p:cNvSpPr>
          <p:nvPr>
            <p:ph type="sldNum" sz="quarter" idx="11"/>
          </p:nvPr>
        </p:nvSpPr>
        <p:spPr>
          <a:noFill/>
        </p:spPr>
        <p:txBody>
          <a:bodyPr/>
          <a:lstStyle/>
          <a:p>
            <a:fld id="{FD2838E6-FFC7-421D-9DF3-0EF7FBC21243}" type="slidenum">
              <a:rPr lang="he-IL" smtClean="0"/>
              <a:pPr/>
              <a:t>103</a:t>
            </a:fld>
            <a:endParaRPr lang="en-US" smtClean="0"/>
          </a:p>
        </p:txBody>
      </p:sp>
      <p:sp>
        <p:nvSpPr>
          <p:cNvPr id="107523" name="Rectangle 2"/>
          <p:cNvSpPr>
            <a:spLocks noGrp="1" noChangeArrowheads="1"/>
          </p:cNvSpPr>
          <p:nvPr>
            <p:ph type="title"/>
          </p:nvPr>
        </p:nvSpPr>
        <p:spPr>
          <a:xfrm>
            <a:off x="684213" y="0"/>
            <a:ext cx="7158037" cy="1412875"/>
          </a:xfrm>
        </p:spPr>
        <p:txBody>
          <a:bodyPr/>
          <a:lstStyle/>
          <a:p>
            <a:pPr eaLnBrk="1" hangingPunct="1"/>
            <a:r>
              <a:rPr lang="he-IL" sz="3600" smtClean="0"/>
              <a:t>סוג השאלה: שאלה ישירה // השלכה</a:t>
            </a:r>
            <a:endParaRPr lang="en-US" sz="3600" smtClean="0"/>
          </a:p>
        </p:txBody>
      </p:sp>
      <p:sp>
        <p:nvSpPr>
          <p:cNvPr id="296963" name="Rectangle 3"/>
          <p:cNvSpPr>
            <a:spLocks noGrp="1" noChangeArrowheads="1"/>
          </p:cNvSpPr>
          <p:nvPr>
            <p:ph type="body" sz="half" idx="1"/>
          </p:nvPr>
        </p:nvSpPr>
        <p:spPr>
          <a:xfrm>
            <a:off x="539750" y="1773238"/>
            <a:ext cx="8027988" cy="3168650"/>
          </a:xfrm>
        </p:spPr>
        <p:txBody>
          <a:bodyPr/>
          <a:lstStyle/>
          <a:p>
            <a:pPr marL="660400" indent="-660400" algn="just" eaLnBrk="1" hangingPunct="1">
              <a:lnSpc>
                <a:spcPct val="85000"/>
              </a:lnSpc>
              <a:buClr>
                <a:srgbClr val="0000FF"/>
              </a:buClr>
              <a:buFont typeface="Wingdings" pitchFamily="2" charset="2"/>
              <a:buChar char="r"/>
            </a:pPr>
            <a:r>
              <a:rPr lang="he-IL" sz="2600" smtClean="0"/>
              <a:t>שאלה ישירה – שאלה על האדם המשיב עצמו.</a:t>
            </a:r>
          </a:p>
          <a:p>
            <a:pPr marL="660400" indent="-660400" algn="just" eaLnBrk="1" hangingPunct="1">
              <a:lnSpc>
                <a:spcPct val="85000"/>
              </a:lnSpc>
              <a:buClr>
                <a:srgbClr val="0000FF"/>
              </a:buClr>
              <a:buFont typeface="Wingdings" pitchFamily="2" charset="2"/>
              <a:buChar char="r"/>
            </a:pPr>
            <a:r>
              <a:rPr lang="he-IL" sz="2600" smtClean="0"/>
              <a:t>שאלת השלכה – האדם המשיב מתבקש להשיב בהתייחס לאנשים אחרים.</a:t>
            </a:r>
          </a:p>
          <a:p>
            <a:pPr marL="1360488" lvl="1" indent="-558800" algn="just" eaLnBrk="1" hangingPunct="1">
              <a:lnSpc>
                <a:spcPct val="85000"/>
              </a:lnSpc>
              <a:buClr>
                <a:srgbClr val="0066FF"/>
              </a:buClr>
              <a:buFont typeface="Wingdings" pitchFamily="2" charset="2"/>
              <a:buNone/>
            </a:pPr>
            <a:r>
              <a:rPr lang="he-IL" sz="2200" smtClean="0"/>
              <a:t>הנחות:</a:t>
            </a:r>
          </a:p>
          <a:p>
            <a:pPr marL="1360488" lvl="1" indent="-558800" algn="just" eaLnBrk="1" hangingPunct="1">
              <a:lnSpc>
                <a:spcPct val="85000"/>
              </a:lnSpc>
              <a:buClr>
                <a:srgbClr val="0000FF"/>
              </a:buClr>
            </a:pPr>
            <a:r>
              <a:rPr lang="he-IL" sz="2200" smtClean="0"/>
              <a:t>לאנשים קל יותר להציג את זולתם באור שלילי ולכן להיות יותר כנים בתשובתם.</a:t>
            </a:r>
          </a:p>
          <a:p>
            <a:pPr marL="1360488" lvl="1" indent="-558800" algn="just" eaLnBrk="1" hangingPunct="1">
              <a:lnSpc>
                <a:spcPct val="85000"/>
              </a:lnSpc>
              <a:buClr>
                <a:srgbClr val="0000FF"/>
              </a:buClr>
            </a:pPr>
            <a:r>
              <a:rPr lang="he-IL" sz="2200" smtClean="0"/>
              <a:t>מאחר שהתגובות הבולטות בתודעת המשיב הן אלו המתייחסות אליו, הוא לרוב יבצע השלכה.</a:t>
            </a:r>
          </a:p>
          <a:p>
            <a:pPr marL="1360488" lvl="1" indent="-558800" algn="just" eaLnBrk="1" hangingPunct="1">
              <a:lnSpc>
                <a:spcPct val="85000"/>
              </a:lnSpc>
              <a:buSzPct val="80000"/>
              <a:buFont typeface="Wingdings 2" pitchFamily="18" charset="2"/>
              <a:buChar char="N"/>
            </a:pPr>
            <a:r>
              <a:rPr lang="he-IL" sz="2200" smtClean="0"/>
              <a:t>לא תמיד ההנחה השנייה בתוקף, לא תמיד המשיבים יבצעו השלכה.</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69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9696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9696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9696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9696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2969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3" grpId="0" build="p" autoUpdateAnimBg="0"/>
    </p:bldLst>
  </p:timing>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8546" name="Slide Number Placeholder 5"/>
          <p:cNvSpPr>
            <a:spLocks noGrp="1"/>
          </p:cNvSpPr>
          <p:nvPr>
            <p:ph type="sldNum" sz="quarter" idx="11"/>
          </p:nvPr>
        </p:nvSpPr>
        <p:spPr>
          <a:noFill/>
        </p:spPr>
        <p:txBody>
          <a:bodyPr/>
          <a:lstStyle/>
          <a:p>
            <a:fld id="{A4629A64-79A2-4848-9C55-F615B9BA48A7}" type="slidenum">
              <a:rPr lang="he-IL" smtClean="0"/>
              <a:pPr/>
              <a:t>104</a:t>
            </a:fld>
            <a:endParaRPr lang="en-US" smtClean="0"/>
          </a:p>
        </p:txBody>
      </p:sp>
      <p:sp>
        <p:nvSpPr>
          <p:cNvPr id="108547" name="Rectangle 2"/>
          <p:cNvSpPr>
            <a:spLocks noGrp="1" noChangeArrowheads="1"/>
          </p:cNvSpPr>
          <p:nvPr>
            <p:ph type="title"/>
          </p:nvPr>
        </p:nvSpPr>
        <p:spPr>
          <a:xfrm>
            <a:off x="827088" y="0"/>
            <a:ext cx="7158037" cy="1412875"/>
          </a:xfrm>
        </p:spPr>
        <p:txBody>
          <a:bodyPr/>
          <a:lstStyle/>
          <a:p>
            <a:pPr eaLnBrk="1" hangingPunct="1"/>
            <a:r>
              <a:rPr lang="he-IL" sz="3600" smtClean="0"/>
              <a:t>ניסוחים והטיות: כללים לניסוח תשובות</a:t>
            </a:r>
            <a:endParaRPr lang="en-US" sz="3600" smtClean="0"/>
          </a:p>
        </p:txBody>
      </p:sp>
      <p:sp>
        <p:nvSpPr>
          <p:cNvPr id="302083" name="Rectangle 3"/>
          <p:cNvSpPr>
            <a:spLocks noGrp="1" noChangeArrowheads="1"/>
          </p:cNvSpPr>
          <p:nvPr>
            <p:ph type="body" sz="half" idx="1"/>
          </p:nvPr>
        </p:nvSpPr>
        <p:spPr>
          <a:xfrm>
            <a:off x="611188" y="1628775"/>
            <a:ext cx="8064500" cy="4824413"/>
          </a:xfrm>
        </p:spPr>
        <p:txBody>
          <a:bodyPr/>
          <a:lstStyle/>
          <a:p>
            <a:pPr marL="444500" indent="-444500" algn="just" eaLnBrk="1" hangingPunct="1">
              <a:lnSpc>
                <a:spcPct val="90000"/>
              </a:lnSpc>
              <a:buClr>
                <a:srgbClr val="0000FF"/>
              </a:buClr>
              <a:buFont typeface="Wingdings" pitchFamily="2" charset="2"/>
              <a:buChar char="r"/>
              <a:defRPr/>
            </a:pPr>
            <a:r>
              <a:rPr lang="he-IL" sz="2200" dirty="0" smtClean="0"/>
              <a:t>סגירה מלאה של התשובות ע"י:  </a:t>
            </a:r>
          </a:p>
          <a:p>
            <a:pPr marL="1360488" lvl="1" indent="-558800" algn="just" eaLnBrk="1" hangingPunct="1">
              <a:lnSpc>
                <a:spcPct val="90000"/>
              </a:lnSpc>
              <a:buClr>
                <a:srgbClr val="0000FF"/>
              </a:buClr>
              <a:defRPr/>
            </a:pPr>
            <a:r>
              <a:rPr lang="he-IL" sz="1800" b="1" dirty="0" smtClean="0"/>
              <a:t>רלוונטיות</a:t>
            </a:r>
            <a:r>
              <a:rPr lang="he-IL" sz="1800" dirty="0" smtClean="0"/>
              <a:t> –</a:t>
            </a:r>
            <a:r>
              <a:rPr lang="he-IL" sz="1800" dirty="0" err="1" smtClean="0"/>
              <a:t> כל</a:t>
            </a:r>
            <a:r>
              <a:rPr lang="he-IL" sz="1800" dirty="0" smtClean="0"/>
              <a:t> התשובות האפשריות חייבות להיות רלוונטיות לנוסח השאלה ולהתייחס לאותו היבט. </a:t>
            </a:r>
            <a:r>
              <a:rPr lang="he-IL" sz="1800" u="sng" dirty="0" smtClean="0"/>
              <a:t>רובד אחיד</a:t>
            </a:r>
            <a:r>
              <a:rPr lang="he-IL" sz="1800" dirty="0" smtClean="0"/>
              <a:t>. "כל עוד אין פיתרון לבעיית השטחים האם ... את זכויות תושבי השטחים. </a:t>
            </a:r>
          </a:p>
          <a:p>
            <a:pPr marL="2073275" lvl="2" indent="-533400" algn="just" eaLnBrk="1" hangingPunct="1">
              <a:lnSpc>
                <a:spcPct val="90000"/>
              </a:lnSpc>
              <a:buClr>
                <a:srgbClr val="FF0000"/>
              </a:buClr>
              <a:buFont typeface="Wingdings 2" pitchFamily="18" charset="2"/>
              <a:buChar char="Q"/>
              <a:defRPr/>
            </a:pPr>
            <a:r>
              <a:rPr lang="he-IL" sz="1600" dirty="0" smtClean="0"/>
              <a:t>א. להרחיב... ב. להשאיר... ג. לצמצם... </a:t>
            </a:r>
            <a:r>
              <a:rPr lang="he-IL" sz="1600" u="sng" dirty="0" smtClean="0">
                <a:solidFill>
                  <a:srgbClr val="FF3300"/>
                </a:solidFill>
              </a:rPr>
              <a:t>ד. יש למצוא פיתרון </a:t>
            </a:r>
            <a:r>
              <a:rPr lang="he-IL" sz="1600" u="sng" dirty="0" err="1" smtClean="0">
                <a:solidFill>
                  <a:srgbClr val="FF3300"/>
                </a:solidFill>
              </a:rPr>
              <a:t>אלטרנטיבי</a:t>
            </a:r>
            <a:r>
              <a:rPr lang="he-IL" sz="1600" u="sng" dirty="0" err="1" smtClean="0"/>
              <a:t>...</a:t>
            </a:r>
            <a:r>
              <a:rPr lang="he-IL" sz="1600" u="sng" dirty="0" smtClean="0"/>
              <a:t>"</a:t>
            </a:r>
            <a:r>
              <a:rPr lang="he-IL" sz="1600" dirty="0" smtClean="0"/>
              <a:t> </a:t>
            </a:r>
          </a:p>
          <a:p>
            <a:pPr marL="1360488" lvl="1" indent="-558800" algn="just" eaLnBrk="1" hangingPunct="1">
              <a:lnSpc>
                <a:spcPct val="90000"/>
              </a:lnSpc>
              <a:buClr>
                <a:srgbClr val="0000FF"/>
              </a:buClr>
              <a:defRPr/>
            </a:pPr>
            <a:r>
              <a:rPr lang="he-IL" sz="1800" b="1" dirty="0" smtClean="0"/>
              <a:t>זרות</a:t>
            </a:r>
            <a:r>
              <a:rPr lang="he-IL" sz="1800" dirty="0" smtClean="0"/>
              <a:t> –</a:t>
            </a:r>
            <a:r>
              <a:rPr lang="he-IL" sz="1800" dirty="0" err="1" smtClean="0"/>
              <a:t> הת</a:t>
            </a:r>
            <a:r>
              <a:rPr lang="he-IL" sz="1800" dirty="0" smtClean="0"/>
              <a:t>שובות צריכות להיות זרות אחת לשנייה, שלא תהיה חפיפה בין התשובות (למעט שאלות בהן ניתן לתת מספר תשובות). "כל עוד אין פיתרון לבעיית השטחים האם ... את השטחים. </a:t>
            </a:r>
          </a:p>
          <a:p>
            <a:pPr marL="2073275" lvl="2" indent="-533400" algn="just" eaLnBrk="1" hangingPunct="1">
              <a:lnSpc>
                <a:spcPct val="90000"/>
              </a:lnSpc>
              <a:buClr>
                <a:srgbClr val="FF0000"/>
              </a:buClr>
              <a:buFont typeface="Wingdings 2" pitchFamily="18" charset="2"/>
              <a:buChar char="Q"/>
              <a:defRPr/>
            </a:pPr>
            <a:r>
              <a:rPr lang="he-IL" sz="1600" u="sng" dirty="0" smtClean="0">
                <a:solidFill>
                  <a:srgbClr val="FF3300"/>
                </a:solidFill>
              </a:rPr>
              <a:t>א. להחזיר תמורת הסכם שלום</a:t>
            </a:r>
            <a:r>
              <a:rPr lang="he-IL" sz="1600" dirty="0" smtClean="0"/>
              <a:t> ב. לא להחזיר... </a:t>
            </a:r>
            <a:r>
              <a:rPr lang="he-IL" sz="1600" u="sng" dirty="0" smtClean="0">
                <a:solidFill>
                  <a:srgbClr val="FF3300"/>
                </a:solidFill>
              </a:rPr>
              <a:t>ג. להחזיר תמורת הסכם שלום המקפיד על סידורי ביטחון</a:t>
            </a:r>
            <a:r>
              <a:rPr lang="he-IL" sz="1600" dirty="0" smtClean="0">
                <a:solidFill>
                  <a:srgbClr val="FF3300"/>
                </a:solidFill>
              </a:rPr>
              <a:t>"</a:t>
            </a:r>
            <a:r>
              <a:rPr lang="he-IL" sz="1600" dirty="0" smtClean="0"/>
              <a:t> </a:t>
            </a:r>
          </a:p>
          <a:p>
            <a:pPr marL="1360488" lvl="1" indent="-558800" algn="just" eaLnBrk="1" hangingPunct="1">
              <a:lnSpc>
                <a:spcPct val="90000"/>
              </a:lnSpc>
              <a:buClr>
                <a:srgbClr val="0000FF"/>
              </a:buClr>
              <a:defRPr/>
            </a:pPr>
            <a:r>
              <a:rPr lang="he-IL" sz="1800" b="1" dirty="0" smtClean="0"/>
              <a:t>מיצוי</a:t>
            </a:r>
            <a:r>
              <a:rPr lang="he-IL" sz="1800" dirty="0" smtClean="0"/>
              <a:t> </a:t>
            </a:r>
            <a:r>
              <a:rPr lang="he-IL" sz="1800" dirty="0" err="1" smtClean="0"/>
              <a:t>– ה</a:t>
            </a:r>
            <a:r>
              <a:rPr lang="he-IL" sz="1800" dirty="0" smtClean="0"/>
              <a:t>תשובות צריכות לכלול את כל האפשרויות. אופציה מקובלת היא להכניס את התשובה 'אחר'. </a:t>
            </a:r>
          </a:p>
          <a:p>
            <a:pPr marL="2073275" lvl="2" indent="-533400" algn="just" eaLnBrk="1" hangingPunct="1">
              <a:lnSpc>
                <a:spcPct val="90000"/>
              </a:lnSpc>
              <a:buClr>
                <a:srgbClr val="0000FF"/>
              </a:buClr>
              <a:buFont typeface="Wingdings" pitchFamily="2" charset="2"/>
              <a:buChar char="þ"/>
              <a:defRPr/>
            </a:pPr>
            <a:r>
              <a:rPr lang="he-IL" sz="1600" dirty="0" smtClean="0"/>
              <a:t>מקצוע: א. כלכלה. ב. פסיכולוגיה. ג. משפטים. ד. אחר [פרט] </a:t>
            </a:r>
            <a:r>
              <a:rPr lang="he-IL" sz="1600" dirty="0" err="1" smtClean="0"/>
              <a:t>______</a:t>
            </a:r>
            <a:r>
              <a:rPr lang="he-IL" sz="1600" dirty="0" smtClean="0"/>
              <a:t>.  </a:t>
            </a:r>
          </a:p>
          <a:p>
            <a:pPr marL="1360488" lvl="1" indent="-558800" algn="just" eaLnBrk="1" hangingPunct="1">
              <a:lnSpc>
                <a:spcPct val="90000"/>
              </a:lnSpc>
              <a:buClr>
                <a:srgbClr val="0000FF"/>
              </a:buClr>
              <a:defRPr/>
            </a:pPr>
            <a:r>
              <a:rPr lang="he-IL" sz="1800" b="1" dirty="0" smtClean="0"/>
              <a:t>סימטריות</a:t>
            </a:r>
            <a:r>
              <a:rPr lang="he-IL" sz="1800" dirty="0" smtClean="0"/>
              <a:t> –</a:t>
            </a:r>
            <a:r>
              <a:rPr lang="he-IL" sz="1800" dirty="0" err="1" smtClean="0"/>
              <a:t> בש</a:t>
            </a:r>
            <a:r>
              <a:rPr lang="he-IL" sz="1800" dirty="0" smtClean="0"/>
              <a:t>אלות מסולם סידורי ומעלה יש להקפיד על סימטריות (למעט מקרים בהם רוצים ליצור הטיה מכוונת).</a:t>
            </a:r>
          </a:p>
          <a:p>
            <a:pPr marL="2073275" lvl="2" indent="-533400" algn="just" eaLnBrk="1" hangingPunct="1">
              <a:lnSpc>
                <a:spcPct val="90000"/>
              </a:lnSpc>
              <a:buClr>
                <a:srgbClr val="FF0000"/>
              </a:buClr>
              <a:buFont typeface="Wingdings 2" pitchFamily="18" charset="2"/>
              <a:buChar char="Q"/>
              <a:defRPr/>
            </a:pPr>
            <a:r>
              <a:rPr lang="he-IL" sz="1600" dirty="0" smtClean="0"/>
              <a:t>א. טוב מאוד. ב. טוב. ג. בינוני. ד. לא טוב.  </a:t>
            </a:r>
          </a:p>
          <a:p>
            <a:pPr marL="1360488" lvl="1" indent="-558800" algn="just" eaLnBrk="1" hangingPunct="1">
              <a:lnSpc>
                <a:spcPct val="90000"/>
              </a:lnSpc>
              <a:buClr>
                <a:srgbClr val="0000FF"/>
              </a:buClr>
              <a:defRPr/>
            </a:pPr>
            <a:r>
              <a:rPr lang="he-IL" sz="1800" b="1" dirty="0" smtClean="0"/>
              <a:t>שאיפה לסולמות גבוהים [אינטרוולי ומעלה].</a:t>
            </a:r>
            <a:endParaRPr lang="he-IL" sz="1800" dirty="0" smtClean="0"/>
          </a:p>
          <a:p>
            <a:pPr marL="2073275" lvl="2" indent="-533400" algn="just" eaLnBrk="1" hangingPunct="1">
              <a:lnSpc>
                <a:spcPct val="90000"/>
              </a:lnSpc>
              <a:buClr>
                <a:srgbClr val="FF0000"/>
              </a:buClr>
              <a:buFont typeface="Wingdings" pitchFamily="2" charset="2"/>
              <a:buNone/>
              <a:defRPr/>
            </a:pPr>
            <a:endParaRPr lang="he-IL" sz="1600" dirty="0" smtClean="0"/>
          </a:p>
          <a:p>
            <a:pPr marL="2460625" lvl="3" indent="-533400" algn="just" eaLnBrk="1" hangingPunct="1">
              <a:lnSpc>
                <a:spcPct val="90000"/>
              </a:lnSpc>
              <a:buClr>
                <a:srgbClr val="FF0000"/>
              </a:buClr>
              <a:buFont typeface="Courier New" pitchFamily="49" charset="0"/>
              <a:buChar char="o"/>
              <a:defRPr/>
            </a:pPr>
            <a:endParaRPr lang="he-IL" sz="1200" dirty="0" smtClean="0"/>
          </a:p>
          <a:p>
            <a:pPr marL="1765301" lvl="2" indent="-558800" algn="just" eaLnBrk="1" hangingPunct="1">
              <a:lnSpc>
                <a:spcPct val="90000"/>
              </a:lnSpc>
              <a:buClr>
                <a:srgbClr val="0000FF"/>
              </a:buClr>
              <a:buFont typeface="Courier New" pitchFamily="49" charset="0"/>
              <a:buChar char="o"/>
              <a:defRPr/>
            </a:pPr>
            <a:endParaRPr lang="he-IL" sz="14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20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0208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0208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0208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0208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0208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0208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30208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30208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30208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083" grpId="0" build="p" autoUpdateAnimBg="0"/>
    </p:bldLst>
  </p:timing>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570" name="Slide Number Placeholder 5"/>
          <p:cNvSpPr>
            <a:spLocks noGrp="1"/>
          </p:cNvSpPr>
          <p:nvPr>
            <p:ph type="sldNum" sz="quarter" idx="11"/>
          </p:nvPr>
        </p:nvSpPr>
        <p:spPr>
          <a:noFill/>
        </p:spPr>
        <p:txBody>
          <a:bodyPr/>
          <a:lstStyle/>
          <a:p>
            <a:fld id="{A73A29B7-2767-49A6-92A1-1B0DD91BBCAA}" type="slidenum">
              <a:rPr lang="he-IL" smtClean="0"/>
              <a:pPr/>
              <a:t>105</a:t>
            </a:fld>
            <a:endParaRPr lang="en-US" smtClean="0"/>
          </a:p>
        </p:txBody>
      </p:sp>
      <p:sp>
        <p:nvSpPr>
          <p:cNvPr id="109571" name="Rectangle 2"/>
          <p:cNvSpPr>
            <a:spLocks noGrp="1" noChangeArrowheads="1"/>
          </p:cNvSpPr>
          <p:nvPr>
            <p:ph type="title"/>
          </p:nvPr>
        </p:nvSpPr>
        <p:spPr>
          <a:xfrm>
            <a:off x="827088" y="0"/>
            <a:ext cx="7158037" cy="1412875"/>
          </a:xfrm>
        </p:spPr>
        <p:txBody>
          <a:bodyPr/>
          <a:lstStyle/>
          <a:p>
            <a:pPr eaLnBrk="1" hangingPunct="1"/>
            <a:r>
              <a:rPr lang="he-IL" sz="2800" smtClean="0"/>
              <a:t>ניסוח השאלות וסוגי הטיות</a:t>
            </a:r>
            <a:endParaRPr lang="en-US" sz="2800" smtClean="0"/>
          </a:p>
        </p:txBody>
      </p:sp>
      <p:sp>
        <p:nvSpPr>
          <p:cNvPr id="299011" name="Rectangle 3"/>
          <p:cNvSpPr>
            <a:spLocks noGrp="1" noChangeArrowheads="1"/>
          </p:cNvSpPr>
          <p:nvPr>
            <p:ph type="body" sz="half" idx="1"/>
          </p:nvPr>
        </p:nvSpPr>
        <p:spPr>
          <a:xfrm>
            <a:off x="395288" y="1628775"/>
            <a:ext cx="8280400" cy="5084763"/>
          </a:xfrm>
        </p:spPr>
        <p:txBody>
          <a:bodyPr/>
          <a:lstStyle/>
          <a:p>
            <a:pPr marL="444500" indent="-444500" algn="just" eaLnBrk="1" hangingPunct="1">
              <a:lnSpc>
                <a:spcPct val="85000"/>
              </a:lnSpc>
              <a:buClr>
                <a:srgbClr val="0000FF"/>
              </a:buClr>
              <a:buFont typeface="Wingdings" pitchFamily="2" charset="2"/>
              <a:buChar char="r"/>
            </a:pPr>
            <a:r>
              <a:rPr lang="he-IL" sz="2200" smtClean="0"/>
              <a:t>העדר הנעה, חוסר עניין ועייפות. שאלות הנמצאות בסוף השאלון יותר פגיעות להטיה זו. </a:t>
            </a:r>
          </a:p>
          <a:p>
            <a:pPr marL="1360488" lvl="1" indent="-558800" algn="just" eaLnBrk="1" hangingPunct="1">
              <a:lnSpc>
                <a:spcPct val="85000"/>
              </a:lnSpc>
              <a:buClr>
                <a:srgbClr val="0000FF"/>
              </a:buClr>
              <a:buFont typeface="Wingdings 2" pitchFamily="18" charset="2"/>
              <a:buChar char="R"/>
            </a:pPr>
            <a:r>
              <a:rPr lang="he-IL" sz="1800" smtClean="0"/>
              <a:t>ניסוח שאלות קצרות.</a:t>
            </a:r>
          </a:p>
          <a:p>
            <a:pPr marL="1360488" lvl="1" indent="-558800" algn="just" eaLnBrk="1" hangingPunct="1">
              <a:lnSpc>
                <a:spcPct val="85000"/>
              </a:lnSpc>
              <a:buClr>
                <a:srgbClr val="0000FF"/>
              </a:buClr>
              <a:buFont typeface="Wingdings 2" pitchFamily="18" charset="2"/>
              <a:buChar char="R"/>
            </a:pPr>
            <a:r>
              <a:rPr lang="he-IL" sz="1800" smtClean="0"/>
              <a:t>ניסוח ברור וקל של השאלה.</a:t>
            </a:r>
          </a:p>
          <a:p>
            <a:pPr marL="1360488" lvl="1" indent="-558800" algn="just" eaLnBrk="1" hangingPunct="1">
              <a:lnSpc>
                <a:spcPct val="85000"/>
              </a:lnSpc>
              <a:buClr>
                <a:srgbClr val="0000FF"/>
              </a:buClr>
              <a:buFont typeface="Wingdings 2" pitchFamily="18" charset="2"/>
              <a:buChar char="R"/>
            </a:pPr>
            <a:r>
              <a:rPr lang="he-IL" sz="1800" smtClean="0"/>
              <a:t>הימנעות מהצגת תשובות מתחמקות כגון 'לא יודע' </a:t>
            </a:r>
            <a:r>
              <a:rPr lang="he-IL" sz="1400" smtClean="0"/>
              <a:t>['לא יודע' רלוונטי כאשר ישנה מציאות של 'לא יודע']</a:t>
            </a:r>
            <a:endParaRPr lang="he-IL" sz="1800" smtClean="0"/>
          </a:p>
          <a:p>
            <a:pPr marL="444500" indent="-444500" algn="just" eaLnBrk="1" hangingPunct="1">
              <a:lnSpc>
                <a:spcPct val="85000"/>
              </a:lnSpc>
              <a:buClr>
                <a:srgbClr val="0000FF"/>
              </a:buClr>
              <a:buFont typeface="Wingdings" pitchFamily="2" charset="2"/>
              <a:buChar char="r"/>
            </a:pPr>
            <a:r>
              <a:rPr lang="he-IL" sz="2200" smtClean="0"/>
              <a:t>רציה חברתית, נטייה לא להודות בדעה או בהתנהגות לא מקובלת או להסכים עם דעה והתנהגות מקובלת. (מתעצם בראיון פרטני).</a:t>
            </a:r>
          </a:p>
          <a:p>
            <a:pPr marL="1360488" lvl="1" indent="-558800" algn="just" eaLnBrk="1" hangingPunct="1">
              <a:lnSpc>
                <a:spcPct val="85000"/>
              </a:lnSpc>
              <a:buClr>
                <a:srgbClr val="0000FF"/>
              </a:buClr>
              <a:buFont typeface="Wingdings 2" pitchFamily="18" charset="2"/>
              <a:buChar char="R"/>
            </a:pPr>
            <a:r>
              <a:rPr lang="he-IL" sz="1800" smtClean="0"/>
              <a:t>סיווג השאלה לפרק זמן מוגדר. </a:t>
            </a:r>
            <a:r>
              <a:rPr lang="he-IL" sz="1800" i="1" smtClean="0"/>
              <a:t>"האם קרה שסבלת מבעיות הרטבה </a:t>
            </a:r>
            <a:r>
              <a:rPr lang="he-IL" sz="1800" i="1" u="sng" smtClean="0">
                <a:solidFill>
                  <a:srgbClr val="0000FF"/>
                </a:solidFill>
              </a:rPr>
              <a:t>כאשר היית חולה</a:t>
            </a:r>
            <a:r>
              <a:rPr lang="he-IL" sz="1800" i="1" smtClean="0"/>
              <a:t>"</a:t>
            </a:r>
            <a:r>
              <a:rPr lang="he-IL" sz="1800" smtClean="0"/>
              <a:t>. </a:t>
            </a:r>
          </a:p>
          <a:p>
            <a:pPr marL="1360488" lvl="1" indent="-558800" algn="just" eaLnBrk="1" hangingPunct="1">
              <a:lnSpc>
                <a:spcPct val="85000"/>
              </a:lnSpc>
              <a:buClr>
                <a:srgbClr val="0000FF"/>
              </a:buClr>
              <a:buFont typeface="Wingdings 2" pitchFamily="18" charset="2"/>
              <a:buChar char="R"/>
            </a:pPr>
            <a:r>
              <a:rPr lang="he-IL" sz="1800" smtClean="0"/>
              <a:t>שימוש בשאלות השלכה. </a:t>
            </a:r>
            <a:r>
              <a:rPr lang="he-IL" sz="1800" i="1" smtClean="0"/>
              <a:t>"האם </a:t>
            </a:r>
            <a:r>
              <a:rPr lang="he-IL" sz="1800" i="1" u="sng" smtClean="0">
                <a:solidFill>
                  <a:srgbClr val="0000FF"/>
                </a:solidFill>
              </a:rPr>
              <a:t>חבריך הקרובים</a:t>
            </a:r>
            <a:r>
              <a:rPr lang="he-IL" sz="1800" i="1" smtClean="0"/>
              <a:t> גונבים מחנויות".</a:t>
            </a:r>
            <a:r>
              <a:rPr lang="he-IL" sz="1800" smtClean="0"/>
              <a:t> </a:t>
            </a:r>
          </a:p>
          <a:p>
            <a:pPr marL="1360488" lvl="1" indent="-558800" algn="just" eaLnBrk="1" hangingPunct="1">
              <a:lnSpc>
                <a:spcPct val="85000"/>
              </a:lnSpc>
              <a:buClr>
                <a:srgbClr val="0000FF"/>
              </a:buClr>
              <a:buFont typeface="Wingdings 2" pitchFamily="18" charset="2"/>
              <a:buChar char="R"/>
            </a:pPr>
            <a:r>
              <a:rPr lang="he-IL" sz="1800" smtClean="0"/>
              <a:t>הטיה מתקנת. </a:t>
            </a:r>
            <a:r>
              <a:rPr lang="he-IL" sz="1800" i="1" smtClean="0"/>
              <a:t>"</a:t>
            </a:r>
            <a:r>
              <a:rPr lang="he-IL" sz="1800" i="1" u="sng" smtClean="0">
                <a:solidFill>
                  <a:srgbClr val="0000FF"/>
                </a:solidFill>
              </a:rPr>
              <a:t>אנשים רבים סובלים ממצבי רוח</a:t>
            </a:r>
            <a:r>
              <a:rPr lang="he-IL" sz="1800" i="1" smtClean="0"/>
              <a:t> בתקופת המבחנים, האם גם אתה..."</a:t>
            </a:r>
            <a:r>
              <a:rPr lang="he-IL" sz="1800" smtClean="0"/>
              <a:t>  </a:t>
            </a:r>
          </a:p>
          <a:p>
            <a:pPr marL="1360488" lvl="1" indent="-558800" algn="just" eaLnBrk="1" hangingPunct="1">
              <a:lnSpc>
                <a:spcPct val="85000"/>
              </a:lnSpc>
              <a:buClr>
                <a:srgbClr val="FF0000"/>
              </a:buClr>
              <a:buSzPct val="70000"/>
              <a:buFont typeface="Wingdings 2" pitchFamily="18" charset="2"/>
              <a:buChar char="Q"/>
            </a:pPr>
            <a:r>
              <a:rPr lang="he-IL" sz="1800" smtClean="0"/>
              <a:t>הימנעות מהצגת דעה או התנהגות כנורמה. </a:t>
            </a:r>
            <a:r>
              <a:rPr lang="he-IL" sz="1800" i="1" smtClean="0"/>
              <a:t>"</a:t>
            </a:r>
            <a:r>
              <a:rPr lang="he-IL" sz="1800" i="1" u="sng" smtClean="0">
                <a:solidFill>
                  <a:srgbClr val="FF3300"/>
                </a:solidFill>
              </a:rPr>
              <a:t>מקובל לצחצח שיניים לפני השינה</a:t>
            </a:r>
            <a:r>
              <a:rPr lang="he-IL" sz="1800" i="1" smtClean="0"/>
              <a:t>, באיזו תדירות אתה מצחצח שיניים..." </a:t>
            </a:r>
          </a:p>
          <a:p>
            <a:pPr marL="444500" indent="-444500" algn="just" eaLnBrk="1" hangingPunct="1">
              <a:lnSpc>
                <a:spcPct val="85000"/>
              </a:lnSpc>
              <a:buClr>
                <a:srgbClr val="0000FF"/>
              </a:buClr>
              <a:buFont typeface="Wingdings" pitchFamily="2" charset="2"/>
              <a:buChar char="r"/>
            </a:pPr>
            <a:r>
              <a:rPr lang="he-IL" sz="2200" smtClean="0"/>
              <a:t>'אפקט הילה', נטייה להכליל מאספקט אחד על אספקט אחר. </a:t>
            </a:r>
          </a:p>
          <a:p>
            <a:pPr marL="1360488" lvl="1" indent="-558800" algn="just" eaLnBrk="1" hangingPunct="1">
              <a:lnSpc>
                <a:spcPct val="85000"/>
              </a:lnSpc>
              <a:buClr>
                <a:srgbClr val="0000FF"/>
              </a:buClr>
              <a:buFont typeface="Wingdings 2" pitchFamily="18" charset="2"/>
              <a:buChar char="R"/>
            </a:pPr>
            <a:r>
              <a:rPr lang="he-IL" sz="1800" smtClean="0"/>
              <a:t>הפרדה בין שאלות העלולות להשפיע זו על זו. [לעיתים מתנגש עם הצורך לקבץ את השאלות לנושאים].</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90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9901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29901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99011">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29901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29901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299011">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299011">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299011">
                                            <p:txEl>
                                              <p:pRg st="8" end="8"/>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299011">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29901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1" grpId="0" build="p" autoUpdateAnimBg="0"/>
    </p:bldLst>
  </p:timing>
</p:sld>
</file>

<file path=ppt/slides/slide10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594" name="Slide Number Placeholder 5"/>
          <p:cNvSpPr>
            <a:spLocks noGrp="1"/>
          </p:cNvSpPr>
          <p:nvPr>
            <p:ph type="sldNum" sz="quarter" idx="11"/>
          </p:nvPr>
        </p:nvSpPr>
        <p:spPr>
          <a:noFill/>
        </p:spPr>
        <p:txBody>
          <a:bodyPr/>
          <a:lstStyle/>
          <a:p>
            <a:fld id="{98C2960C-F536-4A04-8D64-8617C86306D7}" type="slidenum">
              <a:rPr lang="he-IL" smtClean="0"/>
              <a:pPr/>
              <a:t>106</a:t>
            </a:fld>
            <a:endParaRPr lang="en-US" smtClean="0"/>
          </a:p>
        </p:txBody>
      </p:sp>
      <p:sp>
        <p:nvSpPr>
          <p:cNvPr id="110595" name="Rectangle 2"/>
          <p:cNvSpPr>
            <a:spLocks noGrp="1" noChangeArrowheads="1"/>
          </p:cNvSpPr>
          <p:nvPr>
            <p:ph type="title"/>
          </p:nvPr>
        </p:nvSpPr>
        <p:spPr>
          <a:xfrm>
            <a:off x="755650" y="0"/>
            <a:ext cx="7456488" cy="1412875"/>
          </a:xfrm>
        </p:spPr>
        <p:txBody>
          <a:bodyPr/>
          <a:lstStyle/>
          <a:p>
            <a:pPr eaLnBrk="1" hangingPunct="1"/>
            <a:r>
              <a:rPr lang="he-IL" sz="2500" smtClean="0"/>
              <a:t>ניסוח השאלות וסוגי הטיות המשך</a:t>
            </a:r>
            <a:endParaRPr lang="en-US" sz="2500" smtClean="0"/>
          </a:p>
        </p:txBody>
      </p:sp>
      <p:sp>
        <p:nvSpPr>
          <p:cNvPr id="301059" name="Rectangle 3"/>
          <p:cNvSpPr>
            <a:spLocks noGrp="1" noChangeArrowheads="1"/>
          </p:cNvSpPr>
          <p:nvPr>
            <p:ph type="body" sz="half" idx="1"/>
          </p:nvPr>
        </p:nvSpPr>
        <p:spPr>
          <a:xfrm>
            <a:off x="395288" y="1700213"/>
            <a:ext cx="8280400" cy="5013325"/>
          </a:xfrm>
        </p:spPr>
        <p:txBody>
          <a:bodyPr/>
          <a:lstStyle/>
          <a:p>
            <a:pPr marL="444500" indent="-444500" algn="just" eaLnBrk="1" hangingPunct="1">
              <a:lnSpc>
                <a:spcPct val="80000"/>
              </a:lnSpc>
              <a:buClr>
                <a:srgbClr val="0000FF"/>
              </a:buClr>
              <a:buFont typeface="Wingdings" pitchFamily="2" charset="2"/>
              <a:buChar char="r"/>
            </a:pPr>
            <a:r>
              <a:rPr lang="he-IL" sz="1800" smtClean="0"/>
              <a:t>אי בהירות השאלה / ניסוח מעורפל. לא ניתן לדעת על מה המרואיין השיב.  </a:t>
            </a:r>
          </a:p>
          <a:p>
            <a:pPr marL="1360488" lvl="1" indent="-558800" algn="just" eaLnBrk="1" hangingPunct="1">
              <a:lnSpc>
                <a:spcPct val="80000"/>
              </a:lnSpc>
              <a:buClr>
                <a:srgbClr val="FF0000"/>
              </a:buClr>
              <a:buFont typeface="Wingdings 2" pitchFamily="18" charset="2"/>
              <a:buChar char="Q"/>
            </a:pPr>
            <a:r>
              <a:rPr lang="he-IL" sz="1600" smtClean="0"/>
              <a:t>"באיזו תדירות אתה מבצע </a:t>
            </a:r>
            <a:r>
              <a:rPr lang="he-IL" sz="1600" u="sng" smtClean="0">
                <a:solidFill>
                  <a:srgbClr val="FF3300"/>
                </a:solidFill>
              </a:rPr>
              <a:t>פעילות גופנית</a:t>
            </a:r>
            <a:r>
              <a:rPr lang="he-IL" sz="1600" smtClean="0"/>
              <a:t>"</a:t>
            </a:r>
          </a:p>
          <a:p>
            <a:pPr marL="444500" indent="-444500" algn="just" eaLnBrk="1" hangingPunct="1">
              <a:lnSpc>
                <a:spcPct val="80000"/>
              </a:lnSpc>
              <a:buClr>
                <a:srgbClr val="0000FF"/>
              </a:buClr>
              <a:buFont typeface="Wingdings" pitchFamily="2" charset="2"/>
              <a:buChar char="r"/>
            </a:pPr>
            <a:r>
              <a:rPr lang="he-IL" sz="1800" smtClean="0"/>
              <a:t>זהירות ממילים בעלות משמעויות שונות.</a:t>
            </a:r>
          </a:p>
          <a:p>
            <a:pPr marL="444500" indent="-444500" algn="just" eaLnBrk="1" hangingPunct="1">
              <a:lnSpc>
                <a:spcPct val="80000"/>
              </a:lnSpc>
              <a:buClr>
                <a:srgbClr val="0000FF"/>
              </a:buClr>
              <a:buFont typeface="Wingdings" pitchFamily="2" charset="2"/>
              <a:buChar char="r"/>
            </a:pPr>
            <a:r>
              <a:rPr lang="he-IL" sz="1800" smtClean="0"/>
              <a:t>התייחסות להיבט אחד בלבד. </a:t>
            </a:r>
          </a:p>
          <a:p>
            <a:pPr marL="1360488" lvl="1" indent="-558800" algn="just" eaLnBrk="1" hangingPunct="1">
              <a:lnSpc>
                <a:spcPct val="80000"/>
              </a:lnSpc>
              <a:buClr>
                <a:srgbClr val="FF0000"/>
              </a:buClr>
              <a:buFont typeface="Wingdings 2" pitchFamily="18" charset="2"/>
              <a:buChar char="Q"/>
            </a:pPr>
            <a:r>
              <a:rPr lang="he-IL" sz="1700" i="1" smtClean="0"/>
              <a:t>"להערכתך, לאיזה אחוז מהאנשים במדינת ישראל יש </a:t>
            </a:r>
            <a:r>
              <a:rPr lang="he-IL" sz="1700" i="1" u="sng" smtClean="0">
                <a:solidFill>
                  <a:srgbClr val="FF3300"/>
                </a:solidFill>
              </a:rPr>
              <a:t>טלביזיה או מחשב</a:t>
            </a:r>
            <a:r>
              <a:rPr lang="he-IL" sz="1700" i="1" smtClean="0"/>
              <a:t>" "איך אתה מגדיר את אורח החיים </a:t>
            </a:r>
            <a:r>
              <a:rPr lang="he-IL" sz="1700" i="1" u="sng" smtClean="0">
                <a:solidFill>
                  <a:srgbClr val="FF3300"/>
                </a:solidFill>
              </a:rPr>
              <a:t>שלך ושל משפחתך</a:t>
            </a:r>
            <a:r>
              <a:rPr lang="he-IL" sz="1700" i="1" smtClean="0"/>
              <a:t>"</a:t>
            </a:r>
          </a:p>
          <a:p>
            <a:pPr marL="444500" indent="-444500" algn="just" eaLnBrk="1" hangingPunct="1">
              <a:lnSpc>
                <a:spcPct val="80000"/>
              </a:lnSpc>
              <a:buClr>
                <a:srgbClr val="0000FF"/>
              </a:buClr>
              <a:buFont typeface="Wingdings" pitchFamily="2" charset="2"/>
              <a:buChar char="r"/>
            </a:pPr>
            <a:r>
              <a:rPr lang="he-IL" sz="1800" smtClean="0"/>
              <a:t>הימנעות משימוש במילים ובמושגים טעונים ערכית ורגשית. </a:t>
            </a:r>
          </a:p>
          <a:p>
            <a:pPr marL="1360488" lvl="1" indent="-558800" algn="just" eaLnBrk="1" hangingPunct="1">
              <a:lnSpc>
                <a:spcPct val="80000"/>
              </a:lnSpc>
              <a:buClr>
                <a:srgbClr val="FF0000"/>
              </a:buClr>
              <a:buFont typeface="Wingdings 2" pitchFamily="18" charset="2"/>
              <a:buChar char="Q"/>
            </a:pPr>
            <a:r>
              <a:rPr lang="he-IL" sz="1700" i="1" smtClean="0"/>
              <a:t>"עד כמה אתה מרגיש </a:t>
            </a:r>
            <a:r>
              <a:rPr lang="he-IL" sz="1700" i="1" u="sng" smtClean="0">
                <a:solidFill>
                  <a:srgbClr val="FF3300"/>
                </a:solidFill>
              </a:rPr>
              <a:t>דחוי</a:t>
            </a:r>
            <a:r>
              <a:rPr lang="he-IL" sz="1700" i="1" smtClean="0">
                <a:solidFill>
                  <a:srgbClr val="FF3300"/>
                </a:solidFill>
              </a:rPr>
              <a:t> </a:t>
            </a:r>
            <a:r>
              <a:rPr lang="he-IL" sz="1700" i="1" smtClean="0"/>
              <a:t>מבחנה חברתית" </a:t>
            </a:r>
          </a:p>
          <a:p>
            <a:pPr marL="1360488" lvl="1" indent="-558800" algn="just" eaLnBrk="1" hangingPunct="1">
              <a:lnSpc>
                <a:spcPct val="80000"/>
              </a:lnSpc>
              <a:buClr>
                <a:srgbClr val="0000FF"/>
              </a:buClr>
              <a:buFont typeface="Wingdings" pitchFamily="2" charset="2"/>
              <a:buChar char="þ"/>
            </a:pPr>
            <a:r>
              <a:rPr lang="he-IL" sz="1700" i="1" smtClean="0"/>
              <a:t>"עד כמה אתה מרגיש </a:t>
            </a:r>
            <a:r>
              <a:rPr lang="he-IL" sz="1700" i="1" u="sng" smtClean="0">
                <a:solidFill>
                  <a:srgbClr val="0066FF"/>
                </a:solidFill>
              </a:rPr>
              <a:t>מקובל</a:t>
            </a:r>
            <a:r>
              <a:rPr lang="he-IL" sz="1700" i="1" smtClean="0"/>
              <a:t> מבחינה חברתית" </a:t>
            </a:r>
          </a:p>
          <a:p>
            <a:pPr marL="1360488" lvl="1" indent="-558800" algn="just" eaLnBrk="1" hangingPunct="1">
              <a:lnSpc>
                <a:spcPct val="80000"/>
              </a:lnSpc>
              <a:buClr>
                <a:srgbClr val="FF0000"/>
              </a:buClr>
              <a:buFont typeface="Wingdings 2" pitchFamily="18" charset="2"/>
              <a:buChar char="Q"/>
            </a:pPr>
            <a:r>
              <a:rPr lang="he-IL" sz="1700" i="1" smtClean="0"/>
              <a:t>"האם לדעתך ניתן </a:t>
            </a:r>
            <a:r>
              <a:rPr lang="he-IL" sz="1700" i="1" u="sng" smtClean="0">
                <a:solidFill>
                  <a:srgbClr val="FF3300"/>
                </a:solidFill>
              </a:rPr>
              <a:t>לפגוע בדמוקרטיה</a:t>
            </a:r>
            <a:r>
              <a:rPr lang="he-IL" sz="1700" i="1" smtClean="0"/>
              <a:t> למען שלטון חזק ויציב"</a:t>
            </a:r>
          </a:p>
          <a:p>
            <a:pPr marL="444500" indent="-444500" algn="just" eaLnBrk="1" hangingPunct="1">
              <a:lnSpc>
                <a:spcPct val="80000"/>
              </a:lnSpc>
              <a:buClr>
                <a:srgbClr val="0000FF"/>
              </a:buClr>
              <a:buFont typeface="Wingdings" pitchFamily="2" charset="2"/>
              <a:buChar char="r"/>
            </a:pPr>
            <a:r>
              <a:rPr lang="he-IL" sz="1800" smtClean="0"/>
              <a:t>הימנעות מהבלטת גורם אחד לעומת האחרים. </a:t>
            </a:r>
          </a:p>
          <a:p>
            <a:pPr marL="444500" indent="-444500" algn="just" eaLnBrk="1" hangingPunct="1">
              <a:lnSpc>
                <a:spcPct val="80000"/>
              </a:lnSpc>
              <a:buClr>
                <a:srgbClr val="0000FF"/>
              </a:buClr>
              <a:buFont typeface="Wingdings" pitchFamily="2" charset="2"/>
              <a:buChar char="r"/>
            </a:pPr>
            <a:r>
              <a:rPr lang="he-IL" sz="1800" smtClean="0"/>
              <a:t>הימנעות כהצגת דעה מסוימת כנורמה. </a:t>
            </a:r>
          </a:p>
          <a:p>
            <a:pPr marL="1360488" lvl="1" indent="-558800" algn="just" eaLnBrk="1" hangingPunct="1">
              <a:lnSpc>
                <a:spcPct val="80000"/>
              </a:lnSpc>
              <a:buClr>
                <a:srgbClr val="FF0000"/>
              </a:buClr>
              <a:buFont typeface="Wingdings 2" pitchFamily="18" charset="2"/>
              <a:buChar char="Q"/>
            </a:pPr>
            <a:r>
              <a:rPr lang="he-IL" sz="1700" i="1" smtClean="0"/>
              <a:t>"</a:t>
            </a:r>
            <a:r>
              <a:rPr lang="he-IL" sz="1700" i="1" u="sng" smtClean="0">
                <a:solidFill>
                  <a:srgbClr val="FF3300"/>
                </a:solidFill>
              </a:rPr>
              <a:t>כיום מקובל מאוד לעשות כושר גופני</a:t>
            </a:r>
            <a:r>
              <a:rPr lang="he-IL" sz="1700" i="1" smtClean="0"/>
              <a:t>, באיזו תדירות אתה מבצע כושר גופני"</a:t>
            </a:r>
          </a:p>
          <a:p>
            <a:pPr marL="444500" indent="-444500" algn="just" eaLnBrk="1" hangingPunct="1">
              <a:lnSpc>
                <a:spcPct val="80000"/>
              </a:lnSpc>
              <a:buClr>
                <a:srgbClr val="0000FF"/>
              </a:buClr>
              <a:buFont typeface="Wingdings" pitchFamily="2" charset="2"/>
              <a:buChar char="r"/>
            </a:pPr>
            <a:r>
              <a:rPr lang="he-IL" sz="1800" smtClean="0"/>
              <a:t>הימנעות מניסוח שאלות על דרך השלילה. </a:t>
            </a:r>
          </a:p>
          <a:p>
            <a:pPr marL="1360488" lvl="1" indent="-558800" algn="just" eaLnBrk="1" hangingPunct="1">
              <a:lnSpc>
                <a:spcPct val="80000"/>
              </a:lnSpc>
              <a:buClr>
                <a:srgbClr val="FF0000"/>
              </a:buClr>
              <a:buFont typeface="Wingdings 2" pitchFamily="18" charset="2"/>
              <a:buChar char="Q"/>
            </a:pPr>
            <a:r>
              <a:rPr lang="he-IL" sz="1700" i="1" smtClean="0"/>
              <a:t>"עד כמה </a:t>
            </a:r>
            <a:r>
              <a:rPr lang="he-IL" sz="1700" i="1" u="sng" smtClean="0">
                <a:solidFill>
                  <a:srgbClr val="FF3300"/>
                </a:solidFill>
              </a:rPr>
              <a:t>לא חשוב בעינייך</a:t>
            </a:r>
            <a:r>
              <a:rPr lang="he-IL" sz="1700" i="1" smtClean="0"/>
              <a:t> להיות מקובל חברתית"</a:t>
            </a:r>
          </a:p>
          <a:p>
            <a:pPr marL="444500" indent="-444500" algn="just" eaLnBrk="1" hangingPunct="1">
              <a:lnSpc>
                <a:spcPct val="80000"/>
              </a:lnSpc>
              <a:buClr>
                <a:srgbClr val="0000FF"/>
              </a:buClr>
              <a:buFont typeface="Wingdings" pitchFamily="2" charset="2"/>
              <a:buChar char="r"/>
            </a:pPr>
            <a:r>
              <a:rPr lang="he-IL" sz="1800" smtClean="0"/>
              <a:t>שאלות מאיימות (שכר, גיל וכיו"ב).</a:t>
            </a:r>
          </a:p>
          <a:p>
            <a:pPr marL="1360488" lvl="1" indent="-558800" algn="just" eaLnBrk="1" hangingPunct="1">
              <a:lnSpc>
                <a:spcPct val="80000"/>
              </a:lnSpc>
              <a:buClr>
                <a:srgbClr val="0000FF"/>
              </a:buClr>
            </a:pPr>
            <a:r>
              <a:rPr lang="he-IL" sz="1600" smtClean="0"/>
              <a:t>להשאיר לסוף.</a:t>
            </a:r>
          </a:p>
          <a:p>
            <a:pPr marL="1360488" lvl="1" indent="-558800" algn="just" eaLnBrk="1" hangingPunct="1">
              <a:lnSpc>
                <a:spcPct val="80000"/>
              </a:lnSpc>
              <a:buClr>
                <a:srgbClr val="0000FF"/>
              </a:buClr>
            </a:pPr>
            <a:r>
              <a:rPr lang="he-IL" sz="1600" smtClean="0"/>
              <a:t>לאפשר קטגוריות רחבות היכן שהדיוק לא הכרחי.</a:t>
            </a:r>
          </a:p>
          <a:p>
            <a:pPr marL="444500" indent="-444500" algn="just" eaLnBrk="1" hangingPunct="1">
              <a:lnSpc>
                <a:spcPct val="80000"/>
              </a:lnSpc>
              <a:buFont typeface="Wingdings" pitchFamily="2" charset="2"/>
              <a:buNone/>
            </a:pPr>
            <a:endParaRPr lang="he-IL" sz="1800" smtClean="0"/>
          </a:p>
          <a:p>
            <a:pPr marL="1360488" lvl="1" indent="-558800" algn="just" eaLnBrk="1" hangingPunct="1">
              <a:lnSpc>
                <a:spcPct val="80000"/>
              </a:lnSpc>
              <a:buClr>
                <a:srgbClr val="0066FF"/>
              </a:buClr>
            </a:pPr>
            <a:endParaRPr lang="he-IL" sz="16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10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0105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301059">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30105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0105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01059">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301059">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301059">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301059">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301059">
                                            <p:txEl>
                                              <p:pRg st="9" end="9"/>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301059">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499"/>
                                          </p:stCondLst>
                                        </p:cTn>
                                        <p:tgtEl>
                                          <p:spTgt spid="301059">
                                            <p:txEl>
                                              <p:pRg st="11" end="11"/>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01059">
                                            <p:txEl>
                                              <p:pRg st="12" end="1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499"/>
                                          </p:stCondLst>
                                        </p:cTn>
                                        <p:tgtEl>
                                          <p:spTgt spid="301059">
                                            <p:txEl>
                                              <p:pRg st="13" end="13"/>
                                            </p:txEl>
                                          </p:spTgt>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499"/>
                                          </p:stCondLst>
                                        </p:cTn>
                                        <p:tgtEl>
                                          <p:spTgt spid="301059">
                                            <p:txEl>
                                              <p:pRg st="14" end="14"/>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499"/>
                                          </p:stCondLst>
                                        </p:cTn>
                                        <p:tgtEl>
                                          <p:spTgt spid="301059">
                                            <p:txEl>
                                              <p:pRg st="15" end="15"/>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499"/>
                                          </p:stCondLst>
                                        </p:cTn>
                                        <p:tgtEl>
                                          <p:spTgt spid="301059">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1059" grpId="0" build="p" autoUpdateAnimBg="0"/>
    </p:bldLst>
  </p:timing>
</p:sld>
</file>

<file path=ppt/slides/slide10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618" name="Slide Number Placeholder 5"/>
          <p:cNvSpPr>
            <a:spLocks noGrp="1"/>
          </p:cNvSpPr>
          <p:nvPr>
            <p:ph type="sldNum" sz="quarter" idx="11"/>
          </p:nvPr>
        </p:nvSpPr>
        <p:spPr>
          <a:noFill/>
        </p:spPr>
        <p:txBody>
          <a:bodyPr/>
          <a:lstStyle/>
          <a:p>
            <a:fld id="{DCBFFAD4-CB74-4C4E-8DA6-372DA14B976A}" type="slidenum">
              <a:rPr lang="he-IL" smtClean="0"/>
              <a:pPr/>
              <a:t>107</a:t>
            </a:fld>
            <a:endParaRPr lang="en-US" smtClean="0"/>
          </a:p>
        </p:txBody>
      </p:sp>
      <p:sp>
        <p:nvSpPr>
          <p:cNvPr id="111619" name="Rectangle 2"/>
          <p:cNvSpPr>
            <a:spLocks noGrp="1" noChangeArrowheads="1"/>
          </p:cNvSpPr>
          <p:nvPr>
            <p:ph type="title"/>
          </p:nvPr>
        </p:nvSpPr>
        <p:spPr>
          <a:xfrm>
            <a:off x="755650" y="0"/>
            <a:ext cx="7158038" cy="1412875"/>
          </a:xfrm>
        </p:spPr>
        <p:txBody>
          <a:bodyPr/>
          <a:lstStyle/>
          <a:p>
            <a:pPr eaLnBrk="1" hangingPunct="1"/>
            <a:r>
              <a:rPr lang="he-IL" sz="2800" smtClean="0"/>
              <a:t>ניסוח השאלות וסוגי הטיות המשך</a:t>
            </a:r>
            <a:endParaRPr lang="en-US" sz="2800" smtClean="0"/>
          </a:p>
        </p:txBody>
      </p:sp>
      <p:sp>
        <p:nvSpPr>
          <p:cNvPr id="300035" name="Rectangle 3"/>
          <p:cNvSpPr>
            <a:spLocks noGrp="1" noChangeArrowheads="1"/>
          </p:cNvSpPr>
          <p:nvPr>
            <p:ph type="body" sz="half" idx="1"/>
          </p:nvPr>
        </p:nvSpPr>
        <p:spPr>
          <a:xfrm>
            <a:off x="395288" y="1773238"/>
            <a:ext cx="8280400" cy="4319587"/>
          </a:xfrm>
        </p:spPr>
        <p:txBody>
          <a:bodyPr/>
          <a:lstStyle/>
          <a:p>
            <a:pPr marL="444500" indent="-444500" algn="just" eaLnBrk="1" hangingPunct="1">
              <a:lnSpc>
                <a:spcPct val="85000"/>
              </a:lnSpc>
              <a:buClr>
                <a:srgbClr val="0000FF"/>
              </a:buClr>
              <a:buFont typeface="Wingdings" pitchFamily="2" charset="2"/>
              <a:buChar char="r"/>
            </a:pPr>
            <a:r>
              <a:rPr lang="he-IL" sz="2200" smtClean="0"/>
              <a:t>נטייה להעדיף כיוון תשובה מסוים (העדפת ערכים קיצוניים / ביניים / שיטתי).</a:t>
            </a:r>
          </a:p>
          <a:p>
            <a:pPr marL="1360488" lvl="1" indent="-558800" algn="just" eaLnBrk="1" hangingPunct="1">
              <a:lnSpc>
                <a:spcPct val="85000"/>
              </a:lnSpc>
              <a:buClr>
                <a:srgbClr val="0000FF"/>
              </a:buClr>
              <a:buFont typeface="Wingdings 2" pitchFamily="18" charset="2"/>
              <a:buChar char="R"/>
            </a:pPr>
            <a:r>
              <a:rPr lang="he-IL" sz="1800" smtClean="0"/>
              <a:t>פריסת הסולם ע"פ מספר רב של דרגות (עד 7).</a:t>
            </a:r>
          </a:p>
          <a:p>
            <a:pPr marL="1360488" lvl="1" indent="-558800" algn="just" eaLnBrk="1" hangingPunct="1">
              <a:lnSpc>
                <a:spcPct val="85000"/>
              </a:lnSpc>
              <a:buClr>
                <a:srgbClr val="0000FF"/>
              </a:buClr>
              <a:buFont typeface="Wingdings 2" pitchFamily="18" charset="2"/>
              <a:buChar char="R"/>
            </a:pPr>
            <a:r>
              <a:rPr lang="he-IL" sz="1800" smtClean="0"/>
              <a:t>הימנעות מהצגת תשובה 'לא יודע'.</a:t>
            </a:r>
          </a:p>
          <a:p>
            <a:pPr marL="1360488" lvl="1" indent="-558800" algn="just" eaLnBrk="1" hangingPunct="1">
              <a:lnSpc>
                <a:spcPct val="85000"/>
              </a:lnSpc>
              <a:buClr>
                <a:srgbClr val="0000FF"/>
              </a:buClr>
              <a:buFont typeface="Wingdings 2" pitchFamily="18" charset="2"/>
              <a:buChar char="R"/>
            </a:pPr>
            <a:r>
              <a:rPr lang="he-IL" sz="1800" smtClean="0"/>
              <a:t>הימנעות ממתן תשובה אמצעית [יחד עם זאת לשים לב כי לעיתים יש אמצע גם במציאות המוערכת].</a:t>
            </a:r>
          </a:p>
          <a:p>
            <a:pPr marL="1360488" lvl="1" indent="-558800" algn="just" eaLnBrk="1" hangingPunct="1">
              <a:lnSpc>
                <a:spcPct val="85000"/>
              </a:lnSpc>
              <a:buClr>
                <a:srgbClr val="0000FF"/>
              </a:buClr>
              <a:buFont typeface="Wingdings 2" pitchFamily="18" charset="2"/>
              <a:buChar char="R"/>
            </a:pPr>
            <a:r>
              <a:rPr lang="he-IL" sz="1800" smtClean="0"/>
              <a:t>שאלות מוצגות לעיתים מנקודה חיובית ולעיתים מנקודה שלילית. [חשש לטעויות של חוסר תשומת לב]. </a:t>
            </a:r>
            <a:r>
              <a:rPr lang="he-IL" sz="1600" i="1" smtClean="0"/>
              <a:t>"עד כמה אתה מחשיב את עצמך לאדם </a:t>
            </a:r>
            <a:r>
              <a:rPr lang="he-IL" sz="1600" i="1" smtClean="0">
                <a:solidFill>
                  <a:srgbClr val="0000FF"/>
                </a:solidFill>
              </a:rPr>
              <a:t>פזיז</a:t>
            </a:r>
            <a:r>
              <a:rPr lang="he-IL" sz="1600" i="1" smtClean="0"/>
              <a:t>" לעומת "עד כמה אתה מחשיב את עצמך לאדם </a:t>
            </a:r>
            <a:r>
              <a:rPr lang="he-IL" sz="1600" i="1" smtClean="0">
                <a:solidFill>
                  <a:srgbClr val="0000FF"/>
                </a:solidFill>
              </a:rPr>
              <a:t>שקול וזהיר</a:t>
            </a:r>
            <a:r>
              <a:rPr lang="he-IL" sz="1600" i="1" smtClean="0"/>
              <a:t>"</a:t>
            </a:r>
          </a:p>
          <a:p>
            <a:pPr marL="444500" indent="-444500" algn="just" eaLnBrk="1" hangingPunct="1">
              <a:lnSpc>
                <a:spcPct val="85000"/>
              </a:lnSpc>
              <a:buClr>
                <a:srgbClr val="0000FF"/>
              </a:buClr>
              <a:buFont typeface="Wingdings" pitchFamily="2" charset="2"/>
              <a:buChar char="r"/>
            </a:pPr>
            <a:r>
              <a:rPr lang="he-IL" sz="2200" smtClean="0"/>
              <a:t>השפעת סדר התשובות.</a:t>
            </a:r>
          </a:p>
          <a:p>
            <a:pPr marL="1360488" lvl="1" indent="-558800" algn="just" eaLnBrk="1" hangingPunct="1">
              <a:lnSpc>
                <a:spcPct val="85000"/>
              </a:lnSpc>
              <a:buClr>
                <a:srgbClr val="0000FF"/>
              </a:buClr>
              <a:buFont typeface="Wingdings 2" pitchFamily="18" charset="2"/>
              <a:buChar char="R"/>
            </a:pPr>
            <a:r>
              <a:rPr lang="he-IL" sz="1800" smtClean="0"/>
              <a:t>הצגת סדר שונה בשאלונים.</a:t>
            </a:r>
          </a:p>
          <a:p>
            <a:pPr marL="1360488" lvl="1" indent="-558800" algn="just" eaLnBrk="1" hangingPunct="1">
              <a:lnSpc>
                <a:spcPct val="85000"/>
              </a:lnSpc>
              <a:buClr>
                <a:srgbClr val="0066FF"/>
              </a:buClr>
            </a:pPr>
            <a:endParaRPr lang="he-IL" sz="1800" smtClean="0"/>
          </a:p>
          <a:p>
            <a:pPr marL="1360488" lvl="1" indent="-558800" algn="just" eaLnBrk="1" hangingPunct="1">
              <a:lnSpc>
                <a:spcPct val="85000"/>
              </a:lnSpc>
              <a:buClr>
                <a:srgbClr val="0066FF"/>
              </a:buClr>
            </a:pPr>
            <a:endParaRPr lang="he-IL" sz="1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00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0003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0003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0003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0003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003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3000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035" grpId="0" build="p" autoUpdateAnimBg="0"/>
    </p:bldLst>
  </p:timing>
</p:sld>
</file>

<file path=ppt/slides/slide10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2" name="Slide Number Placeholder 5"/>
          <p:cNvSpPr>
            <a:spLocks noGrp="1"/>
          </p:cNvSpPr>
          <p:nvPr>
            <p:ph type="sldNum" sz="quarter" idx="11"/>
          </p:nvPr>
        </p:nvSpPr>
        <p:spPr>
          <a:noFill/>
        </p:spPr>
        <p:txBody>
          <a:bodyPr/>
          <a:lstStyle/>
          <a:p>
            <a:fld id="{7EF627CA-46AE-4E3E-8386-F7BA4A080199}" type="slidenum">
              <a:rPr lang="he-IL" smtClean="0"/>
              <a:pPr/>
              <a:t>108</a:t>
            </a:fld>
            <a:endParaRPr lang="en-US" smtClean="0"/>
          </a:p>
        </p:txBody>
      </p:sp>
      <p:sp>
        <p:nvSpPr>
          <p:cNvPr id="112643" name="Rectangle 2"/>
          <p:cNvSpPr>
            <a:spLocks noGrp="1" noChangeArrowheads="1"/>
          </p:cNvSpPr>
          <p:nvPr>
            <p:ph type="title"/>
          </p:nvPr>
        </p:nvSpPr>
        <p:spPr>
          <a:xfrm>
            <a:off x="755650" y="0"/>
            <a:ext cx="7158038" cy="1412875"/>
          </a:xfrm>
        </p:spPr>
        <p:txBody>
          <a:bodyPr/>
          <a:lstStyle/>
          <a:p>
            <a:pPr eaLnBrk="1" hangingPunct="1"/>
            <a:r>
              <a:rPr lang="he-IL" sz="3600" smtClean="0"/>
              <a:t>מבנה השאלון וצורתו: הקדמה / פתיח</a:t>
            </a:r>
            <a:endParaRPr lang="en-US" sz="3600" smtClean="0"/>
          </a:p>
        </p:txBody>
      </p:sp>
      <p:sp>
        <p:nvSpPr>
          <p:cNvPr id="303107" name="Rectangle 3"/>
          <p:cNvSpPr>
            <a:spLocks noGrp="1" noChangeArrowheads="1"/>
          </p:cNvSpPr>
          <p:nvPr>
            <p:ph type="body" sz="half" idx="1"/>
          </p:nvPr>
        </p:nvSpPr>
        <p:spPr>
          <a:xfrm>
            <a:off x="611188" y="1773238"/>
            <a:ext cx="8064500" cy="4319587"/>
          </a:xfrm>
        </p:spPr>
        <p:txBody>
          <a:bodyPr/>
          <a:lstStyle/>
          <a:p>
            <a:pPr marL="660400" indent="-660400" algn="just" eaLnBrk="1" hangingPunct="1">
              <a:buClr>
                <a:srgbClr val="0000FF"/>
              </a:buClr>
              <a:buFont typeface="Wingdings" pitchFamily="2" charset="2"/>
              <a:buAutoNum type="romanUcPeriod"/>
            </a:pPr>
            <a:r>
              <a:rPr lang="he-IL" sz="2200" smtClean="0"/>
              <a:t>הצגת המראיין.</a:t>
            </a:r>
          </a:p>
          <a:p>
            <a:pPr marL="660400" indent="-660400" algn="just" eaLnBrk="1" hangingPunct="1">
              <a:buClr>
                <a:srgbClr val="0000FF"/>
              </a:buClr>
              <a:buFont typeface="Wingdings" pitchFamily="2" charset="2"/>
              <a:buAutoNum type="romanUcPeriod"/>
            </a:pPr>
            <a:r>
              <a:rPr lang="he-IL" sz="2200" smtClean="0"/>
              <a:t>הצגת הגוף העורך את המחקר, שמו ונתונים המאפשרים ליצור איתו קשר.</a:t>
            </a:r>
          </a:p>
          <a:p>
            <a:pPr marL="660400" indent="-660400" algn="just" eaLnBrk="1" hangingPunct="1">
              <a:buClr>
                <a:srgbClr val="0000FF"/>
              </a:buClr>
              <a:buFont typeface="Wingdings" pitchFamily="2" charset="2"/>
              <a:buAutoNum type="romanUcPeriod"/>
            </a:pPr>
            <a:r>
              <a:rPr lang="he-IL" sz="2200" smtClean="0"/>
              <a:t>הצגת מטרת המחקר וחשיבותו. אם יש חשש שגילוי של המטרה יגרום להטיה יש לתת מטרה כללית ובתום ההשבה לפרט על מטרת המחקר.</a:t>
            </a:r>
          </a:p>
          <a:p>
            <a:pPr marL="660400" indent="-660400" algn="just" eaLnBrk="1" hangingPunct="1">
              <a:buClr>
                <a:srgbClr val="0000FF"/>
              </a:buClr>
              <a:buFont typeface="Wingdings" pitchFamily="2" charset="2"/>
              <a:buAutoNum type="romanUcPeriod"/>
            </a:pPr>
            <a:r>
              <a:rPr lang="he-IL" sz="2200" smtClean="0"/>
              <a:t>הדגשת התרומה הרבה של המשיבים. מדוע דווקא הם נבחרו.</a:t>
            </a:r>
          </a:p>
          <a:p>
            <a:pPr marL="660400" indent="-660400" algn="just" eaLnBrk="1" hangingPunct="1">
              <a:buClr>
                <a:srgbClr val="0000FF"/>
              </a:buClr>
              <a:buFont typeface="Wingdings" pitchFamily="2" charset="2"/>
              <a:buAutoNum type="romanUcPeriod"/>
            </a:pPr>
            <a:r>
              <a:rPr lang="he-IL" sz="2200" smtClean="0"/>
              <a:t>הבטחת סודיות. הסבר כיצד תישמר הסודיות, אנשים רבים משיבים על השאלון. ההתייחסות בתוצאות היא לקולקטיב ולא לאדם הבודד. במידה ויש שאלות סוציו-דמוגראפיות להסביר את חשיבותן ואת העבודה כי הן לא משמשות ל'איתור' המשיבים.</a:t>
            </a:r>
          </a:p>
          <a:p>
            <a:pPr marL="660400" indent="-660400" algn="just" eaLnBrk="1" hangingPunct="1">
              <a:buClr>
                <a:srgbClr val="0000FF"/>
              </a:buClr>
              <a:buFont typeface="Wingdings" pitchFamily="2" charset="2"/>
              <a:buAutoNum type="romanUcPeriod"/>
            </a:pPr>
            <a:r>
              <a:rPr lang="he-IL" sz="2200" smtClean="0"/>
              <a:t>הוראות כלליות למילוי השאלון.</a:t>
            </a:r>
          </a:p>
          <a:p>
            <a:pPr marL="660400" indent="-660400" algn="just" eaLnBrk="1" hangingPunct="1">
              <a:buClr>
                <a:srgbClr val="0000FF"/>
              </a:buClr>
              <a:buFont typeface="Wingdings" pitchFamily="2" charset="2"/>
              <a:buAutoNum type="romanUcPeriod"/>
            </a:pPr>
            <a:r>
              <a:rPr lang="he-IL" sz="2200" smtClean="0"/>
              <a:t>הבעת תודה.</a:t>
            </a:r>
            <a:endParaRPr lang="he-IL"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31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31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310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310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0310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0310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031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7" grpId="0" build="p" autoUpdateAnimBg="0"/>
    </p:bldLst>
  </p:timing>
</p:sld>
</file>

<file path=ppt/slides/slide10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666" name="Slide Number Placeholder 5"/>
          <p:cNvSpPr>
            <a:spLocks noGrp="1"/>
          </p:cNvSpPr>
          <p:nvPr>
            <p:ph type="sldNum" sz="quarter" idx="11"/>
          </p:nvPr>
        </p:nvSpPr>
        <p:spPr>
          <a:noFill/>
        </p:spPr>
        <p:txBody>
          <a:bodyPr/>
          <a:lstStyle/>
          <a:p>
            <a:fld id="{507F4061-676D-48DE-91E7-615C5721BA75}" type="slidenum">
              <a:rPr lang="he-IL" smtClean="0"/>
              <a:pPr/>
              <a:t>109</a:t>
            </a:fld>
            <a:endParaRPr lang="en-US" smtClean="0"/>
          </a:p>
        </p:txBody>
      </p:sp>
      <p:sp>
        <p:nvSpPr>
          <p:cNvPr id="113667" name="Rectangle 2"/>
          <p:cNvSpPr>
            <a:spLocks noGrp="1" noChangeArrowheads="1"/>
          </p:cNvSpPr>
          <p:nvPr>
            <p:ph type="title"/>
          </p:nvPr>
        </p:nvSpPr>
        <p:spPr>
          <a:xfrm>
            <a:off x="755650" y="0"/>
            <a:ext cx="7158038" cy="1412875"/>
          </a:xfrm>
        </p:spPr>
        <p:txBody>
          <a:bodyPr/>
          <a:lstStyle/>
          <a:p>
            <a:pPr eaLnBrk="1" hangingPunct="1"/>
            <a:r>
              <a:rPr lang="he-IL" smtClean="0"/>
              <a:t>בדיקות לשאלון</a:t>
            </a:r>
            <a:endParaRPr lang="en-US" smtClean="0"/>
          </a:p>
        </p:txBody>
      </p:sp>
      <p:sp>
        <p:nvSpPr>
          <p:cNvPr id="293891" name="Rectangle 3"/>
          <p:cNvSpPr>
            <a:spLocks noGrp="1" noChangeArrowheads="1"/>
          </p:cNvSpPr>
          <p:nvPr>
            <p:ph type="body" sz="half" idx="1"/>
          </p:nvPr>
        </p:nvSpPr>
        <p:spPr>
          <a:xfrm>
            <a:off x="539750" y="1700213"/>
            <a:ext cx="8027988" cy="4465637"/>
          </a:xfrm>
        </p:spPr>
        <p:txBody>
          <a:bodyPr/>
          <a:lstStyle/>
          <a:p>
            <a:pPr marL="660400" indent="-660400" algn="just" eaLnBrk="1" hangingPunct="1">
              <a:lnSpc>
                <a:spcPct val="90000"/>
              </a:lnSpc>
              <a:buClr>
                <a:srgbClr val="0000FF"/>
              </a:buClr>
              <a:buFont typeface="Wingdings" pitchFamily="2" charset="2"/>
              <a:buChar char="q"/>
            </a:pPr>
            <a:r>
              <a:rPr lang="he-IL" sz="2200" smtClean="0"/>
              <a:t>בדיקה חוזרת של השאלון (רצוי ע"י אנשים שהיו מעורים בתהליך).</a:t>
            </a:r>
          </a:p>
          <a:p>
            <a:pPr marL="660400" indent="-660400" algn="just" eaLnBrk="1" hangingPunct="1">
              <a:lnSpc>
                <a:spcPct val="90000"/>
              </a:lnSpc>
              <a:buClr>
                <a:srgbClr val="0000FF"/>
              </a:buClr>
              <a:buFont typeface="Wingdings" pitchFamily="2" charset="2"/>
              <a:buChar char="q"/>
            </a:pPr>
            <a:r>
              <a:rPr lang="he-IL" sz="2200" smtClean="0"/>
              <a:t>בדיקה אמפירית של השאלון (רצוי ע"י אנשים שלא היו מעורים בתהליך). לתת להשיב ואח"כ לבצע תחקיר. ללמוד הן מהתנסות של המשיבים והן מאופן ההשבה על השאלונים עצמם.</a:t>
            </a:r>
          </a:p>
          <a:p>
            <a:pPr marL="1360488" lvl="1" indent="-558800" algn="just" eaLnBrk="1" hangingPunct="1">
              <a:lnSpc>
                <a:spcPct val="90000"/>
              </a:lnSpc>
              <a:buClr>
                <a:srgbClr val="0000FF"/>
              </a:buClr>
              <a:buFont typeface="Wingdings" pitchFamily="2" charset="2"/>
              <a:buChar char="q"/>
            </a:pPr>
            <a:r>
              <a:rPr lang="he-IL" sz="1800" smtClean="0"/>
              <a:t>הוראות מובנות.</a:t>
            </a:r>
          </a:p>
          <a:p>
            <a:pPr marL="1360488" lvl="1" indent="-558800" algn="just" eaLnBrk="1" hangingPunct="1">
              <a:lnSpc>
                <a:spcPct val="90000"/>
              </a:lnSpc>
              <a:buClr>
                <a:srgbClr val="0000FF"/>
              </a:buClr>
              <a:buFont typeface="Wingdings" pitchFamily="2" charset="2"/>
              <a:buChar char="q"/>
            </a:pPr>
            <a:r>
              <a:rPr lang="he-IL" sz="1800" smtClean="0"/>
              <a:t>שאלות מובנות.</a:t>
            </a:r>
          </a:p>
          <a:p>
            <a:pPr marL="1360488" lvl="1" indent="-558800" algn="just" eaLnBrk="1" hangingPunct="1">
              <a:lnSpc>
                <a:spcPct val="90000"/>
              </a:lnSpc>
              <a:buClr>
                <a:srgbClr val="0000FF"/>
              </a:buClr>
              <a:buFont typeface="Wingdings" pitchFamily="2" charset="2"/>
              <a:buChar char="q"/>
            </a:pPr>
            <a:r>
              <a:rPr lang="he-IL" sz="1800" smtClean="0"/>
              <a:t>משך ההשבה.</a:t>
            </a:r>
          </a:p>
          <a:p>
            <a:pPr marL="1360488" lvl="1" indent="-558800" algn="just" eaLnBrk="1" hangingPunct="1">
              <a:lnSpc>
                <a:spcPct val="90000"/>
              </a:lnSpc>
              <a:buClr>
                <a:srgbClr val="0000FF"/>
              </a:buClr>
              <a:buFont typeface="Wingdings" pitchFamily="2" charset="2"/>
              <a:buChar char="q"/>
            </a:pPr>
            <a:r>
              <a:rPr lang="he-IL" sz="1800" smtClean="0"/>
              <a:t>מיצוי של השאלות.</a:t>
            </a:r>
          </a:p>
          <a:p>
            <a:pPr marL="1360488" lvl="1" indent="-558800" algn="just" eaLnBrk="1" hangingPunct="1">
              <a:lnSpc>
                <a:spcPct val="90000"/>
              </a:lnSpc>
              <a:buClr>
                <a:srgbClr val="0000FF"/>
              </a:buClr>
              <a:buFont typeface="Wingdings" pitchFamily="2" charset="2"/>
              <a:buChar char="q"/>
            </a:pPr>
            <a:r>
              <a:rPr lang="he-IL" sz="1800" smtClean="0"/>
              <a:t>כיוונים נוספים.</a:t>
            </a:r>
          </a:p>
          <a:p>
            <a:pPr marL="1360488" lvl="1" indent="-558800" algn="just" eaLnBrk="1" hangingPunct="1">
              <a:lnSpc>
                <a:spcPct val="90000"/>
              </a:lnSpc>
              <a:buClr>
                <a:srgbClr val="0000FF"/>
              </a:buClr>
              <a:buFont typeface="Wingdings" pitchFamily="2" charset="2"/>
              <a:buChar char="q"/>
            </a:pPr>
            <a:r>
              <a:rPr lang="he-IL" sz="1800" smtClean="0"/>
              <a:t>נכונות להשיב וכיו"ב.</a:t>
            </a:r>
          </a:p>
          <a:p>
            <a:pPr marL="1360488" lvl="1" indent="-558800" algn="just" eaLnBrk="1" hangingPunct="1">
              <a:lnSpc>
                <a:spcPct val="90000"/>
              </a:lnSpc>
              <a:buClr>
                <a:srgbClr val="0000FF"/>
              </a:buClr>
              <a:buFont typeface="Wingdings" pitchFamily="2" charset="2"/>
              <a:buChar char="q"/>
            </a:pPr>
            <a:r>
              <a:rPr lang="he-IL" sz="1800" smtClean="0"/>
              <a:t>ניתוח של השאלונים עצמם.</a:t>
            </a:r>
          </a:p>
          <a:p>
            <a:pPr marL="1360488" lvl="1" indent="-558800" algn="just" eaLnBrk="1" hangingPunct="1">
              <a:lnSpc>
                <a:spcPct val="90000"/>
              </a:lnSpc>
              <a:buClr>
                <a:srgbClr val="0000FF"/>
              </a:buClr>
              <a:buFont typeface="Wingdings" pitchFamily="2" charset="2"/>
              <a:buChar char="q"/>
            </a:pPr>
            <a:r>
              <a:rPr lang="he-IL" sz="1800" smtClean="0"/>
              <a:t>מהימנות ותיקוף הכלי.</a:t>
            </a:r>
          </a:p>
          <a:p>
            <a:pPr marL="660400" indent="-660400" algn="just" eaLnBrk="1" hangingPunct="1">
              <a:lnSpc>
                <a:spcPct val="90000"/>
              </a:lnSpc>
              <a:buClr>
                <a:srgbClr val="0000FF"/>
              </a:buClr>
              <a:buFont typeface="Wingdings" pitchFamily="2" charset="2"/>
              <a:buChar char="q"/>
            </a:pPr>
            <a:r>
              <a:rPr lang="he-IL" sz="2200" smtClean="0"/>
              <a:t>ביצוע תיקונים לאור הממצאים שעולים מהבדיקה האמפירית. ייתכן שיהיה צורך לחזור מספר פעמים על שלבים אלו.</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38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9389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9389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9389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9389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29389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293891">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293891">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293891">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293891">
                                            <p:txEl>
                                              <p:pRg st="9" end="9"/>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9389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Slide Number Placeholder 4"/>
          <p:cNvSpPr>
            <a:spLocks noGrp="1"/>
          </p:cNvSpPr>
          <p:nvPr>
            <p:ph type="sldNum" sz="quarter" idx="11"/>
          </p:nvPr>
        </p:nvSpPr>
        <p:spPr>
          <a:noFill/>
        </p:spPr>
        <p:txBody>
          <a:bodyPr/>
          <a:lstStyle/>
          <a:p>
            <a:fld id="{F87D64F5-BC9A-4E61-9C0D-402E44145AEE}" type="slidenum">
              <a:rPr lang="he-IL" smtClean="0"/>
              <a:pPr/>
              <a:t>11</a:t>
            </a:fld>
            <a:endParaRPr lang="en-US" smtClean="0"/>
          </a:p>
        </p:txBody>
      </p:sp>
      <p:sp>
        <p:nvSpPr>
          <p:cNvPr id="101388" name="Rectangle 12"/>
          <p:cNvSpPr>
            <a:spLocks noGrp="1" noChangeArrowheads="1"/>
          </p:cNvSpPr>
          <p:nvPr>
            <p:ph type="body" idx="1"/>
          </p:nvPr>
        </p:nvSpPr>
        <p:spPr>
          <a:xfrm>
            <a:off x="1835150" y="1700213"/>
            <a:ext cx="6877050" cy="4267200"/>
          </a:xfrm>
        </p:spPr>
        <p:txBody>
          <a:bodyPr/>
          <a:lstStyle/>
          <a:p>
            <a:pPr algn="just" eaLnBrk="1" hangingPunct="1">
              <a:lnSpc>
                <a:spcPct val="90000"/>
              </a:lnSpc>
              <a:buClr>
                <a:srgbClr val="0066FF"/>
              </a:buClr>
              <a:buFont typeface="Wingdings" pitchFamily="2" charset="2"/>
              <a:buChar char="r"/>
            </a:pPr>
            <a:r>
              <a:rPr lang="he-IL" sz="2800" b="1" smtClean="0"/>
              <a:t>אובייקטיביות</a:t>
            </a:r>
            <a:r>
              <a:rPr lang="he-IL" sz="2800" smtClean="0"/>
              <a:t> – לא תלויה בחוקר, משוחררת מהעדפות רצונות שיפוטים ערכיים וכיו"ב. בשחזור מושלם נקבל אותה תוצאה.</a:t>
            </a:r>
          </a:p>
          <a:p>
            <a:pPr algn="just" eaLnBrk="1" hangingPunct="1">
              <a:lnSpc>
                <a:spcPct val="90000"/>
              </a:lnSpc>
              <a:buClr>
                <a:srgbClr val="0066FF"/>
              </a:buClr>
              <a:buFont typeface="Wingdings" pitchFamily="2" charset="2"/>
              <a:buChar char="r"/>
            </a:pPr>
            <a:r>
              <a:rPr lang="he-IL" sz="2800" b="1" smtClean="0"/>
              <a:t>אמפיריות</a:t>
            </a:r>
            <a:r>
              <a:rPr lang="he-IL" sz="2800" smtClean="0"/>
              <a:t> – מושא המחקר ניתן לחקירה ניסויית (אמפירית) מבוסס על נתונים ומציאות. להבדיל מתיאולוגיה, פילוסופיה, מתמטיקה וכיו"ב.</a:t>
            </a:r>
          </a:p>
          <a:p>
            <a:pPr algn="just" eaLnBrk="1" hangingPunct="1">
              <a:lnSpc>
                <a:spcPct val="90000"/>
              </a:lnSpc>
              <a:buClr>
                <a:srgbClr val="0066FF"/>
              </a:buClr>
              <a:buFont typeface="Wingdings" pitchFamily="2" charset="2"/>
              <a:buChar char="r"/>
            </a:pPr>
            <a:r>
              <a:rPr lang="he-IL" sz="2800" b="1" smtClean="0"/>
              <a:t>מסתכנת</a:t>
            </a:r>
            <a:r>
              <a:rPr lang="he-IL" sz="2800" smtClean="0"/>
              <a:t> (קארל פופר).</a:t>
            </a:r>
          </a:p>
          <a:p>
            <a:pPr algn="just" eaLnBrk="1" hangingPunct="1">
              <a:lnSpc>
                <a:spcPct val="90000"/>
              </a:lnSpc>
              <a:buClr>
                <a:srgbClr val="0066FF"/>
              </a:buClr>
              <a:buFont typeface="Wingdings" pitchFamily="2" charset="2"/>
              <a:buChar char="r"/>
            </a:pPr>
            <a:r>
              <a:rPr lang="he-IL" sz="2800" b="1" smtClean="0">
                <a:solidFill>
                  <a:schemeClr val="accent1"/>
                </a:solidFill>
              </a:rPr>
              <a:t>המדע נבדל מגישות חקירה אחרות במתודולוגיה ולא באמיתות מסקנותיו.</a:t>
            </a:r>
            <a:r>
              <a:rPr lang="he-IL" sz="2800" smtClean="0">
                <a:solidFill>
                  <a:schemeClr val="accent1"/>
                </a:solidFill>
              </a:rPr>
              <a:t> </a:t>
            </a:r>
          </a:p>
          <a:p>
            <a:pPr algn="just" eaLnBrk="1" hangingPunct="1">
              <a:lnSpc>
                <a:spcPct val="90000"/>
              </a:lnSpc>
              <a:buClr>
                <a:srgbClr val="FF0000"/>
              </a:buClr>
              <a:buFont typeface="Wingdings" pitchFamily="2" charset="2"/>
              <a:buChar char="I"/>
            </a:pPr>
            <a:r>
              <a:rPr lang="he-IL" sz="2400" b="1" smtClean="0"/>
              <a:t>מחקר מדעי חייב לעמוד בכל שלושת התכונות.</a:t>
            </a:r>
            <a:endParaRPr lang="en-US" sz="2400" b="1" smtClean="0"/>
          </a:p>
        </p:txBody>
      </p:sp>
      <p:sp>
        <p:nvSpPr>
          <p:cNvPr id="101398" name="Line 22"/>
          <p:cNvSpPr>
            <a:spLocks noChangeShapeType="1"/>
          </p:cNvSpPr>
          <p:nvPr/>
        </p:nvSpPr>
        <p:spPr bwMode="auto">
          <a:xfrm>
            <a:off x="611188" y="4076700"/>
            <a:ext cx="2089150" cy="1800225"/>
          </a:xfrm>
          <a:prstGeom prst="line">
            <a:avLst/>
          </a:prstGeom>
          <a:noFill/>
          <a:ln w="25400" cap="rnd">
            <a:solidFill>
              <a:srgbClr val="FF6600"/>
            </a:solidFill>
            <a:prstDash val="sysDot"/>
            <a:miter lim="800000"/>
            <a:headEnd/>
            <a:tailEnd/>
          </a:ln>
        </p:spPr>
        <p:txBody>
          <a:bodyPr wrap="none"/>
          <a:lstStyle/>
          <a:p>
            <a:endParaRPr lang="he-IL"/>
          </a:p>
        </p:txBody>
      </p:sp>
      <p:sp>
        <p:nvSpPr>
          <p:cNvPr id="101400" name="Line 24"/>
          <p:cNvSpPr>
            <a:spLocks noChangeShapeType="1"/>
          </p:cNvSpPr>
          <p:nvPr/>
        </p:nvSpPr>
        <p:spPr bwMode="auto">
          <a:xfrm>
            <a:off x="539750" y="4652963"/>
            <a:ext cx="2087563" cy="1296987"/>
          </a:xfrm>
          <a:prstGeom prst="line">
            <a:avLst/>
          </a:prstGeom>
          <a:noFill/>
          <a:ln w="25400" cap="rnd">
            <a:solidFill>
              <a:srgbClr val="FF6600"/>
            </a:solidFill>
            <a:prstDash val="sysDot"/>
            <a:miter lim="800000"/>
            <a:headEnd/>
            <a:tailEnd/>
          </a:ln>
        </p:spPr>
        <p:txBody>
          <a:bodyPr wrap="none"/>
          <a:lstStyle/>
          <a:p>
            <a:endParaRPr lang="he-IL"/>
          </a:p>
        </p:txBody>
      </p:sp>
      <p:sp>
        <p:nvSpPr>
          <p:cNvPr id="101402" name="Rectangle 26"/>
          <p:cNvSpPr>
            <a:spLocks noGrp="1" noChangeArrowheads="1"/>
          </p:cNvSpPr>
          <p:nvPr>
            <p:ph type="title"/>
          </p:nvPr>
        </p:nvSpPr>
        <p:spPr>
          <a:noFill/>
        </p:spPr>
        <p:txBody>
          <a:bodyPr/>
          <a:lstStyle/>
          <a:p>
            <a:pPr eaLnBrk="1" hangingPunct="1"/>
            <a:r>
              <a:rPr lang="he-IL" smtClean="0"/>
              <a:t>הגישה המדעית: תכונות</a:t>
            </a:r>
            <a:endParaRPr lang="en-US" smtClean="0"/>
          </a:p>
        </p:txBody>
      </p:sp>
      <p:grpSp>
        <p:nvGrpSpPr>
          <p:cNvPr id="2" name="Group 32"/>
          <p:cNvGrpSpPr>
            <a:grpSpLocks/>
          </p:cNvGrpSpPr>
          <p:nvPr/>
        </p:nvGrpSpPr>
        <p:grpSpPr bwMode="auto">
          <a:xfrm>
            <a:off x="539750" y="4508500"/>
            <a:ext cx="2447925" cy="1441450"/>
            <a:chOff x="340" y="2840"/>
            <a:chExt cx="1542" cy="908"/>
          </a:xfrm>
        </p:grpSpPr>
        <p:sp>
          <p:nvSpPr>
            <p:cNvPr id="13328" name="Freeform 15"/>
            <p:cNvSpPr>
              <a:spLocks/>
            </p:cNvSpPr>
            <p:nvPr/>
          </p:nvSpPr>
          <p:spPr bwMode="auto">
            <a:xfrm>
              <a:off x="340" y="2840"/>
              <a:ext cx="1542" cy="908"/>
            </a:xfrm>
            <a:custGeom>
              <a:avLst/>
              <a:gdLst>
                <a:gd name="T0" fmla="*/ 0 w 1542"/>
                <a:gd name="T1" fmla="*/ 0 h 908"/>
                <a:gd name="T2" fmla="*/ 771 w 1542"/>
                <a:gd name="T3" fmla="*/ 273 h 908"/>
                <a:gd name="T4" fmla="*/ 1542 w 1542"/>
                <a:gd name="T5" fmla="*/ 908 h 908"/>
                <a:gd name="T6" fmla="*/ 0 60000 65536"/>
                <a:gd name="T7" fmla="*/ 0 60000 65536"/>
                <a:gd name="T8" fmla="*/ 0 60000 65536"/>
                <a:gd name="T9" fmla="*/ 0 w 1542"/>
                <a:gd name="T10" fmla="*/ 0 h 908"/>
                <a:gd name="T11" fmla="*/ 1542 w 1542"/>
                <a:gd name="T12" fmla="*/ 908 h 908"/>
              </a:gdLst>
              <a:ahLst/>
              <a:cxnLst>
                <a:cxn ang="T6">
                  <a:pos x="T0" y="T1"/>
                </a:cxn>
                <a:cxn ang="T7">
                  <a:pos x="T2" y="T3"/>
                </a:cxn>
                <a:cxn ang="T8">
                  <a:pos x="T4" y="T5"/>
                </a:cxn>
              </a:cxnLst>
              <a:rect l="T9" t="T10" r="T11" b="T12"/>
              <a:pathLst>
                <a:path w="1542" h="908">
                  <a:moveTo>
                    <a:pt x="0" y="0"/>
                  </a:moveTo>
                  <a:cubicBezTo>
                    <a:pt x="257" y="61"/>
                    <a:pt x="514" y="122"/>
                    <a:pt x="771" y="273"/>
                  </a:cubicBezTo>
                  <a:cubicBezTo>
                    <a:pt x="1028" y="424"/>
                    <a:pt x="1285" y="666"/>
                    <a:pt x="1542" y="908"/>
                  </a:cubicBezTo>
                </a:path>
              </a:pathLst>
            </a:custGeom>
            <a:noFill/>
            <a:ln w="9525">
              <a:solidFill>
                <a:schemeClr val="tx1"/>
              </a:solidFill>
              <a:miter lim="800000"/>
              <a:headEnd/>
              <a:tailEnd/>
            </a:ln>
          </p:spPr>
          <p:txBody>
            <a:bodyPr wrap="none"/>
            <a:lstStyle/>
            <a:p>
              <a:endParaRPr lang="he-IL"/>
            </a:p>
          </p:txBody>
        </p:sp>
        <p:sp>
          <p:nvSpPr>
            <p:cNvPr id="13329" name="Freeform 17"/>
            <p:cNvSpPr>
              <a:spLocks/>
            </p:cNvSpPr>
            <p:nvPr/>
          </p:nvSpPr>
          <p:spPr bwMode="auto">
            <a:xfrm>
              <a:off x="340" y="3022"/>
              <a:ext cx="1361" cy="726"/>
            </a:xfrm>
            <a:custGeom>
              <a:avLst/>
              <a:gdLst>
                <a:gd name="T0" fmla="*/ 0 w 1361"/>
                <a:gd name="T1" fmla="*/ 0 h 726"/>
                <a:gd name="T2" fmla="*/ 726 w 1361"/>
                <a:gd name="T3" fmla="*/ 136 h 726"/>
                <a:gd name="T4" fmla="*/ 1361 w 1361"/>
                <a:gd name="T5" fmla="*/ 726 h 726"/>
                <a:gd name="T6" fmla="*/ 0 60000 65536"/>
                <a:gd name="T7" fmla="*/ 0 60000 65536"/>
                <a:gd name="T8" fmla="*/ 0 60000 65536"/>
                <a:gd name="T9" fmla="*/ 0 w 1361"/>
                <a:gd name="T10" fmla="*/ 0 h 726"/>
                <a:gd name="T11" fmla="*/ 1361 w 1361"/>
                <a:gd name="T12" fmla="*/ 726 h 726"/>
              </a:gdLst>
              <a:ahLst/>
              <a:cxnLst>
                <a:cxn ang="T6">
                  <a:pos x="T0" y="T1"/>
                </a:cxn>
                <a:cxn ang="T7">
                  <a:pos x="T2" y="T3"/>
                </a:cxn>
                <a:cxn ang="T8">
                  <a:pos x="T4" y="T5"/>
                </a:cxn>
              </a:cxnLst>
              <a:rect l="T9" t="T10" r="T11" b="T12"/>
              <a:pathLst>
                <a:path w="1361" h="726">
                  <a:moveTo>
                    <a:pt x="0" y="0"/>
                  </a:moveTo>
                  <a:cubicBezTo>
                    <a:pt x="249" y="7"/>
                    <a:pt x="499" y="15"/>
                    <a:pt x="726" y="136"/>
                  </a:cubicBezTo>
                  <a:cubicBezTo>
                    <a:pt x="953" y="257"/>
                    <a:pt x="1255" y="628"/>
                    <a:pt x="1361" y="726"/>
                  </a:cubicBezTo>
                </a:path>
              </a:pathLst>
            </a:custGeom>
            <a:noFill/>
            <a:ln w="9525">
              <a:solidFill>
                <a:schemeClr val="tx1"/>
              </a:solidFill>
              <a:miter lim="800000"/>
              <a:headEnd/>
              <a:tailEnd/>
            </a:ln>
          </p:spPr>
          <p:txBody>
            <a:bodyPr wrap="none"/>
            <a:lstStyle/>
            <a:p>
              <a:endParaRPr lang="he-IL"/>
            </a:p>
          </p:txBody>
        </p:sp>
        <p:sp>
          <p:nvSpPr>
            <p:cNvPr id="13330" name="Freeform 19"/>
            <p:cNvSpPr>
              <a:spLocks/>
            </p:cNvSpPr>
            <p:nvPr/>
          </p:nvSpPr>
          <p:spPr bwMode="auto">
            <a:xfrm>
              <a:off x="340" y="3112"/>
              <a:ext cx="1043" cy="636"/>
            </a:xfrm>
            <a:custGeom>
              <a:avLst/>
              <a:gdLst>
                <a:gd name="T0" fmla="*/ 0 w 1043"/>
                <a:gd name="T1" fmla="*/ 91 h 636"/>
                <a:gd name="T2" fmla="*/ 680 w 1043"/>
                <a:gd name="T3" fmla="*/ 91 h 636"/>
                <a:gd name="T4" fmla="*/ 1043 w 1043"/>
                <a:gd name="T5" fmla="*/ 636 h 636"/>
                <a:gd name="T6" fmla="*/ 0 60000 65536"/>
                <a:gd name="T7" fmla="*/ 0 60000 65536"/>
                <a:gd name="T8" fmla="*/ 0 60000 65536"/>
                <a:gd name="T9" fmla="*/ 0 w 1043"/>
                <a:gd name="T10" fmla="*/ 0 h 636"/>
                <a:gd name="T11" fmla="*/ 1043 w 1043"/>
                <a:gd name="T12" fmla="*/ 636 h 636"/>
              </a:gdLst>
              <a:ahLst/>
              <a:cxnLst>
                <a:cxn ang="T6">
                  <a:pos x="T0" y="T1"/>
                </a:cxn>
                <a:cxn ang="T7">
                  <a:pos x="T2" y="T3"/>
                </a:cxn>
                <a:cxn ang="T8">
                  <a:pos x="T4" y="T5"/>
                </a:cxn>
              </a:cxnLst>
              <a:rect l="T9" t="T10" r="T11" b="T12"/>
              <a:pathLst>
                <a:path w="1043" h="636">
                  <a:moveTo>
                    <a:pt x="0" y="91"/>
                  </a:moveTo>
                  <a:cubicBezTo>
                    <a:pt x="253" y="45"/>
                    <a:pt x="506" y="0"/>
                    <a:pt x="680" y="91"/>
                  </a:cubicBezTo>
                  <a:cubicBezTo>
                    <a:pt x="854" y="182"/>
                    <a:pt x="948" y="409"/>
                    <a:pt x="1043" y="636"/>
                  </a:cubicBezTo>
                </a:path>
              </a:pathLst>
            </a:custGeom>
            <a:noFill/>
            <a:ln w="9525">
              <a:solidFill>
                <a:schemeClr val="tx1"/>
              </a:solidFill>
              <a:miter lim="800000"/>
              <a:headEnd/>
              <a:tailEnd/>
            </a:ln>
          </p:spPr>
          <p:txBody>
            <a:bodyPr wrap="none"/>
            <a:lstStyle/>
            <a:p>
              <a:endParaRPr lang="he-IL"/>
            </a:p>
          </p:txBody>
        </p:sp>
      </p:grpSp>
      <p:grpSp>
        <p:nvGrpSpPr>
          <p:cNvPr id="3" name="Group 33"/>
          <p:cNvGrpSpPr>
            <a:grpSpLocks/>
          </p:cNvGrpSpPr>
          <p:nvPr/>
        </p:nvGrpSpPr>
        <p:grpSpPr bwMode="auto">
          <a:xfrm>
            <a:off x="179388" y="3789363"/>
            <a:ext cx="2736850" cy="2376487"/>
            <a:chOff x="113" y="2387"/>
            <a:chExt cx="1724" cy="1497"/>
          </a:xfrm>
        </p:grpSpPr>
        <p:grpSp>
          <p:nvGrpSpPr>
            <p:cNvPr id="13321" name="Group 31"/>
            <p:cNvGrpSpPr>
              <a:grpSpLocks/>
            </p:cNvGrpSpPr>
            <p:nvPr/>
          </p:nvGrpSpPr>
          <p:grpSpPr bwMode="auto">
            <a:xfrm>
              <a:off x="113" y="2387"/>
              <a:ext cx="1724" cy="1497"/>
              <a:chOff x="113" y="2387"/>
              <a:chExt cx="1724" cy="1497"/>
            </a:xfrm>
          </p:grpSpPr>
          <p:sp>
            <p:nvSpPr>
              <p:cNvPr id="13324" name="Oval 13"/>
              <p:cNvSpPr>
                <a:spLocks noChangeArrowheads="1"/>
              </p:cNvSpPr>
              <p:nvPr/>
            </p:nvSpPr>
            <p:spPr bwMode="auto">
              <a:xfrm>
                <a:off x="703" y="3249"/>
                <a:ext cx="317" cy="317"/>
              </a:xfrm>
              <a:prstGeom prst="ellipse">
                <a:avLst/>
              </a:prstGeom>
              <a:solidFill>
                <a:srgbClr val="FFFF00"/>
              </a:solidFill>
              <a:ln w="9525">
                <a:noFill/>
                <a:miter lim="800000"/>
                <a:headEnd/>
                <a:tailEnd/>
              </a:ln>
            </p:spPr>
            <p:txBody>
              <a:bodyPr wrap="none" anchor="ctr"/>
              <a:lstStyle/>
              <a:p>
                <a:endParaRPr lang="he-IL"/>
              </a:p>
            </p:txBody>
          </p:sp>
          <p:sp>
            <p:nvSpPr>
              <p:cNvPr id="13325" name="Oval 20"/>
              <p:cNvSpPr>
                <a:spLocks noChangeArrowheads="1"/>
              </p:cNvSpPr>
              <p:nvPr/>
            </p:nvSpPr>
            <p:spPr bwMode="auto">
              <a:xfrm>
                <a:off x="1701" y="3748"/>
                <a:ext cx="136" cy="136"/>
              </a:xfrm>
              <a:prstGeom prst="ellipse">
                <a:avLst/>
              </a:prstGeom>
              <a:gradFill rotWithShape="1">
                <a:gsLst>
                  <a:gs pos="0">
                    <a:srgbClr val="0066FF">
                      <a:alpha val="60001"/>
                    </a:srgbClr>
                  </a:gs>
                  <a:gs pos="100000">
                    <a:srgbClr val="808000">
                      <a:alpha val="60001"/>
                    </a:srgbClr>
                  </a:gs>
                </a:gsLst>
                <a:lin ang="5400000" scaled="1"/>
              </a:gradFill>
              <a:ln w="9525">
                <a:noFill/>
                <a:miter lim="800000"/>
                <a:headEnd/>
                <a:tailEnd/>
              </a:ln>
            </p:spPr>
            <p:txBody>
              <a:bodyPr wrap="none" anchor="ctr"/>
              <a:lstStyle/>
              <a:p>
                <a:endParaRPr lang="he-IL"/>
              </a:p>
            </p:txBody>
          </p:sp>
          <p:sp>
            <p:nvSpPr>
              <p:cNvPr id="13326" name="AutoShape 21"/>
              <p:cNvSpPr>
                <a:spLocks noChangeArrowheads="1"/>
              </p:cNvSpPr>
              <p:nvPr/>
            </p:nvSpPr>
            <p:spPr bwMode="auto">
              <a:xfrm>
                <a:off x="113" y="2750"/>
                <a:ext cx="204" cy="182"/>
              </a:xfrm>
              <a:prstGeom prst="star4">
                <a:avLst>
                  <a:gd name="adj" fmla="val 20097"/>
                </a:avLst>
              </a:prstGeom>
              <a:noFill/>
              <a:ln w="15875">
                <a:solidFill>
                  <a:srgbClr val="FF6600"/>
                </a:solidFill>
                <a:miter lim="800000"/>
                <a:headEnd/>
                <a:tailEnd/>
              </a:ln>
            </p:spPr>
            <p:txBody>
              <a:bodyPr wrap="none" anchor="ctr"/>
              <a:lstStyle/>
              <a:p>
                <a:endParaRPr lang="he-IL"/>
              </a:p>
            </p:txBody>
          </p:sp>
          <p:sp>
            <p:nvSpPr>
              <p:cNvPr id="13327" name="AutoShape 23"/>
              <p:cNvSpPr>
                <a:spLocks noChangeArrowheads="1"/>
              </p:cNvSpPr>
              <p:nvPr/>
            </p:nvSpPr>
            <p:spPr bwMode="auto">
              <a:xfrm>
                <a:off x="113" y="2387"/>
                <a:ext cx="204" cy="182"/>
              </a:xfrm>
              <a:prstGeom prst="star4">
                <a:avLst>
                  <a:gd name="adj" fmla="val 20097"/>
                </a:avLst>
              </a:prstGeom>
              <a:solidFill>
                <a:srgbClr val="FF9900"/>
              </a:solidFill>
              <a:ln w="9525">
                <a:noFill/>
                <a:miter lim="800000"/>
                <a:headEnd/>
                <a:tailEnd/>
              </a:ln>
            </p:spPr>
            <p:txBody>
              <a:bodyPr wrap="none" anchor="ctr"/>
              <a:lstStyle/>
              <a:p>
                <a:endParaRPr lang="he-IL"/>
              </a:p>
            </p:txBody>
          </p:sp>
        </p:grpSp>
        <p:sp>
          <p:nvSpPr>
            <p:cNvPr id="13322" name="Rectangle 28"/>
            <p:cNvSpPr>
              <a:spLocks noChangeArrowheads="1"/>
            </p:cNvSpPr>
            <p:nvPr/>
          </p:nvSpPr>
          <p:spPr bwMode="auto">
            <a:xfrm>
              <a:off x="113" y="2931"/>
              <a:ext cx="249" cy="137"/>
            </a:xfrm>
            <a:prstGeom prst="rect">
              <a:avLst/>
            </a:prstGeom>
            <a:noFill/>
            <a:ln w="9525">
              <a:noFill/>
              <a:miter lim="800000"/>
              <a:headEnd/>
              <a:tailEnd/>
            </a:ln>
          </p:spPr>
          <p:txBody>
            <a:bodyPr wrap="none" anchor="ctr"/>
            <a:lstStyle/>
            <a:p>
              <a:pPr algn="ctr" rtl="0"/>
              <a:r>
                <a:rPr lang="he-IL" sz="1400" b="1">
                  <a:latin typeface="Verdana" pitchFamily="34" charset="0"/>
                </a:rPr>
                <a:t>אמיתי</a:t>
              </a:r>
              <a:endParaRPr lang="en-US" sz="1400" b="1">
                <a:latin typeface="Verdana" pitchFamily="34" charset="0"/>
              </a:endParaRPr>
            </a:p>
          </p:txBody>
        </p:sp>
        <p:sp>
          <p:nvSpPr>
            <p:cNvPr id="13323" name="Rectangle 29"/>
            <p:cNvSpPr>
              <a:spLocks noChangeArrowheads="1"/>
            </p:cNvSpPr>
            <p:nvPr/>
          </p:nvSpPr>
          <p:spPr bwMode="auto">
            <a:xfrm>
              <a:off x="113" y="2568"/>
              <a:ext cx="249" cy="137"/>
            </a:xfrm>
            <a:prstGeom prst="rect">
              <a:avLst/>
            </a:prstGeom>
            <a:noFill/>
            <a:ln w="9525">
              <a:noFill/>
              <a:miter lim="800000"/>
              <a:headEnd/>
              <a:tailEnd/>
            </a:ln>
          </p:spPr>
          <p:txBody>
            <a:bodyPr wrap="none" anchor="ctr"/>
            <a:lstStyle/>
            <a:p>
              <a:pPr algn="ctr" rtl="0"/>
              <a:r>
                <a:rPr lang="he-IL" sz="1400" b="1">
                  <a:latin typeface="Verdana" pitchFamily="34" charset="0"/>
                </a:rPr>
                <a:t>נראה</a:t>
              </a:r>
              <a:endParaRPr lang="en-US" sz="1400" b="1">
                <a:latin typeface="Verdana"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101402"/>
                                        </p:tgtEl>
                                      </p:cBhvr>
                                    </p:animEffect>
                                    <p:animScale>
                                      <p:cBhvr>
                                        <p:cTn id="7" dur="250" autoRev="1" fill="hold"/>
                                        <p:tgtEl>
                                          <p:spTgt spid="101402"/>
                                        </p:tgtEl>
                                      </p:cBhvr>
                                      <p:by x="105000" y="105000"/>
                                    </p:animScale>
                                  </p:childTnLst>
                                </p:cTn>
                              </p:par>
                            </p:childTnLst>
                          </p:cTn>
                        </p:par>
                        <p:par>
                          <p:cTn id="8" fill="hold" nodeType="afterGroup">
                            <p:stCondLst>
                              <p:cond delay="500"/>
                            </p:stCondLst>
                            <p:childTnLst>
                              <p:par>
                                <p:cTn id="9" presetID="55" presetClass="entr" presetSubtype="0" fill="hold" grpId="0" nodeType="afterEffect">
                                  <p:stCondLst>
                                    <p:cond delay="0"/>
                                  </p:stCondLst>
                                  <p:childTnLst>
                                    <p:set>
                                      <p:cBhvr>
                                        <p:cTn id="10" dur="1" fill="hold">
                                          <p:stCondLst>
                                            <p:cond delay="0"/>
                                          </p:stCondLst>
                                        </p:cTn>
                                        <p:tgtEl>
                                          <p:spTgt spid="101388">
                                            <p:txEl>
                                              <p:pRg st="0" end="0"/>
                                            </p:txEl>
                                          </p:spTgt>
                                        </p:tgtEl>
                                        <p:attrNameLst>
                                          <p:attrName>style.visibility</p:attrName>
                                        </p:attrNameLst>
                                      </p:cBhvr>
                                      <p:to>
                                        <p:strVal val="visible"/>
                                      </p:to>
                                    </p:set>
                                    <p:anim calcmode="lin" valueType="num">
                                      <p:cBhvr>
                                        <p:cTn id="11" dur="1000" fill="hold"/>
                                        <p:tgtEl>
                                          <p:spTgt spid="101388">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101388">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101388">
                                            <p:txEl>
                                              <p:pRg st="0" end="0"/>
                                            </p:txEl>
                                          </p:spTgt>
                                        </p:tgtEl>
                                      </p:cBhvr>
                                    </p:animEffect>
                                  </p:childTnLst>
                                </p:cTn>
                              </p:par>
                            </p:childTnLst>
                          </p:cTn>
                        </p:par>
                        <p:par>
                          <p:cTn id="14" fill="hold" nodeType="afterGroup">
                            <p:stCondLst>
                              <p:cond delay="1500"/>
                            </p:stCondLst>
                            <p:childTnLst>
                              <p:par>
                                <p:cTn id="15" presetID="55" presetClass="entr" presetSubtype="0" fill="hold" grpId="0" nodeType="afterEffect">
                                  <p:stCondLst>
                                    <p:cond delay="0"/>
                                  </p:stCondLst>
                                  <p:childTnLst>
                                    <p:set>
                                      <p:cBhvr>
                                        <p:cTn id="16" dur="1" fill="hold">
                                          <p:stCondLst>
                                            <p:cond delay="0"/>
                                          </p:stCondLst>
                                        </p:cTn>
                                        <p:tgtEl>
                                          <p:spTgt spid="101388">
                                            <p:txEl>
                                              <p:pRg st="1" end="1"/>
                                            </p:txEl>
                                          </p:spTgt>
                                        </p:tgtEl>
                                        <p:attrNameLst>
                                          <p:attrName>style.visibility</p:attrName>
                                        </p:attrNameLst>
                                      </p:cBhvr>
                                      <p:to>
                                        <p:strVal val="visible"/>
                                      </p:to>
                                    </p:set>
                                    <p:anim calcmode="lin" valueType="num">
                                      <p:cBhvr>
                                        <p:cTn id="17" dur="1000" fill="hold"/>
                                        <p:tgtEl>
                                          <p:spTgt spid="101388">
                                            <p:txEl>
                                              <p:pRg st="1" end="1"/>
                                            </p:txEl>
                                          </p:spTgt>
                                        </p:tgtEl>
                                        <p:attrNameLst>
                                          <p:attrName>ppt_w</p:attrName>
                                        </p:attrNameLst>
                                      </p:cBhvr>
                                      <p:tavLst>
                                        <p:tav tm="0">
                                          <p:val>
                                            <p:strVal val="#ppt_w*0.70"/>
                                          </p:val>
                                        </p:tav>
                                        <p:tav tm="100000">
                                          <p:val>
                                            <p:strVal val="#ppt_w"/>
                                          </p:val>
                                        </p:tav>
                                      </p:tavLst>
                                    </p:anim>
                                    <p:anim calcmode="lin" valueType="num">
                                      <p:cBhvr>
                                        <p:cTn id="18" dur="1000" fill="hold"/>
                                        <p:tgtEl>
                                          <p:spTgt spid="101388">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101388">
                                            <p:txEl>
                                              <p:pRg st="1" end="1"/>
                                            </p:txEl>
                                          </p:spTgt>
                                        </p:tgtEl>
                                      </p:cBhvr>
                                    </p:animEffect>
                                  </p:childTnLst>
                                </p:cTn>
                              </p:par>
                            </p:childTnLst>
                          </p:cTn>
                        </p:par>
                        <p:par>
                          <p:cTn id="20" fill="hold" nodeType="afterGroup">
                            <p:stCondLst>
                              <p:cond delay="2500"/>
                            </p:stCondLst>
                            <p:childTnLst>
                              <p:par>
                                <p:cTn id="21" presetID="55" presetClass="entr" presetSubtype="0" fill="hold" grpId="0" nodeType="afterEffect">
                                  <p:stCondLst>
                                    <p:cond delay="0"/>
                                  </p:stCondLst>
                                  <p:childTnLst>
                                    <p:set>
                                      <p:cBhvr>
                                        <p:cTn id="22" dur="1" fill="hold">
                                          <p:stCondLst>
                                            <p:cond delay="0"/>
                                          </p:stCondLst>
                                        </p:cTn>
                                        <p:tgtEl>
                                          <p:spTgt spid="101388">
                                            <p:txEl>
                                              <p:pRg st="2" end="2"/>
                                            </p:txEl>
                                          </p:spTgt>
                                        </p:tgtEl>
                                        <p:attrNameLst>
                                          <p:attrName>style.visibility</p:attrName>
                                        </p:attrNameLst>
                                      </p:cBhvr>
                                      <p:to>
                                        <p:strVal val="visible"/>
                                      </p:to>
                                    </p:set>
                                    <p:anim calcmode="lin" valueType="num">
                                      <p:cBhvr>
                                        <p:cTn id="23" dur="1000" fill="hold"/>
                                        <p:tgtEl>
                                          <p:spTgt spid="101388">
                                            <p:txEl>
                                              <p:pRg st="2" end="2"/>
                                            </p:txEl>
                                          </p:spTgt>
                                        </p:tgtEl>
                                        <p:attrNameLst>
                                          <p:attrName>ppt_w</p:attrName>
                                        </p:attrNameLst>
                                      </p:cBhvr>
                                      <p:tavLst>
                                        <p:tav tm="0">
                                          <p:val>
                                            <p:strVal val="#ppt_w*0.70"/>
                                          </p:val>
                                        </p:tav>
                                        <p:tav tm="100000">
                                          <p:val>
                                            <p:strVal val="#ppt_w"/>
                                          </p:val>
                                        </p:tav>
                                      </p:tavLst>
                                    </p:anim>
                                    <p:anim calcmode="lin" valueType="num">
                                      <p:cBhvr>
                                        <p:cTn id="24" dur="1000" fill="hold"/>
                                        <p:tgtEl>
                                          <p:spTgt spid="101388">
                                            <p:txEl>
                                              <p:pRg st="2" end="2"/>
                                            </p:txEl>
                                          </p:spTgt>
                                        </p:tgtEl>
                                        <p:attrNameLst>
                                          <p:attrName>ppt_h</p:attrName>
                                        </p:attrNameLst>
                                      </p:cBhvr>
                                      <p:tavLst>
                                        <p:tav tm="0">
                                          <p:val>
                                            <p:strVal val="#ppt_h"/>
                                          </p:val>
                                        </p:tav>
                                        <p:tav tm="100000">
                                          <p:val>
                                            <p:strVal val="#ppt_h"/>
                                          </p:val>
                                        </p:tav>
                                      </p:tavLst>
                                    </p:anim>
                                    <p:animEffect transition="in" filter="fade">
                                      <p:cBhvr>
                                        <p:cTn id="25" dur="1000"/>
                                        <p:tgtEl>
                                          <p:spTgt spid="101388">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5" presetClass="entr" presetSubtype="0" fill="hold" grpId="0" nodeType="clickEffect">
                                  <p:stCondLst>
                                    <p:cond delay="0"/>
                                  </p:stCondLst>
                                  <p:childTnLst>
                                    <p:set>
                                      <p:cBhvr>
                                        <p:cTn id="29" dur="1" fill="hold">
                                          <p:stCondLst>
                                            <p:cond delay="0"/>
                                          </p:stCondLst>
                                        </p:cTn>
                                        <p:tgtEl>
                                          <p:spTgt spid="101388">
                                            <p:txEl>
                                              <p:pRg st="3" end="3"/>
                                            </p:txEl>
                                          </p:spTgt>
                                        </p:tgtEl>
                                        <p:attrNameLst>
                                          <p:attrName>style.visibility</p:attrName>
                                        </p:attrNameLst>
                                      </p:cBhvr>
                                      <p:to>
                                        <p:strVal val="visible"/>
                                      </p:to>
                                    </p:set>
                                    <p:anim calcmode="lin" valueType="num">
                                      <p:cBhvr>
                                        <p:cTn id="30" dur="1000" fill="hold"/>
                                        <p:tgtEl>
                                          <p:spTgt spid="101388">
                                            <p:txEl>
                                              <p:pRg st="3" end="3"/>
                                            </p:txEl>
                                          </p:spTgt>
                                        </p:tgtEl>
                                        <p:attrNameLst>
                                          <p:attrName>ppt_w</p:attrName>
                                        </p:attrNameLst>
                                      </p:cBhvr>
                                      <p:tavLst>
                                        <p:tav tm="0">
                                          <p:val>
                                            <p:strVal val="#ppt_w*0.70"/>
                                          </p:val>
                                        </p:tav>
                                        <p:tav tm="100000">
                                          <p:val>
                                            <p:strVal val="#ppt_w"/>
                                          </p:val>
                                        </p:tav>
                                      </p:tavLst>
                                    </p:anim>
                                    <p:anim calcmode="lin" valueType="num">
                                      <p:cBhvr>
                                        <p:cTn id="31" dur="1000" fill="hold"/>
                                        <p:tgtEl>
                                          <p:spTgt spid="101388">
                                            <p:txEl>
                                              <p:pRg st="3" end="3"/>
                                            </p:txEl>
                                          </p:spTgt>
                                        </p:tgtEl>
                                        <p:attrNameLst>
                                          <p:attrName>ppt_h</p:attrName>
                                        </p:attrNameLst>
                                      </p:cBhvr>
                                      <p:tavLst>
                                        <p:tav tm="0">
                                          <p:val>
                                            <p:strVal val="#ppt_h"/>
                                          </p:val>
                                        </p:tav>
                                        <p:tav tm="100000">
                                          <p:val>
                                            <p:strVal val="#ppt_h"/>
                                          </p:val>
                                        </p:tav>
                                      </p:tavLst>
                                    </p:anim>
                                    <p:animEffect transition="in" filter="fade">
                                      <p:cBhvr>
                                        <p:cTn id="32" dur="1000"/>
                                        <p:tgtEl>
                                          <p:spTgt spid="101388">
                                            <p:txEl>
                                              <p:pRg st="3" end="3"/>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5" presetClass="entr" presetSubtype="0" fill="hold" grpId="0" nodeType="clickEffect">
                                  <p:stCondLst>
                                    <p:cond delay="0"/>
                                  </p:stCondLst>
                                  <p:childTnLst>
                                    <p:set>
                                      <p:cBhvr>
                                        <p:cTn id="36" dur="1" fill="hold">
                                          <p:stCondLst>
                                            <p:cond delay="0"/>
                                          </p:stCondLst>
                                        </p:cTn>
                                        <p:tgtEl>
                                          <p:spTgt spid="101388">
                                            <p:txEl>
                                              <p:pRg st="4" end="4"/>
                                            </p:txEl>
                                          </p:spTgt>
                                        </p:tgtEl>
                                        <p:attrNameLst>
                                          <p:attrName>style.visibility</p:attrName>
                                        </p:attrNameLst>
                                      </p:cBhvr>
                                      <p:to>
                                        <p:strVal val="visible"/>
                                      </p:to>
                                    </p:set>
                                    <p:anim calcmode="lin" valueType="num">
                                      <p:cBhvr>
                                        <p:cTn id="37" dur="1000" fill="hold"/>
                                        <p:tgtEl>
                                          <p:spTgt spid="101388">
                                            <p:txEl>
                                              <p:pRg st="4" end="4"/>
                                            </p:txEl>
                                          </p:spTgt>
                                        </p:tgtEl>
                                        <p:attrNameLst>
                                          <p:attrName>ppt_w</p:attrName>
                                        </p:attrNameLst>
                                      </p:cBhvr>
                                      <p:tavLst>
                                        <p:tav tm="0">
                                          <p:val>
                                            <p:strVal val="#ppt_w*0.70"/>
                                          </p:val>
                                        </p:tav>
                                        <p:tav tm="100000">
                                          <p:val>
                                            <p:strVal val="#ppt_w"/>
                                          </p:val>
                                        </p:tav>
                                      </p:tavLst>
                                    </p:anim>
                                    <p:anim calcmode="lin" valueType="num">
                                      <p:cBhvr>
                                        <p:cTn id="38" dur="1000" fill="hold"/>
                                        <p:tgtEl>
                                          <p:spTgt spid="101388">
                                            <p:txEl>
                                              <p:pRg st="4" end="4"/>
                                            </p:txEl>
                                          </p:spTgt>
                                        </p:tgtEl>
                                        <p:attrNameLst>
                                          <p:attrName>ppt_h</p:attrName>
                                        </p:attrNameLst>
                                      </p:cBhvr>
                                      <p:tavLst>
                                        <p:tav tm="0">
                                          <p:val>
                                            <p:strVal val="#ppt_h"/>
                                          </p:val>
                                        </p:tav>
                                        <p:tav tm="100000">
                                          <p:val>
                                            <p:strVal val="#ppt_h"/>
                                          </p:val>
                                        </p:tav>
                                      </p:tavLst>
                                    </p:anim>
                                    <p:animEffect transition="in" filter="fade">
                                      <p:cBhvr>
                                        <p:cTn id="39" dur="1000"/>
                                        <p:tgtEl>
                                          <p:spTgt spid="101388">
                                            <p:txEl>
                                              <p:pRg st="4" end="4"/>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7" presetClass="entr" presetSubtype="0" fill="hold"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fade">
                                      <p:cBhvr>
                                        <p:cTn id="44" dur="1000"/>
                                        <p:tgtEl>
                                          <p:spTgt spid="3"/>
                                        </p:tgtEl>
                                      </p:cBhvr>
                                    </p:animEffect>
                                    <p:anim calcmode="lin" valueType="num">
                                      <p:cBhvr>
                                        <p:cTn id="45" dur="1000" fill="hold"/>
                                        <p:tgtEl>
                                          <p:spTgt spid="3"/>
                                        </p:tgtEl>
                                        <p:attrNameLst>
                                          <p:attrName>ppt_x</p:attrName>
                                        </p:attrNameLst>
                                      </p:cBhvr>
                                      <p:tavLst>
                                        <p:tav tm="0">
                                          <p:val>
                                            <p:strVal val="#ppt_x"/>
                                          </p:val>
                                        </p:tav>
                                        <p:tav tm="100000">
                                          <p:val>
                                            <p:strVal val="#ppt_x"/>
                                          </p:val>
                                        </p:tav>
                                      </p:tavLst>
                                    </p:anim>
                                    <p:anim calcmode="lin" valueType="num">
                                      <p:cBhvr>
                                        <p:cTn id="46" dur="1000" fill="hold"/>
                                        <p:tgtEl>
                                          <p:spTgt spid="3"/>
                                        </p:tgtEl>
                                        <p:attrNameLst>
                                          <p:attrName>ppt_y</p:attrName>
                                        </p:attrNameLst>
                                      </p:cBhvr>
                                      <p:tavLst>
                                        <p:tav tm="0">
                                          <p:val>
                                            <p:strVal val="#ppt_y-.1"/>
                                          </p:val>
                                        </p:tav>
                                        <p:tav tm="100000">
                                          <p:val>
                                            <p:strVal val="#ppt_y"/>
                                          </p:val>
                                        </p:tav>
                                      </p:tavLst>
                                    </p:anim>
                                  </p:childTnLst>
                                </p:cTn>
                              </p:par>
                            </p:childTnLst>
                          </p:cTn>
                        </p:par>
                        <p:par>
                          <p:cTn id="47" fill="hold" nodeType="afterGroup">
                            <p:stCondLst>
                              <p:cond delay="1000"/>
                            </p:stCondLst>
                            <p:childTnLst>
                              <p:par>
                                <p:cTn id="48" presetID="55" presetClass="entr" presetSubtype="0" fill="hold" nodeType="afterEffect">
                                  <p:stCondLst>
                                    <p:cond delay="2000"/>
                                  </p:stCondLst>
                                  <p:childTnLst>
                                    <p:set>
                                      <p:cBhvr>
                                        <p:cTn id="49" dur="1" fill="hold">
                                          <p:stCondLst>
                                            <p:cond delay="0"/>
                                          </p:stCondLst>
                                        </p:cTn>
                                        <p:tgtEl>
                                          <p:spTgt spid="2"/>
                                        </p:tgtEl>
                                        <p:attrNameLst>
                                          <p:attrName>style.visibility</p:attrName>
                                        </p:attrNameLst>
                                      </p:cBhvr>
                                      <p:to>
                                        <p:strVal val="visible"/>
                                      </p:to>
                                    </p:set>
                                    <p:anim calcmode="lin" valueType="num">
                                      <p:cBhvr>
                                        <p:cTn id="50" dur="1000" fill="hold"/>
                                        <p:tgtEl>
                                          <p:spTgt spid="2"/>
                                        </p:tgtEl>
                                        <p:attrNameLst>
                                          <p:attrName>ppt_w</p:attrName>
                                        </p:attrNameLst>
                                      </p:cBhvr>
                                      <p:tavLst>
                                        <p:tav tm="0">
                                          <p:val>
                                            <p:strVal val="#ppt_w*0.70"/>
                                          </p:val>
                                        </p:tav>
                                        <p:tav tm="100000">
                                          <p:val>
                                            <p:strVal val="#ppt_w"/>
                                          </p:val>
                                        </p:tav>
                                      </p:tavLst>
                                    </p:anim>
                                    <p:anim calcmode="lin" valueType="num">
                                      <p:cBhvr>
                                        <p:cTn id="51" dur="1000" fill="hold"/>
                                        <p:tgtEl>
                                          <p:spTgt spid="2"/>
                                        </p:tgtEl>
                                        <p:attrNameLst>
                                          <p:attrName>ppt_h</p:attrName>
                                        </p:attrNameLst>
                                      </p:cBhvr>
                                      <p:tavLst>
                                        <p:tav tm="0">
                                          <p:val>
                                            <p:strVal val="#ppt_h"/>
                                          </p:val>
                                        </p:tav>
                                        <p:tav tm="100000">
                                          <p:val>
                                            <p:strVal val="#ppt_h"/>
                                          </p:val>
                                        </p:tav>
                                      </p:tavLst>
                                    </p:anim>
                                    <p:animEffect transition="in" filter="fade">
                                      <p:cBhvr>
                                        <p:cTn id="52" dur="1000"/>
                                        <p:tgtEl>
                                          <p:spTgt spid="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01400"/>
                                        </p:tgtEl>
                                        <p:attrNameLst>
                                          <p:attrName>style.visibility</p:attrName>
                                        </p:attrNameLst>
                                      </p:cBhvr>
                                      <p:to>
                                        <p:strVal val="visible"/>
                                      </p:to>
                                    </p:set>
                                    <p:animEffect transition="in" filter="fade">
                                      <p:cBhvr>
                                        <p:cTn id="57" dur="2000"/>
                                        <p:tgtEl>
                                          <p:spTgt spid="101400"/>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01398"/>
                                        </p:tgtEl>
                                        <p:attrNameLst>
                                          <p:attrName>style.visibility</p:attrName>
                                        </p:attrNameLst>
                                      </p:cBhvr>
                                      <p:to>
                                        <p:strVal val="visible"/>
                                      </p:to>
                                    </p:set>
                                    <p:animEffect transition="in" filter="fade">
                                      <p:cBhvr>
                                        <p:cTn id="62" dur="2000"/>
                                        <p:tgtEl>
                                          <p:spTgt spid="1013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8" grpId="0" build="p" autoUpdateAnimBg="0"/>
      <p:bldP spid="101398" grpId="0" animBg="1"/>
      <p:bldP spid="101400" grpId="0" animBg="1"/>
      <p:bldP spid="101402" grpId="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ctrTitle"/>
          </p:nvPr>
        </p:nvSpPr>
        <p:spPr/>
        <p:txBody>
          <a:bodyPr/>
          <a:lstStyle/>
          <a:p>
            <a:pPr algn="ctr" eaLnBrk="1" hangingPunct="1"/>
            <a:r>
              <a:rPr lang="he-IL" sz="3600" smtClean="0"/>
              <a:t>נושא 9: מבנה השאלון ואופני העברה</a:t>
            </a:r>
            <a:endParaRPr lang="en-US" sz="3600" smtClean="0"/>
          </a:p>
        </p:txBody>
      </p:sp>
      <p:sp>
        <p:nvSpPr>
          <p:cNvPr id="297987" name="Rectangle 3"/>
          <p:cNvSpPr>
            <a:spLocks noGrp="1" noChangeArrowheads="1"/>
          </p:cNvSpPr>
          <p:nvPr>
            <p:ph type="subTitle" idx="1"/>
          </p:nvPr>
        </p:nvSpPr>
        <p:spPr>
          <a:xfrm>
            <a:off x="1116013" y="3041650"/>
            <a:ext cx="6948487" cy="2619375"/>
          </a:xfrm>
        </p:spPr>
        <p:txBody>
          <a:bodyPr/>
          <a:lstStyle/>
          <a:p>
            <a:pPr eaLnBrk="1" hangingPunct="1">
              <a:lnSpc>
                <a:spcPct val="80000"/>
              </a:lnSpc>
              <a:buClr>
                <a:schemeClr val="tx1"/>
              </a:buClr>
              <a:buFont typeface="Wingdings" pitchFamily="2" charset="2"/>
              <a:buChar char="r"/>
            </a:pPr>
            <a:r>
              <a:rPr lang="he-IL" sz="2400" smtClean="0"/>
              <a:t> ניסוח שאלות וסוגי הטיות.</a:t>
            </a:r>
          </a:p>
          <a:p>
            <a:pPr eaLnBrk="1" hangingPunct="1">
              <a:lnSpc>
                <a:spcPct val="80000"/>
              </a:lnSpc>
              <a:buClr>
                <a:schemeClr val="tx1"/>
              </a:buClr>
              <a:buFont typeface="Wingdings" pitchFamily="2" charset="2"/>
              <a:buChar char="r"/>
            </a:pPr>
            <a:r>
              <a:rPr lang="he-IL" sz="2400" smtClean="0"/>
              <a:t> ניסוח התשובות.</a:t>
            </a:r>
          </a:p>
          <a:p>
            <a:pPr eaLnBrk="1" hangingPunct="1">
              <a:lnSpc>
                <a:spcPct val="80000"/>
              </a:lnSpc>
              <a:buClr>
                <a:schemeClr val="tx1"/>
              </a:buClr>
              <a:buFont typeface="Wingdings" pitchFamily="2" charset="2"/>
              <a:buChar char="r"/>
            </a:pPr>
            <a:r>
              <a:rPr lang="he-IL" sz="2400" smtClean="0"/>
              <a:t> מבנה השאלון וצורתו.</a:t>
            </a:r>
            <a:endParaRPr lang="he-IL" sz="2100" smtClean="0"/>
          </a:p>
          <a:p>
            <a:pPr eaLnBrk="1" hangingPunct="1">
              <a:lnSpc>
                <a:spcPct val="80000"/>
              </a:lnSpc>
              <a:buClr>
                <a:schemeClr val="tx1"/>
              </a:buClr>
              <a:buFont typeface="Wingdings" pitchFamily="2" charset="2"/>
              <a:buChar char="r"/>
            </a:pPr>
            <a:r>
              <a:rPr lang="he-IL" sz="2400" smtClean="0"/>
              <a:t> הקשר שבין המראיין למרואיין.</a:t>
            </a:r>
          </a:p>
          <a:p>
            <a:pPr eaLnBrk="1" hangingPunct="1">
              <a:lnSpc>
                <a:spcPct val="80000"/>
              </a:lnSpc>
              <a:buClr>
                <a:schemeClr val="tx1"/>
              </a:buClr>
              <a:buFont typeface="Wingdings" pitchFamily="2" charset="2"/>
              <a:buChar char="r"/>
            </a:pPr>
            <a:r>
              <a:rPr lang="he-IL" sz="2400" smtClean="0"/>
              <a:t> שיטות להעברת השאלון.</a:t>
            </a:r>
          </a:p>
        </p:txBody>
      </p:sp>
      <p:sp>
        <p:nvSpPr>
          <p:cNvPr id="114692" name="Rectangle 4"/>
          <p:cNvSpPr>
            <a:spLocks noChangeArrowheads="1"/>
          </p:cNvSpPr>
          <p:nvPr/>
        </p:nvSpPr>
        <p:spPr bwMode="auto">
          <a:xfrm>
            <a:off x="5651500" y="981075"/>
            <a:ext cx="1800225" cy="576263"/>
          </a:xfrm>
          <a:prstGeom prst="rect">
            <a:avLst/>
          </a:prstGeom>
          <a:noFill/>
          <a:ln w="9525">
            <a:solidFill>
              <a:schemeClr val="tx1"/>
            </a:solidFill>
            <a:miter lim="800000"/>
            <a:headEnd/>
            <a:tailEnd/>
          </a:ln>
        </p:spPr>
        <p:txBody>
          <a:bodyPr wrap="none" anchor="ctr"/>
          <a:lstStyle/>
          <a:p>
            <a:pPr algn="ctr"/>
            <a:r>
              <a:rPr lang="he-IL">
                <a:solidFill>
                  <a:srgbClr val="FF0000"/>
                </a:solidFill>
              </a:rPr>
              <a:t>הרצאה לא למבחן</a:t>
            </a: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97987">
                                            <p:txEl>
                                              <p:pRg st="0" end="0"/>
                                            </p:txEl>
                                          </p:spTgt>
                                        </p:tgtEl>
                                        <p:attrNameLst>
                                          <p:attrName>style.visibility</p:attrName>
                                        </p:attrNameLst>
                                      </p:cBhvr>
                                      <p:to>
                                        <p:strVal val="visible"/>
                                      </p:to>
                                    </p:set>
                                    <p:anim calcmode="lin" valueType="num">
                                      <p:cBhvr>
                                        <p:cTn id="7" dur="1000" fill="hold"/>
                                        <p:tgtEl>
                                          <p:spTgt spid="29798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9798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9798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97987">
                                            <p:txEl>
                                              <p:pRg st="1" end="1"/>
                                            </p:txEl>
                                          </p:spTgt>
                                        </p:tgtEl>
                                        <p:attrNameLst>
                                          <p:attrName>style.visibility</p:attrName>
                                        </p:attrNameLst>
                                      </p:cBhvr>
                                      <p:to>
                                        <p:strVal val="visible"/>
                                      </p:to>
                                    </p:set>
                                    <p:anim calcmode="lin" valueType="num">
                                      <p:cBhvr>
                                        <p:cTn id="14" dur="1000" fill="hold"/>
                                        <p:tgtEl>
                                          <p:spTgt spid="297987">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9798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97987">
                                            <p:txEl>
                                              <p:pRg st="1" end="1"/>
                                            </p:txEl>
                                          </p:spTgt>
                                        </p:tgtEl>
                                      </p:cBhvr>
                                    </p:animEffect>
                                  </p:childTnLst>
                                </p:cTn>
                              </p:par>
                            </p:childTnLst>
                          </p:cTn>
                        </p:par>
                        <p:par>
                          <p:cTn id="17" fill="hold" nodeType="afterGroup">
                            <p:stCondLst>
                              <p:cond delay="1000"/>
                            </p:stCondLst>
                            <p:childTnLst>
                              <p:par>
                                <p:cTn id="18" presetID="55" presetClass="entr" presetSubtype="0" fill="hold" grpId="0" nodeType="afterEffect">
                                  <p:stCondLst>
                                    <p:cond delay="0"/>
                                  </p:stCondLst>
                                  <p:childTnLst>
                                    <p:set>
                                      <p:cBhvr>
                                        <p:cTn id="19" dur="1" fill="hold">
                                          <p:stCondLst>
                                            <p:cond delay="0"/>
                                          </p:stCondLst>
                                        </p:cTn>
                                        <p:tgtEl>
                                          <p:spTgt spid="297987">
                                            <p:txEl>
                                              <p:pRg st="2" end="2"/>
                                            </p:txEl>
                                          </p:spTgt>
                                        </p:tgtEl>
                                        <p:attrNameLst>
                                          <p:attrName>style.visibility</p:attrName>
                                        </p:attrNameLst>
                                      </p:cBhvr>
                                      <p:to>
                                        <p:strVal val="visible"/>
                                      </p:to>
                                    </p:set>
                                    <p:anim calcmode="lin" valueType="num">
                                      <p:cBhvr>
                                        <p:cTn id="20" dur="1000" fill="hold"/>
                                        <p:tgtEl>
                                          <p:spTgt spid="297987">
                                            <p:txEl>
                                              <p:pRg st="2" end="2"/>
                                            </p:txEl>
                                          </p:spTgt>
                                        </p:tgtEl>
                                        <p:attrNameLst>
                                          <p:attrName>ppt_w</p:attrName>
                                        </p:attrNameLst>
                                      </p:cBhvr>
                                      <p:tavLst>
                                        <p:tav tm="0">
                                          <p:val>
                                            <p:strVal val="#ppt_w*0.70"/>
                                          </p:val>
                                        </p:tav>
                                        <p:tav tm="100000">
                                          <p:val>
                                            <p:strVal val="#ppt_w"/>
                                          </p:val>
                                        </p:tav>
                                      </p:tavLst>
                                    </p:anim>
                                    <p:anim calcmode="lin" valueType="num">
                                      <p:cBhvr>
                                        <p:cTn id="21" dur="1000" fill="hold"/>
                                        <p:tgtEl>
                                          <p:spTgt spid="297987">
                                            <p:txEl>
                                              <p:pRg st="2" end="2"/>
                                            </p:txEl>
                                          </p:spTgt>
                                        </p:tgtEl>
                                        <p:attrNameLst>
                                          <p:attrName>ppt_h</p:attrName>
                                        </p:attrNameLst>
                                      </p:cBhvr>
                                      <p:tavLst>
                                        <p:tav tm="0">
                                          <p:val>
                                            <p:strVal val="#ppt_h"/>
                                          </p:val>
                                        </p:tav>
                                        <p:tav tm="100000">
                                          <p:val>
                                            <p:strVal val="#ppt_h"/>
                                          </p:val>
                                        </p:tav>
                                      </p:tavLst>
                                    </p:anim>
                                    <p:animEffect transition="in" filter="fade">
                                      <p:cBhvr>
                                        <p:cTn id="22" dur="1000"/>
                                        <p:tgtEl>
                                          <p:spTgt spid="29798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297987">
                                            <p:txEl>
                                              <p:pRg st="3" end="3"/>
                                            </p:txEl>
                                          </p:spTgt>
                                        </p:tgtEl>
                                        <p:attrNameLst>
                                          <p:attrName>style.visibility</p:attrName>
                                        </p:attrNameLst>
                                      </p:cBhvr>
                                      <p:to>
                                        <p:strVal val="visible"/>
                                      </p:to>
                                    </p:set>
                                    <p:anim calcmode="lin" valueType="num">
                                      <p:cBhvr>
                                        <p:cTn id="27" dur="1000" fill="hold"/>
                                        <p:tgtEl>
                                          <p:spTgt spid="297987">
                                            <p:txEl>
                                              <p:pRg st="3" end="3"/>
                                            </p:txEl>
                                          </p:spTgt>
                                        </p:tgtEl>
                                        <p:attrNameLst>
                                          <p:attrName>ppt_w</p:attrName>
                                        </p:attrNameLst>
                                      </p:cBhvr>
                                      <p:tavLst>
                                        <p:tav tm="0">
                                          <p:val>
                                            <p:strVal val="#ppt_w*0.70"/>
                                          </p:val>
                                        </p:tav>
                                        <p:tav tm="100000">
                                          <p:val>
                                            <p:strVal val="#ppt_w"/>
                                          </p:val>
                                        </p:tav>
                                      </p:tavLst>
                                    </p:anim>
                                    <p:anim calcmode="lin" valueType="num">
                                      <p:cBhvr>
                                        <p:cTn id="28" dur="1000" fill="hold"/>
                                        <p:tgtEl>
                                          <p:spTgt spid="297987">
                                            <p:txEl>
                                              <p:pRg st="3" end="3"/>
                                            </p:txEl>
                                          </p:spTgt>
                                        </p:tgtEl>
                                        <p:attrNameLst>
                                          <p:attrName>ppt_h</p:attrName>
                                        </p:attrNameLst>
                                      </p:cBhvr>
                                      <p:tavLst>
                                        <p:tav tm="0">
                                          <p:val>
                                            <p:strVal val="#ppt_h"/>
                                          </p:val>
                                        </p:tav>
                                        <p:tav tm="100000">
                                          <p:val>
                                            <p:strVal val="#ppt_h"/>
                                          </p:val>
                                        </p:tav>
                                      </p:tavLst>
                                    </p:anim>
                                    <p:animEffect transition="in" filter="fade">
                                      <p:cBhvr>
                                        <p:cTn id="29" dur="1000"/>
                                        <p:tgtEl>
                                          <p:spTgt spid="297987">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5" presetClass="entr" presetSubtype="0" fill="hold" grpId="0" nodeType="clickEffect">
                                  <p:stCondLst>
                                    <p:cond delay="0"/>
                                  </p:stCondLst>
                                  <p:childTnLst>
                                    <p:set>
                                      <p:cBhvr>
                                        <p:cTn id="33" dur="1" fill="hold">
                                          <p:stCondLst>
                                            <p:cond delay="0"/>
                                          </p:stCondLst>
                                        </p:cTn>
                                        <p:tgtEl>
                                          <p:spTgt spid="297987">
                                            <p:txEl>
                                              <p:pRg st="4" end="4"/>
                                            </p:txEl>
                                          </p:spTgt>
                                        </p:tgtEl>
                                        <p:attrNameLst>
                                          <p:attrName>style.visibility</p:attrName>
                                        </p:attrNameLst>
                                      </p:cBhvr>
                                      <p:to>
                                        <p:strVal val="visible"/>
                                      </p:to>
                                    </p:set>
                                    <p:anim calcmode="lin" valueType="num">
                                      <p:cBhvr>
                                        <p:cTn id="34" dur="1000" fill="hold"/>
                                        <p:tgtEl>
                                          <p:spTgt spid="297987">
                                            <p:txEl>
                                              <p:pRg st="4" end="4"/>
                                            </p:txEl>
                                          </p:spTgt>
                                        </p:tgtEl>
                                        <p:attrNameLst>
                                          <p:attrName>ppt_w</p:attrName>
                                        </p:attrNameLst>
                                      </p:cBhvr>
                                      <p:tavLst>
                                        <p:tav tm="0">
                                          <p:val>
                                            <p:strVal val="#ppt_w*0.70"/>
                                          </p:val>
                                        </p:tav>
                                        <p:tav tm="100000">
                                          <p:val>
                                            <p:strVal val="#ppt_w"/>
                                          </p:val>
                                        </p:tav>
                                      </p:tavLst>
                                    </p:anim>
                                    <p:anim calcmode="lin" valueType="num">
                                      <p:cBhvr>
                                        <p:cTn id="35" dur="1000" fill="hold"/>
                                        <p:tgtEl>
                                          <p:spTgt spid="297987">
                                            <p:txEl>
                                              <p:pRg st="4" end="4"/>
                                            </p:txEl>
                                          </p:spTgt>
                                        </p:tgtEl>
                                        <p:attrNameLst>
                                          <p:attrName>ppt_h</p:attrName>
                                        </p:attrNameLst>
                                      </p:cBhvr>
                                      <p:tavLst>
                                        <p:tav tm="0">
                                          <p:val>
                                            <p:strVal val="#ppt_h"/>
                                          </p:val>
                                        </p:tav>
                                        <p:tav tm="100000">
                                          <p:val>
                                            <p:strVal val="#ppt_h"/>
                                          </p:val>
                                        </p:tav>
                                      </p:tavLst>
                                    </p:anim>
                                    <p:animEffect transition="in" filter="fade">
                                      <p:cBhvr>
                                        <p:cTn id="36" dur="1000"/>
                                        <p:tgtEl>
                                          <p:spTgt spid="2979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7" grpId="0" build="p"/>
    </p:bldLst>
  </p:timing>
</p:sld>
</file>

<file path=ppt/slides/slide1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Slide Number Placeholder 5"/>
          <p:cNvSpPr>
            <a:spLocks noGrp="1"/>
          </p:cNvSpPr>
          <p:nvPr>
            <p:ph type="sldNum" sz="quarter" idx="11"/>
          </p:nvPr>
        </p:nvSpPr>
        <p:spPr>
          <a:noFill/>
        </p:spPr>
        <p:txBody>
          <a:bodyPr/>
          <a:lstStyle/>
          <a:p>
            <a:fld id="{7289AB07-2FEC-4D66-9249-8B3123DBBE4F}" type="slidenum">
              <a:rPr lang="he-IL" smtClean="0"/>
              <a:pPr/>
              <a:t>111</a:t>
            </a:fld>
            <a:endParaRPr lang="en-US" smtClean="0"/>
          </a:p>
        </p:txBody>
      </p:sp>
      <p:sp>
        <p:nvSpPr>
          <p:cNvPr id="115715" name="Rectangle 2"/>
          <p:cNvSpPr>
            <a:spLocks noGrp="1" noChangeArrowheads="1"/>
          </p:cNvSpPr>
          <p:nvPr>
            <p:ph type="title"/>
          </p:nvPr>
        </p:nvSpPr>
        <p:spPr>
          <a:xfrm>
            <a:off x="827088" y="0"/>
            <a:ext cx="7158037" cy="1412875"/>
          </a:xfrm>
        </p:spPr>
        <p:txBody>
          <a:bodyPr/>
          <a:lstStyle/>
          <a:p>
            <a:pPr eaLnBrk="1" hangingPunct="1"/>
            <a:r>
              <a:rPr lang="he-IL" smtClean="0"/>
              <a:t>מטרות הסקר: צילום מצב</a:t>
            </a:r>
            <a:endParaRPr lang="en-US" smtClean="0"/>
          </a:p>
        </p:txBody>
      </p:sp>
      <p:sp>
        <p:nvSpPr>
          <p:cNvPr id="286723" name="Rectangle 3"/>
          <p:cNvSpPr>
            <a:spLocks noGrp="1" noChangeArrowheads="1"/>
          </p:cNvSpPr>
          <p:nvPr>
            <p:ph type="body" sz="half" idx="1"/>
          </p:nvPr>
        </p:nvSpPr>
        <p:spPr>
          <a:xfrm>
            <a:off x="684213" y="1700213"/>
            <a:ext cx="7883525" cy="1944687"/>
          </a:xfrm>
        </p:spPr>
        <p:txBody>
          <a:bodyPr/>
          <a:lstStyle/>
          <a:p>
            <a:pPr marL="342900" indent="-342900" algn="just" eaLnBrk="1" hangingPunct="1">
              <a:buFont typeface="Wingdings" pitchFamily="2" charset="2"/>
              <a:buNone/>
            </a:pPr>
            <a:r>
              <a:rPr lang="he-IL" sz="2400" smtClean="0"/>
              <a:t>קבלת תמונה מצב לגבי משתנה או משתנים, כל אחד לעצמו או יחדיו.</a:t>
            </a:r>
          </a:p>
          <a:p>
            <a:pPr marL="342900" indent="-342900" algn="just" eaLnBrk="1" hangingPunct="1">
              <a:buFont typeface="Wingdings" pitchFamily="2" charset="2"/>
              <a:buNone/>
            </a:pPr>
            <a:r>
              <a:rPr lang="he-IL" sz="2400" smtClean="0"/>
              <a:t>לדוגמא:</a:t>
            </a:r>
          </a:p>
          <a:p>
            <a:pPr marL="742950" lvl="1" indent="-285750" algn="just" eaLnBrk="1" hangingPunct="1">
              <a:buClr>
                <a:srgbClr val="0000FF"/>
              </a:buClr>
            </a:pPr>
            <a:r>
              <a:rPr lang="he-IL" sz="2200" smtClean="0"/>
              <a:t>התפלגות הגילים של האזרחים הבוגרים (מעל גיל 18) במדינת ישראל.</a:t>
            </a:r>
          </a:p>
          <a:p>
            <a:pPr marL="742950" lvl="1" indent="-285750" algn="just" eaLnBrk="1" hangingPunct="1">
              <a:buClr>
                <a:srgbClr val="0000FF"/>
              </a:buClr>
            </a:pPr>
            <a:r>
              <a:rPr lang="he-IL" sz="2200" smtClean="0"/>
              <a:t>תמיכה של אזרחי ישראל במפלגות השונות.</a:t>
            </a:r>
          </a:p>
          <a:p>
            <a:pPr marL="742950" lvl="1" indent="-285750" algn="just" eaLnBrk="1" hangingPunct="1">
              <a:buClr>
                <a:srgbClr val="0000FF"/>
              </a:buClr>
            </a:pPr>
            <a:r>
              <a:rPr lang="he-IL" sz="2200" smtClean="0"/>
              <a:t>מתאם בין גיל לבין תמיכה במפלגות השונות.</a:t>
            </a:r>
            <a:endParaRPr lang="en-US" sz="2200" smtClean="0"/>
          </a:p>
        </p:txBody>
      </p:sp>
      <p:graphicFrame>
        <p:nvGraphicFramePr>
          <p:cNvPr id="286814" name="Group 94"/>
          <p:cNvGraphicFramePr>
            <a:graphicFrameLocks noGrp="1"/>
          </p:cNvGraphicFramePr>
          <p:nvPr>
            <p:ph sz="half" idx="2"/>
          </p:nvPr>
        </p:nvGraphicFramePr>
        <p:xfrm>
          <a:off x="3492500" y="4005263"/>
          <a:ext cx="4249738" cy="2352675"/>
        </p:xfrm>
        <a:graphic>
          <a:graphicData uri="http://schemas.openxmlformats.org/drawingml/2006/table">
            <a:tbl>
              <a:tblPr rtl="1"/>
              <a:tblGrid>
                <a:gridCol w="1416050"/>
                <a:gridCol w="708025"/>
                <a:gridCol w="709613"/>
                <a:gridCol w="708025"/>
                <a:gridCol w="708025"/>
              </a:tblGrid>
              <a:tr h="336550">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גיל / מפלגה</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ליכוד</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מערך</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שינוי</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מפד"ל</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r>
              <a:tr h="334963">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18 – 25</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24%</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20%</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12%</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9%</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6550">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26 - 35</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22%</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22%</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9%</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6550">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36 - 45</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20%</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22%</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8%</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4963">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46 - 54</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17%</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23%</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9%</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8%</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6550">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55 ומעלה</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17%</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22%</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8%</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6550">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כלל המדגם</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20%</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22%</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8%</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115767" name="Rectangle 4"/>
          <p:cNvSpPr>
            <a:spLocks noChangeArrowheads="1"/>
          </p:cNvSpPr>
          <p:nvPr/>
        </p:nvSpPr>
        <p:spPr bwMode="auto">
          <a:xfrm>
            <a:off x="6643688" y="357188"/>
            <a:ext cx="1800225" cy="576262"/>
          </a:xfrm>
          <a:prstGeom prst="rect">
            <a:avLst/>
          </a:prstGeom>
          <a:noFill/>
          <a:ln w="9525">
            <a:solidFill>
              <a:schemeClr val="tx1"/>
            </a:solidFill>
            <a:miter lim="800000"/>
            <a:headEnd/>
            <a:tailEnd/>
          </a:ln>
        </p:spPr>
        <p:txBody>
          <a:bodyPr wrap="none" anchor="ctr"/>
          <a:lstStyle/>
          <a:p>
            <a:pPr algn="ctr"/>
            <a:r>
              <a:rPr lang="he-IL">
                <a:solidFill>
                  <a:srgbClr val="FF0000"/>
                </a:solidFill>
              </a:rPr>
              <a:t>לא למבחן</a:t>
            </a: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67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8672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8672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8672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867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3" grpId="0" build="p" autoUpdateAnimBg="0"/>
    </p:bldLst>
  </p:timing>
</p:sld>
</file>

<file path=ppt/slides/slide1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8" name="Slide Number Placeholder 5"/>
          <p:cNvSpPr>
            <a:spLocks noGrp="1"/>
          </p:cNvSpPr>
          <p:nvPr>
            <p:ph type="sldNum" sz="quarter" idx="11"/>
          </p:nvPr>
        </p:nvSpPr>
        <p:spPr>
          <a:noFill/>
        </p:spPr>
        <p:txBody>
          <a:bodyPr/>
          <a:lstStyle/>
          <a:p>
            <a:fld id="{746B7F83-BB8E-4F87-8902-B921B6DD0CCD}" type="slidenum">
              <a:rPr lang="he-IL" smtClean="0"/>
              <a:pPr/>
              <a:t>112</a:t>
            </a:fld>
            <a:endParaRPr lang="en-US" smtClean="0"/>
          </a:p>
        </p:txBody>
      </p:sp>
      <p:sp>
        <p:nvSpPr>
          <p:cNvPr id="116739" name="Rectangle 2"/>
          <p:cNvSpPr>
            <a:spLocks noGrp="1" noChangeArrowheads="1"/>
          </p:cNvSpPr>
          <p:nvPr>
            <p:ph type="title"/>
          </p:nvPr>
        </p:nvSpPr>
        <p:spPr>
          <a:xfrm>
            <a:off x="755650" y="0"/>
            <a:ext cx="7158038" cy="1412875"/>
          </a:xfrm>
        </p:spPr>
        <p:txBody>
          <a:bodyPr/>
          <a:lstStyle/>
          <a:p>
            <a:pPr eaLnBrk="1" hangingPunct="1"/>
            <a:r>
              <a:rPr lang="he-IL" smtClean="0"/>
              <a:t>מטרות הסקר: חיזוי התנהגות</a:t>
            </a:r>
            <a:endParaRPr lang="en-US" smtClean="0"/>
          </a:p>
        </p:txBody>
      </p:sp>
      <p:sp>
        <p:nvSpPr>
          <p:cNvPr id="288771" name="Rectangle 3"/>
          <p:cNvSpPr>
            <a:spLocks noGrp="1" noChangeArrowheads="1"/>
          </p:cNvSpPr>
          <p:nvPr>
            <p:ph type="body" sz="half" idx="1"/>
          </p:nvPr>
        </p:nvSpPr>
        <p:spPr>
          <a:xfrm>
            <a:off x="684213" y="1700213"/>
            <a:ext cx="7883525" cy="2592387"/>
          </a:xfrm>
        </p:spPr>
        <p:txBody>
          <a:bodyPr/>
          <a:lstStyle/>
          <a:p>
            <a:pPr marL="342900" indent="-342900" algn="just" eaLnBrk="1" hangingPunct="1">
              <a:lnSpc>
                <a:spcPct val="90000"/>
              </a:lnSpc>
              <a:buFont typeface="Wingdings" pitchFamily="2" charset="2"/>
              <a:buNone/>
            </a:pPr>
            <a:r>
              <a:rPr lang="he-IL" sz="3000" smtClean="0"/>
              <a:t>חיזוי התנהגות בעתיד לפי עמדות בהווה.</a:t>
            </a:r>
          </a:p>
          <a:p>
            <a:pPr marL="342900" indent="-342900" algn="just" eaLnBrk="1" hangingPunct="1">
              <a:lnSpc>
                <a:spcPct val="90000"/>
              </a:lnSpc>
              <a:buFont typeface="Wingdings" pitchFamily="2" charset="2"/>
              <a:buNone/>
            </a:pPr>
            <a:r>
              <a:rPr lang="he-IL" sz="3000" smtClean="0"/>
              <a:t>הנחות:</a:t>
            </a:r>
          </a:p>
          <a:p>
            <a:pPr marL="742950" lvl="1" indent="-285750" algn="just" eaLnBrk="1" hangingPunct="1">
              <a:lnSpc>
                <a:spcPct val="90000"/>
              </a:lnSpc>
              <a:buClr>
                <a:srgbClr val="0000FF"/>
              </a:buClr>
            </a:pPr>
            <a:r>
              <a:rPr lang="he-IL" sz="2500" smtClean="0"/>
              <a:t>תמונת מצב נכונה לגבי עמדות בהווה.</a:t>
            </a:r>
          </a:p>
          <a:p>
            <a:pPr marL="742950" lvl="1" indent="-285750" algn="just" eaLnBrk="1" hangingPunct="1">
              <a:lnSpc>
                <a:spcPct val="90000"/>
              </a:lnSpc>
              <a:buClr>
                <a:srgbClr val="0000FF"/>
              </a:buClr>
            </a:pPr>
            <a:r>
              <a:rPr lang="he-IL" sz="2500" smtClean="0"/>
              <a:t>הקשה מהנכונות בהווה לנכונות בעתיד (מציאות משתנה).</a:t>
            </a:r>
          </a:p>
          <a:p>
            <a:pPr marL="742950" lvl="1" indent="-285750" algn="just" eaLnBrk="1" hangingPunct="1">
              <a:lnSpc>
                <a:spcPct val="90000"/>
              </a:lnSpc>
              <a:buClr>
                <a:srgbClr val="0000FF"/>
              </a:buClr>
            </a:pPr>
            <a:r>
              <a:rPr lang="he-IL" sz="2500" smtClean="0"/>
              <a:t>הקשה מהנכונות לצרוך (הווה) לצריכה בפועל (בעתיד).</a:t>
            </a:r>
            <a:endParaRPr lang="en-US" sz="2500" smtClean="0"/>
          </a:p>
        </p:txBody>
      </p:sp>
      <p:sp>
        <p:nvSpPr>
          <p:cNvPr id="116741" name="Rectangle 4"/>
          <p:cNvSpPr>
            <a:spLocks noChangeArrowheads="1"/>
          </p:cNvSpPr>
          <p:nvPr/>
        </p:nvSpPr>
        <p:spPr bwMode="auto">
          <a:xfrm>
            <a:off x="6572250" y="357188"/>
            <a:ext cx="1800225" cy="576262"/>
          </a:xfrm>
          <a:prstGeom prst="rect">
            <a:avLst/>
          </a:prstGeom>
          <a:noFill/>
          <a:ln w="9525">
            <a:solidFill>
              <a:schemeClr val="tx1"/>
            </a:solidFill>
            <a:miter lim="800000"/>
            <a:headEnd/>
            <a:tailEnd/>
          </a:ln>
        </p:spPr>
        <p:txBody>
          <a:bodyPr wrap="none" anchor="ctr"/>
          <a:lstStyle/>
          <a:p>
            <a:pPr algn="ctr"/>
            <a:r>
              <a:rPr lang="he-IL">
                <a:solidFill>
                  <a:srgbClr val="FF0000"/>
                </a:solidFill>
              </a:rPr>
              <a:t>לא למבחן</a:t>
            </a: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87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8877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8877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8877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887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1" grpId="0" build="p" autoUpdateAnimBg="0"/>
    </p:bldLst>
  </p:timing>
</p:sld>
</file>

<file path=ppt/slides/slide1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62" name="Slide Number Placeholder 5"/>
          <p:cNvSpPr>
            <a:spLocks noGrp="1"/>
          </p:cNvSpPr>
          <p:nvPr>
            <p:ph type="sldNum" sz="quarter" idx="11"/>
          </p:nvPr>
        </p:nvSpPr>
        <p:spPr>
          <a:noFill/>
        </p:spPr>
        <p:txBody>
          <a:bodyPr/>
          <a:lstStyle/>
          <a:p>
            <a:fld id="{8753ED48-C11A-40BB-A8AF-8C3944A6D92E}" type="slidenum">
              <a:rPr lang="he-IL" smtClean="0"/>
              <a:pPr/>
              <a:t>113</a:t>
            </a:fld>
            <a:endParaRPr lang="en-US" smtClean="0"/>
          </a:p>
        </p:txBody>
      </p:sp>
      <p:sp>
        <p:nvSpPr>
          <p:cNvPr id="117763" name="Rectangle 2"/>
          <p:cNvSpPr>
            <a:spLocks noGrp="1" noChangeArrowheads="1"/>
          </p:cNvSpPr>
          <p:nvPr>
            <p:ph type="title"/>
          </p:nvPr>
        </p:nvSpPr>
        <p:spPr>
          <a:xfrm>
            <a:off x="755650" y="0"/>
            <a:ext cx="7158038" cy="1412875"/>
          </a:xfrm>
        </p:spPr>
        <p:txBody>
          <a:bodyPr/>
          <a:lstStyle/>
          <a:p>
            <a:pPr eaLnBrk="1" hangingPunct="1"/>
            <a:r>
              <a:rPr lang="he-IL" smtClean="0"/>
              <a:t>מטרות הסקר: ביסוס קשר סיבתי</a:t>
            </a:r>
            <a:endParaRPr lang="en-US" smtClean="0"/>
          </a:p>
        </p:txBody>
      </p:sp>
      <p:sp>
        <p:nvSpPr>
          <p:cNvPr id="289795" name="Rectangle 3"/>
          <p:cNvSpPr>
            <a:spLocks noGrp="1" noChangeArrowheads="1"/>
          </p:cNvSpPr>
          <p:nvPr>
            <p:ph type="body" sz="half" idx="1"/>
          </p:nvPr>
        </p:nvSpPr>
        <p:spPr>
          <a:xfrm>
            <a:off x="611188" y="1700213"/>
            <a:ext cx="7956550" cy="4752975"/>
          </a:xfrm>
        </p:spPr>
        <p:txBody>
          <a:bodyPr/>
          <a:lstStyle/>
          <a:p>
            <a:pPr marL="342900" indent="-342900" algn="just" eaLnBrk="1" hangingPunct="1">
              <a:lnSpc>
                <a:spcPct val="90000"/>
              </a:lnSpc>
              <a:buFont typeface="Wingdings" pitchFamily="2" charset="2"/>
              <a:buNone/>
            </a:pPr>
            <a:r>
              <a:rPr lang="he-IL" sz="3000" smtClean="0"/>
              <a:t>ביסוס סדר הזמנים והפרכת הסברים חלופיים</a:t>
            </a:r>
          </a:p>
          <a:p>
            <a:pPr marL="342900" indent="-342900" algn="just" eaLnBrk="1" hangingPunct="1">
              <a:lnSpc>
                <a:spcPct val="90000"/>
              </a:lnSpc>
              <a:buClr>
                <a:srgbClr val="0000FF"/>
              </a:buClr>
              <a:buFont typeface="Wingdings" pitchFamily="2" charset="2"/>
              <a:buChar char="r"/>
            </a:pPr>
            <a:r>
              <a:rPr lang="he-IL" sz="3000" smtClean="0"/>
              <a:t> ניסוי:</a:t>
            </a:r>
          </a:p>
          <a:p>
            <a:pPr marL="742950" lvl="1" indent="-285750" algn="just" eaLnBrk="1" hangingPunct="1">
              <a:lnSpc>
                <a:spcPct val="90000"/>
              </a:lnSpc>
              <a:buClr>
                <a:srgbClr val="0000FF"/>
              </a:buClr>
            </a:pPr>
            <a:r>
              <a:rPr lang="he-IL" sz="2500" smtClean="0"/>
              <a:t>משתנה בלתי תלוי מתופעל.</a:t>
            </a:r>
          </a:p>
          <a:p>
            <a:pPr marL="742950" lvl="1" indent="-285750" algn="just" eaLnBrk="1" hangingPunct="1">
              <a:lnSpc>
                <a:spcPct val="90000"/>
              </a:lnSpc>
              <a:buClr>
                <a:srgbClr val="0000FF"/>
              </a:buClr>
            </a:pPr>
            <a:r>
              <a:rPr lang="he-IL" sz="2500" smtClean="0"/>
              <a:t>פיקוח על משתנים מתערבים (סביבת מעבדה).</a:t>
            </a:r>
          </a:p>
          <a:p>
            <a:pPr marL="742950" lvl="1" indent="-285750" algn="just" eaLnBrk="1" hangingPunct="1">
              <a:lnSpc>
                <a:spcPct val="90000"/>
              </a:lnSpc>
              <a:buFont typeface="Wingdings 2" pitchFamily="18" charset="2"/>
              <a:buChar char="N"/>
            </a:pPr>
            <a:r>
              <a:rPr lang="he-IL" sz="2500" smtClean="0"/>
              <a:t>לעיתים ישנם משתנים בלתי תלויים שלא ניתן לתפעל.</a:t>
            </a:r>
          </a:p>
          <a:p>
            <a:pPr marL="742950" lvl="1" indent="-285750" algn="just" eaLnBrk="1" hangingPunct="1">
              <a:lnSpc>
                <a:spcPct val="90000"/>
              </a:lnSpc>
              <a:buFont typeface="Wingdings 2" pitchFamily="18" charset="2"/>
              <a:buChar char="N"/>
            </a:pPr>
            <a:r>
              <a:rPr lang="he-IL" sz="2500" smtClean="0"/>
              <a:t>לעיתים תפעול של המשתנים ו/או יצירת סביבת מעבדה הינם מלאכותיים והיקש מהם למציאות יכול להיות שגוי.</a:t>
            </a:r>
          </a:p>
          <a:p>
            <a:pPr marL="342900" indent="-342900" algn="just" eaLnBrk="1" hangingPunct="1">
              <a:lnSpc>
                <a:spcPct val="90000"/>
              </a:lnSpc>
              <a:buClr>
                <a:srgbClr val="0000FF"/>
              </a:buClr>
              <a:buFont typeface="Wingdings" pitchFamily="2" charset="2"/>
              <a:buChar char="r"/>
            </a:pPr>
            <a:r>
              <a:rPr lang="he-IL" sz="3000" smtClean="0"/>
              <a:t> סקר:</a:t>
            </a:r>
          </a:p>
          <a:p>
            <a:pPr marL="742950" lvl="1" indent="-285750" algn="just" eaLnBrk="1" hangingPunct="1">
              <a:lnSpc>
                <a:spcPct val="90000"/>
              </a:lnSpc>
              <a:buClr>
                <a:srgbClr val="0000FF"/>
              </a:buClr>
            </a:pPr>
            <a:r>
              <a:rPr lang="he-IL" sz="2500" smtClean="0"/>
              <a:t>שלילה של קשרים שונים באמצעים סטטיסטיים (למעט קשר ישיר) כגון גורם מתווך, קשר מותנה וכיו"ב.</a:t>
            </a:r>
          </a:p>
          <a:p>
            <a:pPr marL="742950" lvl="1" indent="-285750" algn="just" eaLnBrk="1" hangingPunct="1">
              <a:lnSpc>
                <a:spcPct val="90000"/>
              </a:lnSpc>
              <a:buClr>
                <a:srgbClr val="0000FF"/>
              </a:buClr>
            </a:pPr>
            <a:r>
              <a:rPr lang="he-IL" sz="2500" smtClean="0"/>
              <a:t>איתור הסברים חלופיים וכיווני השפעתם.</a:t>
            </a:r>
            <a:endParaRPr lang="en-US" sz="2500" smtClean="0"/>
          </a:p>
        </p:txBody>
      </p:sp>
      <p:sp>
        <p:nvSpPr>
          <p:cNvPr id="117765" name="Rectangle 4"/>
          <p:cNvSpPr>
            <a:spLocks noChangeArrowheads="1"/>
          </p:cNvSpPr>
          <p:nvPr/>
        </p:nvSpPr>
        <p:spPr bwMode="auto">
          <a:xfrm>
            <a:off x="6572250" y="357188"/>
            <a:ext cx="1800225" cy="576262"/>
          </a:xfrm>
          <a:prstGeom prst="rect">
            <a:avLst/>
          </a:prstGeom>
          <a:noFill/>
          <a:ln w="9525">
            <a:solidFill>
              <a:schemeClr val="tx1"/>
            </a:solidFill>
            <a:miter lim="800000"/>
            <a:headEnd/>
            <a:tailEnd/>
          </a:ln>
        </p:spPr>
        <p:txBody>
          <a:bodyPr wrap="none" anchor="ctr"/>
          <a:lstStyle/>
          <a:p>
            <a:pPr algn="ctr"/>
            <a:r>
              <a:rPr lang="he-IL">
                <a:solidFill>
                  <a:srgbClr val="FF0000"/>
                </a:solidFill>
              </a:rPr>
              <a:t>לא למבחן</a:t>
            </a: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97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8979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8979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8979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8979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289795">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89795">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289795">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28979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5" grpId="0" build="p" autoUpdateAnimBg="0"/>
    </p:bldLst>
  </p:timing>
</p:sld>
</file>

<file path=ppt/slides/slide1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8786" name="Slide Number Placeholder 5"/>
          <p:cNvSpPr>
            <a:spLocks noGrp="1"/>
          </p:cNvSpPr>
          <p:nvPr>
            <p:ph type="sldNum" sz="quarter" idx="11"/>
          </p:nvPr>
        </p:nvSpPr>
        <p:spPr>
          <a:noFill/>
        </p:spPr>
        <p:txBody>
          <a:bodyPr/>
          <a:lstStyle/>
          <a:p>
            <a:fld id="{DB783B2F-5DB8-4D65-858E-FF6F3A0670A8}" type="slidenum">
              <a:rPr lang="he-IL" smtClean="0"/>
              <a:pPr/>
              <a:t>114</a:t>
            </a:fld>
            <a:endParaRPr lang="en-US" smtClean="0"/>
          </a:p>
        </p:txBody>
      </p:sp>
      <p:sp>
        <p:nvSpPr>
          <p:cNvPr id="118787" name="Rectangle 2"/>
          <p:cNvSpPr>
            <a:spLocks noGrp="1" noChangeArrowheads="1"/>
          </p:cNvSpPr>
          <p:nvPr>
            <p:ph type="title"/>
          </p:nvPr>
        </p:nvSpPr>
        <p:spPr>
          <a:xfrm>
            <a:off x="827088" y="0"/>
            <a:ext cx="7158037" cy="1412875"/>
          </a:xfrm>
        </p:spPr>
        <p:txBody>
          <a:bodyPr/>
          <a:lstStyle/>
          <a:p>
            <a:pPr eaLnBrk="1" hangingPunct="1"/>
            <a:r>
              <a:rPr lang="he-IL" smtClean="0"/>
              <a:t>מטרות הסקר: העלאת השערות</a:t>
            </a:r>
            <a:endParaRPr lang="en-US" smtClean="0"/>
          </a:p>
        </p:txBody>
      </p:sp>
      <p:sp>
        <p:nvSpPr>
          <p:cNvPr id="290819" name="Rectangle 3"/>
          <p:cNvSpPr>
            <a:spLocks noGrp="1" noChangeArrowheads="1"/>
          </p:cNvSpPr>
          <p:nvPr>
            <p:ph type="body" sz="half" idx="1"/>
          </p:nvPr>
        </p:nvSpPr>
        <p:spPr>
          <a:xfrm>
            <a:off x="468313" y="1844675"/>
            <a:ext cx="7956550" cy="1584325"/>
          </a:xfrm>
        </p:spPr>
        <p:txBody>
          <a:bodyPr/>
          <a:lstStyle/>
          <a:p>
            <a:pPr marL="342900" indent="-342900" algn="just" eaLnBrk="1" hangingPunct="1">
              <a:lnSpc>
                <a:spcPct val="90000"/>
              </a:lnSpc>
              <a:buClr>
                <a:srgbClr val="0000FF"/>
              </a:buClr>
              <a:buFont typeface="Wingdings" pitchFamily="2" charset="2"/>
              <a:buChar char="r"/>
            </a:pPr>
            <a:r>
              <a:rPr lang="he-IL" sz="3000" smtClean="0"/>
              <a:t> מחקר חלוץ / גישוש</a:t>
            </a:r>
          </a:p>
          <a:p>
            <a:pPr marL="742950" lvl="1" indent="-285750" algn="just" eaLnBrk="1" hangingPunct="1">
              <a:lnSpc>
                <a:spcPct val="90000"/>
              </a:lnSpc>
              <a:buClr>
                <a:srgbClr val="0000FF"/>
              </a:buClr>
            </a:pPr>
            <a:r>
              <a:rPr lang="he-IL" sz="2500" smtClean="0"/>
              <a:t>גיבוש השערות למחקר.</a:t>
            </a:r>
          </a:p>
          <a:p>
            <a:pPr marL="742950" lvl="1" indent="-285750" algn="just" eaLnBrk="1" hangingPunct="1">
              <a:lnSpc>
                <a:spcPct val="90000"/>
              </a:lnSpc>
              <a:buClr>
                <a:srgbClr val="0000FF"/>
              </a:buClr>
            </a:pPr>
            <a:r>
              <a:rPr lang="he-IL" sz="2500" smtClean="0"/>
              <a:t>מגמות לגבי השערות קיימות.</a:t>
            </a:r>
            <a:endParaRPr lang="en-US" sz="2500" smtClean="0"/>
          </a:p>
        </p:txBody>
      </p:sp>
      <p:sp>
        <p:nvSpPr>
          <p:cNvPr id="118789" name="Rectangle 4"/>
          <p:cNvSpPr>
            <a:spLocks noChangeArrowheads="1"/>
          </p:cNvSpPr>
          <p:nvPr/>
        </p:nvSpPr>
        <p:spPr bwMode="auto">
          <a:xfrm>
            <a:off x="6572250" y="357188"/>
            <a:ext cx="1800225" cy="576262"/>
          </a:xfrm>
          <a:prstGeom prst="rect">
            <a:avLst/>
          </a:prstGeom>
          <a:noFill/>
          <a:ln w="9525">
            <a:solidFill>
              <a:schemeClr val="tx1"/>
            </a:solidFill>
            <a:miter lim="800000"/>
            <a:headEnd/>
            <a:tailEnd/>
          </a:ln>
        </p:spPr>
        <p:txBody>
          <a:bodyPr wrap="none" anchor="ctr"/>
          <a:lstStyle/>
          <a:p>
            <a:pPr algn="ctr"/>
            <a:r>
              <a:rPr lang="he-IL">
                <a:solidFill>
                  <a:srgbClr val="FF0000"/>
                </a:solidFill>
              </a:rPr>
              <a:t>לא למבחן</a:t>
            </a: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08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9081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2908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19" grpId="0" build="p" autoUpdateAnimBg="0"/>
    </p:bldLst>
  </p:timing>
</p:sld>
</file>

<file path=ppt/slides/slide1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Slide Number Placeholder 5"/>
          <p:cNvSpPr>
            <a:spLocks noGrp="1"/>
          </p:cNvSpPr>
          <p:nvPr>
            <p:ph type="sldNum" sz="quarter" idx="11"/>
          </p:nvPr>
        </p:nvSpPr>
        <p:spPr>
          <a:noFill/>
        </p:spPr>
        <p:txBody>
          <a:bodyPr/>
          <a:lstStyle/>
          <a:p>
            <a:fld id="{6B975E9A-D638-4920-A89F-F762C480B80E}" type="slidenum">
              <a:rPr lang="he-IL" smtClean="0"/>
              <a:pPr/>
              <a:t>115</a:t>
            </a:fld>
            <a:endParaRPr lang="en-US" smtClean="0"/>
          </a:p>
        </p:txBody>
      </p:sp>
      <p:sp>
        <p:nvSpPr>
          <p:cNvPr id="119811" name="Rectangle 2"/>
          <p:cNvSpPr>
            <a:spLocks noGrp="1" noChangeArrowheads="1"/>
          </p:cNvSpPr>
          <p:nvPr>
            <p:ph type="title"/>
          </p:nvPr>
        </p:nvSpPr>
        <p:spPr>
          <a:xfrm>
            <a:off x="827088" y="0"/>
            <a:ext cx="7158037" cy="1412875"/>
          </a:xfrm>
        </p:spPr>
        <p:txBody>
          <a:bodyPr/>
          <a:lstStyle/>
          <a:p>
            <a:pPr eaLnBrk="1" hangingPunct="1"/>
            <a:r>
              <a:rPr lang="he-IL" sz="3600" smtClean="0"/>
              <a:t>מבנה השאלון וצורתו: הוראות</a:t>
            </a:r>
            <a:endParaRPr lang="en-US" sz="3600" smtClean="0"/>
          </a:p>
        </p:txBody>
      </p:sp>
      <p:sp>
        <p:nvSpPr>
          <p:cNvPr id="304131" name="Rectangle 3"/>
          <p:cNvSpPr>
            <a:spLocks noGrp="1" noChangeArrowheads="1"/>
          </p:cNvSpPr>
          <p:nvPr>
            <p:ph type="body" sz="half" idx="1"/>
          </p:nvPr>
        </p:nvSpPr>
        <p:spPr>
          <a:xfrm>
            <a:off x="611188" y="1773238"/>
            <a:ext cx="8064500" cy="4319587"/>
          </a:xfrm>
        </p:spPr>
        <p:txBody>
          <a:bodyPr/>
          <a:lstStyle/>
          <a:p>
            <a:pPr marL="660400" indent="-660400" algn="just" eaLnBrk="1" hangingPunct="1">
              <a:buClr>
                <a:srgbClr val="0000FF"/>
              </a:buClr>
              <a:buFont typeface="Wingdings" pitchFamily="2" charset="2"/>
              <a:buChar char="r"/>
            </a:pPr>
            <a:r>
              <a:rPr lang="he-IL" sz="2200" smtClean="0"/>
              <a:t>מעבר להוראות הכלליות צריך לתת הוראות פרטניות בהתאם לסוג השאלות.</a:t>
            </a:r>
          </a:p>
          <a:p>
            <a:pPr marL="660400" indent="-660400" algn="just" eaLnBrk="1" hangingPunct="1">
              <a:buClr>
                <a:srgbClr val="0000FF"/>
              </a:buClr>
              <a:buFont typeface="Wingdings" pitchFamily="2" charset="2"/>
              <a:buChar char="r"/>
            </a:pPr>
            <a:r>
              <a:rPr lang="he-IL" sz="2200" smtClean="0"/>
              <a:t>רצוי לתת שאלה לדוגמא בהתאם לקבוצת המחקר ולקושי השאלות.</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41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413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1" grpId="0" build="p" autoUpdateAnimBg="0"/>
    </p:bldLst>
  </p:timing>
</p:sld>
</file>

<file path=ppt/slides/slide1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4" name="Slide Number Placeholder 5"/>
          <p:cNvSpPr>
            <a:spLocks noGrp="1"/>
          </p:cNvSpPr>
          <p:nvPr>
            <p:ph type="sldNum" sz="quarter" idx="11"/>
          </p:nvPr>
        </p:nvSpPr>
        <p:spPr>
          <a:noFill/>
        </p:spPr>
        <p:txBody>
          <a:bodyPr/>
          <a:lstStyle/>
          <a:p>
            <a:fld id="{8D6E2584-EBCB-4CB6-87B9-A9D4F39C9391}" type="slidenum">
              <a:rPr lang="he-IL" smtClean="0"/>
              <a:pPr/>
              <a:t>116</a:t>
            </a:fld>
            <a:endParaRPr lang="en-US" smtClean="0"/>
          </a:p>
        </p:txBody>
      </p:sp>
      <p:sp>
        <p:nvSpPr>
          <p:cNvPr id="120835" name="Rectangle 2"/>
          <p:cNvSpPr>
            <a:spLocks noGrp="1" noChangeArrowheads="1"/>
          </p:cNvSpPr>
          <p:nvPr>
            <p:ph type="title"/>
          </p:nvPr>
        </p:nvSpPr>
        <p:spPr>
          <a:xfrm>
            <a:off x="827088" y="0"/>
            <a:ext cx="7158037" cy="1412875"/>
          </a:xfrm>
        </p:spPr>
        <p:txBody>
          <a:bodyPr/>
          <a:lstStyle/>
          <a:p>
            <a:pPr eaLnBrk="1" hangingPunct="1"/>
            <a:r>
              <a:rPr lang="he-IL" sz="3600" smtClean="0"/>
              <a:t>מבנה השאלון וצורתו: סדר השאלות</a:t>
            </a:r>
            <a:endParaRPr lang="en-US" sz="3600" smtClean="0"/>
          </a:p>
        </p:txBody>
      </p:sp>
      <p:sp>
        <p:nvSpPr>
          <p:cNvPr id="305155" name="Rectangle 3"/>
          <p:cNvSpPr>
            <a:spLocks noGrp="1" noChangeArrowheads="1"/>
          </p:cNvSpPr>
          <p:nvPr>
            <p:ph type="body" sz="half" idx="1"/>
          </p:nvPr>
        </p:nvSpPr>
        <p:spPr>
          <a:xfrm>
            <a:off x="611188" y="1773238"/>
            <a:ext cx="7848600" cy="4319587"/>
          </a:xfrm>
        </p:spPr>
        <p:txBody>
          <a:bodyPr/>
          <a:lstStyle/>
          <a:p>
            <a:pPr marL="660400" indent="-660400" algn="just" eaLnBrk="1" hangingPunct="1">
              <a:buClr>
                <a:srgbClr val="0000FF"/>
              </a:buClr>
              <a:buFont typeface="Wingdings" pitchFamily="2" charset="2"/>
              <a:buChar char="r"/>
            </a:pPr>
            <a:r>
              <a:rPr lang="he-IL" sz="2200" smtClean="0"/>
              <a:t>להימנע ככל שניתן משאלות מותנות.</a:t>
            </a:r>
          </a:p>
          <a:p>
            <a:pPr marL="660400" indent="-660400" algn="just" eaLnBrk="1" hangingPunct="1">
              <a:buClr>
                <a:srgbClr val="0000FF"/>
              </a:buClr>
              <a:buFont typeface="Wingdings" pitchFamily="2" charset="2"/>
              <a:buChar char="r"/>
            </a:pPr>
            <a:r>
              <a:rPr lang="he-IL" sz="2200" smtClean="0"/>
              <a:t>לקבץ את השאלות ע"פ נושאים (למעט כאשר יש חשש להטיה של השבה שיטתית).</a:t>
            </a:r>
          </a:p>
          <a:p>
            <a:pPr marL="660400" indent="-660400" algn="just" eaLnBrk="1" hangingPunct="1">
              <a:buClr>
                <a:srgbClr val="0000FF"/>
              </a:buClr>
              <a:buFont typeface="Wingdings" pitchFamily="2" charset="2"/>
              <a:buChar char="r"/>
            </a:pPr>
            <a:r>
              <a:rPr lang="he-IL" sz="2200" smtClean="0"/>
              <a:t>שאלות מאיימות להשאיר לסוף. את החלק הסוציו-דמוגראפי כדאי להשאיר לסוף.</a:t>
            </a:r>
          </a:p>
          <a:p>
            <a:pPr marL="660400" indent="-660400" algn="just" eaLnBrk="1" hangingPunct="1">
              <a:buFont typeface="Wingdings" pitchFamily="2" charset="2"/>
              <a:buNone/>
            </a:pPr>
            <a:endParaRPr lang="he-IL" sz="22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51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51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51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155" grpId="0" build="p" autoUpdateAnimBg="0"/>
    </p:bldLst>
  </p:timing>
</p:sld>
</file>

<file path=ppt/slides/slide1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Slide Number Placeholder 5"/>
          <p:cNvSpPr>
            <a:spLocks noGrp="1"/>
          </p:cNvSpPr>
          <p:nvPr>
            <p:ph type="sldNum" sz="quarter" idx="11"/>
          </p:nvPr>
        </p:nvSpPr>
        <p:spPr>
          <a:noFill/>
        </p:spPr>
        <p:txBody>
          <a:bodyPr/>
          <a:lstStyle/>
          <a:p>
            <a:fld id="{BD2259B3-CACA-4BED-9A81-78E69D71501B}" type="slidenum">
              <a:rPr lang="he-IL" smtClean="0"/>
              <a:pPr/>
              <a:t>117</a:t>
            </a:fld>
            <a:endParaRPr lang="en-US" smtClean="0"/>
          </a:p>
        </p:txBody>
      </p:sp>
      <p:sp>
        <p:nvSpPr>
          <p:cNvPr id="121859" name="Rectangle 2"/>
          <p:cNvSpPr>
            <a:spLocks noGrp="1" noChangeArrowheads="1"/>
          </p:cNvSpPr>
          <p:nvPr>
            <p:ph type="title"/>
          </p:nvPr>
        </p:nvSpPr>
        <p:spPr>
          <a:xfrm>
            <a:off x="755650" y="0"/>
            <a:ext cx="7158038" cy="1412875"/>
          </a:xfrm>
        </p:spPr>
        <p:txBody>
          <a:bodyPr/>
          <a:lstStyle/>
          <a:p>
            <a:pPr eaLnBrk="1" hangingPunct="1"/>
            <a:r>
              <a:rPr lang="he-IL" sz="3600" smtClean="0"/>
              <a:t>הקשר שבין המראיין למרואיין</a:t>
            </a:r>
            <a:endParaRPr lang="en-US" sz="3600" smtClean="0"/>
          </a:p>
        </p:txBody>
      </p:sp>
      <p:sp>
        <p:nvSpPr>
          <p:cNvPr id="306179" name="Rectangle 3"/>
          <p:cNvSpPr>
            <a:spLocks noGrp="1" noChangeArrowheads="1"/>
          </p:cNvSpPr>
          <p:nvPr>
            <p:ph type="body" sz="half" idx="1"/>
          </p:nvPr>
        </p:nvSpPr>
        <p:spPr>
          <a:xfrm>
            <a:off x="611188" y="1773238"/>
            <a:ext cx="8064500" cy="4319587"/>
          </a:xfrm>
        </p:spPr>
        <p:txBody>
          <a:bodyPr/>
          <a:lstStyle/>
          <a:p>
            <a:pPr marL="660400" indent="-660400" algn="just" eaLnBrk="1" hangingPunct="1">
              <a:buClr>
                <a:srgbClr val="0000FF"/>
              </a:buClr>
              <a:buFont typeface="Wingdings" pitchFamily="2" charset="2"/>
              <a:buChar char="r"/>
            </a:pPr>
            <a:r>
              <a:rPr lang="he-IL" sz="2200" smtClean="0"/>
              <a:t>ניטרליות – המראיין חייב לשמור על ניטרליות ולהימנע מלהביע דעה אפילו לא באמצעות הבעת פנים כל וחמר בדיבור.</a:t>
            </a:r>
          </a:p>
          <a:p>
            <a:pPr marL="660400" indent="-660400" algn="just" eaLnBrk="1" hangingPunct="1">
              <a:buClr>
                <a:srgbClr val="0000FF"/>
              </a:buClr>
              <a:buFont typeface="Wingdings" pitchFamily="2" charset="2"/>
              <a:buChar char="r"/>
            </a:pPr>
            <a:r>
              <a:rPr lang="he-IL" sz="2200" smtClean="0"/>
              <a:t>יצירת אווירה 'מתירנית' – להקל על המרואיין להיפתח ולענות כראות עיניו. </a:t>
            </a:r>
          </a:p>
          <a:p>
            <a:pPr marL="660400" indent="-660400" algn="just" eaLnBrk="1" hangingPunct="1">
              <a:buClr>
                <a:srgbClr val="0000FF"/>
              </a:buClr>
              <a:buFont typeface="Wingdings" pitchFamily="2" charset="2"/>
              <a:buChar char="r"/>
            </a:pPr>
            <a:r>
              <a:rPr lang="he-IL" sz="2200" smtClean="0"/>
              <a:t>להקפיד על אחידות – המראיין חייב להיצמד לטקסט של השאלות ככל שניתן.</a:t>
            </a:r>
          </a:p>
          <a:p>
            <a:pPr marL="660400" indent="-660400" algn="just" eaLnBrk="1" hangingPunct="1">
              <a:buClr>
                <a:srgbClr val="0000FF"/>
              </a:buClr>
              <a:buFont typeface="Wingdings" pitchFamily="2" charset="2"/>
              <a:buChar char="r"/>
            </a:pPr>
            <a:r>
              <a:rPr lang="he-IL" sz="2200" smtClean="0"/>
              <a:t>חשאיות ודיסקרטיות – להעביר למרואיין את התחושה כי האינפורמציה שהוא מוסר תישאר חסויה.</a:t>
            </a:r>
          </a:p>
          <a:p>
            <a:pPr marL="660400" indent="-660400" algn="just" eaLnBrk="1" hangingPunct="1"/>
            <a:endParaRPr lang="he-IL" sz="22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61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617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617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61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9" grpId="0" build="p" autoUpdateAnimBg="0"/>
    </p:bldLst>
  </p:timing>
</p:sld>
</file>

<file path=ppt/slides/slide1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2" name="Slide Number Placeholder 5"/>
          <p:cNvSpPr>
            <a:spLocks noGrp="1"/>
          </p:cNvSpPr>
          <p:nvPr>
            <p:ph type="sldNum" sz="quarter" idx="11"/>
          </p:nvPr>
        </p:nvSpPr>
        <p:spPr>
          <a:noFill/>
        </p:spPr>
        <p:txBody>
          <a:bodyPr/>
          <a:lstStyle/>
          <a:p>
            <a:fld id="{68CCC9C8-5A9F-4676-B733-70A750815AB7}" type="slidenum">
              <a:rPr lang="he-IL" smtClean="0"/>
              <a:pPr/>
              <a:t>118</a:t>
            </a:fld>
            <a:endParaRPr lang="en-US" smtClean="0"/>
          </a:p>
        </p:txBody>
      </p:sp>
      <p:sp>
        <p:nvSpPr>
          <p:cNvPr id="122883" name="Rectangle 2"/>
          <p:cNvSpPr>
            <a:spLocks noGrp="1" noChangeArrowheads="1"/>
          </p:cNvSpPr>
          <p:nvPr>
            <p:ph type="title"/>
          </p:nvPr>
        </p:nvSpPr>
        <p:spPr>
          <a:xfrm>
            <a:off x="827088" y="0"/>
            <a:ext cx="7158037" cy="1412875"/>
          </a:xfrm>
        </p:spPr>
        <p:txBody>
          <a:bodyPr/>
          <a:lstStyle/>
          <a:p>
            <a:pPr eaLnBrk="1" hangingPunct="1"/>
            <a:r>
              <a:rPr lang="he-IL" sz="3200" smtClean="0"/>
              <a:t>שיטות להעברת השאלון: מילוי עצמי בדואר</a:t>
            </a:r>
            <a:endParaRPr lang="en-US" sz="3200" smtClean="0"/>
          </a:p>
        </p:txBody>
      </p:sp>
      <p:sp>
        <p:nvSpPr>
          <p:cNvPr id="307203" name="Rectangle 3"/>
          <p:cNvSpPr>
            <a:spLocks noGrp="1" noChangeArrowheads="1"/>
          </p:cNvSpPr>
          <p:nvPr>
            <p:ph type="body" sz="half" idx="1"/>
          </p:nvPr>
        </p:nvSpPr>
        <p:spPr>
          <a:xfrm>
            <a:off x="468313" y="1700213"/>
            <a:ext cx="8064500" cy="4319587"/>
          </a:xfrm>
        </p:spPr>
        <p:txBody>
          <a:bodyPr/>
          <a:lstStyle/>
          <a:p>
            <a:pPr marL="660400" indent="-660400" algn="just" eaLnBrk="1" hangingPunct="1">
              <a:buFont typeface="Wingdings" pitchFamily="2" charset="2"/>
              <a:buNone/>
            </a:pPr>
            <a:r>
              <a:rPr lang="he-IL" sz="2200" smtClean="0"/>
              <a:t>יתרונות:</a:t>
            </a:r>
          </a:p>
          <a:p>
            <a:pPr marL="660400" indent="-660400" algn="just" eaLnBrk="1" hangingPunct="1">
              <a:buClr>
                <a:srgbClr val="0000FF"/>
              </a:buClr>
              <a:buFont typeface="Wingdings 2" pitchFamily="18" charset="2"/>
              <a:buChar char="R"/>
            </a:pPr>
            <a:r>
              <a:rPr lang="he-IL" sz="2200" smtClean="0"/>
              <a:t>חיסכון בכסף.</a:t>
            </a:r>
          </a:p>
          <a:p>
            <a:pPr marL="660400" indent="-660400" algn="just" eaLnBrk="1" hangingPunct="1">
              <a:buClr>
                <a:srgbClr val="0000FF"/>
              </a:buClr>
              <a:buFont typeface="Wingdings 2" pitchFamily="18" charset="2"/>
              <a:buChar char="R"/>
            </a:pPr>
            <a:r>
              <a:rPr lang="he-IL" sz="2200" smtClean="0"/>
              <a:t>הימנעות מהטיות שמקורן בקשר בין המראיין לבין המרואיין.</a:t>
            </a:r>
          </a:p>
          <a:p>
            <a:pPr marL="660400" indent="-660400" algn="just" eaLnBrk="1" hangingPunct="1">
              <a:buClr>
                <a:srgbClr val="0066FF"/>
              </a:buClr>
              <a:buFont typeface="Wingdings" pitchFamily="2" charset="2"/>
              <a:buChar char="¨"/>
            </a:pPr>
            <a:endParaRPr lang="he-IL" sz="2200" smtClean="0"/>
          </a:p>
          <a:p>
            <a:pPr marL="660400" indent="-660400" algn="just" eaLnBrk="1" hangingPunct="1">
              <a:buClr>
                <a:srgbClr val="0066FF"/>
              </a:buClr>
              <a:buFont typeface="Wingdings" pitchFamily="2" charset="2"/>
              <a:buNone/>
            </a:pPr>
            <a:r>
              <a:rPr lang="he-IL" sz="2200" smtClean="0"/>
              <a:t>חסרונות:</a:t>
            </a:r>
          </a:p>
          <a:p>
            <a:pPr marL="660400" indent="-660400" algn="just" eaLnBrk="1" hangingPunct="1">
              <a:buClr>
                <a:srgbClr val="FF0000"/>
              </a:buClr>
              <a:buFont typeface="Wingdings 2" pitchFamily="18" charset="2"/>
              <a:buChar char="Q"/>
            </a:pPr>
            <a:r>
              <a:rPr lang="he-IL" sz="2200" smtClean="0"/>
              <a:t>תיתכן בעיית הבנה של חלק מהשאלות.</a:t>
            </a:r>
          </a:p>
          <a:p>
            <a:pPr marL="660400" indent="-660400" algn="just" eaLnBrk="1" hangingPunct="1">
              <a:buClr>
                <a:srgbClr val="FF0000"/>
              </a:buClr>
              <a:buFont typeface="Wingdings 2" pitchFamily="18" charset="2"/>
              <a:buChar char="Q"/>
            </a:pPr>
            <a:r>
              <a:rPr lang="he-IL" sz="2200" smtClean="0"/>
              <a:t>אין דרך לעקוב ולכפות סדר השבה מסוים. דילוג על הוראות וכיו"ב.</a:t>
            </a:r>
          </a:p>
          <a:p>
            <a:pPr marL="660400" indent="-660400" algn="just" eaLnBrk="1" hangingPunct="1">
              <a:buClr>
                <a:srgbClr val="FF0000"/>
              </a:buClr>
              <a:buFont typeface="Wingdings 2" pitchFamily="18" charset="2"/>
              <a:buChar char="Q"/>
            </a:pPr>
            <a:r>
              <a:rPr lang="he-IL" sz="2200" smtClean="0"/>
              <a:t>אחוז נמוך יותר של תשובות בעיקר בשאלות הדורשות מחשבה.</a:t>
            </a:r>
          </a:p>
          <a:p>
            <a:pPr marL="660400" indent="-660400" algn="just" eaLnBrk="1" hangingPunct="1">
              <a:buClr>
                <a:srgbClr val="FF0000"/>
              </a:buClr>
              <a:buFont typeface="Wingdings 2" pitchFamily="18" charset="2"/>
              <a:buChar char="Q"/>
            </a:pPr>
            <a:r>
              <a:rPr lang="he-IL" sz="2200" smtClean="0"/>
              <a:t>אחוז נמוך מאוד של השבה (20% בקרוב, ניתן להגדיל ע"י תמריצים וכיו"ב).</a:t>
            </a:r>
          </a:p>
          <a:p>
            <a:pPr marL="660400" indent="-660400" algn="just" eaLnBrk="1" hangingPunct="1">
              <a:buClr>
                <a:srgbClr val="FF0000"/>
              </a:buClr>
              <a:buFont typeface="Wingdings 2" pitchFamily="18" charset="2"/>
              <a:buChar char="Q"/>
            </a:pPr>
            <a:r>
              <a:rPr lang="he-IL" sz="2200" smtClean="0"/>
              <a:t>הטיות של המדגם.</a:t>
            </a:r>
          </a:p>
          <a:p>
            <a:pPr marL="660400" indent="-660400" algn="just" eaLnBrk="1" hangingPunct="1">
              <a:buClr>
                <a:srgbClr val="FF0000"/>
              </a:buClr>
              <a:buFont typeface="Wingdings 2" pitchFamily="18" charset="2"/>
              <a:buChar char="Q"/>
            </a:pPr>
            <a:r>
              <a:rPr lang="he-IL" sz="2200" smtClean="0"/>
              <a:t>קצב החזרה איטי.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2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2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2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720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0720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0720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07203">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07203">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07203">
                                            <p:txEl>
                                              <p:pRg st="9" end="9"/>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0720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03" grpId="0" build="p" autoUpdateAnimBg="0"/>
    </p:bldLst>
  </p:timing>
</p:sld>
</file>

<file path=ppt/slides/slide1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6" name="Slide Number Placeholder 5"/>
          <p:cNvSpPr>
            <a:spLocks noGrp="1"/>
          </p:cNvSpPr>
          <p:nvPr>
            <p:ph type="sldNum" sz="quarter" idx="11"/>
          </p:nvPr>
        </p:nvSpPr>
        <p:spPr>
          <a:noFill/>
        </p:spPr>
        <p:txBody>
          <a:bodyPr/>
          <a:lstStyle/>
          <a:p>
            <a:fld id="{AF90800C-0602-4B6D-8480-281C3D68573F}" type="slidenum">
              <a:rPr lang="he-IL" smtClean="0"/>
              <a:pPr/>
              <a:t>119</a:t>
            </a:fld>
            <a:endParaRPr lang="en-US" smtClean="0"/>
          </a:p>
        </p:txBody>
      </p:sp>
      <p:sp>
        <p:nvSpPr>
          <p:cNvPr id="123907" name="Rectangle 2"/>
          <p:cNvSpPr>
            <a:spLocks noGrp="1" noChangeArrowheads="1"/>
          </p:cNvSpPr>
          <p:nvPr>
            <p:ph type="title"/>
          </p:nvPr>
        </p:nvSpPr>
        <p:spPr>
          <a:xfrm>
            <a:off x="827088" y="0"/>
            <a:ext cx="7158037" cy="1412875"/>
          </a:xfrm>
        </p:spPr>
        <p:txBody>
          <a:bodyPr/>
          <a:lstStyle/>
          <a:p>
            <a:pPr eaLnBrk="1" hangingPunct="1"/>
            <a:r>
              <a:rPr lang="he-IL" sz="3600" smtClean="0"/>
              <a:t>שיטות להעברת השאלון: ראיון בטלפון</a:t>
            </a:r>
            <a:endParaRPr lang="en-US" sz="3600" smtClean="0"/>
          </a:p>
        </p:txBody>
      </p:sp>
      <p:sp>
        <p:nvSpPr>
          <p:cNvPr id="308227" name="Rectangle 3"/>
          <p:cNvSpPr>
            <a:spLocks noGrp="1" noChangeArrowheads="1"/>
          </p:cNvSpPr>
          <p:nvPr>
            <p:ph type="body" sz="half" idx="1"/>
          </p:nvPr>
        </p:nvSpPr>
        <p:spPr>
          <a:xfrm>
            <a:off x="323850" y="1628775"/>
            <a:ext cx="8424863" cy="4752975"/>
          </a:xfrm>
        </p:spPr>
        <p:txBody>
          <a:bodyPr/>
          <a:lstStyle/>
          <a:p>
            <a:pPr marL="660400" indent="-660400" algn="just" eaLnBrk="1" hangingPunct="1">
              <a:lnSpc>
                <a:spcPct val="90000"/>
              </a:lnSpc>
              <a:buFont typeface="Wingdings" pitchFamily="2" charset="2"/>
              <a:buNone/>
            </a:pPr>
            <a:r>
              <a:rPr lang="he-IL" sz="2200" smtClean="0"/>
              <a:t>יתרונות:</a:t>
            </a:r>
          </a:p>
          <a:p>
            <a:pPr marL="660400" indent="-660400" algn="just" eaLnBrk="1" hangingPunct="1">
              <a:lnSpc>
                <a:spcPct val="90000"/>
              </a:lnSpc>
              <a:buClr>
                <a:srgbClr val="0000FF"/>
              </a:buClr>
              <a:buFont typeface="Wingdings 2" pitchFamily="18" charset="2"/>
              <a:buChar char="R"/>
            </a:pPr>
            <a:r>
              <a:rPr lang="he-IL" sz="2200" smtClean="0"/>
              <a:t>מהירות קבלת התשובות.</a:t>
            </a:r>
          </a:p>
          <a:p>
            <a:pPr marL="660400" indent="-660400" algn="just" eaLnBrk="1" hangingPunct="1">
              <a:lnSpc>
                <a:spcPct val="90000"/>
              </a:lnSpc>
              <a:buClr>
                <a:srgbClr val="0000FF"/>
              </a:buClr>
              <a:buFont typeface="Wingdings 2" pitchFamily="18" charset="2"/>
              <a:buChar char="R"/>
            </a:pPr>
            <a:r>
              <a:rPr lang="he-IL" sz="2200" smtClean="0"/>
              <a:t>צמצום המגע בין המרואיין לבין המראיין.</a:t>
            </a:r>
          </a:p>
          <a:p>
            <a:pPr marL="660400" indent="-660400" algn="just" eaLnBrk="1" hangingPunct="1">
              <a:lnSpc>
                <a:spcPct val="90000"/>
              </a:lnSpc>
              <a:buClr>
                <a:srgbClr val="0000FF"/>
              </a:buClr>
              <a:buFont typeface="Wingdings 2" pitchFamily="18" charset="2"/>
              <a:buChar char="R"/>
            </a:pPr>
            <a:r>
              <a:rPr lang="he-IL" sz="2200" smtClean="0"/>
              <a:t>חסכון בכסף.</a:t>
            </a:r>
          </a:p>
          <a:p>
            <a:pPr marL="660400" indent="-660400" algn="just" eaLnBrk="1" hangingPunct="1">
              <a:lnSpc>
                <a:spcPct val="90000"/>
              </a:lnSpc>
              <a:buClr>
                <a:srgbClr val="0000FF"/>
              </a:buClr>
              <a:buFont typeface="Wingdings 2" pitchFamily="18" charset="2"/>
              <a:buChar char="R"/>
            </a:pPr>
            <a:r>
              <a:rPr lang="he-IL" sz="2200" smtClean="0"/>
              <a:t>שליטה על סדר ההשבה.</a:t>
            </a:r>
          </a:p>
          <a:p>
            <a:pPr marL="660400" indent="-660400" algn="just" eaLnBrk="1" hangingPunct="1">
              <a:lnSpc>
                <a:spcPct val="90000"/>
              </a:lnSpc>
              <a:buClr>
                <a:srgbClr val="0066FF"/>
              </a:buClr>
              <a:buFont typeface="Wingdings" pitchFamily="2" charset="2"/>
              <a:buNone/>
            </a:pPr>
            <a:endParaRPr lang="he-IL" sz="2200" smtClean="0"/>
          </a:p>
          <a:p>
            <a:pPr marL="660400" indent="-660400" algn="just" eaLnBrk="1" hangingPunct="1">
              <a:lnSpc>
                <a:spcPct val="90000"/>
              </a:lnSpc>
              <a:buClr>
                <a:srgbClr val="0066FF"/>
              </a:buClr>
              <a:buFont typeface="Wingdings" pitchFamily="2" charset="2"/>
              <a:buNone/>
            </a:pPr>
            <a:r>
              <a:rPr lang="he-IL" sz="2200" smtClean="0"/>
              <a:t>חסרונות:</a:t>
            </a:r>
          </a:p>
          <a:p>
            <a:pPr marL="660400" indent="-660400" algn="just" eaLnBrk="1" hangingPunct="1">
              <a:lnSpc>
                <a:spcPct val="90000"/>
              </a:lnSpc>
              <a:buClr>
                <a:srgbClr val="FF0000"/>
              </a:buClr>
              <a:buFont typeface="Wingdings 2" pitchFamily="18" charset="2"/>
              <a:buChar char="Q"/>
            </a:pPr>
            <a:r>
              <a:rPr lang="he-IL" sz="2200" smtClean="0"/>
              <a:t>שאלות מסוימות קשה להעביר בטלפון, בעיקר שאלות עם סקאלות רחבות ושאלות הדורשות לדרג.</a:t>
            </a:r>
          </a:p>
          <a:p>
            <a:pPr marL="660400" indent="-660400" algn="just" eaLnBrk="1" hangingPunct="1">
              <a:lnSpc>
                <a:spcPct val="90000"/>
              </a:lnSpc>
              <a:buClr>
                <a:srgbClr val="FF0000"/>
              </a:buClr>
              <a:buFont typeface="Wingdings 2" pitchFamily="18" charset="2"/>
              <a:buChar char="Q"/>
            </a:pPr>
            <a:r>
              <a:rPr lang="he-IL" sz="2200" smtClean="0"/>
              <a:t>סבלנות נמוכה בטלפון ונכונות פחותה להתעמק בשאלות. השאלון חייב להיות קצר.</a:t>
            </a:r>
          </a:p>
          <a:p>
            <a:pPr marL="660400" indent="-660400" algn="just" eaLnBrk="1" hangingPunct="1">
              <a:lnSpc>
                <a:spcPct val="90000"/>
              </a:lnSpc>
              <a:buClr>
                <a:srgbClr val="FF0000"/>
              </a:buClr>
              <a:buFont typeface="Wingdings 2" pitchFamily="18" charset="2"/>
              <a:buChar char="Q"/>
            </a:pPr>
            <a:r>
              <a:rPr lang="he-IL" sz="2200" smtClean="0"/>
              <a:t>אחוז בינוני של השבה.</a:t>
            </a:r>
          </a:p>
          <a:p>
            <a:pPr marL="660400" indent="-660400" algn="just" eaLnBrk="1" hangingPunct="1">
              <a:lnSpc>
                <a:spcPct val="90000"/>
              </a:lnSpc>
              <a:buClr>
                <a:srgbClr val="FF0000"/>
              </a:buClr>
              <a:buFont typeface="Wingdings 2" pitchFamily="18" charset="2"/>
              <a:buChar char="Q"/>
            </a:pPr>
            <a:r>
              <a:rPr lang="he-IL" sz="2200" smtClean="0"/>
              <a:t>הטיות של המדגם.</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82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82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82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82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0822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08227">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08227">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08227">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08227">
                                            <p:txEl>
                                              <p:pRg st="9" end="9"/>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0822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22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a:spLocks noGrp="1"/>
          </p:cNvSpPr>
          <p:nvPr>
            <p:ph type="sldNum" sz="quarter" idx="11"/>
          </p:nvPr>
        </p:nvSpPr>
        <p:spPr>
          <a:noFill/>
        </p:spPr>
        <p:txBody>
          <a:bodyPr/>
          <a:lstStyle/>
          <a:p>
            <a:fld id="{9BBAB415-EC5B-49A8-BE04-745A29E1121B}" type="slidenum">
              <a:rPr lang="he-IL" smtClean="0"/>
              <a:pPr/>
              <a:t>12</a:t>
            </a:fld>
            <a:endParaRPr lang="en-US" smtClean="0"/>
          </a:p>
        </p:txBody>
      </p:sp>
      <p:sp>
        <p:nvSpPr>
          <p:cNvPr id="14339" name="Rectangle 2"/>
          <p:cNvSpPr>
            <a:spLocks noGrp="1" noChangeArrowheads="1"/>
          </p:cNvSpPr>
          <p:nvPr>
            <p:ph type="title"/>
          </p:nvPr>
        </p:nvSpPr>
        <p:spPr/>
        <p:txBody>
          <a:bodyPr/>
          <a:lstStyle/>
          <a:p>
            <a:pPr eaLnBrk="1" hangingPunct="1"/>
            <a:r>
              <a:rPr lang="he-IL" smtClean="0"/>
              <a:t>תפקיד המדע ומטרותיו </a:t>
            </a:r>
            <a:endParaRPr lang="en-US" smtClean="0"/>
          </a:p>
        </p:txBody>
      </p:sp>
      <p:sp>
        <p:nvSpPr>
          <p:cNvPr id="102403" name="Rectangle 3"/>
          <p:cNvSpPr>
            <a:spLocks noGrp="1" noChangeArrowheads="1"/>
          </p:cNvSpPr>
          <p:nvPr>
            <p:ph type="body" idx="1"/>
          </p:nvPr>
        </p:nvSpPr>
        <p:spPr>
          <a:xfrm>
            <a:off x="1116013" y="1844675"/>
            <a:ext cx="7240587" cy="3113088"/>
          </a:xfrm>
        </p:spPr>
        <p:txBody>
          <a:bodyPr/>
          <a:lstStyle/>
          <a:p>
            <a:pPr marL="292100" indent="-292100" algn="just" eaLnBrk="1" hangingPunct="1">
              <a:lnSpc>
                <a:spcPct val="110000"/>
              </a:lnSpc>
              <a:buClr>
                <a:srgbClr val="0066FF"/>
              </a:buClr>
              <a:buFont typeface="Wingdings" pitchFamily="2" charset="2"/>
              <a:buChar char="r"/>
            </a:pPr>
            <a:r>
              <a:rPr lang="he-IL" sz="2000" smtClean="0"/>
              <a:t> תפקיד: לגבש ולארגן חוקים והסברים </a:t>
            </a:r>
            <a:r>
              <a:rPr lang="he-IL" sz="2000" b="1" u="sng" smtClean="0"/>
              <a:t>כלליים</a:t>
            </a:r>
            <a:r>
              <a:rPr lang="he-IL" sz="2000" smtClean="0"/>
              <a:t>. [כלליים, כלומר לא מסבירים אירוע ספציפי אחד אלא מכלול של אירועים שקרו ויקרו וזאת ע"י מציאת המכנה המשותף באירועים אלו].</a:t>
            </a:r>
          </a:p>
          <a:p>
            <a:pPr marL="292100" indent="-292100" algn="just" eaLnBrk="1" hangingPunct="1">
              <a:lnSpc>
                <a:spcPct val="110000"/>
              </a:lnSpc>
              <a:buClr>
                <a:srgbClr val="0066FF"/>
              </a:buClr>
              <a:buFont typeface="Wingdings" pitchFamily="2" charset="2"/>
              <a:buChar char="r"/>
            </a:pPr>
            <a:r>
              <a:rPr lang="he-IL" sz="2000" smtClean="0"/>
              <a:t> מטרות:</a:t>
            </a:r>
          </a:p>
          <a:p>
            <a:pPr marL="857250" lvl="1" indent="-285750" algn="just" eaLnBrk="1" hangingPunct="1">
              <a:lnSpc>
                <a:spcPct val="110000"/>
              </a:lnSpc>
              <a:buClr>
                <a:srgbClr val="0066FF"/>
              </a:buClr>
              <a:buFont typeface="Wingdings" pitchFamily="2" charset="2"/>
              <a:buChar char="§"/>
            </a:pPr>
            <a:r>
              <a:rPr lang="he-IL" sz="1800" smtClean="0"/>
              <a:t>להבין (עבר)</a:t>
            </a:r>
          </a:p>
          <a:p>
            <a:pPr marL="857250" lvl="1" indent="-285750" algn="just" eaLnBrk="1" hangingPunct="1">
              <a:lnSpc>
                <a:spcPct val="110000"/>
              </a:lnSpc>
              <a:buClr>
                <a:srgbClr val="0066FF"/>
              </a:buClr>
              <a:buFont typeface="Wingdings" pitchFamily="2" charset="2"/>
              <a:buChar char="§"/>
            </a:pPr>
            <a:r>
              <a:rPr lang="he-IL" sz="1800" smtClean="0"/>
              <a:t>להסביר (עבר)</a:t>
            </a:r>
          </a:p>
          <a:p>
            <a:pPr marL="857250" lvl="1" indent="-285750" algn="just" eaLnBrk="1" hangingPunct="1">
              <a:lnSpc>
                <a:spcPct val="110000"/>
              </a:lnSpc>
              <a:buClr>
                <a:srgbClr val="0066FF"/>
              </a:buClr>
              <a:buFont typeface="Wingdings" pitchFamily="2" charset="2"/>
              <a:buChar char="§"/>
            </a:pPr>
            <a:r>
              <a:rPr lang="he-IL" sz="1800" smtClean="0"/>
              <a:t>לנבא (עתיד)</a:t>
            </a:r>
          </a:p>
          <a:p>
            <a:pPr marL="857250" lvl="1" indent="-285750" algn="just" eaLnBrk="1" hangingPunct="1">
              <a:lnSpc>
                <a:spcPct val="110000"/>
              </a:lnSpc>
              <a:buClr>
                <a:srgbClr val="0066FF"/>
              </a:buClr>
              <a:buFont typeface="Wingdings" pitchFamily="2" charset="2"/>
              <a:buChar char="§"/>
            </a:pPr>
            <a:r>
              <a:rPr lang="he-IL" sz="1800" smtClean="0"/>
              <a:t>לשלוט (עתיד)</a:t>
            </a:r>
            <a:endParaRPr lang="en-US" sz="1800" smtClean="0"/>
          </a:p>
        </p:txBody>
      </p:sp>
      <p:sp>
        <p:nvSpPr>
          <p:cNvPr id="102404" name="Rectangle 4"/>
          <p:cNvSpPr>
            <a:spLocks noChangeArrowheads="1"/>
          </p:cNvSpPr>
          <p:nvPr/>
        </p:nvSpPr>
        <p:spPr bwMode="auto">
          <a:xfrm>
            <a:off x="611188" y="5157788"/>
            <a:ext cx="7921625" cy="1223962"/>
          </a:xfrm>
          <a:prstGeom prst="rect">
            <a:avLst/>
          </a:prstGeom>
          <a:noFill/>
          <a:ln w="9525">
            <a:noFill/>
            <a:miter lim="800000"/>
            <a:headEnd/>
            <a:tailEnd/>
          </a:ln>
        </p:spPr>
        <p:txBody>
          <a:bodyPr wrap="none" anchor="ctr"/>
          <a:lstStyle/>
          <a:p>
            <a:r>
              <a:rPr lang="he-IL" sz="2000" b="1">
                <a:latin typeface="Times New Roman" pitchFamily="18" charset="0"/>
                <a:cs typeface="Times New Roman" pitchFamily="18" charset="0"/>
              </a:rPr>
              <a:t>לא בכל תחומי המדע ניתן לעמוד בכל ארבעת המטרות, הדבר אינו פוגם במדעיותם.</a:t>
            </a:r>
          </a:p>
          <a:p>
            <a:endParaRPr lang="he-IL" sz="2000">
              <a:latin typeface="Times New Roman" pitchFamily="18" charset="0"/>
              <a:cs typeface="Times New Roman" pitchFamily="18" charset="0"/>
            </a:endParaRPr>
          </a:p>
          <a:p>
            <a:r>
              <a:rPr lang="he-IL" sz="2000">
                <a:latin typeface="Times New Roman" pitchFamily="18" charset="0"/>
              </a:rPr>
              <a:t>שאלה: </a:t>
            </a:r>
            <a:r>
              <a:rPr lang="he-IL" sz="2000">
                <a:latin typeface="Times New Roman" pitchFamily="18" charset="0"/>
                <a:cs typeface="Times New Roman" pitchFamily="18" charset="0"/>
              </a:rPr>
              <a:t>באיזה תחומי מחקר לא הושגה שליטה / שליטה חלקית / יכול ניבוי מוגבלת</a:t>
            </a:r>
            <a:r>
              <a:rPr lang="he-IL" sz="2000">
                <a:latin typeface="Times New Roman" pitchFamily="18" charset="0"/>
              </a:rPr>
              <a:t>?</a:t>
            </a:r>
          </a:p>
          <a:p>
            <a:r>
              <a:rPr lang="he-IL" sz="2400">
                <a:latin typeface="Times New Roman" pitchFamily="18" charset="0"/>
              </a:rPr>
              <a:t>תשובה: </a:t>
            </a:r>
            <a:r>
              <a:rPr lang="he-IL" sz="2400">
                <a:latin typeface="Times New Roman" pitchFamily="18" charset="0"/>
                <a:cs typeface="Times New Roman" pitchFamily="18" charset="0"/>
              </a:rPr>
              <a:t>אסטרונומיה, מטאורולוגיה ...</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Effect transition="in" filter="fade">
                                      <p:cBhvr>
                                        <p:cTn id="7" dur="2000"/>
                                        <p:tgtEl>
                                          <p:spTgt spid="102403">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02403">
                                            <p:txEl>
                                              <p:pRg st="1" end="1"/>
                                            </p:txEl>
                                          </p:spTgt>
                                        </p:tgtEl>
                                        <p:attrNameLst>
                                          <p:attrName>style.visibility</p:attrName>
                                        </p:attrNameLst>
                                      </p:cBhvr>
                                      <p:to>
                                        <p:strVal val="visible"/>
                                      </p:to>
                                    </p:set>
                                    <p:animEffect transition="in" filter="fade">
                                      <p:cBhvr>
                                        <p:cTn id="11" dur="2000"/>
                                        <p:tgtEl>
                                          <p:spTgt spid="102403">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102403">
                                            <p:txEl>
                                              <p:pRg st="2" end="2"/>
                                            </p:txEl>
                                          </p:spTgt>
                                        </p:tgtEl>
                                        <p:attrNameLst>
                                          <p:attrName>style.visibility</p:attrName>
                                        </p:attrNameLst>
                                      </p:cBhvr>
                                      <p:to>
                                        <p:strVal val="visible"/>
                                      </p:to>
                                    </p:set>
                                    <p:animEffect transition="in" filter="fade">
                                      <p:cBhvr>
                                        <p:cTn id="15" dur="2000"/>
                                        <p:tgtEl>
                                          <p:spTgt spid="102403">
                                            <p:txEl>
                                              <p:pRg st="2" end="2"/>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102403">
                                            <p:txEl>
                                              <p:pRg st="3" end="3"/>
                                            </p:txEl>
                                          </p:spTgt>
                                        </p:tgtEl>
                                        <p:attrNameLst>
                                          <p:attrName>style.visibility</p:attrName>
                                        </p:attrNameLst>
                                      </p:cBhvr>
                                      <p:to>
                                        <p:strVal val="visible"/>
                                      </p:to>
                                    </p:set>
                                    <p:animEffect transition="in" filter="fade">
                                      <p:cBhvr>
                                        <p:cTn id="19" dur="2000"/>
                                        <p:tgtEl>
                                          <p:spTgt spid="102403">
                                            <p:txEl>
                                              <p:pRg st="3" end="3"/>
                                            </p:txEl>
                                          </p:spTgt>
                                        </p:tgtEl>
                                      </p:cBhvr>
                                    </p:animEffect>
                                  </p:childTnLst>
                                </p:cTn>
                              </p:par>
                            </p:childTnLst>
                          </p:cTn>
                        </p:par>
                        <p:par>
                          <p:cTn id="20" fill="hold" nodeType="afterGroup">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102403">
                                            <p:txEl>
                                              <p:pRg st="4" end="4"/>
                                            </p:txEl>
                                          </p:spTgt>
                                        </p:tgtEl>
                                        <p:attrNameLst>
                                          <p:attrName>style.visibility</p:attrName>
                                        </p:attrNameLst>
                                      </p:cBhvr>
                                      <p:to>
                                        <p:strVal val="visible"/>
                                      </p:to>
                                    </p:set>
                                    <p:animEffect transition="in" filter="fade">
                                      <p:cBhvr>
                                        <p:cTn id="23" dur="2000"/>
                                        <p:tgtEl>
                                          <p:spTgt spid="102403">
                                            <p:txEl>
                                              <p:pRg st="4" end="4"/>
                                            </p:txEl>
                                          </p:spTgt>
                                        </p:tgtEl>
                                      </p:cBhvr>
                                    </p:animEffect>
                                  </p:childTnLst>
                                </p:cTn>
                              </p:par>
                            </p:childTnLst>
                          </p:cTn>
                        </p:par>
                        <p:par>
                          <p:cTn id="24" fill="hold" nodeType="afterGroup">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102403">
                                            <p:txEl>
                                              <p:pRg st="5" end="5"/>
                                            </p:txEl>
                                          </p:spTgt>
                                        </p:tgtEl>
                                        <p:attrNameLst>
                                          <p:attrName>style.visibility</p:attrName>
                                        </p:attrNameLst>
                                      </p:cBhvr>
                                      <p:to>
                                        <p:strVal val="visible"/>
                                      </p:to>
                                    </p:set>
                                    <p:animEffect transition="in" filter="fade">
                                      <p:cBhvr>
                                        <p:cTn id="27" dur="2000"/>
                                        <p:tgtEl>
                                          <p:spTgt spid="102403">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9" presetClass="entr" presetSubtype="0" decel="100000" fill="hold" nodeType="clickEffect">
                                  <p:stCondLst>
                                    <p:cond delay="0"/>
                                  </p:stCondLst>
                                  <p:childTnLst>
                                    <p:set>
                                      <p:cBhvr>
                                        <p:cTn id="31" dur="1" fill="hold">
                                          <p:stCondLst>
                                            <p:cond delay="0"/>
                                          </p:stCondLst>
                                        </p:cTn>
                                        <p:tgtEl>
                                          <p:spTgt spid="102404">
                                            <p:txEl>
                                              <p:pRg st="2" end="2"/>
                                            </p:txEl>
                                          </p:spTgt>
                                        </p:tgtEl>
                                        <p:attrNameLst>
                                          <p:attrName>style.visibility</p:attrName>
                                        </p:attrNameLst>
                                      </p:cBhvr>
                                      <p:to>
                                        <p:strVal val="visible"/>
                                      </p:to>
                                    </p:set>
                                    <p:anim calcmode="lin" valueType="num">
                                      <p:cBhvr>
                                        <p:cTn id="32" dur="500" fill="hold"/>
                                        <p:tgtEl>
                                          <p:spTgt spid="102404">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102404">
                                            <p:txEl>
                                              <p:pRg st="2" end="2"/>
                                            </p:txEl>
                                          </p:spTgt>
                                        </p:tgtEl>
                                        <p:attrNameLst>
                                          <p:attrName>ppt_h</p:attrName>
                                        </p:attrNameLst>
                                      </p:cBhvr>
                                      <p:tavLst>
                                        <p:tav tm="0">
                                          <p:val>
                                            <p:fltVal val="0"/>
                                          </p:val>
                                        </p:tav>
                                        <p:tav tm="100000">
                                          <p:val>
                                            <p:strVal val="#ppt_h"/>
                                          </p:val>
                                        </p:tav>
                                      </p:tavLst>
                                    </p:anim>
                                    <p:anim calcmode="lin" valueType="num">
                                      <p:cBhvr>
                                        <p:cTn id="34" dur="500" fill="hold"/>
                                        <p:tgtEl>
                                          <p:spTgt spid="102404">
                                            <p:txEl>
                                              <p:pRg st="2" end="2"/>
                                            </p:txEl>
                                          </p:spTgt>
                                        </p:tgtEl>
                                        <p:attrNameLst>
                                          <p:attrName>style.rotation</p:attrName>
                                        </p:attrNameLst>
                                      </p:cBhvr>
                                      <p:tavLst>
                                        <p:tav tm="0">
                                          <p:val>
                                            <p:fltVal val="360"/>
                                          </p:val>
                                        </p:tav>
                                        <p:tav tm="100000">
                                          <p:val>
                                            <p:fltVal val="0"/>
                                          </p:val>
                                        </p:tav>
                                      </p:tavLst>
                                    </p:anim>
                                    <p:animEffect transition="in" filter="fade">
                                      <p:cBhvr>
                                        <p:cTn id="35" dur="500"/>
                                        <p:tgtEl>
                                          <p:spTgt spid="102404">
                                            <p:txEl>
                                              <p:pRg st="2" end="2"/>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9" presetClass="entr" presetSubtype="0" decel="100000" fill="hold" nodeType="clickEffect">
                                  <p:stCondLst>
                                    <p:cond delay="0"/>
                                  </p:stCondLst>
                                  <p:childTnLst>
                                    <p:set>
                                      <p:cBhvr>
                                        <p:cTn id="39" dur="1" fill="hold">
                                          <p:stCondLst>
                                            <p:cond delay="0"/>
                                          </p:stCondLst>
                                        </p:cTn>
                                        <p:tgtEl>
                                          <p:spTgt spid="102404">
                                            <p:txEl>
                                              <p:pRg st="0" end="0"/>
                                            </p:txEl>
                                          </p:spTgt>
                                        </p:tgtEl>
                                        <p:attrNameLst>
                                          <p:attrName>style.visibility</p:attrName>
                                        </p:attrNameLst>
                                      </p:cBhvr>
                                      <p:to>
                                        <p:strVal val="visible"/>
                                      </p:to>
                                    </p:set>
                                    <p:anim calcmode="lin" valueType="num">
                                      <p:cBhvr>
                                        <p:cTn id="40" dur="500" fill="hold"/>
                                        <p:tgtEl>
                                          <p:spTgt spid="102404">
                                            <p:txEl>
                                              <p:pRg st="0" end="0"/>
                                            </p:txEl>
                                          </p:spTgt>
                                        </p:tgtEl>
                                        <p:attrNameLst>
                                          <p:attrName>ppt_w</p:attrName>
                                        </p:attrNameLst>
                                      </p:cBhvr>
                                      <p:tavLst>
                                        <p:tav tm="0">
                                          <p:val>
                                            <p:fltVal val="0"/>
                                          </p:val>
                                        </p:tav>
                                        <p:tav tm="100000">
                                          <p:val>
                                            <p:strVal val="#ppt_w"/>
                                          </p:val>
                                        </p:tav>
                                      </p:tavLst>
                                    </p:anim>
                                    <p:anim calcmode="lin" valueType="num">
                                      <p:cBhvr>
                                        <p:cTn id="41" dur="500" fill="hold"/>
                                        <p:tgtEl>
                                          <p:spTgt spid="102404">
                                            <p:txEl>
                                              <p:pRg st="0" end="0"/>
                                            </p:txEl>
                                          </p:spTgt>
                                        </p:tgtEl>
                                        <p:attrNameLst>
                                          <p:attrName>ppt_h</p:attrName>
                                        </p:attrNameLst>
                                      </p:cBhvr>
                                      <p:tavLst>
                                        <p:tav tm="0">
                                          <p:val>
                                            <p:fltVal val="0"/>
                                          </p:val>
                                        </p:tav>
                                        <p:tav tm="100000">
                                          <p:val>
                                            <p:strVal val="#ppt_h"/>
                                          </p:val>
                                        </p:tav>
                                      </p:tavLst>
                                    </p:anim>
                                    <p:anim calcmode="lin" valueType="num">
                                      <p:cBhvr>
                                        <p:cTn id="42" dur="500" fill="hold"/>
                                        <p:tgtEl>
                                          <p:spTgt spid="102404">
                                            <p:txEl>
                                              <p:pRg st="0" end="0"/>
                                            </p:txEl>
                                          </p:spTgt>
                                        </p:tgtEl>
                                        <p:attrNameLst>
                                          <p:attrName>style.rotation</p:attrName>
                                        </p:attrNameLst>
                                      </p:cBhvr>
                                      <p:tavLst>
                                        <p:tav tm="0">
                                          <p:val>
                                            <p:fltVal val="360"/>
                                          </p:val>
                                        </p:tav>
                                        <p:tav tm="100000">
                                          <p:val>
                                            <p:fltVal val="0"/>
                                          </p:val>
                                        </p:tav>
                                      </p:tavLst>
                                    </p:anim>
                                    <p:animEffect transition="in" filter="fade">
                                      <p:cBhvr>
                                        <p:cTn id="43" dur="500"/>
                                        <p:tgtEl>
                                          <p:spTgt spid="102404">
                                            <p:txEl>
                                              <p:pRg st="0" end="0"/>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49" presetClass="entr" presetSubtype="0" decel="100000" fill="hold" nodeType="clickEffect">
                                  <p:stCondLst>
                                    <p:cond delay="0"/>
                                  </p:stCondLst>
                                  <p:childTnLst>
                                    <p:set>
                                      <p:cBhvr>
                                        <p:cTn id="47" dur="1" fill="hold">
                                          <p:stCondLst>
                                            <p:cond delay="0"/>
                                          </p:stCondLst>
                                        </p:cTn>
                                        <p:tgtEl>
                                          <p:spTgt spid="102404">
                                            <p:txEl>
                                              <p:pRg st="3" end="3"/>
                                            </p:txEl>
                                          </p:spTgt>
                                        </p:tgtEl>
                                        <p:attrNameLst>
                                          <p:attrName>style.visibility</p:attrName>
                                        </p:attrNameLst>
                                      </p:cBhvr>
                                      <p:to>
                                        <p:strVal val="visible"/>
                                      </p:to>
                                    </p:set>
                                    <p:anim calcmode="lin" valueType="num">
                                      <p:cBhvr>
                                        <p:cTn id="48" dur="500" fill="hold"/>
                                        <p:tgtEl>
                                          <p:spTgt spid="102404">
                                            <p:txEl>
                                              <p:pRg st="3" end="3"/>
                                            </p:txEl>
                                          </p:spTgt>
                                        </p:tgtEl>
                                        <p:attrNameLst>
                                          <p:attrName>ppt_w</p:attrName>
                                        </p:attrNameLst>
                                      </p:cBhvr>
                                      <p:tavLst>
                                        <p:tav tm="0">
                                          <p:val>
                                            <p:fltVal val="0"/>
                                          </p:val>
                                        </p:tav>
                                        <p:tav tm="100000">
                                          <p:val>
                                            <p:strVal val="#ppt_w"/>
                                          </p:val>
                                        </p:tav>
                                      </p:tavLst>
                                    </p:anim>
                                    <p:anim calcmode="lin" valueType="num">
                                      <p:cBhvr>
                                        <p:cTn id="49" dur="500" fill="hold"/>
                                        <p:tgtEl>
                                          <p:spTgt spid="102404">
                                            <p:txEl>
                                              <p:pRg st="3" end="3"/>
                                            </p:txEl>
                                          </p:spTgt>
                                        </p:tgtEl>
                                        <p:attrNameLst>
                                          <p:attrName>ppt_h</p:attrName>
                                        </p:attrNameLst>
                                      </p:cBhvr>
                                      <p:tavLst>
                                        <p:tav tm="0">
                                          <p:val>
                                            <p:fltVal val="0"/>
                                          </p:val>
                                        </p:tav>
                                        <p:tav tm="100000">
                                          <p:val>
                                            <p:strVal val="#ppt_h"/>
                                          </p:val>
                                        </p:tav>
                                      </p:tavLst>
                                    </p:anim>
                                    <p:anim calcmode="lin" valueType="num">
                                      <p:cBhvr>
                                        <p:cTn id="50" dur="500" fill="hold"/>
                                        <p:tgtEl>
                                          <p:spTgt spid="102404">
                                            <p:txEl>
                                              <p:pRg st="3" end="3"/>
                                            </p:txEl>
                                          </p:spTgt>
                                        </p:tgtEl>
                                        <p:attrNameLst>
                                          <p:attrName>style.rotation</p:attrName>
                                        </p:attrNameLst>
                                      </p:cBhvr>
                                      <p:tavLst>
                                        <p:tav tm="0">
                                          <p:val>
                                            <p:fltVal val="360"/>
                                          </p:val>
                                        </p:tav>
                                        <p:tav tm="100000">
                                          <p:val>
                                            <p:fltVal val="0"/>
                                          </p:val>
                                        </p:tav>
                                      </p:tavLst>
                                    </p:anim>
                                    <p:animEffect transition="in" filter="fade">
                                      <p:cBhvr>
                                        <p:cTn id="51" dur="500"/>
                                        <p:tgtEl>
                                          <p:spTgt spid="10240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bldLvl="2"/>
    </p:bldLst>
  </p:timing>
</p:sld>
</file>

<file path=ppt/slides/slide1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0" name="Slide Number Placeholder 5"/>
          <p:cNvSpPr>
            <a:spLocks noGrp="1"/>
          </p:cNvSpPr>
          <p:nvPr>
            <p:ph type="sldNum" sz="quarter" idx="11"/>
          </p:nvPr>
        </p:nvSpPr>
        <p:spPr>
          <a:noFill/>
        </p:spPr>
        <p:txBody>
          <a:bodyPr/>
          <a:lstStyle/>
          <a:p>
            <a:fld id="{CE3FE135-CAD2-4560-BE76-6AC0AE4355E8}" type="slidenum">
              <a:rPr lang="he-IL" smtClean="0"/>
              <a:pPr/>
              <a:t>120</a:t>
            </a:fld>
            <a:endParaRPr lang="en-US" smtClean="0"/>
          </a:p>
        </p:txBody>
      </p:sp>
      <p:sp>
        <p:nvSpPr>
          <p:cNvPr id="124931" name="Rectangle 2"/>
          <p:cNvSpPr>
            <a:spLocks noGrp="1" noChangeArrowheads="1"/>
          </p:cNvSpPr>
          <p:nvPr>
            <p:ph type="title"/>
          </p:nvPr>
        </p:nvSpPr>
        <p:spPr>
          <a:xfrm>
            <a:off x="755650" y="188913"/>
            <a:ext cx="7669213" cy="1216025"/>
          </a:xfrm>
        </p:spPr>
        <p:txBody>
          <a:bodyPr/>
          <a:lstStyle/>
          <a:p>
            <a:pPr eaLnBrk="1" hangingPunct="1"/>
            <a:r>
              <a:rPr lang="he-IL" sz="2100" smtClean="0"/>
              <a:t>שיטות להעברת השאלון: נוכחות פיזית של המראיין – העברה קבוצתית</a:t>
            </a:r>
            <a:endParaRPr lang="en-US" sz="2100" smtClean="0"/>
          </a:p>
        </p:txBody>
      </p:sp>
      <p:sp>
        <p:nvSpPr>
          <p:cNvPr id="309251" name="Rectangle 3"/>
          <p:cNvSpPr>
            <a:spLocks noGrp="1" noChangeArrowheads="1"/>
          </p:cNvSpPr>
          <p:nvPr>
            <p:ph type="body" sz="half" idx="1"/>
          </p:nvPr>
        </p:nvSpPr>
        <p:spPr>
          <a:xfrm>
            <a:off x="395288" y="1773238"/>
            <a:ext cx="8064500" cy="4319587"/>
          </a:xfrm>
        </p:spPr>
        <p:txBody>
          <a:bodyPr/>
          <a:lstStyle/>
          <a:p>
            <a:pPr marL="660400" indent="-660400" algn="just" eaLnBrk="1" hangingPunct="1">
              <a:buFont typeface="Wingdings" pitchFamily="2" charset="2"/>
              <a:buNone/>
            </a:pPr>
            <a:r>
              <a:rPr lang="he-IL" sz="2200" smtClean="0"/>
              <a:t>יתרונות:</a:t>
            </a:r>
          </a:p>
          <a:p>
            <a:pPr marL="660400" indent="-660400" algn="just" eaLnBrk="1" hangingPunct="1">
              <a:buClr>
                <a:srgbClr val="0000FF"/>
              </a:buClr>
              <a:buFont typeface="Wingdings 2" pitchFamily="18" charset="2"/>
              <a:buChar char="R"/>
            </a:pPr>
            <a:r>
              <a:rPr lang="he-IL" sz="2200" smtClean="0"/>
              <a:t>מהירות קבלת התשובות.</a:t>
            </a:r>
          </a:p>
          <a:p>
            <a:pPr marL="660400" indent="-660400" algn="just" eaLnBrk="1" hangingPunct="1">
              <a:buClr>
                <a:srgbClr val="0000FF"/>
              </a:buClr>
              <a:buFont typeface="Wingdings 2" pitchFamily="18" charset="2"/>
              <a:buChar char="R"/>
            </a:pPr>
            <a:r>
              <a:rPr lang="he-IL" sz="2200" smtClean="0"/>
              <a:t>צמצום המגע בין המרואיין לבין המראיין.</a:t>
            </a:r>
          </a:p>
          <a:p>
            <a:pPr marL="660400" indent="-660400" algn="just" eaLnBrk="1" hangingPunct="1">
              <a:buClr>
                <a:srgbClr val="0000FF"/>
              </a:buClr>
              <a:buFont typeface="Wingdings 2" pitchFamily="18" charset="2"/>
              <a:buChar char="R"/>
            </a:pPr>
            <a:r>
              <a:rPr lang="he-IL" sz="2200" smtClean="0"/>
              <a:t>חסכון מסוים בכסף.</a:t>
            </a:r>
          </a:p>
          <a:p>
            <a:pPr marL="660400" indent="-660400" algn="just" eaLnBrk="1" hangingPunct="1">
              <a:buClr>
                <a:srgbClr val="0000FF"/>
              </a:buClr>
              <a:buFont typeface="Wingdings 2" pitchFamily="18" charset="2"/>
              <a:buChar char="R"/>
            </a:pPr>
            <a:r>
              <a:rPr lang="he-IL" sz="2200" smtClean="0"/>
              <a:t>פתרון בעיות ואי הבנות.</a:t>
            </a:r>
          </a:p>
          <a:p>
            <a:pPr marL="660400" indent="-660400" algn="just" eaLnBrk="1" hangingPunct="1">
              <a:buClr>
                <a:srgbClr val="0066FF"/>
              </a:buClr>
              <a:buFont typeface="Wingdings" pitchFamily="2" charset="2"/>
              <a:buChar char="¨"/>
            </a:pPr>
            <a:endParaRPr lang="he-IL" sz="2200" smtClean="0"/>
          </a:p>
          <a:p>
            <a:pPr marL="660400" indent="-660400" algn="just" eaLnBrk="1" hangingPunct="1">
              <a:buClr>
                <a:srgbClr val="0066FF"/>
              </a:buClr>
              <a:buFont typeface="Wingdings" pitchFamily="2" charset="2"/>
              <a:buNone/>
            </a:pPr>
            <a:r>
              <a:rPr lang="he-IL" sz="2200" smtClean="0"/>
              <a:t>חסרונות:</a:t>
            </a:r>
          </a:p>
          <a:p>
            <a:pPr marL="660400" indent="-660400" algn="just" eaLnBrk="1" hangingPunct="1">
              <a:buClr>
                <a:srgbClr val="FF0000"/>
              </a:buClr>
              <a:buFont typeface="Wingdings 2" pitchFamily="18" charset="2"/>
              <a:buChar char="Q"/>
            </a:pPr>
            <a:r>
              <a:rPr lang="he-IL" sz="2200" smtClean="0"/>
              <a:t>השפעה קבוצתית.</a:t>
            </a:r>
          </a:p>
          <a:p>
            <a:pPr marL="660400" indent="-660400" algn="just" eaLnBrk="1" hangingPunct="1">
              <a:buClr>
                <a:srgbClr val="FF0000"/>
              </a:buClr>
              <a:buFont typeface="Wingdings 2" pitchFamily="18" charset="2"/>
              <a:buChar char="Q"/>
            </a:pPr>
            <a:r>
              <a:rPr lang="he-IL" sz="2200" smtClean="0"/>
              <a:t>שליטה חלקית על סדר ההשבה.</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92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92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92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925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0925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09251">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09251">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0925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51" grpId="0" build="p" autoUpdateAnimBg="0"/>
    </p:bldLst>
  </p:timing>
</p:sld>
</file>

<file path=ppt/slides/slide1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4" name="Slide Number Placeholder 5"/>
          <p:cNvSpPr>
            <a:spLocks noGrp="1"/>
          </p:cNvSpPr>
          <p:nvPr>
            <p:ph type="sldNum" sz="quarter" idx="11"/>
          </p:nvPr>
        </p:nvSpPr>
        <p:spPr>
          <a:noFill/>
        </p:spPr>
        <p:txBody>
          <a:bodyPr/>
          <a:lstStyle/>
          <a:p>
            <a:fld id="{3E4D6E23-E3C8-4540-81BB-6E1B91D2505D}" type="slidenum">
              <a:rPr lang="he-IL" smtClean="0"/>
              <a:pPr/>
              <a:t>121</a:t>
            </a:fld>
            <a:endParaRPr lang="en-US" smtClean="0"/>
          </a:p>
        </p:txBody>
      </p:sp>
      <p:sp>
        <p:nvSpPr>
          <p:cNvPr id="125955" name="Rectangle 2"/>
          <p:cNvSpPr>
            <a:spLocks noGrp="1" noChangeArrowheads="1"/>
          </p:cNvSpPr>
          <p:nvPr>
            <p:ph type="title"/>
          </p:nvPr>
        </p:nvSpPr>
        <p:spPr>
          <a:xfrm>
            <a:off x="684213" y="0"/>
            <a:ext cx="7993062" cy="1216025"/>
          </a:xfrm>
        </p:spPr>
        <p:txBody>
          <a:bodyPr/>
          <a:lstStyle/>
          <a:p>
            <a:pPr eaLnBrk="1" hangingPunct="1"/>
            <a:r>
              <a:rPr lang="he-IL" sz="2300" smtClean="0"/>
              <a:t>שיטות להעברת השאלון: נוכחות פיזית של המראיין – העברה פרטנית</a:t>
            </a:r>
            <a:endParaRPr lang="en-US" sz="2300" smtClean="0"/>
          </a:p>
        </p:txBody>
      </p:sp>
      <p:sp>
        <p:nvSpPr>
          <p:cNvPr id="310275" name="Rectangle 3"/>
          <p:cNvSpPr>
            <a:spLocks noGrp="1" noChangeArrowheads="1"/>
          </p:cNvSpPr>
          <p:nvPr>
            <p:ph type="body" sz="half" idx="1"/>
          </p:nvPr>
        </p:nvSpPr>
        <p:spPr>
          <a:xfrm>
            <a:off x="611188" y="1773238"/>
            <a:ext cx="8064500" cy="4319587"/>
          </a:xfrm>
        </p:spPr>
        <p:txBody>
          <a:bodyPr/>
          <a:lstStyle/>
          <a:p>
            <a:pPr marL="660400" indent="-660400" algn="just" eaLnBrk="1" hangingPunct="1">
              <a:buFont typeface="Wingdings" pitchFamily="2" charset="2"/>
              <a:buNone/>
            </a:pPr>
            <a:r>
              <a:rPr lang="he-IL" sz="2200" smtClean="0"/>
              <a:t>יתרונות:</a:t>
            </a:r>
          </a:p>
          <a:p>
            <a:pPr marL="660400" indent="-660400" algn="just" eaLnBrk="1" hangingPunct="1">
              <a:buClr>
                <a:srgbClr val="0000FF"/>
              </a:buClr>
              <a:buFont typeface="Wingdings 2" pitchFamily="18" charset="2"/>
              <a:buChar char="R"/>
            </a:pPr>
            <a:r>
              <a:rPr lang="he-IL" sz="2200" smtClean="0"/>
              <a:t>אחוזי השבה גבוהים ביותר.</a:t>
            </a:r>
          </a:p>
          <a:p>
            <a:pPr marL="660400" indent="-660400" algn="just" eaLnBrk="1" hangingPunct="1">
              <a:buClr>
                <a:srgbClr val="0000FF"/>
              </a:buClr>
              <a:buFont typeface="Wingdings 2" pitchFamily="18" charset="2"/>
              <a:buChar char="R"/>
            </a:pPr>
            <a:r>
              <a:rPr lang="he-IL" sz="2200" smtClean="0"/>
              <a:t>שליטה טובה על המדגם.</a:t>
            </a:r>
          </a:p>
          <a:p>
            <a:pPr marL="660400" indent="-660400" algn="just" eaLnBrk="1" hangingPunct="1">
              <a:buClr>
                <a:srgbClr val="0000FF"/>
              </a:buClr>
              <a:buFont typeface="Wingdings 2" pitchFamily="18" charset="2"/>
              <a:buChar char="R"/>
            </a:pPr>
            <a:r>
              <a:rPr lang="he-IL" sz="2200" smtClean="0"/>
              <a:t>פתרון בעיות ואי הבנות.</a:t>
            </a:r>
          </a:p>
          <a:p>
            <a:pPr marL="660400" indent="-660400" algn="just" eaLnBrk="1" hangingPunct="1">
              <a:buClr>
                <a:srgbClr val="0000FF"/>
              </a:buClr>
              <a:buFont typeface="Wingdings 2" pitchFamily="18" charset="2"/>
              <a:buChar char="R"/>
            </a:pPr>
            <a:r>
              <a:rPr lang="he-IL" sz="2200" smtClean="0"/>
              <a:t>מילוי מלא יותר של השאלון. פחות תשובות מתחמקות.</a:t>
            </a:r>
          </a:p>
          <a:p>
            <a:pPr marL="660400" indent="-660400" algn="just" eaLnBrk="1" hangingPunct="1">
              <a:buClr>
                <a:srgbClr val="0000FF"/>
              </a:buClr>
              <a:buFont typeface="Wingdings" pitchFamily="2" charset="2"/>
              <a:buChar char="r"/>
            </a:pPr>
            <a:endParaRPr lang="he-IL" sz="2200" smtClean="0"/>
          </a:p>
          <a:p>
            <a:pPr marL="660400" indent="-660400" algn="just" eaLnBrk="1" hangingPunct="1">
              <a:buClr>
                <a:srgbClr val="0066FF"/>
              </a:buClr>
              <a:buFont typeface="Wingdings" pitchFamily="2" charset="2"/>
              <a:buNone/>
            </a:pPr>
            <a:r>
              <a:rPr lang="he-IL" sz="2200" smtClean="0"/>
              <a:t>חסרונות:</a:t>
            </a:r>
          </a:p>
          <a:p>
            <a:pPr marL="660400" indent="-660400" algn="just" eaLnBrk="1" hangingPunct="1">
              <a:buClr>
                <a:srgbClr val="FF0000"/>
              </a:buClr>
              <a:buFont typeface="Wingdings 2" pitchFamily="18" charset="2"/>
              <a:buChar char="Q"/>
            </a:pPr>
            <a:r>
              <a:rPr lang="he-IL" sz="2200" smtClean="0"/>
              <a:t>יקר מאוד.</a:t>
            </a:r>
          </a:p>
          <a:p>
            <a:pPr marL="660400" indent="-660400" algn="just" eaLnBrk="1" hangingPunct="1">
              <a:buClr>
                <a:srgbClr val="FF0000"/>
              </a:buClr>
              <a:buFont typeface="Wingdings 2" pitchFamily="18" charset="2"/>
              <a:buChar char="Q"/>
            </a:pPr>
            <a:r>
              <a:rPr lang="he-IL" sz="2200" smtClean="0"/>
              <a:t>זמן רב.</a:t>
            </a:r>
          </a:p>
          <a:p>
            <a:pPr marL="660400" indent="-660400" algn="just" eaLnBrk="1" hangingPunct="1">
              <a:buClr>
                <a:srgbClr val="FF0000"/>
              </a:buClr>
              <a:buFont typeface="Wingdings 2" pitchFamily="18" charset="2"/>
              <a:buChar char="Q"/>
            </a:pPr>
            <a:r>
              <a:rPr lang="he-IL" sz="2200" smtClean="0"/>
              <a:t>הטיות של המראיין.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102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102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102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1027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1027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10275">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10275">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10275">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1027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5" grpId="0" build="p" autoUpdateAnimBg="0"/>
    </p:bldLst>
  </p:timing>
</p:sld>
</file>

<file path=ppt/slides/slide1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Slide Number Placeholder 4"/>
          <p:cNvSpPr>
            <a:spLocks noGrp="1"/>
          </p:cNvSpPr>
          <p:nvPr>
            <p:ph type="sldNum" sz="quarter" idx="11"/>
          </p:nvPr>
        </p:nvSpPr>
        <p:spPr>
          <a:noFill/>
        </p:spPr>
        <p:txBody>
          <a:bodyPr/>
          <a:lstStyle/>
          <a:p>
            <a:fld id="{0F1996D0-A342-4136-8889-60F0876DE7C3}" type="slidenum">
              <a:rPr lang="he-IL" smtClean="0"/>
              <a:pPr/>
              <a:t>122</a:t>
            </a:fld>
            <a:endParaRPr lang="en-US" smtClean="0"/>
          </a:p>
        </p:txBody>
      </p:sp>
      <p:sp>
        <p:nvSpPr>
          <p:cNvPr id="126979" name="Rectangle 2"/>
          <p:cNvSpPr>
            <a:spLocks noGrp="1" noChangeArrowheads="1"/>
          </p:cNvSpPr>
          <p:nvPr>
            <p:ph type="title"/>
          </p:nvPr>
        </p:nvSpPr>
        <p:spPr>
          <a:xfrm>
            <a:off x="719138" y="188913"/>
            <a:ext cx="8424862" cy="1216025"/>
          </a:xfrm>
        </p:spPr>
        <p:txBody>
          <a:bodyPr/>
          <a:lstStyle/>
          <a:p>
            <a:pPr eaLnBrk="1" hangingPunct="1"/>
            <a:r>
              <a:rPr lang="he-IL" sz="3200" smtClean="0"/>
              <a:t>עבודה שלב ג: הצגת כלי המחקר וסיום השיטה</a:t>
            </a:r>
            <a:endParaRPr lang="en-US" sz="3200" smtClean="0"/>
          </a:p>
        </p:txBody>
      </p:sp>
      <p:sp>
        <p:nvSpPr>
          <p:cNvPr id="126980" name="Rectangle 3"/>
          <p:cNvSpPr>
            <a:spLocks noGrp="1" noChangeArrowheads="1"/>
          </p:cNvSpPr>
          <p:nvPr>
            <p:ph type="body" idx="1"/>
          </p:nvPr>
        </p:nvSpPr>
        <p:spPr>
          <a:xfrm>
            <a:off x="827088" y="1989138"/>
            <a:ext cx="7661275" cy="4114800"/>
          </a:xfrm>
        </p:spPr>
        <p:txBody>
          <a:bodyPr/>
          <a:lstStyle/>
          <a:p>
            <a:pPr algn="just" eaLnBrk="1" hangingPunct="1">
              <a:lnSpc>
                <a:spcPct val="110000"/>
              </a:lnSpc>
              <a:buClr>
                <a:schemeClr val="hlink"/>
              </a:buClr>
              <a:buFont typeface="Wingdings" pitchFamily="2" charset="2"/>
              <a:buChar char="&amp;"/>
            </a:pPr>
            <a:r>
              <a:rPr lang="he-IL" sz="2600" smtClean="0"/>
              <a:t>הצגת כלי המחקר.</a:t>
            </a:r>
          </a:p>
          <a:p>
            <a:pPr algn="just" eaLnBrk="1" hangingPunct="1">
              <a:lnSpc>
                <a:spcPct val="110000"/>
              </a:lnSpc>
              <a:buClr>
                <a:schemeClr val="hlink"/>
              </a:buClr>
              <a:buFont typeface="Wingdings" pitchFamily="2" charset="2"/>
              <a:buChar char="&amp;"/>
            </a:pPr>
            <a:r>
              <a:rPr lang="he-IL" sz="2600" smtClean="0"/>
              <a:t>כתיבת שיטה: נבדקים, כלים והליך (המשך).</a:t>
            </a:r>
          </a:p>
          <a:p>
            <a:pPr algn="just" eaLnBrk="1" hangingPunct="1">
              <a:lnSpc>
                <a:spcPct val="110000"/>
              </a:lnSpc>
              <a:buClr>
                <a:schemeClr val="hlink"/>
              </a:buClr>
              <a:buFont typeface="Wingdings" pitchFamily="2" charset="2"/>
              <a:buNone/>
            </a:pPr>
            <a:endParaRPr lang="en-US" sz="2600" smtClean="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ctrTitle"/>
          </p:nvPr>
        </p:nvSpPr>
        <p:spPr/>
        <p:txBody>
          <a:bodyPr/>
          <a:lstStyle/>
          <a:p>
            <a:pPr algn="ctr" eaLnBrk="1" hangingPunct="1"/>
            <a:r>
              <a:rPr lang="he-IL" smtClean="0"/>
              <a:t>נושא 10: ניסוי</a:t>
            </a:r>
            <a:endParaRPr lang="en-US" smtClean="0"/>
          </a:p>
        </p:txBody>
      </p:sp>
      <p:sp>
        <p:nvSpPr>
          <p:cNvPr id="311299" name="Rectangle 3"/>
          <p:cNvSpPr>
            <a:spLocks noGrp="1" noChangeArrowheads="1"/>
          </p:cNvSpPr>
          <p:nvPr>
            <p:ph type="subTitle" idx="1"/>
          </p:nvPr>
        </p:nvSpPr>
        <p:spPr>
          <a:xfrm>
            <a:off x="0" y="2924175"/>
            <a:ext cx="8064500" cy="3025775"/>
          </a:xfrm>
        </p:spPr>
        <p:txBody>
          <a:bodyPr/>
          <a:lstStyle/>
          <a:p>
            <a:pPr eaLnBrk="1" hangingPunct="1">
              <a:lnSpc>
                <a:spcPct val="80000"/>
              </a:lnSpc>
              <a:buClr>
                <a:schemeClr val="tx1"/>
              </a:buClr>
              <a:buFont typeface="Wingdings" pitchFamily="2" charset="2"/>
              <a:buChar char="r"/>
            </a:pPr>
            <a:r>
              <a:rPr lang="he-IL" sz="2400" smtClean="0"/>
              <a:t> ניסוי:</a:t>
            </a:r>
          </a:p>
          <a:p>
            <a:pPr marL="444500" lvl="1" indent="14288" eaLnBrk="1" hangingPunct="1">
              <a:lnSpc>
                <a:spcPct val="80000"/>
              </a:lnSpc>
              <a:buClr>
                <a:schemeClr val="tx1"/>
              </a:buClr>
            </a:pPr>
            <a:r>
              <a:rPr lang="he-IL" sz="2200" smtClean="0"/>
              <a:t> מטרות.</a:t>
            </a:r>
          </a:p>
          <a:p>
            <a:pPr marL="444500" lvl="1" indent="14288" eaLnBrk="1" hangingPunct="1">
              <a:lnSpc>
                <a:spcPct val="80000"/>
              </a:lnSpc>
              <a:buClr>
                <a:schemeClr val="tx1"/>
              </a:buClr>
            </a:pPr>
            <a:r>
              <a:rPr lang="he-IL" sz="2200" smtClean="0"/>
              <a:t> שליטה במשתני המחקר.</a:t>
            </a:r>
          </a:p>
          <a:p>
            <a:pPr eaLnBrk="1" hangingPunct="1">
              <a:lnSpc>
                <a:spcPct val="80000"/>
              </a:lnSpc>
              <a:buClr>
                <a:schemeClr val="tx1"/>
              </a:buClr>
              <a:buFont typeface="Wingdings" pitchFamily="2" charset="2"/>
              <a:buChar char="r"/>
            </a:pPr>
            <a:r>
              <a:rPr lang="he-IL" sz="2600" smtClean="0"/>
              <a:t> שליטה בעזרת קבוצת ביקורת.</a:t>
            </a:r>
          </a:p>
          <a:p>
            <a:pPr eaLnBrk="1" hangingPunct="1">
              <a:lnSpc>
                <a:spcPct val="80000"/>
              </a:lnSpc>
              <a:buClr>
                <a:schemeClr val="tx1"/>
              </a:buClr>
              <a:buFont typeface="Wingdings" pitchFamily="2" charset="2"/>
              <a:buChar char="r"/>
            </a:pPr>
            <a:r>
              <a:rPr lang="he-IL" sz="2600" smtClean="0"/>
              <a:t> שליטה בהבדל שבין קבוצת הניסוי לקבוצת הביקורת. </a:t>
            </a:r>
          </a:p>
          <a:p>
            <a:pPr eaLnBrk="1" hangingPunct="1">
              <a:lnSpc>
                <a:spcPct val="80000"/>
              </a:lnSpc>
              <a:buClr>
                <a:schemeClr val="tx1"/>
              </a:buClr>
              <a:buFont typeface="Wingdings" pitchFamily="2" charset="2"/>
              <a:buChar char="r"/>
            </a:pPr>
            <a:r>
              <a:rPr lang="he-IL" sz="2600" smtClean="0"/>
              <a:t> איומים על התוקף.</a:t>
            </a:r>
          </a:p>
        </p:txBody>
      </p:sp>
      <p:sp>
        <p:nvSpPr>
          <p:cNvPr id="128004" name="Rectangle 4"/>
          <p:cNvSpPr>
            <a:spLocks noChangeArrowheads="1"/>
          </p:cNvSpPr>
          <p:nvPr/>
        </p:nvSpPr>
        <p:spPr bwMode="auto">
          <a:xfrm>
            <a:off x="5651500" y="981075"/>
            <a:ext cx="1800225" cy="576263"/>
          </a:xfrm>
          <a:prstGeom prst="rect">
            <a:avLst/>
          </a:prstGeom>
          <a:noFill/>
          <a:ln w="9525">
            <a:solidFill>
              <a:schemeClr val="tx1"/>
            </a:solidFill>
            <a:miter lim="800000"/>
            <a:headEnd/>
            <a:tailEnd/>
          </a:ln>
        </p:spPr>
        <p:txBody>
          <a:bodyPr wrap="none" anchor="ctr"/>
          <a:lstStyle/>
          <a:p>
            <a:pPr algn="ctr"/>
            <a:r>
              <a:rPr lang="he-IL">
                <a:solidFill>
                  <a:srgbClr val="FF0000"/>
                </a:solidFill>
              </a:rPr>
              <a:t>הרצאה לא למבחן</a:t>
            </a: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311299">
                                            <p:txEl>
                                              <p:pRg st="0" end="0"/>
                                            </p:txEl>
                                          </p:spTgt>
                                        </p:tgtEl>
                                        <p:attrNameLst>
                                          <p:attrName>style.visibility</p:attrName>
                                        </p:attrNameLst>
                                      </p:cBhvr>
                                      <p:to>
                                        <p:strVal val="visible"/>
                                      </p:to>
                                    </p:set>
                                    <p:anim calcmode="lin" valueType="num">
                                      <p:cBhvr>
                                        <p:cTn id="7" dur="1000" fill="hold"/>
                                        <p:tgtEl>
                                          <p:spTgt spid="31129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1129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11299">
                                            <p:txEl>
                                              <p:pRg st="0" end="0"/>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11299">
                                            <p:txEl>
                                              <p:pRg st="1" end="1"/>
                                            </p:txEl>
                                          </p:spTgt>
                                        </p:tgtEl>
                                        <p:attrNameLst>
                                          <p:attrName>style.visibility</p:attrName>
                                        </p:attrNameLst>
                                      </p:cBhvr>
                                      <p:to>
                                        <p:strVal val="visible"/>
                                      </p:to>
                                    </p:set>
                                    <p:anim calcmode="lin" valueType="num">
                                      <p:cBhvr>
                                        <p:cTn id="12" dur="1000" fill="hold"/>
                                        <p:tgtEl>
                                          <p:spTgt spid="311299">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311299">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311299">
                                            <p:txEl>
                                              <p:pRg st="1" end="1"/>
                                            </p:txEl>
                                          </p:spTgt>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311299">
                                            <p:txEl>
                                              <p:pRg st="2" end="2"/>
                                            </p:txEl>
                                          </p:spTgt>
                                        </p:tgtEl>
                                        <p:attrNameLst>
                                          <p:attrName>style.visibility</p:attrName>
                                        </p:attrNameLst>
                                      </p:cBhvr>
                                      <p:to>
                                        <p:strVal val="visible"/>
                                      </p:to>
                                    </p:set>
                                    <p:anim calcmode="lin" valueType="num">
                                      <p:cBhvr>
                                        <p:cTn id="17" dur="1000" fill="hold"/>
                                        <p:tgtEl>
                                          <p:spTgt spid="311299">
                                            <p:txEl>
                                              <p:pRg st="2" end="2"/>
                                            </p:txEl>
                                          </p:spTgt>
                                        </p:tgtEl>
                                        <p:attrNameLst>
                                          <p:attrName>ppt_w</p:attrName>
                                        </p:attrNameLst>
                                      </p:cBhvr>
                                      <p:tavLst>
                                        <p:tav tm="0">
                                          <p:val>
                                            <p:strVal val="#ppt_w*0.70"/>
                                          </p:val>
                                        </p:tav>
                                        <p:tav tm="100000">
                                          <p:val>
                                            <p:strVal val="#ppt_w"/>
                                          </p:val>
                                        </p:tav>
                                      </p:tavLst>
                                    </p:anim>
                                    <p:anim calcmode="lin" valueType="num">
                                      <p:cBhvr>
                                        <p:cTn id="18" dur="1000" fill="hold"/>
                                        <p:tgtEl>
                                          <p:spTgt spid="311299">
                                            <p:txEl>
                                              <p:pRg st="2" end="2"/>
                                            </p:txEl>
                                          </p:spTgt>
                                        </p:tgtEl>
                                        <p:attrNameLst>
                                          <p:attrName>ppt_h</p:attrName>
                                        </p:attrNameLst>
                                      </p:cBhvr>
                                      <p:tavLst>
                                        <p:tav tm="0">
                                          <p:val>
                                            <p:strVal val="#ppt_h"/>
                                          </p:val>
                                        </p:tav>
                                        <p:tav tm="100000">
                                          <p:val>
                                            <p:strVal val="#ppt_h"/>
                                          </p:val>
                                        </p:tav>
                                      </p:tavLst>
                                    </p:anim>
                                    <p:animEffect transition="in" filter="fade">
                                      <p:cBhvr>
                                        <p:cTn id="19" dur="1000"/>
                                        <p:tgtEl>
                                          <p:spTgt spid="311299">
                                            <p:txEl>
                                              <p:pRg st="2" end="2"/>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311299">
                                            <p:txEl>
                                              <p:pRg st="3" end="3"/>
                                            </p:txEl>
                                          </p:spTgt>
                                        </p:tgtEl>
                                        <p:attrNameLst>
                                          <p:attrName>style.visibility</p:attrName>
                                        </p:attrNameLst>
                                      </p:cBhvr>
                                      <p:to>
                                        <p:strVal val="visible"/>
                                      </p:to>
                                    </p:set>
                                    <p:anim calcmode="lin" valueType="num">
                                      <p:cBhvr>
                                        <p:cTn id="24" dur="1000" fill="hold"/>
                                        <p:tgtEl>
                                          <p:spTgt spid="311299">
                                            <p:txEl>
                                              <p:pRg st="3" end="3"/>
                                            </p:txEl>
                                          </p:spTgt>
                                        </p:tgtEl>
                                        <p:attrNameLst>
                                          <p:attrName>ppt_w</p:attrName>
                                        </p:attrNameLst>
                                      </p:cBhvr>
                                      <p:tavLst>
                                        <p:tav tm="0">
                                          <p:val>
                                            <p:strVal val="#ppt_w*0.70"/>
                                          </p:val>
                                        </p:tav>
                                        <p:tav tm="100000">
                                          <p:val>
                                            <p:strVal val="#ppt_w"/>
                                          </p:val>
                                        </p:tav>
                                      </p:tavLst>
                                    </p:anim>
                                    <p:anim calcmode="lin" valueType="num">
                                      <p:cBhvr>
                                        <p:cTn id="25" dur="1000" fill="hold"/>
                                        <p:tgtEl>
                                          <p:spTgt spid="311299">
                                            <p:txEl>
                                              <p:pRg st="3" end="3"/>
                                            </p:txEl>
                                          </p:spTgt>
                                        </p:tgtEl>
                                        <p:attrNameLst>
                                          <p:attrName>ppt_h</p:attrName>
                                        </p:attrNameLst>
                                      </p:cBhvr>
                                      <p:tavLst>
                                        <p:tav tm="0">
                                          <p:val>
                                            <p:strVal val="#ppt_h"/>
                                          </p:val>
                                        </p:tav>
                                        <p:tav tm="100000">
                                          <p:val>
                                            <p:strVal val="#ppt_h"/>
                                          </p:val>
                                        </p:tav>
                                      </p:tavLst>
                                    </p:anim>
                                    <p:animEffect transition="in" filter="fade">
                                      <p:cBhvr>
                                        <p:cTn id="26" dur="1000"/>
                                        <p:tgtEl>
                                          <p:spTgt spid="311299">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311299">
                                            <p:txEl>
                                              <p:pRg st="4" end="4"/>
                                            </p:txEl>
                                          </p:spTgt>
                                        </p:tgtEl>
                                        <p:attrNameLst>
                                          <p:attrName>style.visibility</p:attrName>
                                        </p:attrNameLst>
                                      </p:cBhvr>
                                      <p:to>
                                        <p:strVal val="visible"/>
                                      </p:to>
                                    </p:set>
                                    <p:anim calcmode="lin" valueType="num">
                                      <p:cBhvr>
                                        <p:cTn id="31" dur="1000" fill="hold"/>
                                        <p:tgtEl>
                                          <p:spTgt spid="311299">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311299">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311299">
                                            <p:txEl>
                                              <p:pRg st="4" end="4"/>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311299">
                                            <p:txEl>
                                              <p:pRg st="5" end="5"/>
                                            </p:txEl>
                                          </p:spTgt>
                                        </p:tgtEl>
                                        <p:attrNameLst>
                                          <p:attrName>style.visibility</p:attrName>
                                        </p:attrNameLst>
                                      </p:cBhvr>
                                      <p:to>
                                        <p:strVal val="visible"/>
                                      </p:to>
                                    </p:set>
                                    <p:anim calcmode="lin" valueType="num">
                                      <p:cBhvr>
                                        <p:cTn id="38" dur="1000" fill="hold"/>
                                        <p:tgtEl>
                                          <p:spTgt spid="311299">
                                            <p:txEl>
                                              <p:pRg st="5" end="5"/>
                                            </p:txEl>
                                          </p:spTgt>
                                        </p:tgtEl>
                                        <p:attrNameLst>
                                          <p:attrName>ppt_w</p:attrName>
                                        </p:attrNameLst>
                                      </p:cBhvr>
                                      <p:tavLst>
                                        <p:tav tm="0">
                                          <p:val>
                                            <p:strVal val="#ppt_w*0.70"/>
                                          </p:val>
                                        </p:tav>
                                        <p:tav tm="100000">
                                          <p:val>
                                            <p:strVal val="#ppt_w"/>
                                          </p:val>
                                        </p:tav>
                                      </p:tavLst>
                                    </p:anim>
                                    <p:anim calcmode="lin" valueType="num">
                                      <p:cBhvr>
                                        <p:cTn id="39" dur="1000" fill="hold"/>
                                        <p:tgtEl>
                                          <p:spTgt spid="311299">
                                            <p:txEl>
                                              <p:pRg st="5" end="5"/>
                                            </p:txEl>
                                          </p:spTgt>
                                        </p:tgtEl>
                                        <p:attrNameLst>
                                          <p:attrName>ppt_h</p:attrName>
                                        </p:attrNameLst>
                                      </p:cBhvr>
                                      <p:tavLst>
                                        <p:tav tm="0">
                                          <p:val>
                                            <p:strVal val="#ppt_h"/>
                                          </p:val>
                                        </p:tav>
                                        <p:tav tm="100000">
                                          <p:val>
                                            <p:strVal val="#ppt_h"/>
                                          </p:val>
                                        </p:tav>
                                      </p:tavLst>
                                    </p:anim>
                                    <p:animEffect transition="in" filter="fade">
                                      <p:cBhvr>
                                        <p:cTn id="40" dur="1000"/>
                                        <p:tgtEl>
                                          <p:spTgt spid="3112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9" grpId="0" build="p"/>
    </p:bldLst>
  </p:timing>
</p:sld>
</file>

<file path=ppt/slides/slide1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Slide Number Placeholder 5"/>
          <p:cNvSpPr>
            <a:spLocks noGrp="1"/>
          </p:cNvSpPr>
          <p:nvPr>
            <p:ph type="sldNum" sz="quarter" idx="11"/>
          </p:nvPr>
        </p:nvSpPr>
        <p:spPr>
          <a:noFill/>
        </p:spPr>
        <p:txBody>
          <a:bodyPr/>
          <a:lstStyle/>
          <a:p>
            <a:fld id="{67C6FAEB-C649-4D32-857E-2412E203E1B0}" type="slidenum">
              <a:rPr lang="he-IL" smtClean="0"/>
              <a:pPr/>
              <a:t>124</a:t>
            </a:fld>
            <a:endParaRPr lang="en-US" smtClean="0"/>
          </a:p>
        </p:txBody>
      </p:sp>
      <p:sp>
        <p:nvSpPr>
          <p:cNvPr id="129027" name="Rectangle 2"/>
          <p:cNvSpPr>
            <a:spLocks noGrp="1" noChangeArrowheads="1"/>
          </p:cNvSpPr>
          <p:nvPr>
            <p:ph type="title"/>
          </p:nvPr>
        </p:nvSpPr>
        <p:spPr>
          <a:xfrm>
            <a:off x="827088" y="188913"/>
            <a:ext cx="8066087" cy="1216025"/>
          </a:xfrm>
        </p:spPr>
        <p:txBody>
          <a:bodyPr/>
          <a:lstStyle/>
          <a:p>
            <a:pPr eaLnBrk="1" hangingPunct="1"/>
            <a:r>
              <a:rPr lang="he-IL" sz="3400" smtClean="0"/>
              <a:t>ניסוי: מטרות</a:t>
            </a:r>
            <a:endParaRPr lang="en-US" sz="3400" smtClean="0"/>
          </a:p>
        </p:txBody>
      </p:sp>
      <p:sp>
        <p:nvSpPr>
          <p:cNvPr id="317443" name="Rectangle 3"/>
          <p:cNvSpPr>
            <a:spLocks noGrp="1" noChangeArrowheads="1"/>
          </p:cNvSpPr>
          <p:nvPr>
            <p:ph type="body" sz="half" idx="1"/>
          </p:nvPr>
        </p:nvSpPr>
        <p:spPr>
          <a:xfrm>
            <a:off x="611188" y="1773238"/>
            <a:ext cx="8064500" cy="4319587"/>
          </a:xfrm>
        </p:spPr>
        <p:txBody>
          <a:bodyPr/>
          <a:lstStyle/>
          <a:p>
            <a:pPr marL="660400" indent="-660400" algn="just" eaLnBrk="1" hangingPunct="1">
              <a:buClr>
                <a:srgbClr val="0066FF"/>
              </a:buClr>
              <a:buFont typeface="Wingdings" pitchFamily="2" charset="2"/>
              <a:buChar char="r"/>
            </a:pPr>
            <a:r>
              <a:rPr lang="he-IL" sz="3000" smtClean="0"/>
              <a:t>שונות משותפת בין שני משתנים או יותר (קשר).</a:t>
            </a:r>
          </a:p>
          <a:p>
            <a:pPr marL="660400" indent="-660400" algn="just" eaLnBrk="1" hangingPunct="1">
              <a:buClr>
                <a:srgbClr val="0066FF"/>
              </a:buClr>
              <a:buFont typeface="Wingdings" pitchFamily="2" charset="2"/>
              <a:buChar char="r"/>
            </a:pPr>
            <a:r>
              <a:rPr lang="he-IL" sz="3000" smtClean="0"/>
              <a:t>ביסוס סדר הזמנים. מה קדם למה. סיבה ומסובב.</a:t>
            </a:r>
          </a:p>
          <a:p>
            <a:pPr marL="660400" indent="-660400" algn="just" eaLnBrk="1" hangingPunct="1">
              <a:buClr>
                <a:srgbClr val="0066FF"/>
              </a:buClr>
              <a:buFont typeface="Wingdings" pitchFamily="2" charset="2"/>
              <a:buChar char="r"/>
            </a:pPr>
            <a:r>
              <a:rPr lang="he-IL" sz="3000" smtClean="0"/>
              <a:t>הפרכת כל הסבר חלופי לתוצאה שהתקבלה.</a:t>
            </a:r>
          </a:p>
          <a:p>
            <a:pPr marL="660400" indent="-660400" algn="just" eaLnBrk="1" hangingPunct="1">
              <a:buClr>
                <a:srgbClr val="0066FF"/>
              </a:buClr>
              <a:buFont typeface="Wingdings" pitchFamily="2" charset="2"/>
              <a:buChar char="¨"/>
            </a:pPr>
            <a:endParaRPr lang="he-IL" sz="3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174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174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174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43" grpId="0" build="p" autoUpdateAnimBg="0"/>
    </p:bldLst>
  </p:timing>
</p:sld>
</file>

<file path=ppt/slides/slide1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Slide Number Placeholder 5"/>
          <p:cNvSpPr>
            <a:spLocks noGrp="1"/>
          </p:cNvSpPr>
          <p:nvPr>
            <p:ph type="sldNum" sz="quarter" idx="11"/>
          </p:nvPr>
        </p:nvSpPr>
        <p:spPr>
          <a:noFill/>
        </p:spPr>
        <p:txBody>
          <a:bodyPr/>
          <a:lstStyle/>
          <a:p>
            <a:fld id="{08219FD2-22A5-4902-BE24-66B663871BF4}" type="slidenum">
              <a:rPr lang="he-IL" smtClean="0"/>
              <a:pPr/>
              <a:t>125</a:t>
            </a:fld>
            <a:endParaRPr lang="en-US" smtClean="0"/>
          </a:p>
        </p:txBody>
      </p:sp>
      <p:sp>
        <p:nvSpPr>
          <p:cNvPr id="130051" name="Rectangle 2"/>
          <p:cNvSpPr>
            <a:spLocks noGrp="1" noChangeArrowheads="1"/>
          </p:cNvSpPr>
          <p:nvPr>
            <p:ph type="title"/>
          </p:nvPr>
        </p:nvSpPr>
        <p:spPr>
          <a:xfrm>
            <a:off x="827088" y="188913"/>
            <a:ext cx="8066087" cy="1216025"/>
          </a:xfrm>
        </p:spPr>
        <p:txBody>
          <a:bodyPr/>
          <a:lstStyle/>
          <a:p>
            <a:pPr eaLnBrk="1" hangingPunct="1"/>
            <a:r>
              <a:rPr lang="he-IL" sz="3400" smtClean="0"/>
              <a:t>ניסוי - שליטה במשתני המחקר: בלבדיות</a:t>
            </a:r>
            <a:endParaRPr lang="en-US" sz="3400" smtClean="0"/>
          </a:p>
        </p:txBody>
      </p:sp>
      <p:sp>
        <p:nvSpPr>
          <p:cNvPr id="312323" name="Rectangle 3"/>
          <p:cNvSpPr>
            <a:spLocks noGrp="1" noChangeArrowheads="1"/>
          </p:cNvSpPr>
          <p:nvPr>
            <p:ph type="body" sz="half" idx="1"/>
          </p:nvPr>
        </p:nvSpPr>
        <p:spPr>
          <a:xfrm>
            <a:off x="611188" y="1773238"/>
            <a:ext cx="8064500" cy="4319587"/>
          </a:xfrm>
        </p:spPr>
        <p:txBody>
          <a:bodyPr/>
          <a:lstStyle/>
          <a:p>
            <a:pPr marL="660400" indent="-660400" algn="just" eaLnBrk="1" hangingPunct="1">
              <a:buClr>
                <a:srgbClr val="0066FF"/>
              </a:buClr>
              <a:buFont typeface="Wingdings" pitchFamily="2" charset="2"/>
              <a:buChar char="r"/>
            </a:pPr>
            <a:r>
              <a:rPr lang="he-IL" sz="2200" b="1" smtClean="0"/>
              <a:t>בלבדיות</a:t>
            </a:r>
            <a:r>
              <a:rPr lang="he-IL" sz="2200" smtClean="0"/>
              <a:t> – בידוד המשתנה הבלתי תלוי (סביבת מעבדה) והאפשרות לבדוק את השפעתו הבלבדית על המשתנה התלוי. מצב בו המשתנה התלוי לבדו (בהגדרתו האופרציונאלית) מבחין בין קבוצת הניסוי לקבוצת הביקורת, או בין קבוצות הניסוי השונות. נוצר ע"י מניפולציה (תפעול המשתנה התלוי).</a:t>
            </a:r>
          </a:p>
          <a:p>
            <a:pPr marL="660400" indent="-660400" algn="just" eaLnBrk="1" hangingPunct="1">
              <a:buClr>
                <a:srgbClr val="0066FF"/>
              </a:buClr>
              <a:buFont typeface="Wingdings" pitchFamily="2" charset="2"/>
              <a:buChar char="¨"/>
            </a:pPr>
            <a:endParaRPr lang="he-IL" sz="2200" smtClean="0"/>
          </a:p>
          <a:p>
            <a:pPr marL="1360488" lvl="1" indent="-558800" algn="just" eaLnBrk="1" hangingPunct="1">
              <a:buFont typeface="Wingdings 2" pitchFamily="18" charset="2"/>
              <a:buChar char="N"/>
            </a:pPr>
            <a:r>
              <a:rPr lang="he-IL" sz="1800" smtClean="0"/>
              <a:t>מכשול אתי.</a:t>
            </a:r>
          </a:p>
          <a:p>
            <a:pPr marL="1360488" lvl="1" indent="-558800" algn="just" eaLnBrk="1" hangingPunct="1">
              <a:buFont typeface="Wingdings 2" pitchFamily="18" charset="2"/>
              <a:buChar char="N"/>
            </a:pPr>
            <a:r>
              <a:rPr lang="he-IL" sz="1800" smtClean="0"/>
              <a:t>תנאי הניסוי יכולים להיבדל אחד מהשני ביותר ממימד אחד, בעיקר כאשר המניפולציה מושגת באמצעות גירויים חברתיים מורכבים. </a:t>
            </a:r>
          </a:p>
          <a:p>
            <a:pPr marL="1360488" lvl="1" indent="-558800" algn="just" eaLnBrk="1" hangingPunct="1">
              <a:buFont typeface="Wingdings 2" pitchFamily="18" charset="2"/>
              <a:buChar char="N"/>
            </a:pPr>
            <a:r>
              <a:rPr lang="he-IL" sz="1800" smtClean="0"/>
              <a:t>בעיית ריבוי המשמעות – המרחק שבין המשתנה התיאורטי לאופרציונאלי.</a:t>
            </a:r>
          </a:p>
          <a:p>
            <a:pPr marL="1360488" lvl="1" indent="-558800" algn="just" eaLnBrk="1" hangingPunct="1">
              <a:buClr>
                <a:srgbClr val="0066FF"/>
              </a:buClr>
              <a:buFont typeface="Wingdings" pitchFamily="2" charset="2"/>
              <a:buChar char="¨"/>
            </a:pPr>
            <a:endParaRPr lang="he-IL" sz="1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123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1232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31232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123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23" grpId="0" build="p" autoUpdateAnimBg="0"/>
    </p:bldLst>
  </p:timing>
</p:sld>
</file>

<file path=ppt/slides/slide1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4" name="Slide Number Placeholder 5"/>
          <p:cNvSpPr>
            <a:spLocks noGrp="1"/>
          </p:cNvSpPr>
          <p:nvPr>
            <p:ph type="sldNum" sz="quarter" idx="11"/>
          </p:nvPr>
        </p:nvSpPr>
        <p:spPr>
          <a:noFill/>
        </p:spPr>
        <p:txBody>
          <a:bodyPr/>
          <a:lstStyle/>
          <a:p>
            <a:fld id="{2627607E-DA1B-49EE-95DC-AB346BBBD69B}" type="slidenum">
              <a:rPr lang="he-IL" smtClean="0"/>
              <a:pPr/>
              <a:t>126</a:t>
            </a:fld>
            <a:endParaRPr lang="en-US" smtClean="0"/>
          </a:p>
        </p:txBody>
      </p:sp>
      <p:sp>
        <p:nvSpPr>
          <p:cNvPr id="131075" name="Rectangle 2"/>
          <p:cNvSpPr>
            <a:spLocks noGrp="1" noChangeArrowheads="1"/>
          </p:cNvSpPr>
          <p:nvPr>
            <p:ph type="title"/>
          </p:nvPr>
        </p:nvSpPr>
        <p:spPr>
          <a:xfrm>
            <a:off x="684213" y="188913"/>
            <a:ext cx="8281987" cy="1216025"/>
          </a:xfrm>
        </p:spPr>
        <p:txBody>
          <a:bodyPr/>
          <a:lstStyle/>
          <a:p>
            <a:pPr eaLnBrk="1" hangingPunct="1"/>
            <a:r>
              <a:rPr lang="he-IL" sz="3000" smtClean="0"/>
              <a:t>ניסוי - שליטה במשתני המחקר: רגישות ועצמה</a:t>
            </a:r>
            <a:endParaRPr lang="en-US" sz="3000" smtClean="0"/>
          </a:p>
        </p:txBody>
      </p:sp>
      <p:sp>
        <p:nvSpPr>
          <p:cNvPr id="318467" name="Rectangle 3"/>
          <p:cNvSpPr>
            <a:spLocks noGrp="1" noChangeArrowheads="1"/>
          </p:cNvSpPr>
          <p:nvPr>
            <p:ph type="body" sz="half" idx="1"/>
          </p:nvPr>
        </p:nvSpPr>
        <p:spPr>
          <a:xfrm>
            <a:off x="611188" y="1773238"/>
            <a:ext cx="8064500" cy="4319587"/>
          </a:xfrm>
        </p:spPr>
        <p:txBody>
          <a:bodyPr/>
          <a:lstStyle/>
          <a:p>
            <a:pPr marL="660400" indent="-660400" algn="just" eaLnBrk="1" hangingPunct="1">
              <a:buClr>
                <a:srgbClr val="0066FF"/>
              </a:buClr>
              <a:buFont typeface="Wingdings" pitchFamily="2" charset="2"/>
              <a:buChar char="r"/>
            </a:pPr>
            <a:r>
              <a:rPr lang="he-IL" sz="2200" b="1" smtClean="0"/>
              <a:t>רגישות ועצמה</a:t>
            </a:r>
            <a:r>
              <a:rPr lang="he-IL" sz="2200" smtClean="0"/>
              <a:t> – החוקר בניסוי קובע את ערכי המשתנה הבלתי תלוי, את עוצמת המשתנה הבלתי תלוי. השליטה בעוצמות המשתנה הבלתי תלוי מאשפרת רגישות ושליטה מלאה על המשתנה הבלתי תלוי.</a:t>
            </a:r>
          </a:p>
          <a:p>
            <a:pPr marL="660400" indent="-660400" algn="just" eaLnBrk="1" hangingPunct="1">
              <a:buClr>
                <a:srgbClr val="0066FF"/>
              </a:buClr>
              <a:buFont typeface="Wingdings" pitchFamily="2" charset="2"/>
              <a:buChar char="¨"/>
            </a:pPr>
            <a:endParaRPr lang="he-IL" sz="2200" smtClean="0"/>
          </a:p>
          <a:p>
            <a:pPr marL="1360488" lvl="1" indent="-558800" algn="just" eaLnBrk="1" hangingPunct="1">
              <a:buFont typeface="Wingdings 2" pitchFamily="18" charset="2"/>
              <a:buChar char="N"/>
            </a:pPr>
            <a:r>
              <a:rPr lang="he-IL" sz="1800" smtClean="0"/>
              <a:t>הבדלים בין אישיים גדולים יכולים לטשטש את ההבדלים בעצמה של המשתנה הבלתי תלוי שנוצרו בעקבות המניפולציה (תפעול).</a:t>
            </a:r>
          </a:p>
          <a:p>
            <a:pPr marL="1360488" lvl="1" indent="-558800" algn="just" eaLnBrk="1" hangingPunct="1">
              <a:buClr>
                <a:srgbClr val="0066FF"/>
              </a:buClr>
              <a:buFont typeface="Wingdings" pitchFamily="2" charset="2"/>
              <a:buChar char="¨"/>
            </a:pPr>
            <a:endParaRPr lang="he-IL" sz="1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184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3184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8467" grpId="0" build="p" autoUpdateAnimBg="0"/>
    </p:bldLst>
  </p:timing>
</p:sld>
</file>

<file path=ppt/slides/slide1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8" name="Slide Number Placeholder 5"/>
          <p:cNvSpPr>
            <a:spLocks noGrp="1"/>
          </p:cNvSpPr>
          <p:nvPr>
            <p:ph type="sldNum" sz="quarter" idx="11"/>
          </p:nvPr>
        </p:nvSpPr>
        <p:spPr>
          <a:noFill/>
        </p:spPr>
        <p:txBody>
          <a:bodyPr/>
          <a:lstStyle/>
          <a:p>
            <a:fld id="{5EB38F2F-D8C1-4D0B-AA8D-72B1F25F9933}" type="slidenum">
              <a:rPr lang="he-IL" smtClean="0"/>
              <a:pPr/>
              <a:t>127</a:t>
            </a:fld>
            <a:endParaRPr lang="en-US" smtClean="0"/>
          </a:p>
        </p:txBody>
      </p:sp>
      <p:sp>
        <p:nvSpPr>
          <p:cNvPr id="132099" name="Rectangle 2"/>
          <p:cNvSpPr>
            <a:spLocks noGrp="1" noChangeArrowheads="1"/>
          </p:cNvSpPr>
          <p:nvPr>
            <p:ph type="title"/>
          </p:nvPr>
        </p:nvSpPr>
        <p:spPr>
          <a:xfrm>
            <a:off x="684213" y="188913"/>
            <a:ext cx="7489825" cy="1216025"/>
          </a:xfrm>
        </p:spPr>
        <p:txBody>
          <a:bodyPr/>
          <a:lstStyle/>
          <a:p>
            <a:pPr eaLnBrk="1" hangingPunct="1"/>
            <a:r>
              <a:rPr lang="he-IL" sz="2300" smtClean="0"/>
              <a:t>ניסוי - שליטה במשתני המחקר: חזרה מהימנה ווריאציות שיטתיות</a:t>
            </a:r>
            <a:endParaRPr lang="en-US" sz="2300" smtClean="0"/>
          </a:p>
        </p:txBody>
      </p:sp>
      <p:sp>
        <p:nvSpPr>
          <p:cNvPr id="319491" name="Rectangle 3"/>
          <p:cNvSpPr>
            <a:spLocks noGrp="1" noChangeArrowheads="1"/>
          </p:cNvSpPr>
          <p:nvPr>
            <p:ph type="body" sz="half" idx="1"/>
          </p:nvPr>
        </p:nvSpPr>
        <p:spPr>
          <a:xfrm>
            <a:off x="611188" y="1773238"/>
            <a:ext cx="8064500" cy="4319587"/>
          </a:xfrm>
        </p:spPr>
        <p:txBody>
          <a:bodyPr/>
          <a:lstStyle/>
          <a:p>
            <a:pPr marL="660400" indent="-660400" algn="just" eaLnBrk="1" hangingPunct="1">
              <a:buClr>
                <a:srgbClr val="0066FF"/>
              </a:buClr>
              <a:buFont typeface="Wingdings" pitchFamily="2" charset="2"/>
              <a:buChar char="r"/>
            </a:pPr>
            <a:r>
              <a:rPr lang="he-IL" sz="2200" b="1" smtClean="0"/>
              <a:t>חזרה מהימנה ווריאציות שיטתיות</a:t>
            </a:r>
            <a:r>
              <a:rPr lang="he-IL" sz="2200" smtClean="0"/>
              <a:t> – החוקר בוחר ושולט בעצמו על המשתנים התלויים והבלתי תלויים ולכן אפשר לבצע שחזור מדויק של הניסוי ע"י חוקרים אחרים. מעבר לכך מתאפשרת חזרה על הניסוי על כל פרטיו תוך שינוי מבוקר של משתנה אחד או יותר.</a:t>
            </a:r>
          </a:p>
          <a:p>
            <a:pPr marL="660400" indent="-660400" algn="just" eaLnBrk="1" hangingPunct="1">
              <a:buClr>
                <a:srgbClr val="0066FF"/>
              </a:buClr>
              <a:buFont typeface="Wingdings" pitchFamily="2" charset="2"/>
              <a:buNone/>
            </a:pPr>
            <a:endParaRPr lang="he-IL" sz="2200" smtClean="0"/>
          </a:p>
          <a:p>
            <a:pPr marL="660400" indent="-660400" algn="just" eaLnBrk="1" hangingPunct="1">
              <a:buClr>
                <a:srgbClr val="0066FF"/>
              </a:buClr>
              <a:buFont typeface="Wingdings" pitchFamily="2" charset="2"/>
              <a:buNone/>
            </a:pPr>
            <a:r>
              <a:rPr lang="he-IL" sz="2200" smtClean="0"/>
              <a:t>מטרת החזרות השיטתיות:</a:t>
            </a:r>
          </a:p>
          <a:p>
            <a:pPr marL="1360488" lvl="1" indent="-558800" algn="just" eaLnBrk="1" hangingPunct="1">
              <a:buClr>
                <a:srgbClr val="0000FF"/>
              </a:buClr>
            </a:pPr>
            <a:r>
              <a:rPr lang="he-IL" sz="1800" smtClean="0"/>
              <a:t>הוספת ידע על הקשר שבין המשתנה הבלתי תלוי לבין המשתנה התלוי. עוצמות נדרשות של המשתנה הבלתי תלוי, מהו טיב הקשר עבור סוגים שונים של המשתנה הבלתי תלוי וכיו"ב.</a:t>
            </a:r>
          </a:p>
          <a:p>
            <a:pPr marL="1360488" lvl="1" indent="-558800" algn="just" eaLnBrk="1" hangingPunct="1">
              <a:buClr>
                <a:srgbClr val="0000FF"/>
              </a:buClr>
            </a:pPr>
            <a:r>
              <a:rPr lang="he-IL" sz="1800" smtClean="0"/>
              <a:t>זיכוך וטיהור – חיזוק הבלבדיות של המשתנה הבלתי תלוי. פתרון לבעיית ריבוי המשמעויות.</a:t>
            </a:r>
          </a:p>
          <a:p>
            <a:pPr marL="1360488" lvl="1" indent="-558800" algn="just" eaLnBrk="1" hangingPunct="1">
              <a:buClr>
                <a:srgbClr val="0066FF"/>
              </a:buClr>
              <a:buFont typeface="Wingdings" pitchFamily="2" charset="2"/>
              <a:buChar char="¨"/>
            </a:pPr>
            <a:endParaRPr lang="he-IL" sz="1800" smtClean="0"/>
          </a:p>
        </p:txBody>
      </p:sp>
      <p:sp>
        <p:nvSpPr>
          <p:cNvPr id="319492" name="Rectangle 4"/>
          <p:cNvSpPr>
            <a:spLocks noChangeArrowheads="1"/>
          </p:cNvSpPr>
          <p:nvPr/>
        </p:nvSpPr>
        <p:spPr bwMode="auto">
          <a:xfrm>
            <a:off x="611188" y="5589588"/>
            <a:ext cx="7924800" cy="762000"/>
          </a:xfrm>
          <a:prstGeom prst="rect">
            <a:avLst/>
          </a:prstGeom>
          <a:noFill/>
          <a:ln w="9525">
            <a:noFill/>
            <a:miter lim="800000"/>
            <a:headEnd/>
            <a:tailEnd/>
          </a:ln>
        </p:spPr>
        <p:txBody>
          <a:bodyPr wrap="none" anchor="ctr"/>
          <a:lstStyle/>
          <a:p>
            <a:r>
              <a:rPr lang="he-IL" sz="2000">
                <a:latin typeface="Times New Roman" pitchFamily="18" charset="0"/>
              </a:rPr>
              <a:t>שאלה: </a:t>
            </a:r>
            <a:r>
              <a:rPr lang="he-IL" sz="2000">
                <a:latin typeface="Times New Roman" pitchFamily="18" charset="0"/>
                <a:cs typeface="Times New Roman" pitchFamily="18" charset="0"/>
              </a:rPr>
              <a:t>לאיזו תכונה של המדע מתקשרת בעיקר 'חזרה מהימנה'</a:t>
            </a:r>
            <a:r>
              <a:rPr lang="he-IL" sz="2000">
                <a:latin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194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1949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1949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19491">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49" presetClass="entr" presetSubtype="0" decel="100000" fill="hold" nodeType="clickEffect">
                                  <p:stCondLst>
                                    <p:cond delay="0"/>
                                  </p:stCondLst>
                                  <p:childTnLst>
                                    <p:set>
                                      <p:cBhvr>
                                        <p:cTn id="18" dur="1" fill="hold">
                                          <p:stCondLst>
                                            <p:cond delay="0"/>
                                          </p:stCondLst>
                                        </p:cTn>
                                        <p:tgtEl>
                                          <p:spTgt spid="319492">
                                            <p:txEl>
                                              <p:pRg st="0" end="0"/>
                                            </p:txEl>
                                          </p:spTgt>
                                        </p:tgtEl>
                                        <p:attrNameLst>
                                          <p:attrName>style.visibility</p:attrName>
                                        </p:attrNameLst>
                                      </p:cBhvr>
                                      <p:to>
                                        <p:strVal val="visible"/>
                                      </p:to>
                                    </p:set>
                                    <p:anim calcmode="lin" valueType="num">
                                      <p:cBhvr>
                                        <p:cTn id="19" dur="500" fill="hold"/>
                                        <p:tgtEl>
                                          <p:spTgt spid="319492">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19492">
                                            <p:txEl>
                                              <p:pRg st="0" end="0"/>
                                            </p:txEl>
                                          </p:spTgt>
                                        </p:tgtEl>
                                        <p:attrNameLst>
                                          <p:attrName>ppt_h</p:attrName>
                                        </p:attrNameLst>
                                      </p:cBhvr>
                                      <p:tavLst>
                                        <p:tav tm="0">
                                          <p:val>
                                            <p:fltVal val="0"/>
                                          </p:val>
                                        </p:tav>
                                        <p:tav tm="100000">
                                          <p:val>
                                            <p:strVal val="#ppt_h"/>
                                          </p:val>
                                        </p:tav>
                                      </p:tavLst>
                                    </p:anim>
                                    <p:anim calcmode="lin" valueType="num">
                                      <p:cBhvr>
                                        <p:cTn id="21" dur="500" fill="hold"/>
                                        <p:tgtEl>
                                          <p:spTgt spid="319492">
                                            <p:txEl>
                                              <p:pRg st="0" end="0"/>
                                            </p:txEl>
                                          </p:spTgt>
                                        </p:tgtEl>
                                        <p:attrNameLst>
                                          <p:attrName>style.rotation</p:attrName>
                                        </p:attrNameLst>
                                      </p:cBhvr>
                                      <p:tavLst>
                                        <p:tav tm="0">
                                          <p:val>
                                            <p:fltVal val="360"/>
                                          </p:val>
                                        </p:tav>
                                        <p:tav tm="100000">
                                          <p:val>
                                            <p:fltVal val="0"/>
                                          </p:val>
                                        </p:tav>
                                      </p:tavLst>
                                    </p:anim>
                                    <p:animEffect transition="in" filter="fade">
                                      <p:cBhvr>
                                        <p:cTn id="22" dur="500"/>
                                        <p:tgtEl>
                                          <p:spTgt spid="31949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491" grpId="0" build="p" autoUpdateAnimBg="0"/>
    </p:bldLst>
  </p:timing>
</p:sld>
</file>

<file path=ppt/slides/slide1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Slide Number Placeholder 5"/>
          <p:cNvSpPr>
            <a:spLocks noGrp="1"/>
          </p:cNvSpPr>
          <p:nvPr>
            <p:ph type="sldNum" sz="quarter" idx="11"/>
          </p:nvPr>
        </p:nvSpPr>
        <p:spPr>
          <a:noFill/>
        </p:spPr>
        <p:txBody>
          <a:bodyPr/>
          <a:lstStyle/>
          <a:p>
            <a:fld id="{15691ED8-E123-4AF5-B0CF-F742C9AAF594}" type="slidenum">
              <a:rPr lang="he-IL" smtClean="0"/>
              <a:pPr/>
              <a:t>128</a:t>
            </a:fld>
            <a:endParaRPr lang="en-US" smtClean="0"/>
          </a:p>
        </p:txBody>
      </p:sp>
      <p:sp>
        <p:nvSpPr>
          <p:cNvPr id="133123" name="Rectangle 2"/>
          <p:cNvSpPr>
            <a:spLocks noGrp="1" noChangeArrowheads="1"/>
          </p:cNvSpPr>
          <p:nvPr>
            <p:ph type="title"/>
          </p:nvPr>
        </p:nvSpPr>
        <p:spPr>
          <a:xfrm>
            <a:off x="862013" y="188913"/>
            <a:ext cx="8281987" cy="1216025"/>
          </a:xfrm>
        </p:spPr>
        <p:txBody>
          <a:bodyPr/>
          <a:lstStyle/>
          <a:p>
            <a:pPr eaLnBrk="1" hangingPunct="1"/>
            <a:r>
              <a:rPr lang="he-IL" sz="2700" smtClean="0"/>
              <a:t>ניסוי - שליטה במשתני המחקר: כיוון הסיבתיות</a:t>
            </a:r>
            <a:endParaRPr lang="en-US" sz="2700" smtClean="0"/>
          </a:p>
        </p:txBody>
      </p:sp>
      <p:sp>
        <p:nvSpPr>
          <p:cNvPr id="320515" name="Rectangle 3"/>
          <p:cNvSpPr>
            <a:spLocks noGrp="1" noChangeArrowheads="1"/>
          </p:cNvSpPr>
          <p:nvPr>
            <p:ph type="body" sz="half" idx="1"/>
          </p:nvPr>
        </p:nvSpPr>
        <p:spPr>
          <a:xfrm>
            <a:off x="611188" y="1773238"/>
            <a:ext cx="8064500" cy="4319587"/>
          </a:xfrm>
        </p:spPr>
        <p:txBody>
          <a:bodyPr/>
          <a:lstStyle/>
          <a:p>
            <a:pPr marL="660400" indent="-660400" algn="just" eaLnBrk="1" hangingPunct="1">
              <a:buClr>
                <a:srgbClr val="0066FF"/>
              </a:buClr>
              <a:buFont typeface="Wingdings" pitchFamily="2" charset="2"/>
              <a:buChar char="r"/>
            </a:pPr>
            <a:r>
              <a:rPr lang="he-IL" sz="2200" b="1" smtClean="0"/>
              <a:t>כיוון הסיבתיות</a:t>
            </a:r>
            <a:r>
              <a:rPr lang="he-IL" sz="2200" smtClean="0"/>
              <a:t> – השליטה במשתנה הבלתי תלוי, המניפולציה, מאפשרת קבוע את הסדר הזמני, דהיינו את כיוונו הסיבתי של הקשר. </a:t>
            </a:r>
          </a:p>
          <a:p>
            <a:pPr marL="660400" indent="-660400" algn="just" eaLnBrk="1" hangingPunct="1">
              <a:buClr>
                <a:srgbClr val="0066FF"/>
              </a:buClr>
              <a:buFont typeface="Wingdings" pitchFamily="2" charset="2"/>
              <a:buChar char="r"/>
            </a:pPr>
            <a:endParaRPr lang="he-IL" sz="2200" smtClean="0"/>
          </a:p>
          <a:p>
            <a:pPr marL="660400" indent="-660400" algn="just" eaLnBrk="1" hangingPunct="1">
              <a:buClr>
                <a:srgbClr val="0066FF"/>
              </a:buClr>
              <a:buFont typeface="Wingdings" pitchFamily="2" charset="2"/>
              <a:buChar char="r"/>
            </a:pPr>
            <a:endParaRPr lang="he-IL" sz="2200" smtClean="0"/>
          </a:p>
          <a:p>
            <a:pPr marL="660400" indent="-660400" algn="just" eaLnBrk="1" hangingPunct="1">
              <a:buClr>
                <a:srgbClr val="0066FF"/>
              </a:buClr>
              <a:buFont typeface="Wingdings" pitchFamily="2" charset="2"/>
              <a:buChar char="r"/>
            </a:pPr>
            <a:endParaRPr lang="he-IL" sz="2200" smtClean="0"/>
          </a:p>
          <a:p>
            <a:pPr marL="660400" indent="-660400" algn="just" eaLnBrk="1" hangingPunct="1">
              <a:buClr>
                <a:srgbClr val="0066FF"/>
              </a:buClr>
              <a:buFont typeface="Wingdings" pitchFamily="2" charset="2"/>
              <a:buChar char="r"/>
            </a:pPr>
            <a:endParaRPr lang="he-IL" sz="2200" smtClean="0"/>
          </a:p>
          <a:p>
            <a:pPr marL="660400" indent="-660400" algn="just" eaLnBrk="1" hangingPunct="1">
              <a:buClr>
                <a:srgbClr val="0066FF"/>
              </a:buClr>
              <a:buFont typeface="Wingdings" pitchFamily="2" charset="2"/>
              <a:buChar char="r"/>
            </a:pPr>
            <a:endParaRPr lang="he-IL" sz="2200" smtClean="0"/>
          </a:p>
          <a:p>
            <a:pPr marL="660400" indent="-660400" algn="just" eaLnBrk="1" hangingPunct="1">
              <a:buFont typeface="Wingdings 2" pitchFamily="18" charset="2"/>
              <a:buChar char="N"/>
            </a:pPr>
            <a:r>
              <a:rPr lang="he-IL" sz="2200" smtClean="0"/>
              <a:t>על אף השליטה במשתני המחקר לעולם לא נוכל להבטיח שלא קיים הסבר חלופי לקשר שבין המשתנה הבלתי תלוי לבין המשתנה התלוי. נוכל רק לנסות להפריך הסברים חלופיים... להתרחק מהשקר.</a:t>
            </a:r>
          </a:p>
          <a:p>
            <a:pPr marL="660400" indent="-660400" algn="just" eaLnBrk="1" hangingPunct="1">
              <a:buClr>
                <a:srgbClr val="0066FF"/>
              </a:buClr>
              <a:buFont typeface="Wingdings" pitchFamily="2" charset="2"/>
              <a:buNone/>
            </a:pPr>
            <a:endParaRPr lang="he-IL" sz="2200" smtClean="0"/>
          </a:p>
          <a:p>
            <a:pPr marL="1360488" lvl="1" indent="-558800" algn="just" eaLnBrk="1" hangingPunct="1">
              <a:buClr>
                <a:srgbClr val="0066FF"/>
              </a:buClr>
              <a:buFont typeface="Wingdings" pitchFamily="2" charset="2"/>
              <a:buNone/>
            </a:pPr>
            <a:endParaRPr lang="he-IL" sz="1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05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205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5" grpId="0" build="p" autoUpdateAnimBg="0"/>
    </p:bldLst>
  </p:timing>
</p:sld>
</file>

<file path=ppt/slides/slide1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6" name="Slide Number Placeholder 5"/>
          <p:cNvSpPr>
            <a:spLocks noGrp="1"/>
          </p:cNvSpPr>
          <p:nvPr>
            <p:ph type="sldNum" sz="quarter" idx="11"/>
          </p:nvPr>
        </p:nvSpPr>
        <p:spPr>
          <a:noFill/>
        </p:spPr>
        <p:txBody>
          <a:bodyPr/>
          <a:lstStyle/>
          <a:p>
            <a:fld id="{DD7DB1D5-B4A7-4C69-9FE2-873985554FBF}" type="slidenum">
              <a:rPr lang="he-IL" smtClean="0"/>
              <a:pPr/>
              <a:t>129</a:t>
            </a:fld>
            <a:endParaRPr lang="en-US" smtClean="0"/>
          </a:p>
        </p:txBody>
      </p:sp>
      <p:sp>
        <p:nvSpPr>
          <p:cNvPr id="134147" name="Rectangle 2"/>
          <p:cNvSpPr>
            <a:spLocks noGrp="1" noChangeArrowheads="1"/>
          </p:cNvSpPr>
          <p:nvPr>
            <p:ph type="title"/>
          </p:nvPr>
        </p:nvSpPr>
        <p:spPr>
          <a:xfrm>
            <a:off x="684213" y="188913"/>
            <a:ext cx="8281987" cy="1216025"/>
          </a:xfrm>
        </p:spPr>
        <p:txBody>
          <a:bodyPr/>
          <a:lstStyle/>
          <a:p>
            <a:pPr eaLnBrk="1" hangingPunct="1"/>
            <a:r>
              <a:rPr lang="he-IL" sz="3400" smtClean="0"/>
              <a:t>שליטה בעזרת קבוצת ביקורת</a:t>
            </a:r>
            <a:endParaRPr lang="en-US" sz="3400" smtClean="0"/>
          </a:p>
        </p:txBody>
      </p:sp>
      <p:sp>
        <p:nvSpPr>
          <p:cNvPr id="321539" name="Rectangle 3"/>
          <p:cNvSpPr>
            <a:spLocks noGrp="1" noChangeArrowheads="1"/>
          </p:cNvSpPr>
          <p:nvPr>
            <p:ph type="body" sz="half" idx="1"/>
          </p:nvPr>
        </p:nvSpPr>
        <p:spPr>
          <a:xfrm>
            <a:off x="611188" y="1773238"/>
            <a:ext cx="8064500" cy="4319587"/>
          </a:xfrm>
        </p:spPr>
        <p:txBody>
          <a:bodyPr/>
          <a:lstStyle/>
          <a:p>
            <a:pPr marL="660400" indent="-660400" algn="just" eaLnBrk="1" hangingPunct="1">
              <a:buClr>
                <a:srgbClr val="0066FF"/>
              </a:buClr>
              <a:buFont typeface="Wingdings" pitchFamily="2" charset="2"/>
              <a:buNone/>
            </a:pPr>
            <a:r>
              <a:rPr lang="he-IL" sz="2200" smtClean="0"/>
              <a:t>אחד היתרונות הבולטים של מערך המחקר הניסויי הוא השימוש בקבוצת הביקורת והאפשרות לוודא שאפקט הניסויי נגרם באופן ברור וחד משמעי ע"י המשתנה הבלתי תלוי ולא ע"י משתנים אחרים. על מנת לדאוג שאפקט הניסוי לא ייגרם ע"י משתנים אחרים על החוקר לדאוג לשוויון בין הקבוצות ביתר המשתנים ופרט במשתנים שעלולים להשפיע על המשתנה התלוי (להוציא כמובן המשתנה הבלתי תלוי המתופעל). שוויון לפני המניפולציה ולכל אורך הניסוי. פירושו של דבר, שיש להבטיח תנאים אלו:</a:t>
            </a:r>
          </a:p>
          <a:p>
            <a:pPr marL="660400" indent="-660400" algn="just" eaLnBrk="1" hangingPunct="1">
              <a:buClr>
                <a:srgbClr val="0066FF"/>
              </a:buClr>
              <a:buFont typeface="Wingdings" pitchFamily="2" charset="2"/>
              <a:buChar char="r"/>
            </a:pPr>
            <a:r>
              <a:rPr lang="he-IL" sz="2200" smtClean="0"/>
              <a:t>נבדקי קבוצות הביקורת והניסוי יידגמו מאותה אוכלוסייה. </a:t>
            </a:r>
          </a:p>
          <a:p>
            <a:pPr marL="660400" indent="-660400" algn="just" eaLnBrk="1" hangingPunct="1">
              <a:buClr>
                <a:srgbClr val="0066FF"/>
              </a:buClr>
              <a:buFont typeface="Wingdings" pitchFamily="2" charset="2"/>
              <a:buChar char="r"/>
            </a:pPr>
            <a:r>
              <a:rPr lang="he-IL" sz="2200" smtClean="0"/>
              <a:t>נבדקי קבוצת הביקורת והניסוי ייבדקו באותו הזמן.</a:t>
            </a:r>
          </a:p>
          <a:p>
            <a:pPr marL="660400" indent="-660400" algn="just" eaLnBrk="1" hangingPunct="1">
              <a:buClr>
                <a:srgbClr val="0066FF"/>
              </a:buClr>
              <a:buFont typeface="Wingdings" pitchFamily="2" charset="2"/>
              <a:buChar char="r"/>
            </a:pPr>
            <a:r>
              <a:rPr lang="he-IL" sz="2200" smtClean="0"/>
              <a:t>נבדקי קבוצת הביקורת והניסוי יטופלו באופן זהה במשך הניסוי למעט כמובן המניפולציה הניסויית (המשתנה הבלתי תלוי).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15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215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215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215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153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1"/>
          </p:nvPr>
        </p:nvSpPr>
        <p:spPr>
          <a:noFill/>
        </p:spPr>
        <p:txBody>
          <a:bodyPr/>
          <a:lstStyle/>
          <a:p>
            <a:fld id="{1B4F3F5E-7777-4CA1-8F47-4D3A3C37F693}" type="slidenum">
              <a:rPr lang="he-IL" smtClean="0"/>
              <a:pPr/>
              <a:t>13</a:t>
            </a:fld>
            <a:endParaRPr lang="en-US" smtClean="0"/>
          </a:p>
        </p:txBody>
      </p:sp>
      <p:sp>
        <p:nvSpPr>
          <p:cNvPr id="15363" name="Rectangle 2"/>
          <p:cNvSpPr>
            <a:spLocks noGrp="1" noChangeArrowheads="1"/>
          </p:cNvSpPr>
          <p:nvPr>
            <p:ph type="title"/>
          </p:nvPr>
        </p:nvSpPr>
        <p:spPr/>
        <p:txBody>
          <a:bodyPr/>
          <a:lstStyle/>
          <a:p>
            <a:pPr eaLnBrk="1" hangingPunct="1"/>
            <a:r>
              <a:rPr lang="he-IL" smtClean="0"/>
              <a:t>תפקיד המדע ומטרותיו - דוגמא </a:t>
            </a:r>
            <a:endParaRPr lang="en-US" smtClean="0"/>
          </a:p>
        </p:txBody>
      </p:sp>
      <p:sp>
        <p:nvSpPr>
          <p:cNvPr id="103427" name="Rectangle 3"/>
          <p:cNvSpPr>
            <a:spLocks noGrp="1" noChangeArrowheads="1"/>
          </p:cNvSpPr>
          <p:nvPr>
            <p:ph type="body" idx="1"/>
          </p:nvPr>
        </p:nvSpPr>
        <p:spPr>
          <a:xfrm>
            <a:off x="179388" y="1916113"/>
            <a:ext cx="8569325" cy="3595687"/>
          </a:xfrm>
        </p:spPr>
        <p:txBody>
          <a:bodyPr/>
          <a:lstStyle/>
          <a:p>
            <a:pPr marL="0" indent="0" algn="just" eaLnBrk="1" hangingPunct="1">
              <a:lnSpc>
                <a:spcPct val="110000"/>
              </a:lnSpc>
              <a:buFont typeface="Wingdings" pitchFamily="2" charset="2"/>
              <a:buNone/>
            </a:pPr>
            <a:r>
              <a:rPr lang="he-IL" smtClean="0"/>
              <a:t>חוק כללי: תחושת תסכול גורמת להתנהגות תוקפנית</a:t>
            </a:r>
          </a:p>
          <a:p>
            <a:pPr marL="0" indent="0" algn="just" eaLnBrk="1" hangingPunct="1">
              <a:lnSpc>
                <a:spcPct val="110000"/>
              </a:lnSpc>
              <a:buFont typeface="Wingdings" pitchFamily="2" charset="2"/>
              <a:buNone/>
            </a:pPr>
            <a:endParaRPr lang="he-IL" sz="1500" smtClean="0"/>
          </a:p>
          <a:p>
            <a:pPr marL="0" indent="0" algn="just" eaLnBrk="1" hangingPunct="1">
              <a:lnSpc>
                <a:spcPct val="110000"/>
              </a:lnSpc>
              <a:buFont typeface="Wingdings" pitchFamily="2" charset="2"/>
              <a:buNone/>
            </a:pPr>
            <a:r>
              <a:rPr lang="he-IL" sz="1900" i="1" smtClean="0">
                <a:solidFill>
                  <a:schemeClr val="folHlink"/>
                </a:solidFill>
              </a:rPr>
              <a:t>ילד בונה מכונית מלגו בעמל רב, המכונית נופלת ומתפרקת, </a:t>
            </a:r>
          </a:p>
          <a:p>
            <a:pPr marL="0" indent="0" algn="just" eaLnBrk="1" hangingPunct="1">
              <a:lnSpc>
                <a:spcPct val="110000"/>
              </a:lnSpc>
              <a:buFont typeface="Wingdings" pitchFamily="2" charset="2"/>
              <a:buNone/>
            </a:pPr>
            <a:r>
              <a:rPr lang="he-IL" sz="1900" i="1" smtClean="0">
                <a:solidFill>
                  <a:schemeClr val="folHlink"/>
                </a:solidFill>
              </a:rPr>
              <a:t>				הילד בועט במכונית ההרוסה ומפזר את כל חלקי הלגו.</a:t>
            </a:r>
          </a:p>
          <a:p>
            <a:pPr marL="0" indent="0" algn="just" eaLnBrk="1" hangingPunct="1">
              <a:lnSpc>
                <a:spcPct val="110000"/>
              </a:lnSpc>
              <a:buFont typeface="Wingdings" pitchFamily="2" charset="2"/>
              <a:buNone/>
            </a:pPr>
            <a:r>
              <a:rPr lang="he-IL" sz="2000" smtClean="0"/>
              <a:t>פסיכולוג המכיר את החוק הכללי:</a:t>
            </a:r>
          </a:p>
          <a:p>
            <a:pPr marL="857250" lvl="1" indent="-285750" algn="just" eaLnBrk="1" hangingPunct="1">
              <a:lnSpc>
                <a:spcPct val="110000"/>
              </a:lnSpc>
              <a:buClr>
                <a:srgbClr val="0066FF"/>
              </a:buClr>
              <a:buFont typeface="Wingdings" pitchFamily="2" charset="2"/>
              <a:buChar char="ü"/>
            </a:pPr>
            <a:r>
              <a:rPr lang="he-IL" sz="1800" b="1" smtClean="0"/>
              <a:t>מיטיב להבין את תגובת הילד מההדיוט שאינו מתמצא בפסיכולוגיה.</a:t>
            </a:r>
          </a:p>
          <a:p>
            <a:pPr marL="857250" lvl="1" indent="-285750" algn="just" eaLnBrk="1" hangingPunct="1">
              <a:lnSpc>
                <a:spcPct val="110000"/>
              </a:lnSpc>
              <a:buClr>
                <a:srgbClr val="0066FF"/>
              </a:buClr>
              <a:buFont typeface="Wingdings" pitchFamily="2" charset="2"/>
              <a:buChar char="ü"/>
            </a:pPr>
            <a:r>
              <a:rPr lang="he-IL" sz="1800" b="1" smtClean="0"/>
              <a:t>יכול להסביר את ההתנהגות לאמו של הילד.</a:t>
            </a:r>
          </a:p>
          <a:p>
            <a:pPr marL="857250" lvl="1" indent="-285750" algn="just" eaLnBrk="1" hangingPunct="1">
              <a:lnSpc>
                <a:spcPct val="110000"/>
              </a:lnSpc>
              <a:buClr>
                <a:srgbClr val="0066FF"/>
              </a:buClr>
              <a:buFont typeface="Wingdings" pitchFamily="2" charset="2"/>
              <a:buChar char="ü"/>
            </a:pPr>
            <a:r>
              <a:rPr lang="he-IL" sz="1800" b="1" smtClean="0"/>
              <a:t>יכול לנבא מתי תתרחש שוב התנהגות כזו.</a:t>
            </a:r>
          </a:p>
          <a:p>
            <a:pPr marL="857250" lvl="1" indent="-285750" algn="just" eaLnBrk="1" hangingPunct="1">
              <a:lnSpc>
                <a:spcPct val="110000"/>
              </a:lnSpc>
              <a:buClr>
                <a:srgbClr val="0066FF"/>
              </a:buClr>
              <a:buFont typeface="Wingdings" pitchFamily="2" charset="2"/>
              <a:buChar char="ü"/>
            </a:pPr>
            <a:r>
              <a:rPr lang="he-IL" sz="1800" b="1" smtClean="0"/>
              <a:t>יכול לשלוט ע"י פיקוח על מצבי תסכול.</a:t>
            </a:r>
            <a:endParaRPr lang="en-US" sz="1800" b="1" smtClean="0"/>
          </a:p>
        </p:txBody>
      </p:sp>
      <p:sp>
        <p:nvSpPr>
          <p:cNvPr id="103428" name="Rectangle 4"/>
          <p:cNvSpPr>
            <a:spLocks noChangeArrowheads="1"/>
          </p:cNvSpPr>
          <p:nvPr/>
        </p:nvSpPr>
        <p:spPr bwMode="auto">
          <a:xfrm>
            <a:off x="468313" y="5805488"/>
            <a:ext cx="8067675" cy="762000"/>
          </a:xfrm>
          <a:prstGeom prst="rect">
            <a:avLst/>
          </a:prstGeom>
          <a:solidFill>
            <a:srgbClr val="C0C0C0"/>
          </a:solidFill>
          <a:ln w="9525">
            <a:solidFill>
              <a:schemeClr val="tx1"/>
            </a:solidFill>
            <a:miter lim="800000"/>
            <a:headEnd/>
            <a:tailEnd/>
          </a:ln>
          <a:effectLst/>
        </p:spPr>
        <p:txBody>
          <a:bodyPr anchor="ctr"/>
          <a:lstStyle/>
          <a:p>
            <a:pPr>
              <a:defRPr/>
            </a:pPr>
            <a:r>
              <a:rPr lang="he-IL" dirty="0">
                <a:latin typeface="+mn-lt"/>
                <a:cs typeface="+mn-cs"/>
              </a:rPr>
              <a:t>אחד מחוקיה הכלליים של תיאורית החיזוק של </a:t>
            </a:r>
            <a:r>
              <a:rPr lang="he-IL" dirty="0" err="1">
                <a:latin typeface="+mn-lt"/>
                <a:cs typeface="+mn-cs"/>
              </a:rPr>
              <a:t>סקינר</a:t>
            </a:r>
            <a:r>
              <a:rPr lang="he-IL" dirty="0">
                <a:latin typeface="+mn-lt"/>
                <a:cs typeface="+mn-cs"/>
              </a:rPr>
              <a:t> הוא: אם מתגמלים </a:t>
            </a:r>
            <a:r>
              <a:rPr lang="he-IL" dirty="0">
                <a:latin typeface="+mj-lt"/>
                <a:cs typeface="+mn-cs"/>
              </a:rPr>
              <a:t>תגובה או התנהגות מסוימת היא נוטה להתרחש שוב ושוב. תן דוגמא והראה כיצד מטרות המדע באות לידי ביטוי.</a:t>
            </a:r>
            <a:endParaRPr lang="en-US" dirty="0">
              <a:latin typeface="+mj-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animEffect transition="in" filter="fade">
                                      <p:cBhvr>
                                        <p:cTn id="7" dur="2000"/>
                                        <p:tgtEl>
                                          <p:spTgt spid="10342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3427">
                                            <p:txEl>
                                              <p:pRg st="2" end="2"/>
                                            </p:txEl>
                                          </p:spTgt>
                                        </p:tgtEl>
                                        <p:attrNameLst>
                                          <p:attrName>style.visibility</p:attrName>
                                        </p:attrNameLst>
                                      </p:cBhvr>
                                      <p:to>
                                        <p:strVal val="visible"/>
                                      </p:to>
                                    </p:set>
                                    <p:animEffect transition="in" filter="fade">
                                      <p:cBhvr>
                                        <p:cTn id="10" dur="2000"/>
                                        <p:tgtEl>
                                          <p:spTgt spid="103427">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3427">
                                            <p:txEl>
                                              <p:pRg st="3" end="3"/>
                                            </p:txEl>
                                          </p:spTgt>
                                        </p:tgtEl>
                                        <p:attrNameLst>
                                          <p:attrName>style.visibility</p:attrName>
                                        </p:attrNameLst>
                                      </p:cBhvr>
                                      <p:to>
                                        <p:strVal val="visible"/>
                                      </p:to>
                                    </p:set>
                                    <p:animEffect transition="in" filter="fade">
                                      <p:cBhvr>
                                        <p:cTn id="13" dur="2000"/>
                                        <p:tgtEl>
                                          <p:spTgt spid="103427">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3427">
                                            <p:txEl>
                                              <p:pRg st="4" end="4"/>
                                            </p:txEl>
                                          </p:spTgt>
                                        </p:tgtEl>
                                        <p:attrNameLst>
                                          <p:attrName>style.visibility</p:attrName>
                                        </p:attrNameLst>
                                      </p:cBhvr>
                                      <p:to>
                                        <p:strVal val="visible"/>
                                      </p:to>
                                    </p:set>
                                    <p:animEffect transition="in" filter="fade">
                                      <p:cBhvr>
                                        <p:cTn id="16" dur="2000"/>
                                        <p:tgtEl>
                                          <p:spTgt spid="103427">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03427">
                                            <p:txEl>
                                              <p:pRg st="5" end="5"/>
                                            </p:txEl>
                                          </p:spTgt>
                                        </p:tgtEl>
                                        <p:attrNameLst>
                                          <p:attrName>style.visibility</p:attrName>
                                        </p:attrNameLst>
                                      </p:cBhvr>
                                      <p:to>
                                        <p:strVal val="visible"/>
                                      </p:to>
                                    </p:set>
                                    <p:animEffect transition="in" filter="fade">
                                      <p:cBhvr>
                                        <p:cTn id="19" dur="2000"/>
                                        <p:tgtEl>
                                          <p:spTgt spid="103427">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03427">
                                            <p:txEl>
                                              <p:pRg st="6" end="6"/>
                                            </p:txEl>
                                          </p:spTgt>
                                        </p:tgtEl>
                                        <p:attrNameLst>
                                          <p:attrName>style.visibility</p:attrName>
                                        </p:attrNameLst>
                                      </p:cBhvr>
                                      <p:to>
                                        <p:strVal val="visible"/>
                                      </p:to>
                                    </p:set>
                                    <p:animEffect transition="in" filter="fade">
                                      <p:cBhvr>
                                        <p:cTn id="22" dur="2000"/>
                                        <p:tgtEl>
                                          <p:spTgt spid="103427">
                                            <p:txEl>
                                              <p:pRg st="6" end="6"/>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03427">
                                            <p:txEl>
                                              <p:pRg st="7" end="7"/>
                                            </p:txEl>
                                          </p:spTgt>
                                        </p:tgtEl>
                                        <p:attrNameLst>
                                          <p:attrName>style.visibility</p:attrName>
                                        </p:attrNameLst>
                                      </p:cBhvr>
                                      <p:to>
                                        <p:strVal val="visible"/>
                                      </p:to>
                                    </p:set>
                                    <p:animEffect transition="in" filter="fade">
                                      <p:cBhvr>
                                        <p:cTn id="25" dur="2000"/>
                                        <p:tgtEl>
                                          <p:spTgt spid="103427">
                                            <p:txEl>
                                              <p:pRg st="7" end="7"/>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03427">
                                            <p:txEl>
                                              <p:pRg st="8" end="8"/>
                                            </p:txEl>
                                          </p:spTgt>
                                        </p:tgtEl>
                                        <p:attrNameLst>
                                          <p:attrName>style.visibility</p:attrName>
                                        </p:attrNameLst>
                                      </p:cBhvr>
                                      <p:to>
                                        <p:strVal val="visible"/>
                                      </p:to>
                                    </p:set>
                                    <p:animEffect transition="in" filter="fade">
                                      <p:cBhvr>
                                        <p:cTn id="28" dur="2000"/>
                                        <p:tgtEl>
                                          <p:spTgt spid="103427">
                                            <p:txEl>
                                              <p:pRg st="8" end="8"/>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9" presetClass="entr" presetSubtype="0" decel="100000" fill="hold" grpId="0" nodeType="clickEffect">
                                  <p:stCondLst>
                                    <p:cond delay="0"/>
                                  </p:stCondLst>
                                  <p:childTnLst>
                                    <p:set>
                                      <p:cBhvr>
                                        <p:cTn id="32" dur="1" fill="hold">
                                          <p:stCondLst>
                                            <p:cond delay="0"/>
                                          </p:stCondLst>
                                        </p:cTn>
                                        <p:tgtEl>
                                          <p:spTgt spid="103428"/>
                                        </p:tgtEl>
                                        <p:attrNameLst>
                                          <p:attrName>style.visibility</p:attrName>
                                        </p:attrNameLst>
                                      </p:cBhvr>
                                      <p:to>
                                        <p:strVal val="visible"/>
                                      </p:to>
                                    </p:set>
                                    <p:anim calcmode="lin" valueType="num">
                                      <p:cBhvr>
                                        <p:cTn id="33" dur="500" fill="hold"/>
                                        <p:tgtEl>
                                          <p:spTgt spid="103428"/>
                                        </p:tgtEl>
                                        <p:attrNameLst>
                                          <p:attrName>ppt_w</p:attrName>
                                        </p:attrNameLst>
                                      </p:cBhvr>
                                      <p:tavLst>
                                        <p:tav tm="0">
                                          <p:val>
                                            <p:fltVal val="0"/>
                                          </p:val>
                                        </p:tav>
                                        <p:tav tm="100000">
                                          <p:val>
                                            <p:strVal val="#ppt_w"/>
                                          </p:val>
                                        </p:tav>
                                      </p:tavLst>
                                    </p:anim>
                                    <p:anim calcmode="lin" valueType="num">
                                      <p:cBhvr>
                                        <p:cTn id="34" dur="500" fill="hold"/>
                                        <p:tgtEl>
                                          <p:spTgt spid="103428"/>
                                        </p:tgtEl>
                                        <p:attrNameLst>
                                          <p:attrName>ppt_h</p:attrName>
                                        </p:attrNameLst>
                                      </p:cBhvr>
                                      <p:tavLst>
                                        <p:tav tm="0">
                                          <p:val>
                                            <p:fltVal val="0"/>
                                          </p:val>
                                        </p:tav>
                                        <p:tav tm="100000">
                                          <p:val>
                                            <p:strVal val="#ppt_h"/>
                                          </p:val>
                                        </p:tav>
                                      </p:tavLst>
                                    </p:anim>
                                    <p:anim calcmode="lin" valueType="num">
                                      <p:cBhvr>
                                        <p:cTn id="35" dur="500" fill="hold"/>
                                        <p:tgtEl>
                                          <p:spTgt spid="103428"/>
                                        </p:tgtEl>
                                        <p:attrNameLst>
                                          <p:attrName>style.rotation</p:attrName>
                                        </p:attrNameLst>
                                      </p:cBhvr>
                                      <p:tavLst>
                                        <p:tav tm="0">
                                          <p:val>
                                            <p:fltVal val="360"/>
                                          </p:val>
                                        </p:tav>
                                        <p:tav tm="100000">
                                          <p:val>
                                            <p:fltVal val="0"/>
                                          </p:val>
                                        </p:tav>
                                      </p:tavLst>
                                    </p:anim>
                                    <p:animEffect transition="in" filter="fade">
                                      <p:cBhvr>
                                        <p:cTn id="36" dur="500"/>
                                        <p:tgtEl>
                                          <p:spTgt spid="103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allAtOnce"/>
      <p:bldP spid="103428" grpId="0" animBg="1"/>
    </p:bldLst>
  </p:timing>
</p:sld>
</file>

<file path=ppt/slides/slide1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Slide Number Placeholder 5"/>
          <p:cNvSpPr>
            <a:spLocks noGrp="1"/>
          </p:cNvSpPr>
          <p:nvPr>
            <p:ph type="sldNum" sz="quarter" idx="11"/>
          </p:nvPr>
        </p:nvSpPr>
        <p:spPr>
          <a:noFill/>
        </p:spPr>
        <p:txBody>
          <a:bodyPr/>
          <a:lstStyle/>
          <a:p>
            <a:fld id="{31D35403-B385-4AF5-9D14-E2940BD56F35}" type="slidenum">
              <a:rPr lang="he-IL" smtClean="0"/>
              <a:pPr/>
              <a:t>130</a:t>
            </a:fld>
            <a:endParaRPr lang="en-US" smtClean="0"/>
          </a:p>
        </p:txBody>
      </p:sp>
      <p:sp>
        <p:nvSpPr>
          <p:cNvPr id="135171" name="Rectangle 2"/>
          <p:cNvSpPr>
            <a:spLocks noGrp="1" noChangeArrowheads="1"/>
          </p:cNvSpPr>
          <p:nvPr>
            <p:ph type="title"/>
          </p:nvPr>
        </p:nvSpPr>
        <p:spPr>
          <a:xfrm>
            <a:off x="684213" y="188913"/>
            <a:ext cx="8281987" cy="1216025"/>
          </a:xfrm>
        </p:spPr>
        <p:txBody>
          <a:bodyPr/>
          <a:lstStyle/>
          <a:p>
            <a:pPr eaLnBrk="1" hangingPunct="1"/>
            <a:r>
              <a:rPr lang="he-IL" sz="3000" smtClean="0"/>
              <a:t>שליטה בהבדל שבין קבוצת הניסוי לקבוצת הביקורת</a:t>
            </a:r>
            <a:endParaRPr lang="en-US" sz="3000" smtClean="0"/>
          </a:p>
        </p:txBody>
      </p:sp>
      <p:sp>
        <p:nvSpPr>
          <p:cNvPr id="322563" name="Rectangle 3"/>
          <p:cNvSpPr>
            <a:spLocks noGrp="1" noChangeArrowheads="1"/>
          </p:cNvSpPr>
          <p:nvPr>
            <p:ph type="body" sz="half" idx="1"/>
          </p:nvPr>
        </p:nvSpPr>
        <p:spPr>
          <a:xfrm>
            <a:off x="611188" y="1773238"/>
            <a:ext cx="8064500" cy="4319587"/>
          </a:xfrm>
        </p:spPr>
        <p:txBody>
          <a:bodyPr/>
          <a:lstStyle/>
          <a:p>
            <a:pPr marL="660400" indent="-660400" algn="just" eaLnBrk="1" hangingPunct="1">
              <a:lnSpc>
                <a:spcPct val="80000"/>
              </a:lnSpc>
              <a:buClr>
                <a:srgbClr val="0066FF"/>
              </a:buClr>
              <a:buFont typeface="Wingdings" pitchFamily="2" charset="2"/>
              <a:buNone/>
            </a:pPr>
            <a:r>
              <a:rPr lang="he-IL" sz="2200" smtClean="0"/>
              <a:t>כזכור המערך המתאמי לא אפשר לשלוט בהבדלים שבין קבוצות הניסוי ואף לא בהבדלים שבין קבוצות הניסוי כיצד מושגת השליטה במערך הניסויי:</a:t>
            </a:r>
          </a:p>
          <a:p>
            <a:pPr marL="660400" indent="-660400" algn="just" eaLnBrk="1" hangingPunct="1">
              <a:lnSpc>
                <a:spcPct val="80000"/>
              </a:lnSpc>
              <a:buClr>
                <a:srgbClr val="0066FF"/>
              </a:buClr>
              <a:buFont typeface="Wingdings" pitchFamily="2" charset="2"/>
              <a:buChar char="r"/>
            </a:pPr>
            <a:r>
              <a:rPr lang="he-IL" sz="2200" b="1" smtClean="0"/>
              <a:t>מניעת טעות שיטתית (שונות שמקורה לא במשתנה הבלתי תלוי המתופעל). </a:t>
            </a:r>
            <a:r>
              <a:rPr lang="he-IL" sz="2200" smtClean="0"/>
              <a:t>מושגת ע"י הקצאה רנדומאלית לקבוצות. המשמעות של הקצאה רנדומאלית היא שלכל נבדק יש סיכוי שווה להיבחר לכל אחת מהקבוצות, ביקורת או ניסוי. כלומר, הפיכת כל טעות שיטתית פוטנציאלית לטעות מקרית, שונות בין נבדקים בתוך הקבוצות ולא בין הקבוצות.  </a:t>
            </a:r>
          </a:p>
          <a:p>
            <a:pPr marL="660400" indent="-660400" algn="just" eaLnBrk="1" hangingPunct="1">
              <a:lnSpc>
                <a:spcPct val="80000"/>
              </a:lnSpc>
              <a:buClr>
                <a:srgbClr val="0066FF"/>
              </a:buClr>
              <a:buFont typeface="Wingdings" pitchFamily="2" charset="2"/>
              <a:buChar char="r"/>
            </a:pPr>
            <a:r>
              <a:rPr lang="he-IL" sz="2200" b="1" smtClean="0"/>
              <a:t>מזעור הטעות המקרית (1). </a:t>
            </a:r>
            <a:r>
              <a:rPr lang="he-IL" sz="2200" smtClean="0"/>
              <a:t>תמיד ישנה טעות מקרית, יחד עם זאת הדבר הופך בעייתי </a:t>
            </a:r>
            <a:r>
              <a:rPr lang="he-IL" sz="2200" b="1" smtClean="0"/>
              <a:t> </a:t>
            </a:r>
            <a:r>
              <a:rPr lang="he-IL" sz="2200" smtClean="0"/>
              <a:t>רק כאשר הטעות המקרית גדולה ואילו השונות שמקורה במשתנה הבלתי תלוי המתופעל קטנה, כלומר ישנו מיסוך. אם ידוע על משתנה מתערב שיכול למסך </a:t>
            </a:r>
            <a:r>
              <a:rPr lang="he-IL" sz="2200" b="1" smtClean="0"/>
              <a:t>ניתן להחזיקו כקבוע</a:t>
            </a:r>
            <a:r>
              <a:rPr lang="he-IL" sz="2200" smtClean="0"/>
              <a:t>, דהיינו הן קבוצת הביקורת והן קבוצת הניסוי מכילות אותו או אינן מכילות אותו, או לחליפין מכילות אותו בכמות שווה.</a:t>
            </a:r>
          </a:p>
          <a:p>
            <a:pPr marL="660400" indent="-660400" algn="just" eaLnBrk="1" hangingPunct="1">
              <a:lnSpc>
                <a:spcPct val="80000"/>
              </a:lnSpc>
              <a:buClr>
                <a:srgbClr val="0066FF"/>
              </a:buClr>
              <a:buFont typeface="Wingdings" pitchFamily="2" charset="2"/>
              <a:buChar char="r"/>
            </a:pPr>
            <a:r>
              <a:rPr lang="he-IL" sz="2200" b="1" smtClean="0"/>
              <a:t>מזעור הטעות המקרית (2). </a:t>
            </a:r>
            <a:r>
              <a:rPr lang="he-IL" sz="2200" smtClean="0"/>
              <a:t>דרך נוספת למזער את הטעות המקרית היא ע"י הפיכתה למשתנה שהשפעתו שיטתית וזאת ע"י בדיקה נפרדת פעם עם אותו משתנה 'מתערב' ופעם נוספת ללא אותו משתנה 'מתערב'.</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25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225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2256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225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563" grpId="0" build="p" autoUpdateAnimBg="0"/>
    </p:bldLst>
  </p:timing>
</p:sld>
</file>

<file path=ppt/slides/slide1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6194" name="Slide Number Placeholder 5"/>
          <p:cNvSpPr>
            <a:spLocks noGrp="1"/>
          </p:cNvSpPr>
          <p:nvPr>
            <p:ph type="sldNum" sz="quarter" idx="11"/>
          </p:nvPr>
        </p:nvSpPr>
        <p:spPr>
          <a:noFill/>
        </p:spPr>
        <p:txBody>
          <a:bodyPr/>
          <a:lstStyle/>
          <a:p>
            <a:fld id="{68CB5BD1-689B-4F11-B2E3-C176181849CC}" type="slidenum">
              <a:rPr lang="he-IL" smtClean="0"/>
              <a:pPr/>
              <a:t>131</a:t>
            </a:fld>
            <a:endParaRPr lang="en-US" smtClean="0"/>
          </a:p>
        </p:txBody>
      </p:sp>
      <p:sp>
        <p:nvSpPr>
          <p:cNvPr id="136195" name="Rectangle 2"/>
          <p:cNvSpPr>
            <a:spLocks noGrp="1" noChangeArrowheads="1"/>
          </p:cNvSpPr>
          <p:nvPr>
            <p:ph type="title"/>
          </p:nvPr>
        </p:nvSpPr>
        <p:spPr>
          <a:xfrm>
            <a:off x="684213" y="188913"/>
            <a:ext cx="8281987" cy="1216025"/>
          </a:xfrm>
        </p:spPr>
        <p:txBody>
          <a:bodyPr/>
          <a:lstStyle/>
          <a:p>
            <a:pPr eaLnBrk="1" hangingPunct="1"/>
            <a:r>
              <a:rPr lang="he-IL" sz="3400" smtClean="0"/>
              <a:t>איומים על התוקף הפנימי</a:t>
            </a:r>
            <a:endParaRPr lang="en-US" sz="3400" smtClean="0"/>
          </a:p>
        </p:txBody>
      </p:sp>
      <p:sp>
        <p:nvSpPr>
          <p:cNvPr id="323587" name="Rectangle 3"/>
          <p:cNvSpPr>
            <a:spLocks noGrp="1" noChangeArrowheads="1"/>
          </p:cNvSpPr>
          <p:nvPr>
            <p:ph type="body" sz="half" idx="1"/>
          </p:nvPr>
        </p:nvSpPr>
        <p:spPr>
          <a:xfrm>
            <a:off x="611188" y="1773238"/>
            <a:ext cx="8064500" cy="4319587"/>
          </a:xfrm>
        </p:spPr>
        <p:txBody>
          <a:bodyPr/>
          <a:lstStyle/>
          <a:p>
            <a:pPr marL="660400" indent="-660400" algn="just" eaLnBrk="1" hangingPunct="1">
              <a:buClr>
                <a:srgbClr val="0066FF"/>
              </a:buClr>
              <a:buFont typeface="Wingdings" pitchFamily="2" charset="2"/>
              <a:buNone/>
            </a:pPr>
            <a:r>
              <a:rPr lang="he-IL" sz="2600" b="1" smtClean="0"/>
              <a:t>תוקף פנימי</a:t>
            </a:r>
            <a:r>
              <a:rPr lang="he-IL" sz="2600" smtClean="0"/>
              <a:t> – עד כמה ניתן לשלול הסברים חלופיים לתוצאות מלבד המשתנה המתופעל, הבלתי תלוי. ככל שניתן להניח בביטחון רב יותר כי מקור התוצאות הוא במשתנה המתופעל ולשלול הסברים אלטרנטיביים כן עולה התוקף הפנימי.</a:t>
            </a:r>
          </a:p>
          <a:p>
            <a:pPr marL="660400" indent="-660400" algn="just" eaLnBrk="1" hangingPunct="1">
              <a:buClr>
                <a:srgbClr val="0066FF"/>
              </a:buClr>
              <a:buFont typeface="Wingdings" pitchFamily="2" charset="2"/>
              <a:buNone/>
            </a:pPr>
            <a:r>
              <a:rPr lang="he-IL" sz="2600" smtClean="0"/>
              <a:t>איומים על התוקף הפנימי:</a:t>
            </a:r>
          </a:p>
          <a:p>
            <a:pPr marL="660400" indent="-660400" algn="just" eaLnBrk="1" hangingPunct="1">
              <a:buFont typeface="Wingdings 2" pitchFamily="18" charset="2"/>
              <a:buChar char="N"/>
            </a:pPr>
            <a:r>
              <a:rPr lang="he-IL" sz="2600" b="1" smtClean="0"/>
              <a:t>היסטוריה</a:t>
            </a:r>
            <a:r>
              <a:rPr lang="he-IL" sz="2600" smtClean="0"/>
              <a:t> – כינוי לכל המאורעות הקורים במהלך הניסוי, בין המדידה הראשונה של המשתנה התלוי (לפני הניסוי) לבין המדידה שלאחר הניסוי. ניתן ליחס את השינוי לאותם מאורעות ולא לתפעול (הסבר חלופי).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35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235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235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87" grpId="0" build="p" autoUpdateAnimBg="0"/>
    </p:bldLst>
  </p:timing>
</p:sld>
</file>

<file path=ppt/slides/slide1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8" name="Slide Number Placeholder 5"/>
          <p:cNvSpPr>
            <a:spLocks noGrp="1"/>
          </p:cNvSpPr>
          <p:nvPr>
            <p:ph type="sldNum" sz="quarter" idx="11"/>
          </p:nvPr>
        </p:nvSpPr>
        <p:spPr>
          <a:noFill/>
        </p:spPr>
        <p:txBody>
          <a:bodyPr/>
          <a:lstStyle/>
          <a:p>
            <a:fld id="{F5D4F33E-89D7-492C-9651-3223EFFD1E48}" type="slidenum">
              <a:rPr lang="he-IL" smtClean="0"/>
              <a:pPr/>
              <a:t>132</a:t>
            </a:fld>
            <a:endParaRPr lang="en-US" smtClean="0"/>
          </a:p>
        </p:txBody>
      </p:sp>
      <p:sp>
        <p:nvSpPr>
          <p:cNvPr id="137219" name="Rectangle 2"/>
          <p:cNvSpPr>
            <a:spLocks noGrp="1" noChangeArrowheads="1"/>
          </p:cNvSpPr>
          <p:nvPr>
            <p:ph type="title"/>
          </p:nvPr>
        </p:nvSpPr>
        <p:spPr>
          <a:xfrm>
            <a:off x="684213" y="188913"/>
            <a:ext cx="8281987" cy="1216025"/>
          </a:xfrm>
        </p:spPr>
        <p:txBody>
          <a:bodyPr/>
          <a:lstStyle/>
          <a:p>
            <a:pPr eaLnBrk="1" hangingPunct="1"/>
            <a:r>
              <a:rPr lang="he-IL" sz="3400" smtClean="0"/>
              <a:t>איומים על התוקף הפנימי (2)</a:t>
            </a:r>
            <a:endParaRPr lang="en-US" sz="3400" smtClean="0"/>
          </a:p>
        </p:txBody>
      </p:sp>
      <p:sp>
        <p:nvSpPr>
          <p:cNvPr id="324611" name="Rectangle 3"/>
          <p:cNvSpPr>
            <a:spLocks noGrp="1" noChangeArrowheads="1"/>
          </p:cNvSpPr>
          <p:nvPr>
            <p:ph type="body" sz="half" idx="1"/>
          </p:nvPr>
        </p:nvSpPr>
        <p:spPr>
          <a:xfrm>
            <a:off x="611188" y="1773238"/>
            <a:ext cx="8064500" cy="4319587"/>
          </a:xfrm>
        </p:spPr>
        <p:txBody>
          <a:bodyPr/>
          <a:lstStyle/>
          <a:p>
            <a:pPr marL="660400" indent="-660400" algn="just" eaLnBrk="1" hangingPunct="1">
              <a:buFont typeface="Wingdings 2" pitchFamily="18" charset="2"/>
              <a:buChar char="N"/>
            </a:pPr>
            <a:r>
              <a:rPr lang="he-IL" sz="2600" b="1" smtClean="0"/>
              <a:t>בשילה</a:t>
            </a:r>
            <a:r>
              <a:rPr lang="he-IL" sz="2600" smtClean="0"/>
              <a:t> – בשילה טבעית של הנבדקים במהלך הניסוי. בעיקר בניסויים ארוכי טווח. כלומר ניתן ליחס את השינוי לאותה הבשלה ולא לתפעול (הסבר חלופי).</a:t>
            </a:r>
          </a:p>
          <a:p>
            <a:pPr marL="660400" indent="-660400" algn="just" eaLnBrk="1" hangingPunct="1">
              <a:buFont typeface="Wingdings 2" pitchFamily="18" charset="2"/>
              <a:buChar char="N"/>
            </a:pPr>
            <a:r>
              <a:rPr lang="he-IL" sz="2600" b="1" smtClean="0"/>
              <a:t>מכשור </a:t>
            </a:r>
            <a:r>
              <a:rPr lang="he-IL" sz="2600" smtClean="0"/>
              <a:t> - מכשיר או כלי המדידה או האדם (הנסיין) שמתפעל את המכשיר עלול לעבור שינויים בין מדידה למדידה. כלומר ניתן ליחס את השינוי לשינוי במכשור ובמודד ולא לתפעול (הסבר חלופי).</a:t>
            </a:r>
          </a:p>
          <a:p>
            <a:pPr marL="660400" indent="-660400" algn="just" eaLnBrk="1" hangingPunct="1">
              <a:buFont typeface="Wingdings 2" pitchFamily="18" charset="2"/>
              <a:buChar char="N"/>
            </a:pPr>
            <a:r>
              <a:rPr lang="he-IL" sz="2600" b="1" smtClean="0"/>
              <a:t>מדידה</a:t>
            </a:r>
            <a:r>
              <a:rPr lang="he-IL" sz="2600" smtClean="0"/>
              <a:t> – לעיתים מדידה ראשונה של המשתנה התלוי משפיעה על המדידה השנייה, הנבדק לומד מהמדידה הראשונה על המדידה השנייה (צובר ניסיון). כלומר ניתן ליחס את השינוי ללמידה מהמדידה הראשונה לשנייה ולא לתפעול (הסבר חלופי).</a:t>
            </a:r>
          </a:p>
          <a:p>
            <a:pPr marL="660400" indent="-660400" algn="just" eaLnBrk="1" hangingPunct="1">
              <a:buFont typeface="Wingdings" pitchFamily="2" charset="2"/>
              <a:buChar char="r"/>
            </a:pPr>
            <a:endParaRPr lang="he-IL" sz="26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46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246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246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4611" grpId="0" build="p" autoUpdateAnimBg="0"/>
    </p:bldLst>
  </p:timing>
</p:sld>
</file>

<file path=ppt/slides/slide1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242" name="Slide Number Placeholder 5"/>
          <p:cNvSpPr>
            <a:spLocks noGrp="1"/>
          </p:cNvSpPr>
          <p:nvPr>
            <p:ph type="sldNum" sz="quarter" idx="11"/>
          </p:nvPr>
        </p:nvSpPr>
        <p:spPr>
          <a:noFill/>
        </p:spPr>
        <p:txBody>
          <a:bodyPr/>
          <a:lstStyle/>
          <a:p>
            <a:fld id="{DD59FEEB-A3B0-4416-BA5A-1B70BFB07968}" type="slidenum">
              <a:rPr lang="he-IL" smtClean="0"/>
              <a:pPr/>
              <a:t>133</a:t>
            </a:fld>
            <a:endParaRPr lang="en-US" smtClean="0"/>
          </a:p>
        </p:txBody>
      </p:sp>
      <p:sp>
        <p:nvSpPr>
          <p:cNvPr id="138243" name="Rectangle 2"/>
          <p:cNvSpPr>
            <a:spLocks noGrp="1" noChangeArrowheads="1"/>
          </p:cNvSpPr>
          <p:nvPr>
            <p:ph type="title"/>
          </p:nvPr>
        </p:nvSpPr>
        <p:spPr>
          <a:xfrm>
            <a:off x="684213" y="188913"/>
            <a:ext cx="8281987" cy="1216025"/>
          </a:xfrm>
        </p:spPr>
        <p:txBody>
          <a:bodyPr/>
          <a:lstStyle/>
          <a:p>
            <a:pPr eaLnBrk="1" hangingPunct="1"/>
            <a:r>
              <a:rPr lang="he-IL" sz="3400" smtClean="0"/>
              <a:t>איומים על התוקף הפנימי (3)</a:t>
            </a:r>
            <a:endParaRPr lang="en-US" sz="3400" smtClean="0"/>
          </a:p>
        </p:txBody>
      </p:sp>
      <p:sp>
        <p:nvSpPr>
          <p:cNvPr id="325635" name="Rectangle 3"/>
          <p:cNvSpPr>
            <a:spLocks noGrp="1" noChangeArrowheads="1"/>
          </p:cNvSpPr>
          <p:nvPr>
            <p:ph type="body" sz="half" idx="1"/>
          </p:nvPr>
        </p:nvSpPr>
        <p:spPr>
          <a:xfrm>
            <a:off x="611188" y="1773238"/>
            <a:ext cx="8064500" cy="4319587"/>
          </a:xfrm>
        </p:spPr>
        <p:txBody>
          <a:bodyPr/>
          <a:lstStyle/>
          <a:p>
            <a:pPr marL="660400" indent="-660400" algn="just" eaLnBrk="1" hangingPunct="1">
              <a:buFont typeface="Wingdings 2" pitchFamily="18" charset="2"/>
              <a:buChar char="N"/>
            </a:pPr>
            <a:r>
              <a:rPr lang="he-IL" sz="2000" b="1" smtClean="0"/>
              <a:t>רגרסיה סטטיסטית</a:t>
            </a:r>
            <a:r>
              <a:rPr lang="he-IL" sz="2000" smtClean="0"/>
              <a:t> </a:t>
            </a:r>
            <a:r>
              <a:rPr lang="he-IL" sz="2000" b="1" smtClean="0"/>
              <a:t>(וצמצום טווח)</a:t>
            </a:r>
            <a:r>
              <a:rPr lang="he-IL" sz="2000" smtClean="0"/>
              <a:t> – כאשר הקבוצות, הביקורת או הניסוי, נבחרות למחקר ע"פ ציוניהן הקיצוניים לקבוצה אחת או שתיהן אין לאן לעלות או לרדת. כלומר ניתן ליחס את השינוי לרגרסיה הסטטיסטית ולא לתפעול (הסבר חלופי).</a:t>
            </a:r>
          </a:p>
          <a:p>
            <a:pPr marL="660400" indent="-660400" algn="just" eaLnBrk="1" hangingPunct="1">
              <a:buFont typeface="Wingdings 2" pitchFamily="18" charset="2"/>
              <a:buChar char="N"/>
            </a:pPr>
            <a:r>
              <a:rPr lang="he-IL" sz="2000" b="1" smtClean="0"/>
              <a:t>ברירה </a:t>
            </a:r>
            <a:r>
              <a:rPr lang="he-IL" sz="2000" smtClean="0"/>
              <a:t> - הקבוצות נבדלו מראש במשתנה מסוים (מעבר למשתנה הבלתי תלוי המתופעל) שהתערב. כלומר ניתן ליחס את השינוי לאותו משתנה מתערב ולא לתפעול (הסבר חלופי).</a:t>
            </a:r>
          </a:p>
          <a:p>
            <a:pPr marL="660400" indent="-660400" algn="just" eaLnBrk="1" hangingPunct="1">
              <a:buFont typeface="Wingdings 2" pitchFamily="18" charset="2"/>
              <a:buChar char="N"/>
            </a:pPr>
            <a:r>
              <a:rPr lang="he-IL" sz="2000" b="1" smtClean="0"/>
              <a:t>נשירה</a:t>
            </a:r>
            <a:r>
              <a:rPr lang="he-IL" sz="2000" smtClean="0"/>
              <a:t> – כאשר הנשירה מהמחקר אינה שווה בין הקבוצות, נשירה בררנית (בד"כ כתוצאה מחוסר שביעות רצון מהתפעול של אחת הקבוצות, למשל טיפול רפואי שונה) נוצרים הבדלים שיטתיים בין הקבוצות. כלומר ניתן ליחס את השינוי להבדלים השיטתיים בין הקבוצות ולא לתפעול (הסבר חלופי).</a:t>
            </a:r>
          </a:p>
          <a:p>
            <a:pPr marL="660400" indent="-660400" algn="just" eaLnBrk="1" hangingPunct="1">
              <a:buFont typeface="Wingdings 2" pitchFamily="18" charset="2"/>
              <a:buChar char="N"/>
            </a:pPr>
            <a:r>
              <a:rPr lang="he-IL" sz="2000" b="1" smtClean="0"/>
              <a:t>התמרמרות</a:t>
            </a:r>
            <a:r>
              <a:rPr lang="he-IL" sz="2000" smtClean="0"/>
              <a:t>  - כאשר הטיפול שמקבלת אחת הקבוצות טוב יותר הדבר עלול ליצור התמרמרות בקרב הקבוצה השנייה ותחושת קיפוח. כלומר ניתן ליחס את השינוי להבדלים שיטתיים כתוצאה של התמרמות ותחושת קיפוח ולא לתפעול (הסבר חלופי).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56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256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256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256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5635" grpId="0" build="p" autoUpdateAnimBg="0"/>
    </p:bldLst>
  </p:timing>
</p:sld>
</file>

<file path=ppt/slides/slide1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6" name="Slide Number Placeholder 5"/>
          <p:cNvSpPr>
            <a:spLocks noGrp="1"/>
          </p:cNvSpPr>
          <p:nvPr>
            <p:ph type="sldNum" sz="quarter" idx="11"/>
          </p:nvPr>
        </p:nvSpPr>
        <p:spPr>
          <a:noFill/>
        </p:spPr>
        <p:txBody>
          <a:bodyPr/>
          <a:lstStyle/>
          <a:p>
            <a:fld id="{1DD308FB-0070-4132-8363-CA3D4E3D1CB2}" type="slidenum">
              <a:rPr lang="he-IL" smtClean="0"/>
              <a:pPr/>
              <a:t>134</a:t>
            </a:fld>
            <a:endParaRPr lang="en-US" smtClean="0"/>
          </a:p>
        </p:txBody>
      </p:sp>
      <p:sp>
        <p:nvSpPr>
          <p:cNvPr id="139267" name="Rectangle 2"/>
          <p:cNvSpPr>
            <a:spLocks noGrp="1" noChangeArrowheads="1"/>
          </p:cNvSpPr>
          <p:nvPr>
            <p:ph type="title"/>
          </p:nvPr>
        </p:nvSpPr>
        <p:spPr>
          <a:xfrm>
            <a:off x="684213" y="188913"/>
            <a:ext cx="8281987" cy="1216025"/>
          </a:xfrm>
        </p:spPr>
        <p:txBody>
          <a:bodyPr/>
          <a:lstStyle/>
          <a:p>
            <a:pPr eaLnBrk="1" hangingPunct="1"/>
            <a:r>
              <a:rPr lang="he-IL" sz="3400" smtClean="0"/>
              <a:t>איומים על תוקף המבנה</a:t>
            </a:r>
            <a:endParaRPr lang="en-US" sz="3400" smtClean="0"/>
          </a:p>
        </p:txBody>
      </p:sp>
      <p:sp>
        <p:nvSpPr>
          <p:cNvPr id="327683" name="Rectangle 3"/>
          <p:cNvSpPr>
            <a:spLocks noGrp="1" noChangeArrowheads="1"/>
          </p:cNvSpPr>
          <p:nvPr>
            <p:ph type="body" sz="half" idx="1"/>
          </p:nvPr>
        </p:nvSpPr>
        <p:spPr>
          <a:xfrm>
            <a:off x="611188" y="1773238"/>
            <a:ext cx="8064500" cy="4464050"/>
          </a:xfrm>
        </p:spPr>
        <p:txBody>
          <a:bodyPr/>
          <a:lstStyle/>
          <a:p>
            <a:pPr marL="660400" indent="-660400" algn="just" eaLnBrk="1" hangingPunct="1">
              <a:buClr>
                <a:srgbClr val="0066FF"/>
              </a:buClr>
              <a:buFont typeface="Wingdings" pitchFamily="2" charset="2"/>
              <a:buNone/>
            </a:pPr>
            <a:r>
              <a:rPr lang="he-IL" sz="2200" b="1" smtClean="0"/>
              <a:t>תוקף מבנה</a:t>
            </a:r>
            <a:r>
              <a:rPr lang="he-IL" sz="2200" smtClean="0"/>
              <a:t> – האם ההגדרות האופרציונאליות של המשתנה התלוי והבלתי תלוי במחקר מייצגות נאמנה את המושגים התיאורטיים שהחוקר התכוון לבדוק.</a:t>
            </a:r>
          </a:p>
          <a:p>
            <a:pPr marL="660400" indent="-660400" algn="just" eaLnBrk="1" hangingPunct="1">
              <a:buClr>
                <a:srgbClr val="0066FF"/>
              </a:buClr>
              <a:buFont typeface="Wingdings" pitchFamily="2" charset="2"/>
              <a:buNone/>
            </a:pPr>
            <a:r>
              <a:rPr lang="he-IL" sz="2200" smtClean="0"/>
              <a:t>איומים על תוקף המבנה:</a:t>
            </a:r>
          </a:p>
          <a:p>
            <a:pPr marL="660400" indent="-660400" algn="just" eaLnBrk="1" hangingPunct="1">
              <a:buFont typeface="Wingdings 2" pitchFamily="18" charset="2"/>
              <a:buChar char="N"/>
            </a:pPr>
            <a:r>
              <a:rPr lang="he-IL" sz="2200" b="1" smtClean="0"/>
              <a:t>אי בהירות המשתנה התיאורטי</a:t>
            </a:r>
            <a:r>
              <a:rPr lang="he-IL" sz="2200" smtClean="0"/>
              <a:t> – העדר הסכמה לגבי מהות או ההגדרה של המשתנה התיאורטי.</a:t>
            </a:r>
          </a:p>
          <a:p>
            <a:pPr marL="660400" indent="-660400" algn="just" eaLnBrk="1" hangingPunct="1">
              <a:buFont typeface="Wingdings 2" pitchFamily="18" charset="2"/>
              <a:buChar char="N"/>
            </a:pPr>
            <a:r>
              <a:rPr lang="he-IL" sz="2200" b="1" smtClean="0"/>
              <a:t>חפיפה או הלימה לא מספקת בין המשתנה התצפיתי לתיאורטי. </a:t>
            </a:r>
            <a:r>
              <a:rPr lang="he-IL" sz="2200" smtClean="0"/>
              <a:t>לכן מקובל להציע מספר הגדרות אופרציונאליות למשתנים (הבלתי תלויים והתלויים).  </a:t>
            </a:r>
            <a:endParaRPr lang="he-IL" sz="2200" b="1" smtClean="0"/>
          </a:p>
          <a:p>
            <a:pPr marL="660400" indent="-660400" algn="just" eaLnBrk="1" hangingPunct="1">
              <a:buFont typeface="Wingdings 2" pitchFamily="18" charset="2"/>
              <a:buChar char="N"/>
            </a:pPr>
            <a:r>
              <a:rPr lang="he-IL" sz="2200" b="1" smtClean="0"/>
              <a:t>ציפיות הנסיין.</a:t>
            </a:r>
          </a:p>
          <a:p>
            <a:pPr marL="660400" indent="-660400" algn="just" eaLnBrk="1" hangingPunct="1">
              <a:buFont typeface="Wingdings 2" pitchFamily="18" charset="2"/>
              <a:buChar char="N"/>
            </a:pPr>
            <a:r>
              <a:rPr lang="he-IL" sz="2200" b="1" smtClean="0"/>
              <a:t>נבדקים מנחשים את השערות הניסוי.</a:t>
            </a:r>
          </a:p>
          <a:p>
            <a:pPr marL="660400" indent="-660400" algn="just" eaLnBrk="1" hangingPunct="1">
              <a:buFont typeface="Wingdings 2" pitchFamily="18" charset="2"/>
              <a:buChar char="N"/>
            </a:pPr>
            <a:r>
              <a:rPr lang="he-IL" sz="2200" b="1" smtClean="0"/>
              <a:t>שאיפה לזכות בהערכת הנסיין (רצייה).</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76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276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276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2768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2768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2768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2768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683" grpId="0" build="p" autoUpdateAnimBg="0"/>
    </p:bldLst>
  </p:timing>
</p:sld>
</file>

<file path=ppt/slides/slide1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90" name="Slide Number Placeholder 5"/>
          <p:cNvSpPr>
            <a:spLocks noGrp="1"/>
          </p:cNvSpPr>
          <p:nvPr>
            <p:ph type="sldNum" sz="quarter" idx="11"/>
          </p:nvPr>
        </p:nvSpPr>
        <p:spPr>
          <a:noFill/>
        </p:spPr>
        <p:txBody>
          <a:bodyPr/>
          <a:lstStyle/>
          <a:p>
            <a:fld id="{8CCF1779-A4C7-4C08-9F5E-AD09F79D023B}" type="slidenum">
              <a:rPr lang="he-IL" smtClean="0"/>
              <a:pPr/>
              <a:t>135</a:t>
            </a:fld>
            <a:endParaRPr lang="en-US" smtClean="0"/>
          </a:p>
        </p:txBody>
      </p:sp>
      <p:sp>
        <p:nvSpPr>
          <p:cNvPr id="140291" name="Rectangle 2"/>
          <p:cNvSpPr>
            <a:spLocks noGrp="1" noChangeArrowheads="1"/>
          </p:cNvSpPr>
          <p:nvPr>
            <p:ph type="title"/>
          </p:nvPr>
        </p:nvSpPr>
        <p:spPr>
          <a:xfrm>
            <a:off x="684213" y="188913"/>
            <a:ext cx="8281987" cy="1216025"/>
          </a:xfrm>
        </p:spPr>
        <p:txBody>
          <a:bodyPr/>
          <a:lstStyle/>
          <a:p>
            <a:pPr eaLnBrk="1" hangingPunct="1"/>
            <a:r>
              <a:rPr lang="he-IL" sz="3400" smtClean="0"/>
              <a:t>איומים על התוקף החיצוני</a:t>
            </a:r>
            <a:endParaRPr lang="en-US" sz="3400" smtClean="0"/>
          </a:p>
        </p:txBody>
      </p:sp>
      <p:sp>
        <p:nvSpPr>
          <p:cNvPr id="329731" name="Rectangle 3"/>
          <p:cNvSpPr>
            <a:spLocks noGrp="1" noChangeArrowheads="1"/>
          </p:cNvSpPr>
          <p:nvPr>
            <p:ph type="body" sz="half" idx="1"/>
          </p:nvPr>
        </p:nvSpPr>
        <p:spPr>
          <a:xfrm>
            <a:off x="611188" y="1773238"/>
            <a:ext cx="8064500" cy="4464050"/>
          </a:xfrm>
        </p:spPr>
        <p:txBody>
          <a:bodyPr/>
          <a:lstStyle/>
          <a:p>
            <a:pPr marL="660400" indent="-660400" algn="just" eaLnBrk="1" hangingPunct="1">
              <a:buClr>
                <a:srgbClr val="0066FF"/>
              </a:buClr>
              <a:buFont typeface="Wingdings" pitchFamily="2" charset="2"/>
              <a:buNone/>
            </a:pPr>
            <a:r>
              <a:rPr lang="he-IL" sz="2600" b="1" smtClean="0"/>
              <a:t>תוקף חיצוני</a:t>
            </a:r>
            <a:r>
              <a:rPr lang="he-IL" sz="2600" smtClean="0"/>
              <a:t> – עד כמה ניתן להכליל את ממצאי הניסוי על אוכלוסיות שונות, מצבים שונים, זמנים שונים.</a:t>
            </a:r>
          </a:p>
          <a:p>
            <a:pPr marL="660400" indent="-660400" algn="just" eaLnBrk="1" hangingPunct="1">
              <a:buClr>
                <a:srgbClr val="0066FF"/>
              </a:buClr>
              <a:buFont typeface="Wingdings" pitchFamily="2" charset="2"/>
              <a:buNone/>
            </a:pPr>
            <a:r>
              <a:rPr lang="he-IL" sz="2600" smtClean="0"/>
              <a:t>איומים על התוקף החיצוני:</a:t>
            </a:r>
          </a:p>
          <a:p>
            <a:pPr marL="660400" indent="-660400" algn="just" eaLnBrk="1" hangingPunct="1">
              <a:buFont typeface="Wingdings 2" pitchFamily="18" charset="2"/>
              <a:buChar char="N"/>
            </a:pPr>
            <a:r>
              <a:rPr lang="he-IL" sz="2600" b="1" smtClean="0"/>
              <a:t>אינטראקציה בין ברירה לטיפול הניסויי</a:t>
            </a:r>
            <a:r>
              <a:rPr lang="he-IL" sz="2600" smtClean="0"/>
              <a:t> – מסגרת הדגימה הינה תת אוכלוסייה (לדוגמא: סטודנטים שנה א', מתנדבים) מן האוכלוסייה הכללית שעליה אנו רוצים להכליל את תוצאות המחקר. המשמעות היא שניתן להכליל את תוצאות המחקר רק לגבי תת האוכלוסייה ולא לגבי האוכלוסייה כולה.</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97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297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297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31" grpId="0" build="p" autoUpdateAnimBg="0"/>
    </p:bldLst>
  </p:timing>
</p:sld>
</file>

<file path=ppt/slides/slide1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4" name="Slide Number Placeholder 5"/>
          <p:cNvSpPr>
            <a:spLocks noGrp="1"/>
          </p:cNvSpPr>
          <p:nvPr>
            <p:ph type="sldNum" sz="quarter" idx="11"/>
          </p:nvPr>
        </p:nvSpPr>
        <p:spPr>
          <a:noFill/>
        </p:spPr>
        <p:txBody>
          <a:bodyPr/>
          <a:lstStyle/>
          <a:p>
            <a:fld id="{AB56C303-6386-4AB4-91EE-88EE00FA7F7D}" type="slidenum">
              <a:rPr lang="he-IL" smtClean="0"/>
              <a:pPr/>
              <a:t>136</a:t>
            </a:fld>
            <a:endParaRPr lang="en-US" smtClean="0"/>
          </a:p>
        </p:txBody>
      </p:sp>
      <p:sp>
        <p:nvSpPr>
          <p:cNvPr id="141315" name="Rectangle 2"/>
          <p:cNvSpPr>
            <a:spLocks noGrp="1" noChangeArrowheads="1"/>
          </p:cNvSpPr>
          <p:nvPr>
            <p:ph type="title"/>
          </p:nvPr>
        </p:nvSpPr>
        <p:spPr>
          <a:xfrm>
            <a:off x="684213" y="188913"/>
            <a:ext cx="8281987" cy="1216025"/>
          </a:xfrm>
        </p:spPr>
        <p:txBody>
          <a:bodyPr/>
          <a:lstStyle/>
          <a:p>
            <a:pPr eaLnBrk="1" hangingPunct="1"/>
            <a:r>
              <a:rPr lang="he-IL" sz="4500" smtClean="0"/>
              <a:t>מערכי ניסוי</a:t>
            </a:r>
            <a:endParaRPr lang="en-US" sz="4500" smtClean="0"/>
          </a:p>
        </p:txBody>
      </p:sp>
      <p:sp>
        <p:nvSpPr>
          <p:cNvPr id="330755" name="Rectangle 3"/>
          <p:cNvSpPr>
            <a:spLocks noGrp="1" noChangeArrowheads="1"/>
          </p:cNvSpPr>
          <p:nvPr>
            <p:ph type="body" sz="half" idx="1"/>
          </p:nvPr>
        </p:nvSpPr>
        <p:spPr>
          <a:xfrm>
            <a:off x="611188" y="1773238"/>
            <a:ext cx="8064500" cy="4464050"/>
          </a:xfrm>
        </p:spPr>
        <p:txBody>
          <a:bodyPr/>
          <a:lstStyle/>
          <a:p>
            <a:pPr marL="660400" indent="-660400" algn="just" eaLnBrk="1" hangingPunct="1">
              <a:buClr>
                <a:srgbClr val="0066FF"/>
              </a:buClr>
              <a:buFont typeface="Wingdings" pitchFamily="2" charset="2"/>
              <a:buNone/>
            </a:pPr>
            <a:r>
              <a:rPr lang="he-IL" sz="2600" b="1" smtClean="0"/>
              <a:t>מערך ניסוי</a:t>
            </a:r>
            <a:r>
              <a:rPr lang="he-IL" sz="2600" smtClean="0"/>
              <a:t> – הסכימה של תוכנית המחקר:</a:t>
            </a:r>
          </a:p>
          <a:p>
            <a:pPr marL="660400" indent="-660400" algn="just" eaLnBrk="1" hangingPunct="1">
              <a:buClr>
                <a:srgbClr val="0066FF"/>
              </a:buClr>
              <a:buFont typeface="Wingdings" pitchFamily="2" charset="2"/>
              <a:buNone/>
            </a:pPr>
            <a:endParaRPr lang="he-IL" sz="2600" smtClean="0"/>
          </a:p>
          <a:p>
            <a:pPr marL="660400" indent="-660400" algn="just" eaLnBrk="1" hangingPunct="1">
              <a:buClr>
                <a:srgbClr val="0066FF"/>
              </a:buClr>
              <a:buFont typeface="Wingdings" pitchFamily="2" charset="2"/>
              <a:buChar char="r"/>
            </a:pPr>
            <a:r>
              <a:rPr lang="he-IL" sz="2600" smtClean="0"/>
              <a:t>מספר המשתנים התלויים והבלתי תלויים.</a:t>
            </a:r>
          </a:p>
          <a:p>
            <a:pPr marL="660400" indent="-660400" algn="just" eaLnBrk="1" hangingPunct="1">
              <a:buClr>
                <a:srgbClr val="0066FF"/>
              </a:buClr>
              <a:buFont typeface="Wingdings" pitchFamily="2" charset="2"/>
              <a:buChar char="r"/>
            </a:pPr>
            <a:r>
              <a:rPr lang="he-IL" sz="2600" smtClean="0"/>
              <a:t>מספר המדידות שייעשו במשתנים התלויים וסדרן.</a:t>
            </a:r>
          </a:p>
          <a:p>
            <a:pPr marL="660400" indent="-660400" algn="just" eaLnBrk="1" hangingPunct="1">
              <a:buClr>
                <a:srgbClr val="0066FF"/>
              </a:buClr>
              <a:buFont typeface="Wingdings" pitchFamily="2" charset="2"/>
              <a:buChar char="r"/>
            </a:pPr>
            <a:r>
              <a:rPr lang="he-IL" sz="2600" smtClean="0"/>
              <a:t>מספר קבוצות הניסוי והביקורת.</a:t>
            </a:r>
          </a:p>
          <a:p>
            <a:pPr marL="660400" indent="-660400" algn="just" eaLnBrk="1" hangingPunct="1">
              <a:buClr>
                <a:srgbClr val="0066FF"/>
              </a:buClr>
              <a:buFont typeface="Wingdings" pitchFamily="2" charset="2"/>
              <a:buChar char="r"/>
            </a:pPr>
            <a:r>
              <a:rPr lang="he-IL" sz="2600" smtClean="0"/>
              <a:t>אופן הקצאת הנבדקים לקבוצות הניסוי.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307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3075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3075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30755">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307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0755" grpId="0" build="p" autoUpdateAnimBg="0"/>
    </p:bldLst>
  </p:timing>
</p:sld>
</file>

<file path=ppt/slides/slide1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8" name="Slide Number Placeholder 4"/>
          <p:cNvSpPr>
            <a:spLocks noGrp="1"/>
          </p:cNvSpPr>
          <p:nvPr>
            <p:ph type="sldNum" sz="quarter" idx="11"/>
          </p:nvPr>
        </p:nvSpPr>
        <p:spPr>
          <a:noFill/>
        </p:spPr>
        <p:txBody>
          <a:bodyPr/>
          <a:lstStyle/>
          <a:p>
            <a:fld id="{09C70423-5A2D-4138-8F16-F578E32B2691}" type="slidenum">
              <a:rPr lang="he-IL" smtClean="0"/>
              <a:pPr/>
              <a:t>137</a:t>
            </a:fld>
            <a:endParaRPr lang="en-US" smtClean="0"/>
          </a:p>
        </p:txBody>
      </p:sp>
      <p:sp>
        <p:nvSpPr>
          <p:cNvPr id="142339" name="Rectangle 2"/>
          <p:cNvSpPr>
            <a:spLocks noGrp="1" noChangeArrowheads="1"/>
          </p:cNvSpPr>
          <p:nvPr>
            <p:ph type="title"/>
          </p:nvPr>
        </p:nvSpPr>
        <p:spPr>
          <a:xfrm>
            <a:off x="719138" y="188913"/>
            <a:ext cx="8424862" cy="1216025"/>
          </a:xfrm>
        </p:spPr>
        <p:txBody>
          <a:bodyPr/>
          <a:lstStyle/>
          <a:p>
            <a:pPr eaLnBrk="1" hangingPunct="1"/>
            <a:r>
              <a:rPr lang="he-IL" sz="3200" smtClean="0"/>
              <a:t>עבודה שלב ד: ביצוע המחקר וכתיבת תוצאות ודיון </a:t>
            </a:r>
            <a:endParaRPr lang="en-US" sz="3200" smtClean="0"/>
          </a:p>
        </p:txBody>
      </p:sp>
      <p:sp>
        <p:nvSpPr>
          <p:cNvPr id="142340" name="Rectangle 3"/>
          <p:cNvSpPr>
            <a:spLocks noGrp="1" noChangeArrowheads="1"/>
          </p:cNvSpPr>
          <p:nvPr>
            <p:ph type="body" idx="1"/>
          </p:nvPr>
        </p:nvSpPr>
        <p:spPr/>
        <p:txBody>
          <a:bodyPr/>
          <a:lstStyle/>
          <a:p>
            <a:pPr algn="just" eaLnBrk="1" hangingPunct="1">
              <a:lnSpc>
                <a:spcPct val="110000"/>
              </a:lnSpc>
              <a:buClr>
                <a:schemeClr val="hlink"/>
              </a:buClr>
              <a:buFont typeface="Wingdings" pitchFamily="2" charset="2"/>
              <a:buChar char="&amp;"/>
            </a:pPr>
            <a:r>
              <a:rPr lang="he-IL" sz="2600" smtClean="0"/>
              <a:t>ביצוע המחקר.</a:t>
            </a:r>
          </a:p>
          <a:p>
            <a:pPr algn="just" eaLnBrk="1" hangingPunct="1">
              <a:lnSpc>
                <a:spcPct val="110000"/>
              </a:lnSpc>
              <a:buClr>
                <a:schemeClr val="hlink"/>
              </a:buClr>
              <a:buFont typeface="Wingdings" pitchFamily="2" charset="2"/>
              <a:buChar char="&amp;"/>
            </a:pPr>
            <a:r>
              <a:rPr lang="he-IL" sz="2600" smtClean="0"/>
              <a:t>כתיבת תוצאות ודיון.</a:t>
            </a:r>
          </a:p>
          <a:p>
            <a:pPr algn="just" eaLnBrk="1" hangingPunct="1">
              <a:lnSpc>
                <a:spcPct val="110000"/>
              </a:lnSpc>
              <a:buClr>
                <a:schemeClr val="hlink"/>
              </a:buClr>
              <a:buFont typeface="Wingdings" pitchFamily="2" charset="2"/>
              <a:buNone/>
            </a:pPr>
            <a:endParaRPr lang="en-US" sz="2600" smtClean="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62" name="Slide Number Placeholder 4"/>
          <p:cNvSpPr>
            <a:spLocks noGrp="1"/>
          </p:cNvSpPr>
          <p:nvPr>
            <p:ph type="sldNum" sz="quarter" idx="11"/>
          </p:nvPr>
        </p:nvSpPr>
        <p:spPr>
          <a:noFill/>
        </p:spPr>
        <p:txBody>
          <a:bodyPr/>
          <a:lstStyle/>
          <a:p>
            <a:fld id="{EB06C746-02C1-4743-B1B2-8725A30BF64D}" type="slidenum">
              <a:rPr lang="he-IL" smtClean="0"/>
              <a:pPr/>
              <a:t>138</a:t>
            </a:fld>
            <a:endParaRPr lang="en-US" smtClean="0"/>
          </a:p>
        </p:txBody>
      </p:sp>
      <p:sp>
        <p:nvSpPr>
          <p:cNvPr id="316418" name="Rectangle 2"/>
          <p:cNvSpPr>
            <a:spLocks noGrp="1" noChangeArrowheads="1"/>
          </p:cNvSpPr>
          <p:nvPr>
            <p:ph type="body" idx="1"/>
          </p:nvPr>
        </p:nvSpPr>
        <p:spPr>
          <a:xfrm>
            <a:off x="827088" y="1844675"/>
            <a:ext cx="7958137" cy="4238625"/>
          </a:xfrm>
        </p:spPr>
        <p:txBody>
          <a:bodyPr/>
          <a:lstStyle/>
          <a:p>
            <a:pPr marL="609600" indent="-609600" algn="just" eaLnBrk="1" hangingPunct="1">
              <a:lnSpc>
                <a:spcPct val="110000"/>
              </a:lnSpc>
              <a:buFont typeface="Wingdings" pitchFamily="2" charset="2"/>
              <a:buNone/>
            </a:pPr>
            <a:r>
              <a:rPr lang="he-IL" sz="3100" smtClean="0"/>
              <a:t>בהתייחס למאמר שקראת:</a:t>
            </a:r>
          </a:p>
          <a:p>
            <a:pPr marL="990600" lvl="1" indent="-533400" algn="just" eaLnBrk="1" hangingPunct="1">
              <a:lnSpc>
                <a:spcPct val="110000"/>
              </a:lnSpc>
              <a:buClr>
                <a:srgbClr val="0000FF"/>
              </a:buClr>
              <a:buFont typeface="Wingdings" pitchFamily="2" charset="2"/>
              <a:buChar char="§"/>
            </a:pPr>
            <a:r>
              <a:rPr lang="he-IL" sz="2700" smtClean="0"/>
              <a:t>מהו המשתנה הבלתי תלוי המרכזי במחקר?</a:t>
            </a:r>
          </a:p>
          <a:p>
            <a:pPr marL="990600" lvl="1" indent="-533400" algn="just" eaLnBrk="1" hangingPunct="1">
              <a:lnSpc>
                <a:spcPct val="110000"/>
              </a:lnSpc>
              <a:buClr>
                <a:srgbClr val="0000FF"/>
              </a:buClr>
              <a:buFont typeface="Wingdings" pitchFamily="2" charset="2"/>
              <a:buChar char="§"/>
            </a:pPr>
            <a:r>
              <a:rPr lang="he-IL" sz="2700" smtClean="0"/>
              <a:t>מהי ההגדרה הנומינלית של המשתנה הבלתי תלוי?</a:t>
            </a:r>
          </a:p>
          <a:p>
            <a:pPr marL="990600" lvl="1" indent="-533400" algn="just" eaLnBrk="1" hangingPunct="1">
              <a:lnSpc>
                <a:spcPct val="110000"/>
              </a:lnSpc>
              <a:buClr>
                <a:srgbClr val="0000FF"/>
              </a:buClr>
              <a:buFont typeface="Wingdings" pitchFamily="2" charset="2"/>
              <a:buChar char="§"/>
            </a:pPr>
            <a:r>
              <a:rPr lang="he-IL" sz="2700" smtClean="0"/>
              <a:t>מהו המשתנה התלוי במחקר?</a:t>
            </a:r>
          </a:p>
          <a:p>
            <a:pPr marL="990600" lvl="1" indent="-533400" algn="just" eaLnBrk="1" hangingPunct="1">
              <a:lnSpc>
                <a:spcPct val="110000"/>
              </a:lnSpc>
              <a:buClr>
                <a:srgbClr val="0000FF"/>
              </a:buClr>
              <a:buFont typeface="Wingdings" pitchFamily="2" charset="2"/>
              <a:buChar char="§"/>
            </a:pPr>
            <a:r>
              <a:rPr lang="he-IL" sz="2700" smtClean="0"/>
              <a:t>מהי ההגדרה האופרציונאלית של המשתנה הבלתי תלוי?</a:t>
            </a:r>
          </a:p>
          <a:p>
            <a:pPr marL="990600" lvl="1" indent="-533400" algn="just" eaLnBrk="1" hangingPunct="1">
              <a:lnSpc>
                <a:spcPct val="110000"/>
              </a:lnSpc>
              <a:buClr>
                <a:srgbClr val="0000FF"/>
              </a:buClr>
              <a:buFont typeface="Wingdings" pitchFamily="2" charset="2"/>
              <a:buChar char="§"/>
            </a:pPr>
            <a:r>
              <a:rPr lang="he-IL" sz="2700" smtClean="0"/>
              <a:t>מהי ההגדרה האופרציונאלית של המשתנה התלוי?</a:t>
            </a:r>
          </a:p>
          <a:p>
            <a:pPr marL="990600" lvl="1" indent="-533400" algn="just" eaLnBrk="1" hangingPunct="1">
              <a:lnSpc>
                <a:spcPct val="110000"/>
              </a:lnSpc>
              <a:buClr>
                <a:srgbClr val="0000FF"/>
              </a:buClr>
              <a:buFont typeface="Wingdings" pitchFamily="2" charset="2"/>
              <a:buChar char="§"/>
            </a:pPr>
            <a:r>
              <a:rPr lang="he-IL" sz="2700" smtClean="0"/>
              <a:t>מהי קבוצת הביקורת ומהי קבוצת הניסוי?</a:t>
            </a:r>
          </a:p>
        </p:txBody>
      </p:sp>
      <p:sp>
        <p:nvSpPr>
          <p:cNvPr id="143364" name="Rectangle 3"/>
          <p:cNvSpPr>
            <a:spLocks noChangeArrowheads="1"/>
          </p:cNvSpPr>
          <p:nvPr/>
        </p:nvSpPr>
        <p:spPr bwMode="auto">
          <a:xfrm>
            <a:off x="468313" y="0"/>
            <a:ext cx="7848600" cy="1216025"/>
          </a:xfrm>
          <a:prstGeom prst="rect">
            <a:avLst/>
          </a:prstGeom>
          <a:noFill/>
          <a:ln w="9525">
            <a:noFill/>
            <a:miter lim="800000"/>
            <a:headEnd/>
            <a:tailEnd/>
          </a:ln>
        </p:spPr>
        <p:txBody>
          <a:bodyPr anchor="b"/>
          <a:lstStyle/>
          <a:p>
            <a:r>
              <a:rPr lang="he-IL" sz="1900">
                <a:solidFill>
                  <a:schemeClr val="tx2"/>
                </a:solidFill>
              </a:rPr>
              <a:t>תרגיל: על בסיס המאמר 'השפעות לחצי הקבוצה על השינוי והעיוות של השיפוטים'</a:t>
            </a:r>
            <a:br>
              <a:rPr lang="he-IL" sz="1900">
                <a:solidFill>
                  <a:schemeClr val="tx2"/>
                </a:solidFill>
              </a:rPr>
            </a:br>
            <a:r>
              <a:rPr lang="he-IL" sz="1300" i="1">
                <a:solidFill>
                  <a:schemeClr val="tx2"/>
                </a:solidFill>
              </a:rPr>
              <a:t>סולומון אש</a:t>
            </a:r>
            <a:endParaRPr lang="en-US" sz="210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8" presetClass="entr" presetSubtype="0" accel="50000" fill="hold" grpId="0" nodeType="clickEffect">
                                  <p:stCondLst>
                                    <p:cond delay="0"/>
                                  </p:stCondLst>
                                  <p:iterate type="wd">
                                    <p:tmPct val="30000"/>
                                  </p:iterate>
                                  <p:childTnLst>
                                    <p:set>
                                      <p:cBhvr>
                                        <p:cTn id="6" dur="1" fill="hold">
                                          <p:stCondLst>
                                            <p:cond delay="0"/>
                                          </p:stCondLst>
                                        </p:cTn>
                                        <p:tgtEl>
                                          <p:spTgt spid="316418">
                                            <p:txEl>
                                              <p:pRg st="0" end="0"/>
                                            </p:txEl>
                                          </p:spTgt>
                                        </p:tgtEl>
                                        <p:attrNameLst>
                                          <p:attrName>style.visibility</p:attrName>
                                        </p:attrNameLst>
                                      </p:cBhvr>
                                      <p:to>
                                        <p:strVal val="visible"/>
                                      </p:to>
                                    </p:set>
                                    <p:set>
                                      <p:cBhvr>
                                        <p:cTn id="7" dur="455" fill="hold">
                                          <p:stCondLst>
                                            <p:cond delay="0"/>
                                          </p:stCondLst>
                                        </p:cTn>
                                        <p:tgtEl>
                                          <p:spTgt spid="316418">
                                            <p:txEl>
                                              <p:pRg st="0" end="0"/>
                                            </p:txEl>
                                          </p:spTgt>
                                        </p:tgtEl>
                                        <p:attrNameLst>
                                          <p:attrName>style.rotation</p:attrName>
                                        </p:attrNameLst>
                                      </p:cBhvr>
                                      <p:to>
                                        <p:strVal val="-45.0"/>
                                      </p:to>
                                    </p:set>
                                    <p:anim calcmode="lin" valueType="num">
                                      <p:cBhvr>
                                        <p:cTn id="8" dur="455" fill="hold">
                                          <p:stCondLst>
                                            <p:cond delay="455"/>
                                          </p:stCondLst>
                                        </p:cTn>
                                        <p:tgtEl>
                                          <p:spTgt spid="316418">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316418">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316418">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316418">
                                            <p:txEl>
                                              <p:pRg st="0" end="0"/>
                                            </p:txEl>
                                          </p:spTgt>
                                        </p:tgtEl>
                                        <p:attrNameLst>
                                          <p:attrName>ppt_y</p:attrName>
                                        </p:attrNameLst>
                                      </p:cBhvr>
                                      <p:tavLst>
                                        <p:tav tm="0">
                                          <p:val>
                                            <p:strVal val="#ppt_y-(0.354*#ppt_w-0.172*#ppt_h)"/>
                                          </p:val>
                                        </p:tav>
                                        <p:tav tm="100000">
                                          <p:val>
                                            <p:strVal val="#ppt_y"/>
                                          </p:val>
                                        </p:tav>
                                      </p:tavLst>
                                    </p:anim>
                                  </p:childTnLst>
                                </p:cTn>
                              </p:par>
                              <p:par>
                                <p:cTn id="12" presetID="38" presetClass="entr" presetSubtype="0" accel="50000" fill="hold" grpId="0" nodeType="withEffect">
                                  <p:stCondLst>
                                    <p:cond delay="0"/>
                                  </p:stCondLst>
                                  <p:iterate type="wd">
                                    <p:tmPct val="30000"/>
                                  </p:iterate>
                                  <p:childTnLst>
                                    <p:set>
                                      <p:cBhvr>
                                        <p:cTn id="13" dur="1" fill="hold">
                                          <p:stCondLst>
                                            <p:cond delay="0"/>
                                          </p:stCondLst>
                                        </p:cTn>
                                        <p:tgtEl>
                                          <p:spTgt spid="316418">
                                            <p:txEl>
                                              <p:pRg st="1" end="1"/>
                                            </p:txEl>
                                          </p:spTgt>
                                        </p:tgtEl>
                                        <p:attrNameLst>
                                          <p:attrName>style.visibility</p:attrName>
                                        </p:attrNameLst>
                                      </p:cBhvr>
                                      <p:to>
                                        <p:strVal val="visible"/>
                                      </p:to>
                                    </p:set>
                                    <p:set>
                                      <p:cBhvr>
                                        <p:cTn id="14" dur="455" fill="hold">
                                          <p:stCondLst>
                                            <p:cond delay="0"/>
                                          </p:stCondLst>
                                        </p:cTn>
                                        <p:tgtEl>
                                          <p:spTgt spid="316418">
                                            <p:txEl>
                                              <p:pRg st="1" end="1"/>
                                            </p:txEl>
                                          </p:spTgt>
                                        </p:tgtEl>
                                        <p:attrNameLst>
                                          <p:attrName>style.rotation</p:attrName>
                                        </p:attrNameLst>
                                      </p:cBhvr>
                                      <p:to>
                                        <p:strVal val="-45.0"/>
                                      </p:to>
                                    </p:set>
                                    <p:anim calcmode="lin" valueType="num">
                                      <p:cBhvr>
                                        <p:cTn id="15" dur="455" fill="hold">
                                          <p:stCondLst>
                                            <p:cond delay="455"/>
                                          </p:stCondLst>
                                        </p:cTn>
                                        <p:tgtEl>
                                          <p:spTgt spid="316418">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6" dur="455" fill="hold">
                                          <p:stCondLst>
                                            <p:cond delay="0"/>
                                          </p:stCondLst>
                                        </p:cTn>
                                        <p:tgtEl>
                                          <p:spTgt spid="316418">
                                            <p:txEl>
                                              <p:pRg st="1" end="1"/>
                                            </p:txEl>
                                          </p:spTgt>
                                        </p:tgtEl>
                                        <p:attrNameLst>
                                          <p:attrName>ppt_y</p:attrName>
                                        </p:attrNameLst>
                                      </p:cBhvr>
                                      <p:tavLst>
                                        <p:tav tm="0">
                                          <p:val>
                                            <p:strVal val="#ppt_y-1"/>
                                          </p:val>
                                        </p:tav>
                                        <p:tav tm="100000">
                                          <p:val>
                                            <p:strVal val="#ppt_y-(0.354*#ppt_w-0.172*#ppt_h)"/>
                                          </p:val>
                                        </p:tav>
                                      </p:tavLst>
                                    </p:anim>
                                    <p:anim calcmode="lin" valueType="num">
                                      <p:cBhvr>
                                        <p:cTn id="17" dur="156" decel="50000" autoRev="1" fill="hold">
                                          <p:stCondLst>
                                            <p:cond delay="455"/>
                                          </p:stCondLst>
                                        </p:cTn>
                                        <p:tgtEl>
                                          <p:spTgt spid="316418">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18" dur="136" fill="hold">
                                          <p:stCondLst>
                                            <p:cond delay="864"/>
                                          </p:stCondLst>
                                        </p:cTn>
                                        <p:tgtEl>
                                          <p:spTgt spid="316418">
                                            <p:txEl>
                                              <p:pRg st="1" end="1"/>
                                            </p:txEl>
                                          </p:spTgt>
                                        </p:tgtEl>
                                        <p:attrNameLst>
                                          <p:attrName>ppt_y</p:attrName>
                                        </p:attrNameLst>
                                      </p:cBhvr>
                                      <p:tavLst>
                                        <p:tav tm="0">
                                          <p:val>
                                            <p:strVal val="#ppt_y-(0.354*#ppt_w-0.172*#ppt_h)"/>
                                          </p:val>
                                        </p:tav>
                                        <p:tav tm="100000">
                                          <p:val>
                                            <p:strVal val="#ppt_y"/>
                                          </p:val>
                                        </p:tav>
                                      </p:tavLst>
                                    </p:anim>
                                  </p:childTnLst>
                                </p:cTn>
                              </p:par>
                              <p:par>
                                <p:cTn id="19" presetID="38" presetClass="entr" presetSubtype="0" accel="50000" fill="hold" grpId="0" nodeType="withEffect">
                                  <p:stCondLst>
                                    <p:cond delay="0"/>
                                  </p:stCondLst>
                                  <p:iterate type="wd">
                                    <p:tmPct val="30000"/>
                                  </p:iterate>
                                  <p:childTnLst>
                                    <p:set>
                                      <p:cBhvr>
                                        <p:cTn id="20" dur="1" fill="hold">
                                          <p:stCondLst>
                                            <p:cond delay="0"/>
                                          </p:stCondLst>
                                        </p:cTn>
                                        <p:tgtEl>
                                          <p:spTgt spid="316418">
                                            <p:txEl>
                                              <p:pRg st="2" end="2"/>
                                            </p:txEl>
                                          </p:spTgt>
                                        </p:tgtEl>
                                        <p:attrNameLst>
                                          <p:attrName>style.visibility</p:attrName>
                                        </p:attrNameLst>
                                      </p:cBhvr>
                                      <p:to>
                                        <p:strVal val="visible"/>
                                      </p:to>
                                    </p:set>
                                    <p:set>
                                      <p:cBhvr>
                                        <p:cTn id="21" dur="455" fill="hold">
                                          <p:stCondLst>
                                            <p:cond delay="0"/>
                                          </p:stCondLst>
                                        </p:cTn>
                                        <p:tgtEl>
                                          <p:spTgt spid="316418">
                                            <p:txEl>
                                              <p:pRg st="2" end="2"/>
                                            </p:txEl>
                                          </p:spTgt>
                                        </p:tgtEl>
                                        <p:attrNameLst>
                                          <p:attrName>style.rotation</p:attrName>
                                        </p:attrNameLst>
                                      </p:cBhvr>
                                      <p:to>
                                        <p:strVal val="-45.0"/>
                                      </p:to>
                                    </p:set>
                                    <p:anim calcmode="lin" valueType="num">
                                      <p:cBhvr>
                                        <p:cTn id="22" dur="455" fill="hold">
                                          <p:stCondLst>
                                            <p:cond delay="455"/>
                                          </p:stCondLst>
                                        </p:cTn>
                                        <p:tgtEl>
                                          <p:spTgt spid="316418">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23" dur="455" fill="hold">
                                          <p:stCondLst>
                                            <p:cond delay="0"/>
                                          </p:stCondLst>
                                        </p:cTn>
                                        <p:tgtEl>
                                          <p:spTgt spid="316418">
                                            <p:txEl>
                                              <p:pRg st="2" end="2"/>
                                            </p:txEl>
                                          </p:spTgt>
                                        </p:tgtEl>
                                        <p:attrNameLst>
                                          <p:attrName>ppt_y</p:attrName>
                                        </p:attrNameLst>
                                      </p:cBhvr>
                                      <p:tavLst>
                                        <p:tav tm="0">
                                          <p:val>
                                            <p:strVal val="#ppt_y-1"/>
                                          </p:val>
                                        </p:tav>
                                        <p:tav tm="100000">
                                          <p:val>
                                            <p:strVal val="#ppt_y-(0.354*#ppt_w-0.172*#ppt_h)"/>
                                          </p:val>
                                        </p:tav>
                                      </p:tavLst>
                                    </p:anim>
                                    <p:anim calcmode="lin" valueType="num">
                                      <p:cBhvr>
                                        <p:cTn id="24" dur="156" decel="50000" autoRev="1" fill="hold">
                                          <p:stCondLst>
                                            <p:cond delay="455"/>
                                          </p:stCondLst>
                                        </p:cTn>
                                        <p:tgtEl>
                                          <p:spTgt spid="316418">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5" dur="136" fill="hold">
                                          <p:stCondLst>
                                            <p:cond delay="864"/>
                                          </p:stCondLst>
                                        </p:cTn>
                                        <p:tgtEl>
                                          <p:spTgt spid="316418">
                                            <p:txEl>
                                              <p:pRg st="2" end="2"/>
                                            </p:txEl>
                                          </p:spTgt>
                                        </p:tgtEl>
                                        <p:attrNameLst>
                                          <p:attrName>ppt_y</p:attrName>
                                        </p:attrNameLst>
                                      </p:cBhvr>
                                      <p:tavLst>
                                        <p:tav tm="0">
                                          <p:val>
                                            <p:strVal val="#ppt_y-(0.354*#ppt_w-0.172*#ppt_h)"/>
                                          </p:val>
                                        </p:tav>
                                        <p:tav tm="100000">
                                          <p:val>
                                            <p:strVal val="#ppt_y"/>
                                          </p:val>
                                        </p:tav>
                                      </p:tavLst>
                                    </p:anim>
                                  </p:childTnLst>
                                </p:cTn>
                              </p:par>
                              <p:par>
                                <p:cTn id="26" presetID="38" presetClass="entr" presetSubtype="0" accel="50000" fill="hold" grpId="0" nodeType="withEffect">
                                  <p:stCondLst>
                                    <p:cond delay="0"/>
                                  </p:stCondLst>
                                  <p:iterate type="wd">
                                    <p:tmPct val="30000"/>
                                  </p:iterate>
                                  <p:childTnLst>
                                    <p:set>
                                      <p:cBhvr>
                                        <p:cTn id="27" dur="1" fill="hold">
                                          <p:stCondLst>
                                            <p:cond delay="0"/>
                                          </p:stCondLst>
                                        </p:cTn>
                                        <p:tgtEl>
                                          <p:spTgt spid="316418">
                                            <p:txEl>
                                              <p:pRg st="3" end="3"/>
                                            </p:txEl>
                                          </p:spTgt>
                                        </p:tgtEl>
                                        <p:attrNameLst>
                                          <p:attrName>style.visibility</p:attrName>
                                        </p:attrNameLst>
                                      </p:cBhvr>
                                      <p:to>
                                        <p:strVal val="visible"/>
                                      </p:to>
                                    </p:set>
                                    <p:set>
                                      <p:cBhvr>
                                        <p:cTn id="28" dur="455" fill="hold">
                                          <p:stCondLst>
                                            <p:cond delay="0"/>
                                          </p:stCondLst>
                                        </p:cTn>
                                        <p:tgtEl>
                                          <p:spTgt spid="316418">
                                            <p:txEl>
                                              <p:pRg st="3" end="3"/>
                                            </p:txEl>
                                          </p:spTgt>
                                        </p:tgtEl>
                                        <p:attrNameLst>
                                          <p:attrName>style.rotation</p:attrName>
                                        </p:attrNameLst>
                                      </p:cBhvr>
                                      <p:to>
                                        <p:strVal val="-45.0"/>
                                      </p:to>
                                    </p:set>
                                    <p:anim calcmode="lin" valueType="num">
                                      <p:cBhvr>
                                        <p:cTn id="29" dur="455" fill="hold">
                                          <p:stCondLst>
                                            <p:cond delay="455"/>
                                          </p:stCondLst>
                                        </p:cTn>
                                        <p:tgtEl>
                                          <p:spTgt spid="316418">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30" dur="455" fill="hold">
                                          <p:stCondLst>
                                            <p:cond delay="0"/>
                                          </p:stCondLst>
                                        </p:cTn>
                                        <p:tgtEl>
                                          <p:spTgt spid="316418">
                                            <p:txEl>
                                              <p:pRg st="3" end="3"/>
                                            </p:txEl>
                                          </p:spTgt>
                                        </p:tgtEl>
                                        <p:attrNameLst>
                                          <p:attrName>ppt_y</p:attrName>
                                        </p:attrNameLst>
                                      </p:cBhvr>
                                      <p:tavLst>
                                        <p:tav tm="0">
                                          <p:val>
                                            <p:strVal val="#ppt_y-1"/>
                                          </p:val>
                                        </p:tav>
                                        <p:tav tm="100000">
                                          <p:val>
                                            <p:strVal val="#ppt_y-(0.354*#ppt_w-0.172*#ppt_h)"/>
                                          </p:val>
                                        </p:tav>
                                      </p:tavLst>
                                    </p:anim>
                                    <p:anim calcmode="lin" valueType="num">
                                      <p:cBhvr>
                                        <p:cTn id="31" dur="156" decel="50000" autoRev="1" fill="hold">
                                          <p:stCondLst>
                                            <p:cond delay="455"/>
                                          </p:stCondLst>
                                        </p:cTn>
                                        <p:tgtEl>
                                          <p:spTgt spid="316418">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32" dur="136" fill="hold">
                                          <p:stCondLst>
                                            <p:cond delay="864"/>
                                          </p:stCondLst>
                                        </p:cTn>
                                        <p:tgtEl>
                                          <p:spTgt spid="316418">
                                            <p:txEl>
                                              <p:pRg st="3" end="3"/>
                                            </p:txEl>
                                          </p:spTgt>
                                        </p:tgtEl>
                                        <p:attrNameLst>
                                          <p:attrName>ppt_y</p:attrName>
                                        </p:attrNameLst>
                                      </p:cBhvr>
                                      <p:tavLst>
                                        <p:tav tm="0">
                                          <p:val>
                                            <p:strVal val="#ppt_y-(0.354*#ppt_w-0.172*#ppt_h)"/>
                                          </p:val>
                                        </p:tav>
                                        <p:tav tm="100000">
                                          <p:val>
                                            <p:strVal val="#ppt_y"/>
                                          </p:val>
                                        </p:tav>
                                      </p:tavLst>
                                    </p:anim>
                                  </p:childTnLst>
                                </p:cTn>
                              </p:par>
                              <p:par>
                                <p:cTn id="33" presetID="38" presetClass="entr" presetSubtype="0" accel="50000" fill="hold" grpId="0" nodeType="withEffect">
                                  <p:stCondLst>
                                    <p:cond delay="0"/>
                                  </p:stCondLst>
                                  <p:iterate type="wd">
                                    <p:tmPct val="30000"/>
                                  </p:iterate>
                                  <p:childTnLst>
                                    <p:set>
                                      <p:cBhvr>
                                        <p:cTn id="34" dur="1" fill="hold">
                                          <p:stCondLst>
                                            <p:cond delay="0"/>
                                          </p:stCondLst>
                                        </p:cTn>
                                        <p:tgtEl>
                                          <p:spTgt spid="316418">
                                            <p:txEl>
                                              <p:pRg st="4" end="4"/>
                                            </p:txEl>
                                          </p:spTgt>
                                        </p:tgtEl>
                                        <p:attrNameLst>
                                          <p:attrName>style.visibility</p:attrName>
                                        </p:attrNameLst>
                                      </p:cBhvr>
                                      <p:to>
                                        <p:strVal val="visible"/>
                                      </p:to>
                                    </p:set>
                                    <p:set>
                                      <p:cBhvr>
                                        <p:cTn id="35" dur="455" fill="hold">
                                          <p:stCondLst>
                                            <p:cond delay="0"/>
                                          </p:stCondLst>
                                        </p:cTn>
                                        <p:tgtEl>
                                          <p:spTgt spid="316418">
                                            <p:txEl>
                                              <p:pRg st="4" end="4"/>
                                            </p:txEl>
                                          </p:spTgt>
                                        </p:tgtEl>
                                        <p:attrNameLst>
                                          <p:attrName>style.rotation</p:attrName>
                                        </p:attrNameLst>
                                      </p:cBhvr>
                                      <p:to>
                                        <p:strVal val="-45.0"/>
                                      </p:to>
                                    </p:set>
                                    <p:anim calcmode="lin" valueType="num">
                                      <p:cBhvr>
                                        <p:cTn id="36" dur="455" fill="hold">
                                          <p:stCondLst>
                                            <p:cond delay="455"/>
                                          </p:stCondLst>
                                        </p:cTn>
                                        <p:tgtEl>
                                          <p:spTgt spid="316418">
                                            <p:txEl>
                                              <p:pRg st="4" end="4"/>
                                            </p:txEl>
                                          </p:spTgt>
                                        </p:tgtEl>
                                        <p:attrNameLst>
                                          <p:attrName>style.rotation</p:attrName>
                                        </p:attrNameLst>
                                      </p:cBhvr>
                                      <p:tavLst>
                                        <p:tav tm="0">
                                          <p:val>
                                            <p:fltVal val="-45"/>
                                          </p:val>
                                        </p:tav>
                                        <p:tav tm="69900">
                                          <p:val>
                                            <p:fltVal val="45"/>
                                          </p:val>
                                        </p:tav>
                                        <p:tav tm="100000">
                                          <p:val>
                                            <p:fltVal val="0"/>
                                          </p:val>
                                        </p:tav>
                                      </p:tavLst>
                                    </p:anim>
                                    <p:anim calcmode="lin" valueType="num">
                                      <p:cBhvr>
                                        <p:cTn id="37" dur="455" fill="hold">
                                          <p:stCondLst>
                                            <p:cond delay="0"/>
                                          </p:stCondLst>
                                        </p:cTn>
                                        <p:tgtEl>
                                          <p:spTgt spid="316418">
                                            <p:txEl>
                                              <p:pRg st="4" end="4"/>
                                            </p:txEl>
                                          </p:spTgt>
                                        </p:tgtEl>
                                        <p:attrNameLst>
                                          <p:attrName>ppt_y</p:attrName>
                                        </p:attrNameLst>
                                      </p:cBhvr>
                                      <p:tavLst>
                                        <p:tav tm="0">
                                          <p:val>
                                            <p:strVal val="#ppt_y-1"/>
                                          </p:val>
                                        </p:tav>
                                        <p:tav tm="100000">
                                          <p:val>
                                            <p:strVal val="#ppt_y-(0.354*#ppt_w-0.172*#ppt_h)"/>
                                          </p:val>
                                        </p:tav>
                                      </p:tavLst>
                                    </p:anim>
                                    <p:anim calcmode="lin" valueType="num">
                                      <p:cBhvr>
                                        <p:cTn id="38" dur="156" decel="50000" autoRev="1" fill="hold">
                                          <p:stCondLst>
                                            <p:cond delay="455"/>
                                          </p:stCondLst>
                                        </p:cTn>
                                        <p:tgtEl>
                                          <p:spTgt spid="316418">
                                            <p:txEl>
                                              <p:pRg st="4" end="4"/>
                                            </p:txEl>
                                          </p:spTgt>
                                        </p:tgtEl>
                                        <p:attrNameLst>
                                          <p:attrName>ppt_y</p:attrName>
                                        </p:attrNameLst>
                                      </p:cBhvr>
                                      <p:tavLst>
                                        <p:tav tm="0">
                                          <p:val>
                                            <p:strVal val="#ppt_y-(0.354*#ppt_w-0.172*#ppt_h)"/>
                                          </p:val>
                                        </p:tav>
                                        <p:tav tm="100000">
                                          <p:val>
                                            <p:strVal val="#ppt_y-(0.354*#ppt_w-0.172*#ppt_h)-#ppt_h/2"/>
                                          </p:val>
                                        </p:tav>
                                      </p:tavLst>
                                    </p:anim>
                                    <p:anim calcmode="lin" valueType="num">
                                      <p:cBhvr>
                                        <p:cTn id="39" dur="136" fill="hold">
                                          <p:stCondLst>
                                            <p:cond delay="864"/>
                                          </p:stCondLst>
                                        </p:cTn>
                                        <p:tgtEl>
                                          <p:spTgt spid="316418">
                                            <p:txEl>
                                              <p:pRg st="4" end="4"/>
                                            </p:txEl>
                                          </p:spTgt>
                                        </p:tgtEl>
                                        <p:attrNameLst>
                                          <p:attrName>ppt_y</p:attrName>
                                        </p:attrNameLst>
                                      </p:cBhvr>
                                      <p:tavLst>
                                        <p:tav tm="0">
                                          <p:val>
                                            <p:strVal val="#ppt_y-(0.354*#ppt_w-0.172*#ppt_h)"/>
                                          </p:val>
                                        </p:tav>
                                        <p:tav tm="100000">
                                          <p:val>
                                            <p:strVal val="#ppt_y"/>
                                          </p:val>
                                        </p:tav>
                                      </p:tavLst>
                                    </p:anim>
                                  </p:childTnLst>
                                </p:cTn>
                              </p:par>
                              <p:par>
                                <p:cTn id="40" presetID="38" presetClass="entr" presetSubtype="0" accel="50000" fill="hold" grpId="0" nodeType="withEffect">
                                  <p:stCondLst>
                                    <p:cond delay="0"/>
                                  </p:stCondLst>
                                  <p:iterate type="wd">
                                    <p:tmPct val="30000"/>
                                  </p:iterate>
                                  <p:childTnLst>
                                    <p:set>
                                      <p:cBhvr>
                                        <p:cTn id="41" dur="1" fill="hold">
                                          <p:stCondLst>
                                            <p:cond delay="0"/>
                                          </p:stCondLst>
                                        </p:cTn>
                                        <p:tgtEl>
                                          <p:spTgt spid="316418">
                                            <p:txEl>
                                              <p:pRg st="5" end="5"/>
                                            </p:txEl>
                                          </p:spTgt>
                                        </p:tgtEl>
                                        <p:attrNameLst>
                                          <p:attrName>style.visibility</p:attrName>
                                        </p:attrNameLst>
                                      </p:cBhvr>
                                      <p:to>
                                        <p:strVal val="visible"/>
                                      </p:to>
                                    </p:set>
                                    <p:set>
                                      <p:cBhvr>
                                        <p:cTn id="42" dur="455" fill="hold">
                                          <p:stCondLst>
                                            <p:cond delay="0"/>
                                          </p:stCondLst>
                                        </p:cTn>
                                        <p:tgtEl>
                                          <p:spTgt spid="316418">
                                            <p:txEl>
                                              <p:pRg st="5" end="5"/>
                                            </p:txEl>
                                          </p:spTgt>
                                        </p:tgtEl>
                                        <p:attrNameLst>
                                          <p:attrName>style.rotation</p:attrName>
                                        </p:attrNameLst>
                                      </p:cBhvr>
                                      <p:to>
                                        <p:strVal val="-45.0"/>
                                      </p:to>
                                    </p:set>
                                    <p:anim calcmode="lin" valueType="num">
                                      <p:cBhvr>
                                        <p:cTn id="43" dur="455" fill="hold">
                                          <p:stCondLst>
                                            <p:cond delay="455"/>
                                          </p:stCondLst>
                                        </p:cTn>
                                        <p:tgtEl>
                                          <p:spTgt spid="316418">
                                            <p:txEl>
                                              <p:pRg st="5" end="5"/>
                                            </p:txEl>
                                          </p:spTgt>
                                        </p:tgtEl>
                                        <p:attrNameLst>
                                          <p:attrName>style.rotation</p:attrName>
                                        </p:attrNameLst>
                                      </p:cBhvr>
                                      <p:tavLst>
                                        <p:tav tm="0">
                                          <p:val>
                                            <p:fltVal val="-45"/>
                                          </p:val>
                                        </p:tav>
                                        <p:tav tm="69900">
                                          <p:val>
                                            <p:fltVal val="45"/>
                                          </p:val>
                                        </p:tav>
                                        <p:tav tm="100000">
                                          <p:val>
                                            <p:fltVal val="0"/>
                                          </p:val>
                                        </p:tav>
                                      </p:tavLst>
                                    </p:anim>
                                    <p:anim calcmode="lin" valueType="num">
                                      <p:cBhvr>
                                        <p:cTn id="44" dur="455" fill="hold">
                                          <p:stCondLst>
                                            <p:cond delay="0"/>
                                          </p:stCondLst>
                                        </p:cTn>
                                        <p:tgtEl>
                                          <p:spTgt spid="316418">
                                            <p:txEl>
                                              <p:pRg st="5" end="5"/>
                                            </p:txEl>
                                          </p:spTgt>
                                        </p:tgtEl>
                                        <p:attrNameLst>
                                          <p:attrName>ppt_y</p:attrName>
                                        </p:attrNameLst>
                                      </p:cBhvr>
                                      <p:tavLst>
                                        <p:tav tm="0">
                                          <p:val>
                                            <p:strVal val="#ppt_y-1"/>
                                          </p:val>
                                        </p:tav>
                                        <p:tav tm="100000">
                                          <p:val>
                                            <p:strVal val="#ppt_y-(0.354*#ppt_w-0.172*#ppt_h)"/>
                                          </p:val>
                                        </p:tav>
                                      </p:tavLst>
                                    </p:anim>
                                    <p:anim calcmode="lin" valueType="num">
                                      <p:cBhvr>
                                        <p:cTn id="45" dur="156" decel="50000" autoRev="1" fill="hold">
                                          <p:stCondLst>
                                            <p:cond delay="455"/>
                                          </p:stCondLst>
                                        </p:cTn>
                                        <p:tgtEl>
                                          <p:spTgt spid="316418">
                                            <p:txEl>
                                              <p:pRg st="5" end="5"/>
                                            </p:txEl>
                                          </p:spTgt>
                                        </p:tgtEl>
                                        <p:attrNameLst>
                                          <p:attrName>ppt_y</p:attrName>
                                        </p:attrNameLst>
                                      </p:cBhvr>
                                      <p:tavLst>
                                        <p:tav tm="0">
                                          <p:val>
                                            <p:strVal val="#ppt_y-(0.354*#ppt_w-0.172*#ppt_h)"/>
                                          </p:val>
                                        </p:tav>
                                        <p:tav tm="100000">
                                          <p:val>
                                            <p:strVal val="#ppt_y-(0.354*#ppt_w-0.172*#ppt_h)-#ppt_h/2"/>
                                          </p:val>
                                        </p:tav>
                                      </p:tavLst>
                                    </p:anim>
                                    <p:anim calcmode="lin" valueType="num">
                                      <p:cBhvr>
                                        <p:cTn id="46" dur="136" fill="hold">
                                          <p:stCondLst>
                                            <p:cond delay="864"/>
                                          </p:stCondLst>
                                        </p:cTn>
                                        <p:tgtEl>
                                          <p:spTgt spid="316418">
                                            <p:txEl>
                                              <p:pRg st="5" end="5"/>
                                            </p:txEl>
                                          </p:spTgt>
                                        </p:tgtEl>
                                        <p:attrNameLst>
                                          <p:attrName>ppt_y</p:attrName>
                                        </p:attrNameLst>
                                      </p:cBhvr>
                                      <p:tavLst>
                                        <p:tav tm="0">
                                          <p:val>
                                            <p:strVal val="#ppt_y-(0.354*#ppt_w-0.172*#ppt_h)"/>
                                          </p:val>
                                        </p:tav>
                                        <p:tav tm="100000">
                                          <p:val>
                                            <p:strVal val="#ppt_y"/>
                                          </p:val>
                                        </p:tav>
                                      </p:tavLst>
                                    </p:anim>
                                  </p:childTnLst>
                                </p:cTn>
                              </p:par>
                              <p:par>
                                <p:cTn id="47" presetID="38" presetClass="entr" presetSubtype="0" accel="50000" fill="hold" grpId="0" nodeType="withEffect">
                                  <p:stCondLst>
                                    <p:cond delay="0"/>
                                  </p:stCondLst>
                                  <p:iterate type="wd">
                                    <p:tmPct val="30000"/>
                                  </p:iterate>
                                  <p:childTnLst>
                                    <p:set>
                                      <p:cBhvr>
                                        <p:cTn id="48" dur="1" fill="hold">
                                          <p:stCondLst>
                                            <p:cond delay="0"/>
                                          </p:stCondLst>
                                        </p:cTn>
                                        <p:tgtEl>
                                          <p:spTgt spid="316418">
                                            <p:txEl>
                                              <p:pRg st="6" end="6"/>
                                            </p:txEl>
                                          </p:spTgt>
                                        </p:tgtEl>
                                        <p:attrNameLst>
                                          <p:attrName>style.visibility</p:attrName>
                                        </p:attrNameLst>
                                      </p:cBhvr>
                                      <p:to>
                                        <p:strVal val="visible"/>
                                      </p:to>
                                    </p:set>
                                    <p:set>
                                      <p:cBhvr>
                                        <p:cTn id="49" dur="455" fill="hold">
                                          <p:stCondLst>
                                            <p:cond delay="0"/>
                                          </p:stCondLst>
                                        </p:cTn>
                                        <p:tgtEl>
                                          <p:spTgt spid="316418">
                                            <p:txEl>
                                              <p:pRg st="6" end="6"/>
                                            </p:txEl>
                                          </p:spTgt>
                                        </p:tgtEl>
                                        <p:attrNameLst>
                                          <p:attrName>style.rotation</p:attrName>
                                        </p:attrNameLst>
                                      </p:cBhvr>
                                      <p:to>
                                        <p:strVal val="-45.0"/>
                                      </p:to>
                                    </p:set>
                                    <p:anim calcmode="lin" valueType="num">
                                      <p:cBhvr>
                                        <p:cTn id="50" dur="455" fill="hold">
                                          <p:stCondLst>
                                            <p:cond delay="455"/>
                                          </p:stCondLst>
                                        </p:cTn>
                                        <p:tgtEl>
                                          <p:spTgt spid="316418">
                                            <p:txEl>
                                              <p:pRg st="6" end="6"/>
                                            </p:txEl>
                                          </p:spTgt>
                                        </p:tgtEl>
                                        <p:attrNameLst>
                                          <p:attrName>style.rotation</p:attrName>
                                        </p:attrNameLst>
                                      </p:cBhvr>
                                      <p:tavLst>
                                        <p:tav tm="0">
                                          <p:val>
                                            <p:fltVal val="-45"/>
                                          </p:val>
                                        </p:tav>
                                        <p:tav tm="69900">
                                          <p:val>
                                            <p:fltVal val="45"/>
                                          </p:val>
                                        </p:tav>
                                        <p:tav tm="100000">
                                          <p:val>
                                            <p:fltVal val="0"/>
                                          </p:val>
                                        </p:tav>
                                      </p:tavLst>
                                    </p:anim>
                                    <p:anim calcmode="lin" valueType="num">
                                      <p:cBhvr>
                                        <p:cTn id="51" dur="455" fill="hold">
                                          <p:stCondLst>
                                            <p:cond delay="0"/>
                                          </p:stCondLst>
                                        </p:cTn>
                                        <p:tgtEl>
                                          <p:spTgt spid="316418">
                                            <p:txEl>
                                              <p:pRg st="6" end="6"/>
                                            </p:txEl>
                                          </p:spTgt>
                                        </p:tgtEl>
                                        <p:attrNameLst>
                                          <p:attrName>ppt_y</p:attrName>
                                        </p:attrNameLst>
                                      </p:cBhvr>
                                      <p:tavLst>
                                        <p:tav tm="0">
                                          <p:val>
                                            <p:strVal val="#ppt_y-1"/>
                                          </p:val>
                                        </p:tav>
                                        <p:tav tm="100000">
                                          <p:val>
                                            <p:strVal val="#ppt_y-(0.354*#ppt_w-0.172*#ppt_h)"/>
                                          </p:val>
                                        </p:tav>
                                      </p:tavLst>
                                    </p:anim>
                                    <p:anim calcmode="lin" valueType="num">
                                      <p:cBhvr>
                                        <p:cTn id="52" dur="156" decel="50000" autoRev="1" fill="hold">
                                          <p:stCondLst>
                                            <p:cond delay="455"/>
                                          </p:stCondLst>
                                        </p:cTn>
                                        <p:tgtEl>
                                          <p:spTgt spid="316418">
                                            <p:txEl>
                                              <p:pRg st="6" end="6"/>
                                            </p:txEl>
                                          </p:spTgt>
                                        </p:tgtEl>
                                        <p:attrNameLst>
                                          <p:attrName>ppt_y</p:attrName>
                                        </p:attrNameLst>
                                      </p:cBhvr>
                                      <p:tavLst>
                                        <p:tav tm="0">
                                          <p:val>
                                            <p:strVal val="#ppt_y-(0.354*#ppt_w-0.172*#ppt_h)"/>
                                          </p:val>
                                        </p:tav>
                                        <p:tav tm="100000">
                                          <p:val>
                                            <p:strVal val="#ppt_y-(0.354*#ppt_w-0.172*#ppt_h)-#ppt_h/2"/>
                                          </p:val>
                                        </p:tav>
                                      </p:tavLst>
                                    </p:anim>
                                    <p:anim calcmode="lin" valueType="num">
                                      <p:cBhvr>
                                        <p:cTn id="53" dur="136" fill="hold">
                                          <p:stCondLst>
                                            <p:cond delay="864"/>
                                          </p:stCondLst>
                                        </p:cTn>
                                        <p:tgtEl>
                                          <p:spTgt spid="316418">
                                            <p:txEl>
                                              <p:pRg st="6" end="6"/>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418" grpId="0" build="p"/>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ctrTitle"/>
          </p:nvPr>
        </p:nvSpPr>
        <p:spPr>
          <a:xfrm>
            <a:off x="928688" y="1643063"/>
            <a:ext cx="6980237" cy="1143000"/>
          </a:xfrm>
        </p:spPr>
        <p:txBody>
          <a:bodyPr/>
          <a:lstStyle/>
          <a:p>
            <a:pPr algn="r" eaLnBrk="1" hangingPunct="1"/>
            <a:r>
              <a:rPr lang="he-IL" sz="3200" smtClean="0"/>
              <a:t>נושא 11: פרוצדורות סטטיסטיות באקסל</a:t>
            </a:r>
            <a:endParaRPr lang="en-US" sz="3200" smtClean="0"/>
          </a:p>
        </p:txBody>
      </p:sp>
      <p:sp>
        <p:nvSpPr>
          <p:cNvPr id="5" name="Rectangle 3"/>
          <p:cNvSpPr>
            <a:spLocks noGrp="1" noChangeArrowheads="1"/>
          </p:cNvSpPr>
          <p:nvPr>
            <p:ph type="subTitle" idx="1"/>
          </p:nvPr>
        </p:nvSpPr>
        <p:spPr>
          <a:xfrm>
            <a:off x="0" y="3071813"/>
            <a:ext cx="8064500" cy="3025775"/>
          </a:xfrm>
        </p:spPr>
        <p:txBody>
          <a:bodyPr/>
          <a:lstStyle/>
          <a:p>
            <a:pPr eaLnBrk="1" hangingPunct="1">
              <a:lnSpc>
                <a:spcPct val="80000"/>
              </a:lnSpc>
              <a:buClr>
                <a:schemeClr val="tx1"/>
              </a:buClr>
              <a:buFont typeface="Wingdings" pitchFamily="2" charset="2"/>
              <a:buChar char="r"/>
            </a:pPr>
            <a:r>
              <a:rPr lang="he-IL" sz="2400" smtClean="0"/>
              <a:t> בסיס הנתונים.</a:t>
            </a:r>
          </a:p>
          <a:p>
            <a:pPr eaLnBrk="1" hangingPunct="1">
              <a:lnSpc>
                <a:spcPct val="80000"/>
              </a:lnSpc>
              <a:buClr>
                <a:schemeClr val="tx1"/>
              </a:buClr>
              <a:buFont typeface="Wingdings" pitchFamily="2" charset="2"/>
              <a:buChar char="r"/>
            </a:pPr>
            <a:r>
              <a:rPr lang="he-IL" sz="2400" smtClean="0"/>
              <a:t> תיאור המדגם.</a:t>
            </a:r>
          </a:p>
          <a:p>
            <a:pPr eaLnBrk="1" hangingPunct="1">
              <a:lnSpc>
                <a:spcPct val="80000"/>
              </a:lnSpc>
              <a:buClr>
                <a:schemeClr val="tx1"/>
              </a:buClr>
              <a:buFont typeface="Wingdings" pitchFamily="2" charset="2"/>
              <a:buChar char="r"/>
            </a:pPr>
            <a:r>
              <a:rPr lang="he-IL" sz="2400" smtClean="0"/>
              <a:t> העמדת השערות למבחן סטטיסטי.</a:t>
            </a:r>
          </a:p>
          <a:p>
            <a:pPr eaLnBrk="1" hangingPunct="1">
              <a:lnSpc>
                <a:spcPct val="80000"/>
              </a:lnSpc>
              <a:buClr>
                <a:schemeClr val="tx1"/>
              </a:buClr>
              <a:buFont typeface="Wingdings" pitchFamily="2" charset="2"/>
              <a:buChar char="r"/>
            </a:pPr>
            <a:endParaRPr lang="he-IL" sz="2400" smtClean="0"/>
          </a:p>
          <a:p>
            <a:pPr eaLnBrk="1" hangingPunct="1">
              <a:lnSpc>
                <a:spcPct val="80000"/>
              </a:lnSpc>
              <a:buClr>
                <a:schemeClr val="tx1"/>
              </a:buClr>
              <a:buFont typeface="Wingdings" pitchFamily="2" charset="2"/>
              <a:buChar char="r"/>
            </a:pPr>
            <a:endParaRPr lang="he-IL"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1"/>
          </p:nvPr>
        </p:nvSpPr>
        <p:spPr>
          <a:noFill/>
        </p:spPr>
        <p:txBody>
          <a:bodyPr/>
          <a:lstStyle/>
          <a:p>
            <a:fld id="{608D1D84-9C17-4922-ACBA-46F84E830D17}" type="slidenum">
              <a:rPr lang="he-IL" smtClean="0"/>
              <a:pPr/>
              <a:t>14</a:t>
            </a:fld>
            <a:endParaRPr lang="en-US" smtClean="0"/>
          </a:p>
        </p:txBody>
      </p:sp>
      <p:sp>
        <p:nvSpPr>
          <p:cNvPr id="16387" name="Rectangle 2"/>
          <p:cNvSpPr>
            <a:spLocks noGrp="1" noChangeArrowheads="1"/>
          </p:cNvSpPr>
          <p:nvPr>
            <p:ph type="title"/>
          </p:nvPr>
        </p:nvSpPr>
        <p:spPr/>
        <p:txBody>
          <a:bodyPr/>
          <a:lstStyle/>
          <a:p>
            <a:pPr eaLnBrk="1" hangingPunct="1"/>
            <a:r>
              <a:rPr lang="he-IL" smtClean="0"/>
              <a:t>הסבר מדעי  </a:t>
            </a:r>
            <a:endParaRPr lang="en-US" smtClean="0"/>
          </a:p>
        </p:txBody>
      </p:sp>
      <p:sp>
        <p:nvSpPr>
          <p:cNvPr id="104451" name="Rectangle 3"/>
          <p:cNvSpPr>
            <a:spLocks noGrp="1" noChangeArrowheads="1"/>
          </p:cNvSpPr>
          <p:nvPr>
            <p:ph type="body" idx="1"/>
          </p:nvPr>
        </p:nvSpPr>
        <p:spPr>
          <a:xfrm>
            <a:off x="250825" y="2060575"/>
            <a:ext cx="8426450" cy="3595688"/>
          </a:xfrm>
        </p:spPr>
        <p:txBody>
          <a:bodyPr/>
          <a:lstStyle/>
          <a:p>
            <a:pPr marL="292100" indent="-292100" algn="just" eaLnBrk="1" hangingPunct="1">
              <a:lnSpc>
                <a:spcPct val="110000"/>
              </a:lnSpc>
              <a:buFont typeface="Wingdings" pitchFamily="2" charset="2"/>
              <a:buNone/>
            </a:pPr>
            <a:r>
              <a:rPr lang="he-IL" sz="2000" u="sng" smtClean="0"/>
              <a:t>תנאים להסבר מדעי (קארל המפל)</a:t>
            </a:r>
          </a:p>
          <a:p>
            <a:pPr marL="292100" indent="-292100" algn="just" eaLnBrk="1" hangingPunct="1">
              <a:lnSpc>
                <a:spcPct val="110000"/>
              </a:lnSpc>
              <a:buClr>
                <a:srgbClr val="0000FF"/>
              </a:buClr>
              <a:buFont typeface="Wingdings" pitchFamily="2" charset="2"/>
              <a:buChar char="r"/>
            </a:pPr>
            <a:r>
              <a:rPr lang="he-IL" sz="2000" b="1" smtClean="0"/>
              <a:t>דרישת הרלוונטיות</a:t>
            </a:r>
            <a:r>
              <a:rPr lang="he-IL" sz="2000" smtClean="0"/>
              <a:t> – מן המידע המסביר ניתן לחזות את המאורע המוסבר. (מבחינה סטטיסטית יש קשר מסוים, לא מתחייב קשר סיבתי).</a:t>
            </a:r>
          </a:p>
          <a:p>
            <a:pPr marL="292100" indent="-292100" algn="just" eaLnBrk="1" hangingPunct="1">
              <a:lnSpc>
                <a:spcPct val="110000"/>
              </a:lnSpc>
              <a:buClr>
                <a:srgbClr val="0000FF"/>
              </a:buClr>
              <a:buFont typeface="Wingdings" pitchFamily="2" charset="2"/>
              <a:buChar char="r"/>
            </a:pPr>
            <a:r>
              <a:rPr lang="he-IL" sz="2000" b="1" smtClean="0"/>
              <a:t>דרישת הבחינות</a:t>
            </a:r>
            <a:r>
              <a:rPr lang="he-IL" sz="2000" smtClean="0"/>
              <a:t> – ניתן להעמיד את ההסבר לניסוי (אמפירי).</a:t>
            </a:r>
          </a:p>
          <a:p>
            <a:pPr marL="292100" indent="-292100" algn="just" eaLnBrk="1" hangingPunct="1">
              <a:lnSpc>
                <a:spcPct val="110000"/>
              </a:lnSpc>
              <a:buFont typeface="Wingdings" pitchFamily="2" charset="2"/>
              <a:buNone/>
            </a:pPr>
            <a:endParaRPr lang="he-IL" sz="2000" smtClean="0"/>
          </a:p>
          <a:p>
            <a:pPr marL="292100" indent="-292100" algn="just" eaLnBrk="1" hangingPunct="1">
              <a:lnSpc>
                <a:spcPct val="110000"/>
              </a:lnSpc>
              <a:buFont typeface="Wingdings" pitchFamily="2" charset="2"/>
              <a:buNone/>
            </a:pPr>
            <a:r>
              <a:rPr lang="he-IL" sz="2000" u="sng" smtClean="0"/>
              <a:t>חוקים כלליים (דוגמאות)</a:t>
            </a:r>
          </a:p>
          <a:p>
            <a:pPr marL="292100" indent="-292100" algn="just" eaLnBrk="1" hangingPunct="1">
              <a:lnSpc>
                <a:spcPct val="110000"/>
              </a:lnSpc>
              <a:buClr>
                <a:srgbClr val="0000FF"/>
              </a:buClr>
              <a:buFont typeface="Wingdings" pitchFamily="2" charset="2"/>
              <a:buChar char="r"/>
            </a:pPr>
            <a:r>
              <a:rPr lang="he-IL" sz="2000" smtClean="0"/>
              <a:t>תחושת תסכול </a:t>
            </a:r>
            <a:r>
              <a:rPr lang="he-IL" sz="1500" b="1" smtClean="0"/>
              <a:t>(מסביר)</a:t>
            </a:r>
            <a:r>
              <a:rPr lang="he-IL" sz="2000" smtClean="0"/>
              <a:t> מובילה להתנהגות תוקפנית </a:t>
            </a:r>
            <a:r>
              <a:rPr lang="he-IL" sz="1500" b="1" smtClean="0"/>
              <a:t>(מוסבר)</a:t>
            </a:r>
            <a:r>
              <a:rPr lang="he-IL" sz="2000" smtClean="0"/>
              <a:t>.</a:t>
            </a:r>
          </a:p>
          <a:p>
            <a:pPr marL="292100" indent="-292100" algn="just" eaLnBrk="1" hangingPunct="1">
              <a:lnSpc>
                <a:spcPct val="110000"/>
              </a:lnSpc>
              <a:buClr>
                <a:srgbClr val="0000FF"/>
              </a:buClr>
              <a:buFont typeface="Wingdings" pitchFamily="2" charset="2"/>
              <a:buChar char="r"/>
            </a:pPr>
            <a:r>
              <a:rPr lang="he-IL" sz="2000" smtClean="0"/>
              <a:t>אצל ילדים בני 6 עד 12 קיים קשר חיובי בין מספר הנעל לידיעת חשבון.</a:t>
            </a:r>
          </a:p>
          <a:p>
            <a:pPr marL="292100" indent="-292100" algn="just" eaLnBrk="1" hangingPunct="1">
              <a:lnSpc>
                <a:spcPct val="110000"/>
              </a:lnSpc>
              <a:buClr>
                <a:srgbClr val="0000FF"/>
              </a:buClr>
              <a:buFont typeface="Wingdings" pitchFamily="2" charset="2"/>
              <a:buChar char="r"/>
            </a:pPr>
            <a:r>
              <a:rPr lang="he-IL" sz="2000" smtClean="0"/>
              <a:t>הפחתה במיסים מביאה לעליה במספר מקומות העבודה.</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Effect transition="in" filter="fade">
                                      <p:cBhvr>
                                        <p:cTn id="7" dur="2000"/>
                                        <p:tgtEl>
                                          <p:spTgt spid="104451">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04451">
                                            <p:txEl>
                                              <p:pRg st="1" end="1"/>
                                            </p:txEl>
                                          </p:spTgt>
                                        </p:tgtEl>
                                        <p:attrNameLst>
                                          <p:attrName>style.visibility</p:attrName>
                                        </p:attrNameLst>
                                      </p:cBhvr>
                                      <p:to>
                                        <p:strVal val="visible"/>
                                      </p:to>
                                    </p:set>
                                    <p:animEffect transition="in" filter="fade">
                                      <p:cBhvr>
                                        <p:cTn id="11" dur="2000"/>
                                        <p:tgtEl>
                                          <p:spTgt spid="104451">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104451">
                                            <p:txEl>
                                              <p:pRg st="2" end="2"/>
                                            </p:txEl>
                                          </p:spTgt>
                                        </p:tgtEl>
                                        <p:attrNameLst>
                                          <p:attrName>style.visibility</p:attrName>
                                        </p:attrNameLst>
                                      </p:cBhvr>
                                      <p:to>
                                        <p:strVal val="visible"/>
                                      </p:to>
                                    </p:set>
                                    <p:animEffect transition="in" filter="fade">
                                      <p:cBhvr>
                                        <p:cTn id="15" dur="2000"/>
                                        <p:tgtEl>
                                          <p:spTgt spid="104451">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4451">
                                            <p:txEl>
                                              <p:pRg st="4" end="4"/>
                                            </p:txEl>
                                          </p:spTgt>
                                        </p:tgtEl>
                                        <p:attrNameLst>
                                          <p:attrName>style.visibility</p:attrName>
                                        </p:attrNameLst>
                                      </p:cBhvr>
                                      <p:to>
                                        <p:strVal val="visible"/>
                                      </p:to>
                                    </p:set>
                                    <p:animEffect transition="in" filter="fade">
                                      <p:cBhvr>
                                        <p:cTn id="20" dur="2000"/>
                                        <p:tgtEl>
                                          <p:spTgt spid="104451">
                                            <p:txEl>
                                              <p:pRg st="4" end="4"/>
                                            </p:txEl>
                                          </p:spTgt>
                                        </p:tgtEl>
                                      </p:cBhvr>
                                    </p:animEffect>
                                  </p:childTnLst>
                                </p:cTn>
                              </p:par>
                            </p:childTnLst>
                          </p:cTn>
                        </p:par>
                        <p:par>
                          <p:cTn id="21" fill="hold" nodeType="afterGroup">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104451">
                                            <p:txEl>
                                              <p:pRg st="5" end="5"/>
                                            </p:txEl>
                                          </p:spTgt>
                                        </p:tgtEl>
                                        <p:attrNameLst>
                                          <p:attrName>style.visibility</p:attrName>
                                        </p:attrNameLst>
                                      </p:cBhvr>
                                      <p:to>
                                        <p:strVal val="visible"/>
                                      </p:to>
                                    </p:set>
                                    <p:animEffect transition="in" filter="fade">
                                      <p:cBhvr>
                                        <p:cTn id="24" dur="2000"/>
                                        <p:tgtEl>
                                          <p:spTgt spid="104451">
                                            <p:txEl>
                                              <p:pRg st="5" end="5"/>
                                            </p:txEl>
                                          </p:spTgt>
                                        </p:tgtEl>
                                      </p:cBhvr>
                                    </p:animEffect>
                                  </p:childTnLst>
                                </p:cTn>
                              </p:par>
                            </p:childTnLst>
                          </p:cTn>
                        </p:par>
                        <p:par>
                          <p:cTn id="25" fill="hold" nodeType="afterGroup">
                            <p:stCondLst>
                              <p:cond delay="4000"/>
                            </p:stCondLst>
                            <p:childTnLst>
                              <p:par>
                                <p:cTn id="26" presetID="10" presetClass="entr" presetSubtype="0" fill="hold" grpId="0" nodeType="afterEffect">
                                  <p:stCondLst>
                                    <p:cond delay="0"/>
                                  </p:stCondLst>
                                  <p:childTnLst>
                                    <p:set>
                                      <p:cBhvr>
                                        <p:cTn id="27" dur="1" fill="hold">
                                          <p:stCondLst>
                                            <p:cond delay="0"/>
                                          </p:stCondLst>
                                        </p:cTn>
                                        <p:tgtEl>
                                          <p:spTgt spid="104451">
                                            <p:txEl>
                                              <p:pRg st="6" end="6"/>
                                            </p:txEl>
                                          </p:spTgt>
                                        </p:tgtEl>
                                        <p:attrNameLst>
                                          <p:attrName>style.visibility</p:attrName>
                                        </p:attrNameLst>
                                      </p:cBhvr>
                                      <p:to>
                                        <p:strVal val="visible"/>
                                      </p:to>
                                    </p:set>
                                    <p:animEffect transition="in" filter="fade">
                                      <p:cBhvr>
                                        <p:cTn id="28" dur="2000"/>
                                        <p:tgtEl>
                                          <p:spTgt spid="104451">
                                            <p:txEl>
                                              <p:pRg st="6" end="6"/>
                                            </p:txEl>
                                          </p:spTgt>
                                        </p:tgtEl>
                                      </p:cBhvr>
                                    </p:animEffect>
                                  </p:childTnLst>
                                </p:cTn>
                              </p:par>
                            </p:childTnLst>
                          </p:cTn>
                        </p:par>
                        <p:par>
                          <p:cTn id="29" fill="hold" nodeType="afterGroup">
                            <p:stCondLst>
                              <p:cond delay="6000"/>
                            </p:stCondLst>
                            <p:childTnLst>
                              <p:par>
                                <p:cTn id="30" presetID="10" presetClass="entr" presetSubtype="0" fill="hold" grpId="0" nodeType="afterEffect">
                                  <p:stCondLst>
                                    <p:cond delay="0"/>
                                  </p:stCondLst>
                                  <p:childTnLst>
                                    <p:set>
                                      <p:cBhvr>
                                        <p:cTn id="31" dur="1" fill="hold">
                                          <p:stCondLst>
                                            <p:cond delay="0"/>
                                          </p:stCondLst>
                                        </p:cTn>
                                        <p:tgtEl>
                                          <p:spTgt spid="104451">
                                            <p:txEl>
                                              <p:pRg st="7" end="7"/>
                                            </p:txEl>
                                          </p:spTgt>
                                        </p:tgtEl>
                                        <p:attrNameLst>
                                          <p:attrName>style.visibility</p:attrName>
                                        </p:attrNameLst>
                                      </p:cBhvr>
                                      <p:to>
                                        <p:strVal val="visible"/>
                                      </p:to>
                                    </p:set>
                                    <p:animEffect transition="in" filter="fade">
                                      <p:cBhvr>
                                        <p:cTn id="32" dur="2000"/>
                                        <p:tgtEl>
                                          <p:spTgt spid="10445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2"/>
          <p:cNvSpPr>
            <a:spLocks noGrp="1" noChangeAspect="1" noChangeArrowheads="1"/>
          </p:cNvSpPr>
          <p:nvPr>
            <p:ph type="body" idx="1"/>
          </p:nvPr>
        </p:nvSpPr>
        <p:spPr>
          <a:xfrm>
            <a:off x="179388" y="1916113"/>
            <a:ext cx="8640762" cy="4752975"/>
          </a:xfrm>
        </p:spPr>
        <p:txBody>
          <a:bodyPr/>
          <a:lstStyle/>
          <a:p>
            <a:pPr marL="361950" indent="-361950" eaLnBrk="1" hangingPunct="1">
              <a:buFont typeface="Wingdings" pitchFamily="2" charset="2"/>
              <a:buChar char="q"/>
              <a:defRPr/>
            </a:pPr>
            <a:r>
              <a:rPr lang="he-IL" sz="1800" dirty="0" smtClean="0">
                <a:sym typeface="Symbol" pitchFamily="18" charset="2"/>
              </a:rPr>
              <a:t>מבנה בסיסי של בסיסי נתונים:</a:t>
            </a:r>
          </a:p>
          <a:p>
            <a:pPr marL="714375" lvl="1" indent="-314325" eaLnBrk="1" hangingPunct="1">
              <a:buClr>
                <a:srgbClr val="003399"/>
              </a:buClr>
              <a:buFont typeface="Wingdings" pitchFamily="2" charset="2"/>
              <a:buChar char="q"/>
              <a:defRPr/>
            </a:pPr>
            <a:r>
              <a:rPr lang="he-IL" sz="1400" dirty="0" smtClean="0">
                <a:sym typeface="Symbol" pitchFamily="18" charset="2"/>
              </a:rPr>
              <a:t>מקרה (נבדק) // משתנה (פריט, שאלה).</a:t>
            </a:r>
          </a:p>
          <a:p>
            <a:pPr marL="714375" lvl="1" indent="-314325" eaLnBrk="1" hangingPunct="1">
              <a:buClr>
                <a:srgbClr val="003399"/>
              </a:buClr>
              <a:buFont typeface="Wingdings" pitchFamily="2" charset="2"/>
              <a:buChar char="q"/>
              <a:defRPr/>
            </a:pPr>
            <a:r>
              <a:rPr lang="he-IL" sz="1400" dirty="0" smtClean="0">
                <a:sym typeface="Symbol" pitchFamily="18" charset="2"/>
              </a:rPr>
              <a:t>כל תא מייצג תצפית אחת (ערך שהתקבל ממקרה אחד במשתנה אחד). </a:t>
            </a:r>
            <a:r>
              <a:rPr lang="he-IL" sz="1400" dirty="0" smtClean="0">
                <a:solidFill>
                  <a:srgbClr val="FF0000"/>
                </a:solidFill>
                <a:sym typeface="Symbol" pitchFamily="18" charset="2"/>
              </a:rPr>
              <a:t>לשים לב להכניס לבסיס הנתונים את הנתונים הגולמיים כפי שהתקבלו ולא עיבוד של אותם הנתונים.</a:t>
            </a:r>
          </a:p>
          <a:p>
            <a:pPr marL="314325" indent="-314325" eaLnBrk="1" hangingPunct="1">
              <a:buClr>
                <a:srgbClr val="003399"/>
              </a:buClr>
              <a:buFont typeface="Wingdings" pitchFamily="2" charset="2"/>
              <a:buChar char="q"/>
              <a:defRPr/>
            </a:pPr>
            <a:r>
              <a:rPr lang="he-IL" sz="1800" dirty="0" smtClean="0">
                <a:sym typeface="Symbol" pitchFamily="18" charset="2"/>
              </a:rPr>
              <a:t>אימות נתונים (מניעת הקלדה שגויה):</a:t>
            </a:r>
          </a:p>
          <a:p>
            <a:pPr marL="714375" lvl="1" indent="-314325" eaLnBrk="1" hangingPunct="1">
              <a:buClr>
                <a:srgbClr val="003399"/>
              </a:buClr>
              <a:buFont typeface="Wingdings" pitchFamily="2" charset="2"/>
              <a:buChar char="q"/>
              <a:defRPr/>
            </a:pPr>
            <a:r>
              <a:rPr lang="he-IL" sz="1400" dirty="0" smtClean="0">
                <a:sym typeface="Symbol" pitchFamily="18" charset="2"/>
              </a:rPr>
              <a:t>אימות נתונים ['נתונים' &gt;</a:t>
            </a:r>
            <a:r>
              <a:rPr lang="he-IL" sz="1400" dirty="0" err="1" smtClean="0">
                <a:sym typeface="Symbol" pitchFamily="18" charset="2"/>
              </a:rPr>
              <a:t> 'א</a:t>
            </a:r>
            <a:r>
              <a:rPr lang="he-IL" sz="1400" dirty="0" smtClean="0">
                <a:sym typeface="Symbol" pitchFamily="18" charset="2"/>
              </a:rPr>
              <a:t>ימות']. (טרם הקלדה).</a:t>
            </a:r>
          </a:p>
          <a:p>
            <a:pPr marL="714375" lvl="1" indent="-314325" eaLnBrk="1" hangingPunct="1">
              <a:buClr>
                <a:srgbClr val="003399"/>
              </a:buClr>
              <a:buFont typeface="Wingdings" pitchFamily="2" charset="2"/>
              <a:buChar char="q"/>
              <a:defRPr/>
            </a:pPr>
            <a:r>
              <a:rPr lang="he-IL" sz="1400" dirty="0" smtClean="0">
                <a:sym typeface="Symbol" pitchFamily="18" charset="2"/>
              </a:rPr>
              <a:t>עיצוב מותנה ['עיצוב' &gt;</a:t>
            </a:r>
            <a:r>
              <a:rPr lang="he-IL" sz="1400" dirty="0" err="1" smtClean="0">
                <a:sym typeface="Symbol" pitchFamily="18" charset="2"/>
              </a:rPr>
              <a:t> 'ע</a:t>
            </a:r>
            <a:r>
              <a:rPr lang="he-IL" sz="1400" dirty="0" smtClean="0">
                <a:sym typeface="Symbol" pitchFamily="18" charset="2"/>
              </a:rPr>
              <a:t>יצוב מותנה']. (לאחר הקלדה/ נתונים קיימים)</a:t>
            </a:r>
          </a:p>
          <a:p>
            <a:pPr marL="714375" lvl="1" indent="-314325" eaLnBrk="1" hangingPunct="1">
              <a:buClr>
                <a:srgbClr val="003399"/>
              </a:buClr>
              <a:buFont typeface="Wingdings" pitchFamily="2" charset="2"/>
              <a:buChar char="q"/>
              <a:defRPr/>
            </a:pPr>
            <a:r>
              <a:rPr lang="he-IL" sz="1400" dirty="0" smtClean="0">
                <a:sym typeface="Symbol" pitchFamily="18" charset="2"/>
              </a:rPr>
              <a:t>הגנה על תאים [מקש ימני, 'עיצוב תאים' </a:t>
            </a:r>
            <a:r>
              <a:rPr lang="he-IL" sz="1400" dirty="0" err="1" smtClean="0">
                <a:sym typeface="Symbol" pitchFamily="18" charset="2"/>
              </a:rPr>
              <a:t>&gt; '</a:t>
            </a:r>
            <a:r>
              <a:rPr lang="he-IL" sz="1400" dirty="0" smtClean="0">
                <a:sym typeface="Symbol" pitchFamily="18" charset="2"/>
              </a:rPr>
              <a:t>הגנה' </a:t>
            </a:r>
            <a:r>
              <a:rPr lang="he-IL" sz="1100" i="1" dirty="0" smtClean="0">
                <a:sym typeface="Symbol" pitchFamily="18" charset="2"/>
              </a:rPr>
              <a:t>לשונית</a:t>
            </a:r>
            <a:r>
              <a:rPr lang="he-IL" sz="1400" dirty="0" smtClean="0">
                <a:sym typeface="Symbol" pitchFamily="18" charset="2"/>
              </a:rPr>
              <a:t>. 'כלים' </a:t>
            </a:r>
            <a:r>
              <a:rPr lang="he-IL" sz="1400" dirty="0" err="1" smtClean="0">
                <a:sym typeface="Symbol" pitchFamily="18" charset="2"/>
              </a:rPr>
              <a:t>&gt; '</a:t>
            </a:r>
            <a:r>
              <a:rPr lang="he-IL" sz="1400" dirty="0" smtClean="0">
                <a:sym typeface="Symbol" pitchFamily="18" charset="2"/>
              </a:rPr>
              <a:t>גיליון' </a:t>
            </a:r>
            <a:r>
              <a:rPr lang="he-IL" sz="1400" dirty="0" err="1" smtClean="0">
                <a:sym typeface="Symbol" pitchFamily="18" charset="2"/>
              </a:rPr>
              <a:t>&gt; '</a:t>
            </a:r>
            <a:r>
              <a:rPr lang="he-IL" sz="1400" dirty="0" smtClean="0">
                <a:sym typeface="Symbol" pitchFamily="18" charset="2"/>
              </a:rPr>
              <a:t>הגנה על גיליון']</a:t>
            </a:r>
          </a:p>
          <a:p>
            <a:pPr marL="361950" indent="-361950" eaLnBrk="1" hangingPunct="1">
              <a:buFont typeface="Wingdings" pitchFamily="2" charset="2"/>
              <a:buChar char="q"/>
              <a:defRPr/>
            </a:pPr>
            <a:r>
              <a:rPr lang="he-IL" sz="1800" dirty="0" smtClean="0">
                <a:sym typeface="Symbol" pitchFamily="18" charset="2"/>
              </a:rPr>
              <a:t>יצירת גיבוי:</a:t>
            </a:r>
          </a:p>
          <a:p>
            <a:pPr marL="762000" lvl="1" indent="-361950" eaLnBrk="1" hangingPunct="1">
              <a:buClr>
                <a:srgbClr val="003399"/>
              </a:buClr>
              <a:buFont typeface="Wingdings" pitchFamily="2" charset="2"/>
              <a:buChar char="q"/>
              <a:defRPr/>
            </a:pPr>
            <a:r>
              <a:rPr lang="he-IL" sz="1400" dirty="0" smtClean="0">
                <a:sym typeface="Symbol" pitchFamily="18" charset="2"/>
              </a:rPr>
              <a:t>שינוי שם גיליון. [לחיצה כפולה על לשונית הגיליון].</a:t>
            </a:r>
          </a:p>
          <a:p>
            <a:pPr marL="762000" lvl="1" indent="-361950" eaLnBrk="1" hangingPunct="1">
              <a:buClr>
                <a:srgbClr val="003399"/>
              </a:buClr>
              <a:buFont typeface="Wingdings" pitchFamily="2" charset="2"/>
              <a:buChar char="q"/>
              <a:defRPr/>
            </a:pPr>
            <a:r>
              <a:rPr lang="he-IL" sz="1400" dirty="0" smtClean="0">
                <a:sym typeface="Symbol" pitchFamily="18" charset="2"/>
              </a:rPr>
              <a:t>הוספת גיליון. [מקש ימיני על לשונית הגיליון, בחירה ב 'הוסף'].</a:t>
            </a:r>
          </a:p>
          <a:p>
            <a:pPr marL="361950" indent="-361950" eaLnBrk="1" hangingPunct="1">
              <a:buFont typeface="Wingdings" pitchFamily="2" charset="2"/>
              <a:buChar char="q"/>
              <a:defRPr/>
            </a:pPr>
            <a:r>
              <a:rPr lang="he-IL" sz="1800" dirty="0" smtClean="0">
                <a:sym typeface="Symbol" pitchFamily="18" charset="2"/>
              </a:rPr>
              <a:t>גזירה והדבקה מיוחדת [מקש ימני, 'הדבקה מיוחדת'].</a:t>
            </a:r>
          </a:p>
          <a:p>
            <a:pPr marL="361950" indent="-361950" eaLnBrk="1" hangingPunct="1">
              <a:buFont typeface="Wingdings" pitchFamily="2" charset="2"/>
              <a:buChar char="q"/>
              <a:defRPr/>
            </a:pPr>
            <a:r>
              <a:rPr lang="he-IL" sz="1800" dirty="0" smtClean="0">
                <a:sym typeface="Symbol" pitchFamily="18" charset="2"/>
              </a:rPr>
              <a:t>מיון ['נתונים' &gt;</a:t>
            </a:r>
            <a:r>
              <a:rPr lang="he-IL" sz="1800" dirty="0" err="1" smtClean="0">
                <a:sym typeface="Symbol" pitchFamily="18" charset="2"/>
              </a:rPr>
              <a:t> 'מ</a:t>
            </a:r>
            <a:r>
              <a:rPr lang="he-IL" sz="1800" dirty="0" smtClean="0">
                <a:sym typeface="Symbol" pitchFamily="18" charset="2"/>
              </a:rPr>
              <a:t>יון'].</a:t>
            </a:r>
          </a:p>
          <a:p>
            <a:pPr marL="361950" indent="-361950" eaLnBrk="1" hangingPunct="1">
              <a:buClr>
                <a:srgbClr val="003399"/>
              </a:buClr>
              <a:buFont typeface="Wingdings" pitchFamily="2" charset="2"/>
              <a:buChar char="q"/>
              <a:defRPr/>
            </a:pPr>
            <a:r>
              <a:rPr lang="he-IL" sz="1800" dirty="0" smtClean="0">
                <a:sym typeface="Symbol" pitchFamily="18" charset="2"/>
              </a:rPr>
              <a:t>עיצוב תאים [מקש ימני, 'עיצוב תאים'].</a:t>
            </a:r>
          </a:p>
          <a:p>
            <a:pPr marL="609600" indent="-609600" eaLnBrk="1" hangingPunct="1">
              <a:buFont typeface="Wingdings" pitchFamily="2" charset="2"/>
              <a:buChar char="q"/>
              <a:defRPr/>
            </a:pPr>
            <a:endParaRPr lang="he-IL" sz="1800" dirty="0" smtClean="0">
              <a:sym typeface="Symbol" pitchFamily="18" charset="2"/>
            </a:endParaRPr>
          </a:p>
        </p:txBody>
      </p:sp>
      <p:sp>
        <p:nvSpPr>
          <p:cNvPr id="504835" name="AutoShape 3">
            <a:hlinkClick r:id="" action="ppaction://noaction" highlightClick="1"/>
          </p:cNvPr>
          <p:cNvSpPr>
            <a:spLocks noChangeArrowheads="1"/>
          </p:cNvSpPr>
          <p:nvPr/>
        </p:nvSpPr>
        <p:spPr bwMode="auto">
          <a:xfrm>
            <a:off x="1116013" y="0"/>
            <a:ext cx="503237" cy="223838"/>
          </a:xfrm>
          <a:prstGeom prst="actionButtonBlank">
            <a:avLst/>
          </a:prstGeom>
          <a:solidFill>
            <a:schemeClr val="hlink"/>
          </a:solidFill>
          <a:ln w="9525">
            <a:noFill/>
            <a:miter lim="800000"/>
            <a:headEnd/>
            <a:tailEnd/>
          </a:ln>
          <a:effectLst>
            <a:outerShdw dist="35921" dir="2700000" algn="ctr" rotWithShape="0">
              <a:schemeClr val="bg2"/>
            </a:outerShdw>
          </a:effectLst>
        </p:spPr>
        <p:txBody>
          <a:bodyPr wrap="none" anchor="ctr"/>
          <a:lstStyle/>
          <a:p>
            <a:pPr algn="ctr">
              <a:defRPr/>
            </a:pPr>
            <a:r>
              <a:rPr lang="he-IL" sz="1000" b="1">
                <a:solidFill>
                  <a:srgbClr val="4D4D4D"/>
                </a:solidFill>
                <a:cs typeface="+mn-cs"/>
              </a:rPr>
              <a:t>תרגול</a:t>
            </a:r>
            <a:endParaRPr lang="en-US" sz="1000" b="1">
              <a:solidFill>
                <a:srgbClr val="4D4D4D"/>
              </a:solidFill>
              <a:cs typeface="+mn-cs"/>
            </a:endParaRPr>
          </a:p>
        </p:txBody>
      </p:sp>
      <p:sp>
        <p:nvSpPr>
          <p:cNvPr id="145412" name="Rectangle 4"/>
          <p:cNvSpPr>
            <a:spLocks noGrp="1" noChangeArrowheads="1"/>
          </p:cNvSpPr>
          <p:nvPr>
            <p:ph type="title"/>
          </p:nvPr>
        </p:nvSpPr>
        <p:spPr>
          <a:xfrm>
            <a:off x="357188" y="214313"/>
            <a:ext cx="8137525" cy="1143000"/>
          </a:xfrm>
        </p:spPr>
        <p:txBody>
          <a:bodyPr/>
          <a:lstStyle/>
          <a:p>
            <a:pPr algn="r" eaLnBrk="1" hangingPunct="1"/>
            <a:r>
              <a:rPr lang="he-IL" sz="2800" smtClean="0"/>
              <a:t>בסיס נתונים והקלדת נתונים</a:t>
            </a: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04834">
                                            <p:txEl>
                                              <p:pRg st="0" end="0"/>
                                            </p:txEl>
                                          </p:spTgt>
                                        </p:tgtEl>
                                        <p:attrNameLst>
                                          <p:attrName>style.visibility</p:attrName>
                                        </p:attrNameLst>
                                      </p:cBhvr>
                                      <p:to>
                                        <p:strVal val="visible"/>
                                      </p:to>
                                    </p:set>
                                    <p:animEffect transition="in" filter="fade">
                                      <p:cBhvr>
                                        <p:cTn id="7" dur="2000"/>
                                        <p:tgtEl>
                                          <p:spTgt spid="50483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04834">
                                            <p:txEl>
                                              <p:pRg st="1" end="1"/>
                                            </p:txEl>
                                          </p:spTgt>
                                        </p:tgtEl>
                                        <p:attrNameLst>
                                          <p:attrName>style.visibility</p:attrName>
                                        </p:attrNameLst>
                                      </p:cBhvr>
                                      <p:to>
                                        <p:strVal val="visible"/>
                                      </p:to>
                                    </p:set>
                                    <p:animEffect transition="in" filter="fade">
                                      <p:cBhvr>
                                        <p:cTn id="10" dur="2000"/>
                                        <p:tgtEl>
                                          <p:spTgt spid="50483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04834">
                                            <p:txEl>
                                              <p:pRg st="2" end="2"/>
                                            </p:txEl>
                                          </p:spTgt>
                                        </p:tgtEl>
                                        <p:attrNameLst>
                                          <p:attrName>style.visibility</p:attrName>
                                        </p:attrNameLst>
                                      </p:cBhvr>
                                      <p:to>
                                        <p:strVal val="visible"/>
                                      </p:to>
                                    </p:set>
                                    <p:animEffect transition="in" filter="fade">
                                      <p:cBhvr>
                                        <p:cTn id="13" dur="2000"/>
                                        <p:tgtEl>
                                          <p:spTgt spid="50483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04834">
                                            <p:txEl>
                                              <p:pRg st="3" end="3"/>
                                            </p:txEl>
                                          </p:spTgt>
                                        </p:tgtEl>
                                        <p:attrNameLst>
                                          <p:attrName>style.visibility</p:attrName>
                                        </p:attrNameLst>
                                      </p:cBhvr>
                                      <p:to>
                                        <p:strVal val="visible"/>
                                      </p:to>
                                    </p:set>
                                    <p:animEffect transition="in" filter="fade">
                                      <p:cBhvr>
                                        <p:cTn id="16" dur="2000"/>
                                        <p:tgtEl>
                                          <p:spTgt spid="504834">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04834">
                                            <p:txEl>
                                              <p:pRg st="4" end="4"/>
                                            </p:txEl>
                                          </p:spTgt>
                                        </p:tgtEl>
                                        <p:attrNameLst>
                                          <p:attrName>style.visibility</p:attrName>
                                        </p:attrNameLst>
                                      </p:cBhvr>
                                      <p:to>
                                        <p:strVal val="visible"/>
                                      </p:to>
                                    </p:set>
                                    <p:animEffect transition="in" filter="fade">
                                      <p:cBhvr>
                                        <p:cTn id="19" dur="2000"/>
                                        <p:tgtEl>
                                          <p:spTgt spid="504834">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04834">
                                            <p:txEl>
                                              <p:pRg st="5" end="5"/>
                                            </p:txEl>
                                          </p:spTgt>
                                        </p:tgtEl>
                                        <p:attrNameLst>
                                          <p:attrName>style.visibility</p:attrName>
                                        </p:attrNameLst>
                                      </p:cBhvr>
                                      <p:to>
                                        <p:strVal val="visible"/>
                                      </p:to>
                                    </p:set>
                                    <p:animEffect transition="in" filter="fade">
                                      <p:cBhvr>
                                        <p:cTn id="22" dur="2000"/>
                                        <p:tgtEl>
                                          <p:spTgt spid="504834">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04834">
                                            <p:txEl>
                                              <p:pRg st="6" end="6"/>
                                            </p:txEl>
                                          </p:spTgt>
                                        </p:tgtEl>
                                        <p:attrNameLst>
                                          <p:attrName>style.visibility</p:attrName>
                                        </p:attrNameLst>
                                      </p:cBhvr>
                                      <p:to>
                                        <p:strVal val="visible"/>
                                      </p:to>
                                    </p:set>
                                    <p:animEffect transition="in" filter="fade">
                                      <p:cBhvr>
                                        <p:cTn id="25" dur="2000"/>
                                        <p:tgtEl>
                                          <p:spTgt spid="504834">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04834">
                                            <p:txEl>
                                              <p:pRg st="7" end="7"/>
                                            </p:txEl>
                                          </p:spTgt>
                                        </p:tgtEl>
                                        <p:attrNameLst>
                                          <p:attrName>style.visibility</p:attrName>
                                        </p:attrNameLst>
                                      </p:cBhvr>
                                      <p:to>
                                        <p:strVal val="visible"/>
                                      </p:to>
                                    </p:set>
                                    <p:animEffect transition="in" filter="fade">
                                      <p:cBhvr>
                                        <p:cTn id="28" dur="2000"/>
                                        <p:tgtEl>
                                          <p:spTgt spid="504834">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04834">
                                            <p:txEl>
                                              <p:pRg st="8" end="8"/>
                                            </p:txEl>
                                          </p:spTgt>
                                        </p:tgtEl>
                                        <p:attrNameLst>
                                          <p:attrName>style.visibility</p:attrName>
                                        </p:attrNameLst>
                                      </p:cBhvr>
                                      <p:to>
                                        <p:strVal val="visible"/>
                                      </p:to>
                                    </p:set>
                                    <p:animEffect transition="in" filter="fade">
                                      <p:cBhvr>
                                        <p:cTn id="31" dur="2000"/>
                                        <p:tgtEl>
                                          <p:spTgt spid="504834">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04834">
                                            <p:txEl>
                                              <p:pRg st="9" end="9"/>
                                            </p:txEl>
                                          </p:spTgt>
                                        </p:tgtEl>
                                        <p:attrNameLst>
                                          <p:attrName>style.visibility</p:attrName>
                                        </p:attrNameLst>
                                      </p:cBhvr>
                                      <p:to>
                                        <p:strVal val="visible"/>
                                      </p:to>
                                    </p:set>
                                    <p:animEffect transition="in" filter="fade">
                                      <p:cBhvr>
                                        <p:cTn id="34" dur="2000"/>
                                        <p:tgtEl>
                                          <p:spTgt spid="504834">
                                            <p:txEl>
                                              <p:pRg st="9" end="9"/>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04834">
                                            <p:txEl>
                                              <p:pRg st="10" end="10"/>
                                            </p:txEl>
                                          </p:spTgt>
                                        </p:tgtEl>
                                        <p:attrNameLst>
                                          <p:attrName>style.visibility</p:attrName>
                                        </p:attrNameLst>
                                      </p:cBhvr>
                                      <p:to>
                                        <p:strVal val="visible"/>
                                      </p:to>
                                    </p:set>
                                    <p:animEffect transition="in" filter="fade">
                                      <p:cBhvr>
                                        <p:cTn id="37" dur="2000"/>
                                        <p:tgtEl>
                                          <p:spTgt spid="504834">
                                            <p:txEl>
                                              <p:pRg st="10" end="10"/>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04834">
                                            <p:txEl>
                                              <p:pRg st="11" end="11"/>
                                            </p:txEl>
                                          </p:spTgt>
                                        </p:tgtEl>
                                        <p:attrNameLst>
                                          <p:attrName>style.visibility</p:attrName>
                                        </p:attrNameLst>
                                      </p:cBhvr>
                                      <p:to>
                                        <p:strVal val="visible"/>
                                      </p:to>
                                    </p:set>
                                    <p:animEffect transition="in" filter="fade">
                                      <p:cBhvr>
                                        <p:cTn id="40" dur="2000"/>
                                        <p:tgtEl>
                                          <p:spTgt spid="504834">
                                            <p:txEl>
                                              <p:pRg st="11" end="11"/>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504834">
                                            <p:txEl>
                                              <p:pRg st="12" end="12"/>
                                            </p:txEl>
                                          </p:spTgt>
                                        </p:tgtEl>
                                        <p:attrNameLst>
                                          <p:attrName>style.visibility</p:attrName>
                                        </p:attrNameLst>
                                      </p:cBhvr>
                                      <p:to>
                                        <p:strVal val="visible"/>
                                      </p:to>
                                    </p:set>
                                    <p:animEffect transition="in" filter="fade">
                                      <p:cBhvr>
                                        <p:cTn id="43" dur="2000"/>
                                        <p:tgtEl>
                                          <p:spTgt spid="50483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4834" grpId="0" build="allAtOnce"/>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2"/>
          <p:cNvSpPr>
            <a:spLocks noGrp="1" noChangeAspect="1" noChangeArrowheads="1"/>
          </p:cNvSpPr>
          <p:nvPr>
            <p:ph type="body" idx="1"/>
          </p:nvPr>
        </p:nvSpPr>
        <p:spPr>
          <a:xfrm>
            <a:off x="179388" y="1916113"/>
            <a:ext cx="8640762" cy="4752975"/>
          </a:xfrm>
        </p:spPr>
        <p:txBody>
          <a:bodyPr/>
          <a:lstStyle/>
          <a:p>
            <a:pPr marL="361950" indent="-361950" eaLnBrk="1" hangingPunct="1">
              <a:buFont typeface="Wingdings" pitchFamily="2" charset="2"/>
              <a:buChar char="q"/>
              <a:defRPr/>
            </a:pPr>
            <a:r>
              <a:rPr lang="he-IL" sz="1800" dirty="0" smtClean="0">
                <a:sym typeface="Symbol" pitchFamily="18" charset="2"/>
              </a:rPr>
              <a:t>משתנים איכותיים:</a:t>
            </a:r>
          </a:p>
          <a:p>
            <a:pPr marL="714375" lvl="1" indent="-314325" eaLnBrk="1" hangingPunct="1">
              <a:buClr>
                <a:srgbClr val="003399"/>
              </a:buClr>
              <a:buFont typeface="Wingdings" pitchFamily="2" charset="2"/>
              <a:buChar char="q"/>
              <a:defRPr/>
            </a:pPr>
            <a:r>
              <a:rPr lang="he-IL" sz="1400" dirty="0" smtClean="0">
                <a:sym typeface="Symbol" pitchFamily="18" charset="2"/>
              </a:rPr>
              <a:t>שכיחויות בסיסיות </a:t>
            </a:r>
            <a:r>
              <a:rPr lang="en-US" sz="1400" dirty="0" smtClean="0">
                <a:sym typeface="Symbol" pitchFamily="18" charset="2"/>
              </a:rPr>
              <a:t>[</a:t>
            </a:r>
            <a:r>
              <a:rPr lang="en-US" sz="1400" dirty="0" err="1" smtClean="0">
                <a:sym typeface="Symbol" pitchFamily="18" charset="2"/>
              </a:rPr>
              <a:t>Countif</a:t>
            </a:r>
            <a:r>
              <a:rPr lang="en-US" sz="1400" dirty="0" smtClean="0">
                <a:sym typeface="Symbol" pitchFamily="18" charset="2"/>
              </a:rPr>
              <a:t>, </a:t>
            </a:r>
            <a:r>
              <a:rPr lang="en-US" sz="1400" dirty="0" err="1" smtClean="0">
                <a:sym typeface="Symbol" pitchFamily="18" charset="2"/>
              </a:rPr>
              <a:t>Countblank</a:t>
            </a:r>
            <a:r>
              <a:rPr lang="en-US" sz="1400" dirty="0" smtClean="0">
                <a:sym typeface="Symbol" pitchFamily="18" charset="2"/>
              </a:rPr>
              <a:t>, Count, </a:t>
            </a:r>
            <a:r>
              <a:rPr lang="en-US" sz="1400" dirty="0" err="1" smtClean="0">
                <a:sym typeface="Symbol" pitchFamily="18" charset="2"/>
              </a:rPr>
              <a:t>CountA</a:t>
            </a:r>
            <a:r>
              <a:rPr lang="en-US" sz="1400" dirty="0" smtClean="0">
                <a:sym typeface="Symbol" pitchFamily="18" charset="2"/>
              </a:rPr>
              <a:t>)</a:t>
            </a:r>
            <a:r>
              <a:rPr lang="he-IL" sz="1400" dirty="0" smtClean="0">
                <a:sym typeface="Symbol" pitchFamily="18" charset="2"/>
              </a:rPr>
              <a:t>.</a:t>
            </a:r>
          </a:p>
          <a:p>
            <a:pPr marL="714375" lvl="1" indent="-314325" eaLnBrk="1" hangingPunct="1">
              <a:buClr>
                <a:srgbClr val="003399"/>
              </a:buClr>
              <a:buFont typeface="Wingdings" pitchFamily="2" charset="2"/>
              <a:buChar char="q"/>
              <a:defRPr/>
            </a:pPr>
            <a:r>
              <a:rPr lang="he-IL" sz="1400" dirty="0" smtClean="0">
                <a:sym typeface="Symbol" pitchFamily="18" charset="2"/>
              </a:rPr>
              <a:t>שכיחויות במספרים גולמיים / שכיחיות באחוזים </a:t>
            </a:r>
            <a:r>
              <a:rPr lang="en-US" sz="1400" dirty="0" smtClean="0">
                <a:sym typeface="Symbol" pitchFamily="18" charset="2"/>
              </a:rPr>
              <a:t>[Sum]</a:t>
            </a:r>
            <a:r>
              <a:rPr lang="he-IL" sz="1400" dirty="0" smtClean="0">
                <a:sym typeface="Symbol" pitchFamily="18" charset="2"/>
              </a:rPr>
              <a:t>.</a:t>
            </a:r>
          </a:p>
          <a:p>
            <a:pPr marL="714375" lvl="1" indent="-314325" eaLnBrk="1" hangingPunct="1">
              <a:buClr>
                <a:srgbClr val="003399"/>
              </a:buClr>
              <a:buFont typeface="Wingdings" pitchFamily="2" charset="2"/>
              <a:buChar char="q"/>
              <a:defRPr/>
            </a:pPr>
            <a:r>
              <a:rPr lang="he-IL" sz="1400" dirty="0" smtClean="0">
                <a:sym typeface="Symbol" pitchFamily="18" charset="2"/>
              </a:rPr>
              <a:t>מדד מרכזי רלוונטי, שכיח </a:t>
            </a:r>
            <a:r>
              <a:rPr lang="en-US" sz="1400" dirty="0" smtClean="0">
                <a:sym typeface="Symbol" pitchFamily="18" charset="2"/>
              </a:rPr>
              <a:t>[Mode]</a:t>
            </a:r>
            <a:r>
              <a:rPr lang="he-IL" sz="1400" dirty="0" smtClean="0">
                <a:sym typeface="Symbol" pitchFamily="18" charset="2"/>
              </a:rPr>
              <a:t>.</a:t>
            </a:r>
          </a:p>
          <a:p>
            <a:pPr marL="714375" lvl="1" indent="-314325" eaLnBrk="1" hangingPunct="1">
              <a:buClr>
                <a:srgbClr val="003399"/>
              </a:buClr>
              <a:buFont typeface="Wingdings" pitchFamily="2" charset="2"/>
              <a:buChar char="q"/>
              <a:defRPr/>
            </a:pPr>
            <a:endParaRPr lang="he-IL" sz="1400" dirty="0" smtClean="0">
              <a:sym typeface="Symbol" pitchFamily="18" charset="2"/>
            </a:endParaRPr>
          </a:p>
          <a:p>
            <a:pPr marL="314325" indent="-314325" eaLnBrk="1" hangingPunct="1">
              <a:buClr>
                <a:srgbClr val="003399"/>
              </a:buClr>
              <a:buFont typeface="Wingdings" pitchFamily="2" charset="2"/>
              <a:buChar char="q"/>
              <a:defRPr/>
            </a:pPr>
            <a:r>
              <a:rPr lang="he-IL" sz="1800" dirty="0" smtClean="0">
                <a:sym typeface="Symbol" pitchFamily="18" charset="2"/>
              </a:rPr>
              <a:t>משתנים כמותיים:</a:t>
            </a:r>
          </a:p>
          <a:p>
            <a:pPr marL="714375" lvl="1" indent="-314325" eaLnBrk="1" hangingPunct="1">
              <a:buClr>
                <a:srgbClr val="003399"/>
              </a:buClr>
              <a:buFont typeface="Wingdings" pitchFamily="2" charset="2"/>
              <a:buChar char="q"/>
              <a:defRPr/>
            </a:pPr>
            <a:r>
              <a:rPr lang="he-IL" sz="1400" dirty="0" smtClean="0">
                <a:sym typeface="Symbol" pitchFamily="18" charset="2"/>
              </a:rPr>
              <a:t>מדדי מרכז, חציון, ממוצע </a:t>
            </a:r>
            <a:r>
              <a:rPr lang="en-US" sz="1400" dirty="0" smtClean="0">
                <a:sym typeface="Symbol" pitchFamily="18" charset="2"/>
              </a:rPr>
              <a:t>[Average, Median]</a:t>
            </a:r>
            <a:r>
              <a:rPr lang="he-IL" sz="1400" dirty="0" smtClean="0">
                <a:sym typeface="Symbol" pitchFamily="18" charset="2"/>
              </a:rPr>
              <a:t>.</a:t>
            </a:r>
          </a:p>
          <a:p>
            <a:pPr marL="714375" lvl="1" indent="-314325" eaLnBrk="1" hangingPunct="1">
              <a:buClr>
                <a:srgbClr val="003399"/>
              </a:buClr>
              <a:buFont typeface="Wingdings" pitchFamily="2" charset="2"/>
              <a:buChar char="q"/>
              <a:defRPr/>
            </a:pPr>
            <a:r>
              <a:rPr lang="he-IL" sz="1400" dirty="0" smtClean="0">
                <a:sym typeface="Symbol" pitchFamily="18" charset="2"/>
              </a:rPr>
              <a:t>מדדי פיזור, תחום בן רבעוני, סטיית תקן, שונות  </a:t>
            </a:r>
            <a:r>
              <a:rPr lang="en-US" sz="1400" dirty="0" smtClean="0">
                <a:sym typeface="Symbol" pitchFamily="18" charset="2"/>
              </a:rPr>
              <a:t>[Quartile, </a:t>
            </a:r>
            <a:r>
              <a:rPr lang="en-US" sz="1400" dirty="0" err="1" smtClean="0">
                <a:sym typeface="Symbol" pitchFamily="18" charset="2"/>
              </a:rPr>
              <a:t>Stdev</a:t>
            </a:r>
            <a:r>
              <a:rPr lang="en-US" sz="1400" dirty="0" smtClean="0">
                <a:sym typeface="Symbol" pitchFamily="18" charset="2"/>
              </a:rPr>
              <a:t>, </a:t>
            </a:r>
            <a:r>
              <a:rPr lang="en-US" sz="1400" dirty="0" err="1" smtClean="0">
                <a:sym typeface="Symbol" pitchFamily="18" charset="2"/>
              </a:rPr>
              <a:t>Var</a:t>
            </a:r>
            <a:r>
              <a:rPr lang="en-US" sz="1400" dirty="0" smtClean="0">
                <a:sym typeface="Symbol" pitchFamily="18" charset="2"/>
              </a:rPr>
              <a:t>] </a:t>
            </a:r>
            <a:r>
              <a:rPr lang="he-IL" sz="1400" dirty="0" smtClean="0">
                <a:sym typeface="Symbol" pitchFamily="18" charset="2"/>
              </a:rPr>
              <a:t>.</a:t>
            </a:r>
          </a:p>
          <a:p>
            <a:pPr marL="714375" lvl="1" indent="-314325" eaLnBrk="1" hangingPunct="1">
              <a:buClr>
                <a:srgbClr val="003399"/>
              </a:buClr>
              <a:buFont typeface="Wingdings" pitchFamily="2" charset="2"/>
              <a:buChar char="q"/>
              <a:defRPr/>
            </a:pPr>
            <a:r>
              <a:rPr lang="he-IL" sz="1400" dirty="0" smtClean="0">
                <a:sym typeface="Symbol" pitchFamily="18" charset="2"/>
              </a:rPr>
              <a:t>נתונים רלוונטיים נוספים, מינימום, מקסימום, טווח, רווח בר סמך </a:t>
            </a:r>
            <a:r>
              <a:rPr lang="en-US" sz="1400" dirty="0" smtClean="0">
                <a:sym typeface="Symbol" pitchFamily="18" charset="2"/>
              </a:rPr>
              <a:t>[Min, Max, Confidence]</a:t>
            </a:r>
            <a:r>
              <a:rPr lang="he-IL" sz="1400" dirty="0" smtClean="0">
                <a:sym typeface="Symbol" pitchFamily="18" charset="2"/>
              </a:rPr>
              <a:t>.</a:t>
            </a:r>
          </a:p>
          <a:p>
            <a:pPr marL="714375" lvl="1" indent="-314325" eaLnBrk="1" hangingPunct="1">
              <a:buClr>
                <a:srgbClr val="003399"/>
              </a:buClr>
              <a:buFont typeface="Wingdings" pitchFamily="2" charset="2"/>
              <a:buChar char="q"/>
              <a:defRPr/>
            </a:pPr>
            <a:endParaRPr lang="he-IL" sz="1400" dirty="0" smtClean="0">
              <a:sym typeface="Symbol" pitchFamily="18" charset="2"/>
            </a:endParaRPr>
          </a:p>
          <a:p>
            <a:pPr marL="273050" indent="-314325" eaLnBrk="1" hangingPunct="1">
              <a:buClr>
                <a:srgbClr val="003399"/>
              </a:buClr>
              <a:buFont typeface="Wingdings" pitchFamily="2" charset="2"/>
              <a:buChar char="q"/>
              <a:defRPr/>
            </a:pPr>
            <a:r>
              <a:rPr lang="he-IL" sz="1800" dirty="0" smtClean="0">
                <a:sym typeface="Symbol" pitchFamily="18" charset="2"/>
              </a:rPr>
              <a:t>ממוצע וסטיית תקן בפילוח לפי ילדים [עם / בלי]. נוסחאות מסד נתונים </a:t>
            </a:r>
            <a:r>
              <a:rPr lang="en-US" sz="1800" dirty="0" smtClean="0">
                <a:sym typeface="Symbol" pitchFamily="18" charset="2"/>
              </a:rPr>
              <a:t>[</a:t>
            </a:r>
            <a:r>
              <a:rPr lang="en-US" sz="1800" dirty="0" err="1" smtClean="0">
                <a:sym typeface="Symbol" pitchFamily="18" charset="2"/>
              </a:rPr>
              <a:t>Daverage</a:t>
            </a:r>
            <a:r>
              <a:rPr lang="en-US" sz="1800" dirty="0" smtClean="0">
                <a:sym typeface="Symbol" pitchFamily="18" charset="2"/>
              </a:rPr>
              <a:t>, </a:t>
            </a:r>
            <a:r>
              <a:rPr lang="en-US" sz="1800" dirty="0" err="1" smtClean="0">
                <a:sym typeface="Symbol" pitchFamily="18" charset="2"/>
              </a:rPr>
              <a:t>Dstdev</a:t>
            </a:r>
            <a:r>
              <a:rPr lang="en-US" sz="1800" dirty="0" smtClean="0">
                <a:sym typeface="Symbol" pitchFamily="18" charset="2"/>
              </a:rPr>
              <a:t>, </a:t>
            </a:r>
            <a:r>
              <a:rPr lang="en-US" sz="1800" dirty="0" err="1" smtClean="0">
                <a:sym typeface="Symbol" pitchFamily="18" charset="2"/>
              </a:rPr>
              <a:t>Dcount</a:t>
            </a:r>
            <a:r>
              <a:rPr lang="en-US" sz="1800" dirty="0" smtClean="0">
                <a:sym typeface="Symbol" pitchFamily="18" charset="2"/>
              </a:rPr>
              <a:t>]</a:t>
            </a:r>
            <a:r>
              <a:rPr lang="he-IL" sz="1800" dirty="0" smtClean="0">
                <a:sym typeface="Symbol" pitchFamily="18" charset="2"/>
              </a:rPr>
              <a:t>.</a:t>
            </a:r>
          </a:p>
          <a:p>
            <a:pPr marL="609600" indent="-609600" eaLnBrk="1" hangingPunct="1">
              <a:buFont typeface="Wingdings" pitchFamily="2" charset="2"/>
              <a:buChar char="q"/>
              <a:defRPr/>
            </a:pPr>
            <a:endParaRPr lang="he-IL" sz="1800" dirty="0" smtClean="0">
              <a:sym typeface="Symbol" pitchFamily="18" charset="2"/>
            </a:endParaRPr>
          </a:p>
        </p:txBody>
      </p:sp>
      <p:sp>
        <p:nvSpPr>
          <p:cNvPr id="504835" name="AutoShape 3">
            <a:hlinkClick r:id="" action="ppaction://noaction" highlightClick="1"/>
          </p:cNvPr>
          <p:cNvSpPr>
            <a:spLocks noChangeArrowheads="1"/>
          </p:cNvSpPr>
          <p:nvPr/>
        </p:nvSpPr>
        <p:spPr bwMode="auto">
          <a:xfrm>
            <a:off x="1116013" y="0"/>
            <a:ext cx="503237" cy="223838"/>
          </a:xfrm>
          <a:prstGeom prst="actionButtonBlank">
            <a:avLst/>
          </a:prstGeom>
          <a:solidFill>
            <a:schemeClr val="hlink"/>
          </a:solidFill>
          <a:ln w="9525">
            <a:noFill/>
            <a:miter lim="800000"/>
            <a:headEnd/>
            <a:tailEnd/>
          </a:ln>
          <a:effectLst>
            <a:outerShdw dist="35921" dir="2700000" algn="ctr" rotWithShape="0">
              <a:schemeClr val="bg2"/>
            </a:outerShdw>
          </a:effectLst>
        </p:spPr>
        <p:txBody>
          <a:bodyPr wrap="none" anchor="ctr"/>
          <a:lstStyle/>
          <a:p>
            <a:pPr algn="ctr">
              <a:defRPr/>
            </a:pPr>
            <a:r>
              <a:rPr lang="he-IL" sz="1000" b="1">
                <a:solidFill>
                  <a:srgbClr val="4D4D4D"/>
                </a:solidFill>
                <a:cs typeface="+mn-cs"/>
              </a:rPr>
              <a:t>תרגול</a:t>
            </a:r>
            <a:endParaRPr lang="en-US" sz="1000" b="1">
              <a:solidFill>
                <a:srgbClr val="4D4D4D"/>
              </a:solidFill>
              <a:cs typeface="+mn-cs"/>
            </a:endParaRPr>
          </a:p>
        </p:txBody>
      </p:sp>
      <p:sp>
        <p:nvSpPr>
          <p:cNvPr id="146436" name="Rectangle 4"/>
          <p:cNvSpPr>
            <a:spLocks noGrp="1" noChangeArrowheads="1"/>
          </p:cNvSpPr>
          <p:nvPr>
            <p:ph type="title"/>
          </p:nvPr>
        </p:nvSpPr>
        <p:spPr>
          <a:xfrm>
            <a:off x="285750" y="214313"/>
            <a:ext cx="8137525" cy="1143000"/>
          </a:xfrm>
        </p:spPr>
        <p:txBody>
          <a:bodyPr/>
          <a:lstStyle/>
          <a:p>
            <a:pPr algn="r" eaLnBrk="1" hangingPunct="1"/>
            <a:r>
              <a:rPr lang="he-IL" sz="2800" smtClean="0"/>
              <a:t>תיאור המדגם</a:t>
            </a: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04834">
                                            <p:txEl>
                                              <p:pRg st="0" end="0"/>
                                            </p:txEl>
                                          </p:spTgt>
                                        </p:tgtEl>
                                        <p:attrNameLst>
                                          <p:attrName>style.visibility</p:attrName>
                                        </p:attrNameLst>
                                      </p:cBhvr>
                                      <p:to>
                                        <p:strVal val="visible"/>
                                      </p:to>
                                    </p:set>
                                    <p:animEffect transition="in" filter="fade">
                                      <p:cBhvr>
                                        <p:cTn id="7" dur="2000"/>
                                        <p:tgtEl>
                                          <p:spTgt spid="50483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04834">
                                            <p:txEl>
                                              <p:pRg st="1" end="1"/>
                                            </p:txEl>
                                          </p:spTgt>
                                        </p:tgtEl>
                                        <p:attrNameLst>
                                          <p:attrName>style.visibility</p:attrName>
                                        </p:attrNameLst>
                                      </p:cBhvr>
                                      <p:to>
                                        <p:strVal val="visible"/>
                                      </p:to>
                                    </p:set>
                                    <p:animEffect transition="in" filter="fade">
                                      <p:cBhvr>
                                        <p:cTn id="10" dur="2000"/>
                                        <p:tgtEl>
                                          <p:spTgt spid="50483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04834">
                                            <p:txEl>
                                              <p:pRg st="2" end="2"/>
                                            </p:txEl>
                                          </p:spTgt>
                                        </p:tgtEl>
                                        <p:attrNameLst>
                                          <p:attrName>style.visibility</p:attrName>
                                        </p:attrNameLst>
                                      </p:cBhvr>
                                      <p:to>
                                        <p:strVal val="visible"/>
                                      </p:to>
                                    </p:set>
                                    <p:animEffect transition="in" filter="fade">
                                      <p:cBhvr>
                                        <p:cTn id="13" dur="2000"/>
                                        <p:tgtEl>
                                          <p:spTgt spid="50483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04834">
                                            <p:txEl>
                                              <p:pRg st="3" end="3"/>
                                            </p:txEl>
                                          </p:spTgt>
                                        </p:tgtEl>
                                        <p:attrNameLst>
                                          <p:attrName>style.visibility</p:attrName>
                                        </p:attrNameLst>
                                      </p:cBhvr>
                                      <p:to>
                                        <p:strVal val="visible"/>
                                      </p:to>
                                    </p:set>
                                    <p:animEffect transition="in" filter="fade">
                                      <p:cBhvr>
                                        <p:cTn id="16" dur="2000"/>
                                        <p:tgtEl>
                                          <p:spTgt spid="504834">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04834">
                                            <p:txEl>
                                              <p:pRg st="5" end="5"/>
                                            </p:txEl>
                                          </p:spTgt>
                                        </p:tgtEl>
                                        <p:attrNameLst>
                                          <p:attrName>style.visibility</p:attrName>
                                        </p:attrNameLst>
                                      </p:cBhvr>
                                      <p:to>
                                        <p:strVal val="visible"/>
                                      </p:to>
                                    </p:set>
                                    <p:animEffect transition="in" filter="fade">
                                      <p:cBhvr>
                                        <p:cTn id="19" dur="2000"/>
                                        <p:tgtEl>
                                          <p:spTgt spid="504834">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04834">
                                            <p:txEl>
                                              <p:pRg st="6" end="6"/>
                                            </p:txEl>
                                          </p:spTgt>
                                        </p:tgtEl>
                                        <p:attrNameLst>
                                          <p:attrName>style.visibility</p:attrName>
                                        </p:attrNameLst>
                                      </p:cBhvr>
                                      <p:to>
                                        <p:strVal val="visible"/>
                                      </p:to>
                                    </p:set>
                                    <p:animEffect transition="in" filter="fade">
                                      <p:cBhvr>
                                        <p:cTn id="22" dur="2000"/>
                                        <p:tgtEl>
                                          <p:spTgt spid="504834">
                                            <p:txEl>
                                              <p:pRg st="6" end="6"/>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04834">
                                            <p:txEl>
                                              <p:pRg st="7" end="7"/>
                                            </p:txEl>
                                          </p:spTgt>
                                        </p:tgtEl>
                                        <p:attrNameLst>
                                          <p:attrName>style.visibility</p:attrName>
                                        </p:attrNameLst>
                                      </p:cBhvr>
                                      <p:to>
                                        <p:strVal val="visible"/>
                                      </p:to>
                                    </p:set>
                                    <p:animEffect transition="in" filter="fade">
                                      <p:cBhvr>
                                        <p:cTn id="25" dur="2000"/>
                                        <p:tgtEl>
                                          <p:spTgt spid="504834">
                                            <p:txEl>
                                              <p:pRg st="7" end="7"/>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04834">
                                            <p:txEl>
                                              <p:pRg st="8" end="8"/>
                                            </p:txEl>
                                          </p:spTgt>
                                        </p:tgtEl>
                                        <p:attrNameLst>
                                          <p:attrName>style.visibility</p:attrName>
                                        </p:attrNameLst>
                                      </p:cBhvr>
                                      <p:to>
                                        <p:strVal val="visible"/>
                                      </p:to>
                                    </p:set>
                                    <p:animEffect transition="in" filter="fade">
                                      <p:cBhvr>
                                        <p:cTn id="28" dur="2000"/>
                                        <p:tgtEl>
                                          <p:spTgt spid="504834">
                                            <p:txEl>
                                              <p:pRg st="8" end="8"/>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04834">
                                            <p:txEl>
                                              <p:pRg st="10" end="10"/>
                                            </p:txEl>
                                          </p:spTgt>
                                        </p:tgtEl>
                                        <p:attrNameLst>
                                          <p:attrName>style.visibility</p:attrName>
                                        </p:attrNameLst>
                                      </p:cBhvr>
                                      <p:to>
                                        <p:strVal val="visible"/>
                                      </p:to>
                                    </p:set>
                                    <p:animEffect transition="in" filter="fade">
                                      <p:cBhvr>
                                        <p:cTn id="31" dur="2000"/>
                                        <p:tgtEl>
                                          <p:spTgt spid="50483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4834" grpId="0" build="allAtOnce"/>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2"/>
          <p:cNvSpPr>
            <a:spLocks noGrp="1" noChangeAspect="1" noChangeArrowheads="1"/>
          </p:cNvSpPr>
          <p:nvPr>
            <p:ph type="body" idx="1"/>
          </p:nvPr>
        </p:nvSpPr>
        <p:spPr>
          <a:xfrm>
            <a:off x="179388" y="1916113"/>
            <a:ext cx="8640762" cy="4752975"/>
          </a:xfrm>
        </p:spPr>
        <p:txBody>
          <a:bodyPr/>
          <a:lstStyle/>
          <a:p>
            <a:pPr marL="361950" indent="-361950" eaLnBrk="1" hangingPunct="1">
              <a:buFont typeface="Wingdings" pitchFamily="2" charset="2"/>
              <a:buChar char="q"/>
              <a:defRPr/>
            </a:pPr>
            <a:r>
              <a:rPr lang="he-IL" sz="1800" dirty="0" smtClean="0">
                <a:sym typeface="Symbol" pitchFamily="18" charset="2"/>
              </a:rPr>
              <a:t>בדוק את ההשערה כי יש הבדל בין ילדים [עם / בלי] במידת הישנוניות (</a:t>
            </a:r>
            <a:r>
              <a:rPr lang="en-US" sz="1800" dirty="0" smtClean="0">
                <a:sym typeface="Symbol" pitchFamily="18" charset="2"/>
              </a:rPr>
              <a:t>t-test</a:t>
            </a:r>
            <a:r>
              <a:rPr lang="he-IL" sz="1800" dirty="0" smtClean="0">
                <a:sym typeface="Symbol" pitchFamily="18" charset="2"/>
              </a:rPr>
              <a:t> סטודנטיאלי). שימו לב כי מדובר בהשערה דו כיוונית, הניחו שוויון שונויות:</a:t>
            </a:r>
          </a:p>
          <a:p>
            <a:pPr marL="714375" lvl="1" indent="-314325" eaLnBrk="1" hangingPunct="1">
              <a:buClr>
                <a:srgbClr val="003399"/>
              </a:buClr>
              <a:buFont typeface="Wingdings" pitchFamily="2" charset="2"/>
              <a:buChar char="q"/>
              <a:defRPr/>
            </a:pPr>
            <a:r>
              <a:rPr lang="he-IL" sz="1400" dirty="0" smtClean="0">
                <a:sym typeface="Symbol" pitchFamily="18" charset="2"/>
              </a:rPr>
              <a:t>לחישוב ערך ה </a:t>
            </a:r>
            <a:r>
              <a:rPr lang="en-US" sz="1400" dirty="0" smtClean="0">
                <a:sym typeface="Symbol" pitchFamily="18" charset="2"/>
              </a:rPr>
              <a:t>p-value</a:t>
            </a:r>
            <a:r>
              <a:rPr lang="he-IL" sz="1400" dirty="0" smtClean="0">
                <a:sym typeface="Symbol" pitchFamily="18" charset="2"/>
              </a:rPr>
              <a:t> </a:t>
            </a:r>
            <a:r>
              <a:rPr lang="en-US" sz="1400" dirty="0" smtClean="0">
                <a:sym typeface="Symbol" pitchFamily="18" charset="2"/>
              </a:rPr>
              <a:t>[</a:t>
            </a:r>
            <a:r>
              <a:rPr lang="en-US" sz="1400" dirty="0" err="1" smtClean="0">
                <a:sym typeface="Symbol" pitchFamily="18" charset="2"/>
              </a:rPr>
              <a:t>Ttest</a:t>
            </a:r>
            <a:r>
              <a:rPr lang="en-US" sz="1400" dirty="0" smtClean="0">
                <a:sym typeface="Symbol" pitchFamily="18" charset="2"/>
              </a:rPr>
              <a:t>]</a:t>
            </a:r>
            <a:r>
              <a:rPr lang="he-IL" sz="1400" dirty="0" smtClean="0">
                <a:sym typeface="Symbol" pitchFamily="18" charset="2"/>
              </a:rPr>
              <a:t>.</a:t>
            </a:r>
          </a:p>
          <a:p>
            <a:pPr marL="714375" lvl="1" indent="-314325" eaLnBrk="1" hangingPunct="1">
              <a:buClr>
                <a:srgbClr val="003399"/>
              </a:buClr>
              <a:buFont typeface="Wingdings" pitchFamily="2" charset="2"/>
              <a:buChar char="q"/>
              <a:defRPr/>
            </a:pPr>
            <a:r>
              <a:rPr lang="he-IL" sz="1400" dirty="0" smtClean="0">
                <a:sym typeface="Symbol" pitchFamily="18" charset="2"/>
              </a:rPr>
              <a:t>לחישוב ערך המבחן, ה </a:t>
            </a:r>
            <a:r>
              <a:rPr lang="en-US" sz="1400" dirty="0" smtClean="0">
                <a:sym typeface="Symbol" pitchFamily="18" charset="2"/>
              </a:rPr>
              <a:t>t</a:t>
            </a:r>
            <a:r>
              <a:rPr lang="he-IL" sz="1400" dirty="0" smtClean="0">
                <a:sym typeface="Symbol" pitchFamily="18" charset="2"/>
              </a:rPr>
              <a:t> </a:t>
            </a:r>
            <a:r>
              <a:rPr lang="en-US" sz="1400" dirty="0" smtClean="0">
                <a:sym typeface="Symbol" pitchFamily="18" charset="2"/>
              </a:rPr>
              <a:t>[</a:t>
            </a:r>
            <a:r>
              <a:rPr lang="en-US" sz="1400" dirty="0" err="1" smtClean="0">
                <a:sym typeface="Symbol" pitchFamily="18" charset="2"/>
              </a:rPr>
              <a:t>Tinv</a:t>
            </a:r>
            <a:r>
              <a:rPr lang="en-US" sz="1400" dirty="0" smtClean="0">
                <a:sym typeface="Symbol" pitchFamily="18" charset="2"/>
              </a:rPr>
              <a:t>]</a:t>
            </a:r>
            <a:r>
              <a:rPr lang="he-IL" sz="1400" dirty="0" smtClean="0">
                <a:sym typeface="Symbol" pitchFamily="18" charset="2"/>
              </a:rPr>
              <a:t>.</a:t>
            </a:r>
          </a:p>
          <a:p>
            <a:pPr marL="714375" lvl="1" indent="-314325" eaLnBrk="1" hangingPunct="1">
              <a:buClr>
                <a:srgbClr val="003399"/>
              </a:buClr>
              <a:buFont typeface="Wingdings" pitchFamily="2" charset="2"/>
              <a:buChar char="q"/>
              <a:defRPr/>
            </a:pPr>
            <a:r>
              <a:rPr lang="he-IL" sz="1400" dirty="0" smtClean="0">
                <a:sym typeface="Symbol" pitchFamily="18" charset="2"/>
              </a:rPr>
              <a:t>לחישוב ערך ה </a:t>
            </a:r>
            <a:r>
              <a:rPr lang="en-US" sz="1400" dirty="0" smtClean="0">
                <a:sym typeface="Symbol" pitchFamily="18" charset="2"/>
              </a:rPr>
              <a:t>p-value</a:t>
            </a:r>
            <a:r>
              <a:rPr lang="he-IL" sz="1400" dirty="0" smtClean="0">
                <a:sym typeface="Symbol" pitchFamily="18" charset="2"/>
              </a:rPr>
              <a:t> על בסיס ערך המבחן </a:t>
            </a:r>
            <a:r>
              <a:rPr lang="en-US" sz="1400" dirty="0" smtClean="0">
                <a:sym typeface="Symbol" pitchFamily="18" charset="2"/>
              </a:rPr>
              <a:t>[</a:t>
            </a:r>
            <a:r>
              <a:rPr lang="en-US" sz="1400" dirty="0" err="1" smtClean="0">
                <a:sym typeface="Symbol" pitchFamily="18" charset="2"/>
              </a:rPr>
              <a:t>Tdist</a:t>
            </a:r>
            <a:r>
              <a:rPr lang="en-US" sz="1400" dirty="0" smtClean="0">
                <a:sym typeface="Symbol" pitchFamily="18" charset="2"/>
              </a:rPr>
              <a:t>]</a:t>
            </a:r>
            <a:r>
              <a:rPr lang="he-IL" sz="1400" dirty="0" smtClean="0">
                <a:sym typeface="Symbol" pitchFamily="18" charset="2"/>
              </a:rPr>
              <a:t>.</a:t>
            </a:r>
          </a:p>
          <a:p>
            <a:pPr marL="714375" lvl="1" indent="-314325" eaLnBrk="1" hangingPunct="1">
              <a:buClr>
                <a:srgbClr val="003399"/>
              </a:buClr>
              <a:buFont typeface="Wingdings" pitchFamily="2" charset="2"/>
              <a:buChar char="q"/>
              <a:defRPr/>
            </a:pPr>
            <a:endParaRPr lang="he-IL" sz="1400" dirty="0" smtClean="0">
              <a:sym typeface="Symbol" pitchFamily="18" charset="2"/>
            </a:endParaRPr>
          </a:p>
          <a:p>
            <a:pPr marL="361950" indent="-361950" eaLnBrk="1" hangingPunct="1">
              <a:buFont typeface="Wingdings" pitchFamily="2" charset="2"/>
              <a:buChar char="q"/>
              <a:defRPr/>
            </a:pPr>
            <a:r>
              <a:rPr lang="he-IL" sz="1800" dirty="0" smtClean="0">
                <a:sym typeface="Symbol" pitchFamily="18" charset="2"/>
              </a:rPr>
              <a:t>בדוק את ההשערה כי הסיכוי להרדם מול הטלביזיה גבוה מהסיכוי להרדם ברכב (</a:t>
            </a:r>
            <a:r>
              <a:rPr lang="en-US" sz="1800" dirty="0" smtClean="0">
                <a:sym typeface="Symbol" pitchFamily="18" charset="2"/>
              </a:rPr>
              <a:t>t-test Pairs</a:t>
            </a:r>
            <a:r>
              <a:rPr lang="he-IL" sz="1800" dirty="0" smtClean="0">
                <a:sym typeface="Symbol" pitchFamily="18" charset="2"/>
              </a:rPr>
              <a:t>). שימו לב כי מדובר בהשערה חד כיוונית:</a:t>
            </a:r>
          </a:p>
          <a:p>
            <a:pPr marL="714375" lvl="1" indent="-314325" eaLnBrk="1" hangingPunct="1">
              <a:buClr>
                <a:srgbClr val="003399"/>
              </a:buClr>
              <a:buFont typeface="Wingdings" pitchFamily="2" charset="2"/>
              <a:buChar char="q"/>
              <a:defRPr/>
            </a:pPr>
            <a:r>
              <a:rPr lang="he-IL" sz="1400" dirty="0" smtClean="0">
                <a:sym typeface="Symbol" pitchFamily="18" charset="2"/>
              </a:rPr>
              <a:t>לחישוב ערך ה </a:t>
            </a:r>
            <a:r>
              <a:rPr lang="en-US" sz="1400" dirty="0" smtClean="0">
                <a:sym typeface="Symbol" pitchFamily="18" charset="2"/>
              </a:rPr>
              <a:t>p-value</a:t>
            </a:r>
            <a:r>
              <a:rPr lang="he-IL" sz="1400" dirty="0" smtClean="0">
                <a:sym typeface="Symbol" pitchFamily="18" charset="2"/>
              </a:rPr>
              <a:t> </a:t>
            </a:r>
            <a:r>
              <a:rPr lang="en-US" sz="1400" dirty="0" smtClean="0">
                <a:sym typeface="Symbol" pitchFamily="18" charset="2"/>
              </a:rPr>
              <a:t>[</a:t>
            </a:r>
            <a:r>
              <a:rPr lang="en-US" sz="1400" dirty="0" err="1" smtClean="0">
                <a:sym typeface="Symbol" pitchFamily="18" charset="2"/>
              </a:rPr>
              <a:t>Ttest</a:t>
            </a:r>
            <a:r>
              <a:rPr lang="en-US" sz="1400" dirty="0" smtClean="0">
                <a:sym typeface="Symbol" pitchFamily="18" charset="2"/>
              </a:rPr>
              <a:t>]</a:t>
            </a:r>
            <a:r>
              <a:rPr lang="he-IL" sz="1400" dirty="0" smtClean="0">
                <a:sym typeface="Symbol" pitchFamily="18" charset="2"/>
              </a:rPr>
              <a:t>.</a:t>
            </a:r>
          </a:p>
          <a:p>
            <a:pPr marL="714375" lvl="1" indent="-314325" eaLnBrk="1" hangingPunct="1">
              <a:buClr>
                <a:srgbClr val="003399"/>
              </a:buClr>
              <a:buFont typeface="Wingdings" pitchFamily="2" charset="2"/>
              <a:buChar char="q"/>
              <a:defRPr/>
            </a:pPr>
            <a:r>
              <a:rPr lang="he-IL" sz="1400" dirty="0" smtClean="0">
                <a:sym typeface="Symbol" pitchFamily="18" charset="2"/>
              </a:rPr>
              <a:t>לחישוב ערך המבחן, ה </a:t>
            </a:r>
            <a:r>
              <a:rPr lang="en-US" sz="1400" dirty="0" smtClean="0">
                <a:sym typeface="Symbol" pitchFamily="18" charset="2"/>
              </a:rPr>
              <a:t>t</a:t>
            </a:r>
            <a:r>
              <a:rPr lang="he-IL" sz="1400" dirty="0" smtClean="0">
                <a:sym typeface="Symbol" pitchFamily="18" charset="2"/>
              </a:rPr>
              <a:t> </a:t>
            </a:r>
            <a:r>
              <a:rPr lang="en-US" sz="1400" dirty="0" smtClean="0">
                <a:sym typeface="Symbol" pitchFamily="18" charset="2"/>
              </a:rPr>
              <a:t>[</a:t>
            </a:r>
            <a:r>
              <a:rPr lang="en-US" sz="1400" dirty="0" err="1" smtClean="0">
                <a:sym typeface="Symbol" pitchFamily="18" charset="2"/>
              </a:rPr>
              <a:t>Tinv</a:t>
            </a:r>
            <a:r>
              <a:rPr lang="en-US" sz="1400" dirty="0" smtClean="0">
                <a:sym typeface="Symbol" pitchFamily="18" charset="2"/>
              </a:rPr>
              <a:t>]</a:t>
            </a:r>
            <a:r>
              <a:rPr lang="he-IL" sz="1400" dirty="0" smtClean="0">
                <a:sym typeface="Symbol" pitchFamily="18" charset="2"/>
              </a:rPr>
              <a:t>.</a:t>
            </a:r>
          </a:p>
          <a:p>
            <a:pPr marL="714375" lvl="1" indent="-314325" eaLnBrk="1" hangingPunct="1">
              <a:buClr>
                <a:srgbClr val="003399"/>
              </a:buClr>
              <a:buFont typeface="Wingdings" pitchFamily="2" charset="2"/>
              <a:buChar char="q"/>
              <a:defRPr/>
            </a:pPr>
            <a:r>
              <a:rPr lang="he-IL" sz="1400" dirty="0" smtClean="0">
                <a:sym typeface="Symbol" pitchFamily="18" charset="2"/>
              </a:rPr>
              <a:t>לחישוב ערך ה </a:t>
            </a:r>
            <a:r>
              <a:rPr lang="en-US" sz="1400" dirty="0" smtClean="0">
                <a:sym typeface="Symbol" pitchFamily="18" charset="2"/>
              </a:rPr>
              <a:t>p-value</a:t>
            </a:r>
            <a:r>
              <a:rPr lang="he-IL" sz="1400" dirty="0" smtClean="0">
                <a:sym typeface="Symbol" pitchFamily="18" charset="2"/>
              </a:rPr>
              <a:t> על בסיס ערך המבחן </a:t>
            </a:r>
            <a:r>
              <a:rPr lang="en-US" sz="1400" dirty="0" smtClean="0">
                <a:sym typeface="Symbol" pitchFamily="18" charset="2"/>
              </a:rPr>
              <a:t>[</a:t>
            </a:r>
            <a:r>
              <a:rPr lang="en-US" sz="1400" dirty="0" err="1" smtClean="0">
                <a:sym typeface="Symbol" pitchFamily="18" charset="2"/>
              </a:rPr>
              <a:t>Tdist</a:t>
            </a:r>
            <a:r>
              <a:rPr lang="en-US" sz="1400" dirty="0" smtClean="0">
                <a:sym typeface="Symbol" pitchFamily="18" charset="2"/>
              </a:rPr>
              <a:t>]</a:t>
            </a:r>
            <a:r>
              <a:rPr lang="he-IL" sz="1400" dirty="0" smtClean="0">
                <a:sym typeface="Symbol" pitchFamily="18" charset="2"/>
              </a:rPr>
              <a:t>.</a:t>
            </a:r>
          </a:p>
          <a:p>
            <a:pPr marL="609600" indent="-609600" eaLnBrk="1" hangingPunct="1">
              <a:buFont typeface="Wingdings" pitchFamily="2" charset="2"/>
              <a:buChar char="q"/>
              <a:defRPr/>
            </a:pPr>
            <a:endParaRPr lang="he-IL" sz="1800" dirty="0" smtClean="0">
              <a:sym typeface="Symbol" pitchFamily="18" charset="2"/>
            </a:endParaRPr>
          </a:p>
        </p:txBody>
      </p:sp>
      <p:sp>
        <p:nvSpPr>
          <p:cNvPr id="504835" name="AutoShape 3">
            <a:hlinkClick r:id="" action="ppaction://noaction" highlightClick="1"/>
          </p:cNvPr>
          <p:cNvSpPr>
            <a:spLocks noChangeArrowheads="1"/>
          </p:cNvSpPr>
          <p:nvPr/>
        </p:nvSpPr>
        <p:spPr bwMode="auto">
          <a:xfrm>
            <a:off x="1116013" y="0"/>
            <a:ext cx="503237" cy="223838"/>
          </a:xfrm>
          <a:prstGeom prst="actionButtonBlank">
            <a:avLst/>
          </a:prstGeom>
          <a:solidFill>
            <a:schemeClr val="hlink"/>
          </a:solidFill>
          <a:ln w="9525">
            <a:noFill/>
            <a:miter lim="800000"/>
            <a:headEnd/>
            <a:tailEnd/>
          </a:ln>
          <a:effectLst>
            <a:outerShdw dist="35921" dir="2700000" algn="ctr" rotWithShape="0">
              <a:schemeClr val="bg2"/>
            </a:outerShdw>
          </a:effectLst>
        </p:spPr>
        <p:txBody>
          <a:bodyPr wrap="none" anchor="ctr"/>
          <a:lstStyle/>
          <a:p>
            <a:pPr algn="ctr">
              <a:defRPr/>
            </a:pPr>
            <a:r>
              <a:rPr lang="he-IL" sz="1000" b="1">
                <a:solidFill>
                  <a:srgbClr val="4D4D4D"/>
                </a:solidFill>
                <a:cs typeface="+mn-cs"/>
              </a:rPr>
              <a:t>תרגול</a:t>
            </a:r>
            <a:endParaRPr lang="en-US" sz="1000" b="1">
              <a:solidFill>
                <a:srgbClr val="4D4D4D"/>
              </a:solidFill>
              <a:cs typeface="+mn-cs"/>
            </a:endParaRPr>
          </a:p>
        </p:txBody>
      </p:sp>
      <p:sp>
        <p:nvSpPr>
          <p:cNvPr id="147460" name="Rectangle 4"/>
          <p:cNvSpPr>
            <a:spLocks noGrp="1" noChangeArrowheads="1"/>
          </p:cNvSpPr>
          <p:nvPr>
            <p:ph type="title"/>
          </p:nvPr>
        </p:nvSpPr>
        <p:spPr>
          <a:xfrm>
            <a:off x="357188" y="142875"/>
            <a:ext cx="8137525" cy="1143000"/>
          </a:xfrm>
        </p:spPr>
        <p:txBody>
          <a:bodyPr/>
          <a:lstStyle/>
          <a:p>
            <a:pPr algn="r" eaLnBrk="1" hangingPunct="1"/>
            <a:r>
              <a:rPr lang="he-IL" sz="2800" smtClean="0"/>
              <a:t>בדיקות השערות </a:t>
            </a:r>
            <a:r>
              <a:rPr lang="en-US" sz="2800" smtClean="0"/>
              <a:t>t-test</a:t>
            </a:r>
            <a:r>
              <a:rPr lang="he-IL" sz="2800" smtClean="0"/>
              <a:t> [תלויים וסטודנטיאלי]</a:t>
            </a: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04834">
                                            <p:txEl>
                                              <p:pRg st="0" end="0"/>
                                            </p:txEl>
                                          </p:spTgt>
                                        </p:tgtEl>
                                        <p:attrNameLst>
                                          <p:attrName>style.visibility</p:attrName>
                                        </p:attrNameLst>
                                      </p:cBhvr>
                                      <p:to>
                                        <p:strVal val="visible"/>
                                      </p:to>
                                    </p:set>
                                    <p:animEffect transition="in" filter="fade">
                                      <p:cBhvr>
                                        <p:cTn id="7" dur="2000"/>
                                        <p:tgtEl>
                                          <p:spTgt spid="50483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04834">
                                            <p:txEl>
                                              <p:pRg st="1" end="1"/>
                                            </p:txEl>
                                          </p:spTgt>
                                        </p:tgtEl>
                                        <p:attrNameLst>
                                          <p:attrName>style.visibility</p:attrName>
                                        </p:attrNameLst>
                                      </p:cBhvr>
                                      <p:to>
                                        <p:strVal val="visible"/>
                                      </p:to>
                                    </p:set>
                                    <p:animEffect transition="in" filter="fade">
                                      <p:cBhvr>
                                        <p:cTn id="10" dur="2000"/>
                                        <p:tgtEl>
                                          <p:spTgt spid="50483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04834">
                                            <p:txEl>
                                              <p:pRg st="2" end="2"/>
                                            </p:txEl>
                                          </p:spTgt>
                                        </p:tgtEl>
                                        <p:attrNameLst>
                                          <p:attrName>style.visibility</p:attrName>
                                        </p:attrNameLst>
                                      </p:cBhvr>
                                      <p:to>
                                        <p:strVal val="visible"/>
                                      </p:to>
                                    </p:set>
                                    <p:animEffect transition="in" filter="fade">
                                      <p:cBhvr>
                                        <p:cTn id="13" dur="2000"/>
                                        <p:tgtEl>
                                          <p:spTgt spid="50483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04834">
                                            <p:txEl>
                                              <p:pRg st="3" end="3"/>
                                            </p:txEl>
                                          </p:spTgt>
                                        </p:tgtEl>
                                        <p:attrNameLst>
                                          <p:attrName>style.visibility</p:attrName>
                                        </p:attrNameLst>
                                      </p:cBhvr>
                                      <p:to>
                                        <p:strVal val="visible"/>
                                      </p:to>
                                    </p:set>
                                    <p:animEffect transition="in" filter="fade">
                                      <p:cBhvr>
                                        <p:cTn id="16" dur="2000"/>
                                        <p:tgtEl>
                                          <p:spTgt spid="504834">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04834">
                                            <p:txEl>
                                              <p:pRg st="5" end="5"/>
                                            </p:txEl>
                                          </p:spTgt>
                                        </p:tgtEl>
                                        <p:attrNameLst>
                                          <p:attrName>style.visibility</p:attrName>
                                        </p:attrNameLst>
                                      </p:cBhvr>
                                      <p:to>
                                        <p:strVal val="visible"/>
                                      </p:to>
                                    </p:set>
                                    <p:animEffect transition="in" filter="fade">
                                      <p:cBhvr>
                                        <p:cTn id="19" dur="2000"/>
                                        <p:tgtEl>
                                          <p:spTgt spid="504834">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04834">
                                            <p:txEl>
                                              <p:pRg st="6" end="6"/>
                                            </p:txEl>
                                          </p:spTgt>
                                        </p:tgtEl>
                                        <p:attrNameLst>
                                          <p:attrName>style.visibility</p:attrName>
                                        </p:attrNameLst>
                                      </p:cBhvr>
                                      <p:to>
                                        <p:strVal val="visible"/>
                                      </p:to>
                                    </p:set>
                                    <p:animEffect transition="in" filter="fade">
                                      <p:cBhvr>
                                        <p:cTn id="22" dur="2000"/>
                                        <p:tgtEl>
                                          <p:spTgt spid="504834">
                                            <p:txEl>
                                              <p:pRg st="6" end="6"/>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04834">
                                            <p:txEl>
                                              <p:pRg st="7" end="7"/>
                                            </p:txEl>
                                          </p:spTgt>
                                        </p:tgtEl>
                                        <p:attrNameLst>
                                          <p:attrName>style.visibility</p:attrName>
                                        </p:attrNameLst>
                                      </p:cBhvr>
                                      <p:to>
                                        <p:strVal val="visible"/>
                                      </p:to>
                                    </p:set>
                                    <p:animEffect transition="in" filter="fade">
                                      <p:cBhvr>
                                        <p:cTn id="25" dur="2000"/>
                                        <p:tgtEl>
                                          <p:spTgt spid="504834">
                                            <p:txEl>
                                              <p:pRg st="7" end="7"/>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04834">
                                            <p:txEl>
                                              <p:pRg st="8" end="8"/>
                                            </p:txEl>
                                          </p:spTgt>
                                        </p:tgtEl>
                                        <p:attrNameLst>
                                          <p:attrName>style.visibility</p:attrName>
                                        </p:attrNameLst>
                                      </p:cBhvr>
                                      <p:to>
                                        <p:strVal val="visible"/>
                                      </p:to>
                                    </p:set>
                                    <p:animEffect transition="in" filter="fade">
                                      <p:cBhvr>
                                        <p:cTn id="28" dur="2000"/>
                                        <p:tgtEl>
                                          <p:spTgt spid="50483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4834" grpId="0" build="allAtOnce"/>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2"/>
          <p:cNvSpPr>
            <a:spLocks noGrp="1" noChangeAspect="1" noChangeArrowheads="1"/>
          </p:cNvSpPr>
          <p:nvPr>
            <p:ph type="body" idx="1"/>
          </p:nvPr>
        </p:nvSpPr>
        <p:spPr>
          <a:xfrm>
            <a:off x="179388" y="1916113"/>
            <a:ext cx="8640762" cy="4752975"/>
          </a:xfrm>
        </p:spPr>
        <p:txBody>
          <a:bodyPr/>
          <a:lstStyle/>
          <a:p>
            <a:pPr marL="361950" indent="-361950" eaLnBrk="1" hangingPunct="1">
              <a:buFont typeface="Wingdings" pitchFamily="2" charset="2"/>
              <a:buChar char="q"/>
              <a:defRPr/>
            </a:pPr>
            <a:r>
              <a:rPr lang="he-IL" sz="1800" dirty="0" smtClean="0">
                <a:sym typeface="Symbol" pitchFamily="18" charset="2"/>
              </a:rPr>
              <a:t>בדוק את עוצמת הקשר בין הגיל לבין ישנוניות (שאלה מסכמת).</a:t>
            </a:r>
          </a:p>
          <a:p>
            <a:pPr marL="714375" lvl="1" indent="-314325" eaLnBrk="1" hangingPunct="1">
              <a:buClr>
                <a:srgbClr val="003399"/>
              </a:buClr>
              <a:buFont typeface="Wingdings" pitchFamily="2" charset="2"/>
              <a:buChar char="q"/>
              <a:defRPr/>
            </a:pPr>
            <a:r>
              <a:rPr lang="he-IL" sz="1400" dirty="0" smtClean="0">
                <a:sym typeface="Symbol" pitchFamily="18" charset="2"/>
              </a:rPr>
              <a:t>לחישוב עוצמת הקורלציה, ה </a:t>
            </a:r>
            <a:r>
              <a:rPr lang="en-US" sz="1400" dirty="0" smtClean="0">
                <a:sym typeface="Symbol" pitchFamily="18" charset="2"/>
              </a:rPr>
              <a:t>r</a:t>
            </a:r>
            <a:r>
              <a:rPr lang="he-IL" sz="1400" dirty="0" smtClean="0">
                <a:sym typeface="Symbol" pitchFamily="18" charset="2"/>
              </a:rPr>
              <a:t> </a:t>
            </a:r>
            <a:r>
              <a:rPr lang="en-US" sz="1400" dirty="0" smtClean="0">
                <a:sym typeface="Symbol" pitchFamily="18" charset="2"/>
              </a:rPr>
              <a:t>[</a:t>
            </a:r>
            <a:r>
              <a:rPr lang="en-US" sz="1400" dirty="0" err="1" smtClean="0">
                <a:sym typeface="Symbol" pitchFamily="18" charset="2"/>
              </a:rPr>
              <a:t>Correl</a:t>
            </a:r>
            <a:r>
              <a:rPr lang="en-US" sz="1400" dirty="0" smtClean="0">
                <a:sym typeface="Symbol" pitchFamily="18" charset="2"/>
              </a:rPr>
              <a:t>, Pearson]</a:t>
            </a:r>
            <a:r>
              <a:rPr lang="he-IL" sz="1400" dirty="0" smtClean="0">
                <a:sym typeface="Symbol" pitchFamily="18" charset="2"/>
              </a:rPr>
              <a:t>.</a:t>
            </a:r>
          </a:p>
          <a:p>
            <a:pPr marL="714375" lvl="1" indent="-314325" eaLnBrk="1" hangingPunct="1">
              <a:buClr>
                <a:srgbClr val="003399"/>
              </a:buClr>
              <a:buFont typeface="Wingdings" pitchFamily="2" charset="2"/>
              <a:buChar char="q"/>
              <a:defRPr/>
            </a:pPr>
            <a:r>
              <a:rPr lang="he-IL" sz="1400" dirty="0" smtClean="0">
                <a:sym typeface="Symbol" pitchFamily="18" charset="2"/>
              </a:rPr>
              <a:t>לבדיקת מובהקות הקורלציה יש לעיין בטבלת מובהקויות לקורלציה או לבנות את הנוסחה של מבחן </a:t>
            </a:r>
            <a:r>
              <a:rPr lang="en-US" sz="1400" dirty="0" smtClean="0">
                <a:sym typeface="Symbol" pitchFamily="18" charset="2"/>
              </a:rPr>
              <a:t>t</a:t>
            </a:r>
            <a:r>
              <a:rPr lang="he-IL" sz="1400" dirty="0" smtClean="0">
                <a:sym typeface="Symbol" pitchFamily="18" charset="2"/>
              </a:rPr>
              <a:t> לבדיקת מובהקות קורלציה.</a:t>
            </a:r>
          </a:p>
          <a:p>
            <a:pPr marL="714375" lvl="1" indent="-314325" eaLnBrk="1" hangingPunct="1">
              <a:buClr>
                <a:srgbClr val="003399"/>
              </a:buClr>
              <a:buFont typeface="Wingdings" pitchFamily="2" charset="2"/>
              <a:buChar char="q"/>
              <a:defRPr/>
            </a:pPr>
            <a:endParaRPr lang="he-IL" sz="1400" dirty="0" smtClean="0">
              <a:sym typeface="Symbol" pitchFamily="18" charset="2"/>
            </a:endParaRPr>
          </a:p>
          <a:p>
            <a:pPr marL="361950" indent="-361950" eaLnBrk="1" hangingPunct="1">
              <a:buFont typeface="Wingdings" pitchFamily="2" charset="2"/>
              <a:buChar char="q"/>
              <a:defRPr/>
            </a:pPr>
            <a:r>
              <a:rPr lang="he-IL" sz="1800" dirty="0" smtClean="0">
                <a:sym typeface="Symbol" pitchFamily="18" charset="2"/>
              </a:rPr>
              <a:t>בדוק את עוצמת הקשר בין הגיל לבין ישנוניות (ציון מסכם).</a:t>
            </a:r>
          </a:p>
          <a:p>
            <a:pPr marL="714375" lvl="1" indent="-314325" eaLnBrk="1" hangingPunct="1">
              <a:buClr>
                <a:srgbClr val="003399"/>
              </a:buClr>
              <a:buFont typeface="Wingdings" pitchFamily="2" charset="2"/>
              <a:buChar char="q"/>
              <a:defRPr/>
            </a:pPr>
            <a:r>
              <a:rPr lang="he-IL" sz="1400" dirty="0" smtClean="0">
                <a:sym typeface="Symbol" pitchFamily="18" charset="2"/>
              </a:rPr>
              <a:t>לחישוב עוצמת הקורלציה, ה </a:t>
            </a:r>
            <a:r>
              <a:rPr lang="en-US" sz="1400" dirty="0" smtClean="0">
                <a:sym typeface="Symbol" pitchFamily="18" charset="2"/>
              </a:rPr>
              <a:t>r</a:t>
            </a:r>
            <a:r>
              <a:rPr lang="he-IL" sz="1400" dirty="0" smtClean="0">
                <a:sym typeface="Symbol" pitchFamily="18" charset="2"/>
              </a:rPr>
              <a:t> </a:t>
            </a:r>
            <a:r>
              <a:rPr lang="en-US" sz="1400" dirty="0" smtClean="0">
                <a:sym typeface="Symbol" pitchFamily="18" charset="2"/>
              </a:rPr>
              <a:t>[</a:t>
            </a:r>
            <a:r>
              <a:rPr lang="en-US" sz="1400" dirty="0" err="1" smtClean="0">
                <a:sym typeface="Symbol" pitchFamily="18" charset="2"/>
              </a:rPr>
              <a:t>Correl</a:t>
            </a:r>
            <a:r>
              <a:rPr lang="en-US" sz="1400" dirty="0" smtClean="0">
                <a:sym typeface="Symbol" pitchFamily="18" charset="2"/>
              </a:rPr>
              <a:t>, Pearson]</a:t>
            </a:r>
            <a:r>
              <a:rPr lang="he-IL" sz="1400" dirty="0" smtClean="0">
                <a:sym typeface="Symbol" pitchFamily="18" charset="2"/>
              </a:rPr>
              <a:t>.</a:t>
            </a:r>
          </a:p>
          <a:p>
            <a:pPr marL="714375" lvl="1" indent="-314325" eaLnBrk="1" hangingPunct="1">
              <a:buClr>
                <a:srgbClr val="003399"/>
              </a:buClr>
              <a:buFont typeface="Wingdings" pitchFamily="2" charset="2"/>
              <a:buChar char="q"/>
              <a:defRPr/>
            </a:pPr>
            <a:r>
              <a:rPr lang="he-IL" sz="1400" dirty="0" smtClean="0">
                <a:sym typeface="Symbol" pitchFamily="18" charset="2"/>
              </a:rPr>
              <a:t>לבדיקת מובהקות הקורלציה יש לעיין בטבלת מובהקויות לקורלציה או לבנות את הנוסחה של מבחן </a:t>
            </a:r>
            <a:r>
              <a:rPr lang="en-US" sz="1400" dirty="0" smtClean="0">
                <a:sym typeface="Symbol" pitchFamily="18" charset="2"/>
              </a:rPr>
              <a:t>t</a:t>
            </a:r>
            <a:r>
              <a:rPr lang="he-IL" sz="1400" dirty="0" smtClean="0">
                <a:sym typeface="Symbol" pitchFamily="18" charset="2"/>
              </a:rPr>
              <a:t> לבדיקת מובהקות קורלציה.</a:t>
            </a:r>
          </a:p>
          <a:p>
            <a:pPr marL="714375" lvl="1" indent="-314325" eaLnBrk="1" hangingPunct="1">
              <a:buClr>
                <a:srgbClr val="003399"/>
              </a:buClr>
              <a:buFont typeface="Wingdings" pitchFamily="2" charset="2"/>
              <a:buChar char="q"/>
              <a:defRPr/>
            </a:pPr>
            <a:endParaRPr lang="he-IL" sz="1400" dirty="0" smtClean="0">
              <a:sym typeface="Symbol" pitchFamily="18" charset="2"/>
            </a:endParaRPr>
          </a:p>
          <a:p>
            <a:pPr marL="609600" indent="-609600" eaLnBrk="1" hangingPunct="1">
              <a:buFont typeface="Wingdings" pitchFamily="2" charset="2"/>
              <a:buChar char="q"/>
              <a:defRPr/>
            </a:pPr>
            <a:endParaRPr lang="he-IL" sz="1800" dirty="0" smtClean="0">
              <a:sym typeface="Symbol" pitchFamily="18" charset="2"/>
            </a:endParaRPr>
          </a:p>
        </p:txBody>
      </p:sp>
      <p:sp>
        <p:nvSpPr>
          <p:cNvPr id="504835" name="AutoShape 3">
            <a:hlinkClick r:id="" action="ppaction://noaction" highlightClick="1"/>
          </p:cNvPr>
          <p:cNvSpPr>
            <a:spLocks noChangeArrowheads="1"/>
          </p:cNvSpPr>
          <p:nvPr/>
        </p:nvSpPr>
        <p:spPr bwMode="auto">
          <a:xfrm>
            <a:off x="1116013" y="0"/>
            <a:ext cx="503237" cy="223838"/>
          </a:xfrm>
          <a:prstGeom prst="actionButtonBlank">
            <a:avLst/>
          </a:prstGeom>
          <a:solidFill>
            <a:schemeClr val="hlink"/>
          </a:solidFill>
          <a:ln w="9525">
            <a:noFill/>
            <a:miter lim="800000"/>
            <a:headEnd/>
            <a:tailEnd/>
          </a:ln>
          <a:effectLst>
            <a:outerShdw dist="35921" dir="2700000" algn="ctr" rotWithShape="0">
              <a:schemeClr val="bg2"/>
            </a:outerShdw>
          </a:effectLst>
        </p:spPr>
        <p:txBody>
          <a:bodyPr wrap="none" anchor="ctr"/>
          <a:lstStyle/>
          <a:p>
            <a:pPr algn="ctr">
              <a:defRPr/>
            </a:pPr>
            <a:r>
              <a:rPr lang="he-IL" sz="1000" b="1">
                <a:solidFill>
                  <a:srgbClr val="4D4D4D"/>
                </a:solidFill>
                <a:cs typeface="+mn-cs"/>
              </a:rPr>
              <a:t>תרגול</a:t>
            </a:r>
            <a:endParaRPr lang="en-US" sz="1000" b="1">
              <a:solidFill>
                <a:srgbClr val="4D4D4D"/>
              </a:solidFill>
              <a:cs typeface="+mn-cs"/>
            </a:endParaRPr>
          </a:p>
        </p:txBody>
      </p:sp>
      <p:sp>
        <p:nvSpPr>
          <p:cNvPr id="148484" name="Rectangle 4"/>
          <p:cNvSpPr>
            <a:spLocks noGrp="1" noChangeArrowheads="1"/>
          </p:cNvSpPr>
          <p:nvPr>
            <p:ph type="title"/>
          </p:nvPr>
        </p:nvSpPr>
        <p:spPr>
          <a:xfrm>
            <a:off x="214313" y="214313"/>
            <a:ext cx="8137525" cy="1143000"/>
          </a:xfrm>
        </p:spPr>
        <p:txBody>
          <a:bodyPr/>
          <a:lstStyle/>
          <a:p>
            <a:pPr algn="r" eaLnBrk="1" hangingPunct="1"/>
            <a:r>
              <a:rPr lang="he-IL" sz="1800" smtClean="0"/>
              <a:t>בדיקת עוצמת הקורלציה בין שני משתנים מסולם אינטרוולי ומעלה [קורלצית פירסון]</a:t>
            </a:r>
            <a:endParaRPr lang="en-US" sz="1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04834">
                                            <p:txEl>
                                              <p:pRg st="0" end="0"/>
                                            </p:txEl>
                                          </p:spTgt>
                                        </p:tgtEl>
                                        <p:attrNameLst>
                                          <p:attrName>style.visibility</p:attrName>
                                        </p:attrNameLst>
                                      </p:cBhvr>
                                      <p:to>
                                        <p:strVal val="visible"/>
                                      </p:to>
                                    </p:set>
                                    <p:anim calcmode="lin" valueType="num">
                                      <p:cBhvr additive="base">
                                        <p:cTn id="7" dur="500" fill="hold"/>
                                        <p:tgtEl>
                                          <p:spTgt spid="50483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0483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04834">
                                            <p:txEl>
                                              <p:pRg st="1" end="1"/>
                                            </p:txEl>
                                          </p:spTgt>
                                        </p:tgtEl>
                                        <p:attrNameLst>
                                          <p:attrName>style.visibility</p:attrName>
                                        </p:attrNameLst>
                                      </p:cBhvr>
                                      <p:to>
                                        <p:strVal val="visible"/>
                                      </p:to>
                                    </p:set>
                                    <p:anim calcmode="lin" valueType="num">
                                      <p:cBhvr additive="base">
                                        <p:cTn id="11" dur="500" fill="hold"/>
                                        <p:tgtEl>
                                          <p:spTgt spid="50483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0483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04834">
                                            <p:txEl>
                                              <p:pRg st="2" end="2"/>
                                            </p:txEl>
                                          </p:spTgt>
                                        </p:tgtEl>
                                        <p:attrNameLst>
                                          <p:attrName>style.visibility</p:attrName>
                                        </p:attrNameLst>
                                      </p:cBhvr>
                                      <p:to>
                                        <p:strVal val="visible"/>
                                      </p:to>
                                    </p:set>
                                    <p:anim calcmode="lin" valueType="num">
                                      <p:cBhvr additive="base">
                                        <p:cTn id="15" dur="500" fill="hold"/>
                                        <p:tgtEl>
                                          <p:spTgt spid="50483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04834">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04834">
                                            <p:txEl>
                                              <p:pRg st="4" end="4"/>
                                            </p:txEl>
                                          </p:spTgt>
                                        </p:tgtEl>
                                        <p:attrNameLst>
                                          <p:attrName>style.visibility</p:attrName>
                                        </p:attrNameLst>
                                      </p:cBhvr>
                                      <p:to>
                                        <p:strVal val="visible"/>
                                      </p:to>
                                    </p:set>
                                    <p:anim calcmode="lin" valueType="num">
                                      <p:cBhvr additive="base">
                                        <p:cTn id="19" dur="500" fill="hold"/>
                                        <p:tgtEl>
                                          <p:spTgt spid="50483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4834">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504834">
                                            <p:txEl>
                                              <p:pRg st="5" end="5"/>
                                            </p:txEl>
                                          </p:spTgt>
                                        </p:tgtEl>
                                        <p:attrNameLst>
                                          <p:attrName>style.visibility</p:attrName>
                                        </p:attrNameLst>
                                      </p:cBhvr>
                                      <p:to>
                                        <p:strVal val="visible"/>
                                      </p:to>
                                    </p:set>
                                    <p:anim calcmode="lin" valueType="num">
                                      <p:cBhvr additive="base">
                                        <p:cTn id="23" dur="500" fill="hold"/>
                                        <p:tgtEl>
                                          <p:spTgt spid="504834">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04834">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504834">
                                            <p:txEl>
                                              <p:pRg st="6" end="6"/>
                                            </p:txEl>
                                          </p:spTgt>
                                        </p:tgtEl>
                                        <p:attrNameLst>
                                          <p:attrName>style.visibility</p:attrName>
                                        </p:attrNameLst>
                                      </p:cBhvr>
                                      <p:to>
                                        <p:strVal val="visible"/>
                                      </p:to>
                                    </p:set>
                                    <p:anim calcmode="lin" valueType="num">
                                      <p:cBhvr additive="base">
                                        <p:cTn id="27" dur="500" fill="hold"/>
                                        <p:tgtEl>
                                          <p:spTgt spid="504834">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0483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4834" grpId="0" build="allAtOnce"/>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2"/>
          <p:cNvSpPr>
            <a:spLocks noGrp="1" noChangeAspect="1" noChangeArrowheads="1"/>
          </p:cNvSpPr>
          <p:nvPr>
            <p:ph type="body" idx="1"/>
          </p:nvPr>
        </p:nvSpPr>
        <p:spPr>
          <a:xfrm>
            <a:off x="179388" y="1916113"/>
            <a:ext cx="8640762" cy="4752975"/>
          </a:xfrm>
        </p:spPr>
        <p:txBody>
          <a:bodyPr/>
          <a:lstStyle/>
          <a:p>
            <a:pPr marL="361950" indent="-361950" eaLnBrk="1" hangingPunct="1">
              <a:buFont typeface="Wingdings" pitchFamily="2" charset="2"/>
              <a:buChar char="q"/>
              <a:defRPr/>
            </a:pPr>
            <a:r>
              <a:rPr lang="he-IL" sz="1800" dirty="0" smtClean="0">
                <a:sym typeface="Symbol" pitchFamily="18" charset="2"/>
              </a:rPr>
              <a:t>בדוק האם התפלגות ילדים [עם / בלי] במדגם שונה מההתפלגות הידועה באוכלוסייה [80:20].</a:t>
            </a:r>
          </a:p>
          <a:p>
            <a:pPr marL="714375" lvl="1" indent="-314325" eaLnBrk="1" hangingPunct="1">
              <a:buClr>
                <a:srgbClr val="003399"/>
              </a:buClr>
              <a:buFont typeface="Wingdings" pitchFamily="2" charset="2"/>
              <a:buChar char="q"/>
              <a:defRPr/>
            </a:pPr>
            <a:r>
              <a:rPr lang="he-IL" sz="1400" dirty="0" smtClean="0">
                <a:sym typeface="Symbol" pitchFamily="18" charset="2"/>
              </a:rPr>
              <a:t>לחישוב ערך ה </a:t>
            </a:r>
            <a:r>
              <a:rPr lang="en-US" sz="1400" dirty="0" smtClean="0">
                <a:sym typeface="Symbol" pitchFamily="18" charset="2"/>
              </a:rPr>
              <a:t>p-value</a:t>
            </a:r>
            <a:r>
              <a:rPr lang="he-IL" sz="1400" dirty="0" smtClean="0">
                <a:sym typeface="Symbol" pitchFamily="18" charset="2"/>
              </a:rPr>
              <a:t> </a:t>
            </a:r>
            <a:r>
              <a:rPr lang="en-US" sz="1400" dirty="0" smtClean="0">
                <a:sym typeface="Symbol" pitchFamily="18" charset="2"/>
              </a:rPr>
              <a:t>[</a:t>
            </a:r>
            <a:r>
              <a:rPr lang="en-US" sz="1400" dirty="0" err="1" smtClean="0">
                <a:sym typeface="Symbol" pitchFamily="18" charset="2"/>
              </a:rPr>
              <a:t>Chitest</a:t>
            </a:r>
            <a:r>
              <a:rPr lang="en-US" sz="1400" dirty="0" smtClean="0">
                <a:sym typeface="Symbol" pitchFamily="18" charset="2"/>
              </a:rPr>
              <a:t>]</a:t>
            </a:r>
            <a:r>
              <a:rPr lang="he-IL" sz="1400" dirty="0" smtClean="0">
                <a:sym typeface="Symbol" pitchFamily="18" charset="2"/>
              </a:rPr>
              <a:t>.</a:t>
            </a:r>
          </a:p>
          <a:p>
            <a:pPr marL="714375" lvl="1" indent="-314325" eaLnBrk="1" hangingPunct="1">
              <a:buClr>
                <a:srgbClr val="003399"/>
              </a:buClr>
              <a:buFont typeface="Wingdings" pitchFamily="2" charset="2"/>
              <a:buChar char="q"/>
              <a:defRPr/>
            </a:pPr>
            <a:r>
              <a:rPr lang="he-IL" sz="1400" dirty="0" smtClean="0">
                <a:sym typeface="Symbol" pitchFamily="18" charset="2"/>
              </a:rPr>
              <a:t>לחישוב ערך מבחן ה </a:t>
            </a:r>
            <a:r>
              <a:rPr lang="en-US" sz="1400" dirty="0" smtClean="0"/>
              <a:t>χ</a:t>
            </a:r>
            <a:r>
              <a:rPr lang="en-US" sz="1400" baseline="30000" dirty="0" smtClean="0"/>
              <a:t>2</a:t>
            </a:r>
            <a:r>
              <a:rPr lang="he-IL" sz="1400" dirty="0" smtClean="0">
                <a:sym typeface="Symbol" pitchFamily="18" charset="2"/>
              </a:rPr>
              <a:t> </a:t>
            </a:r>
            <a:r>
              <a:rPr lang="en-US" sz="1400" dirty="0" smtClean="0">
                <a:sym typeface="Symbol" pitchFamily="18" charset="2"/>
              </a:rPr>
              <a:t>[</a:t>
            </a:r>
            <a:r>
              <a:rPr lang="en-US" sz="1400" dirty="0" err="1" smtClean="0">
                <a:sym typeface="Symbol" pitchFamily="18" charset="2"/>
              </a:rPr>
              <a:t>Chiinv</a:t>
            </a:r>
            <a:r>
              <a:rPr lang="en-US" sz="1400" dirty="0" smtClean="0">
                <a:sym typeface="Symbol" pitchFamily="18" charset="2"/>
              </a:rPr>
              <a:t>]</a:t>
            </a:r>
            <a:r>
              <a:rPr lang="he-IL" sz="1400" dirty="0" smtClean="0">
                <a:sym typeface="Symbol" pitchFamily="18" charset="2"/>
              </a:rPr>
              <a:t>.</a:t>
            </a:r>
          </a:p>
          <a:p>
            <a:pPr marL="714375" lvl="1" indent="-314325" eaLnBrk="1" hangingPunct="1">
              <a:buClr>
                <a:srgbClr val="003399"/>
              </a:buClr>
              <a:buFont typeface="Wingdings" pitchFamily="2" charset="2"/>
              <a:buChar char="q"/>
              <a:defRPr/>
            </a:pPr>
            <a:r>
              <a:rPr lang="he-IL" sz="1400" dirty="0" smtClean="0">
                <a:sym typeface="Symbol" pitchFamily="18" charset="2"/>
              </a:rPr>
              <a:t>לחישוב ערך ה </a:t>
            </a:r>
            <a:r>
              <a:rPr lang="en-US" sz="1400" dirty="0" smtClean="0">
                <a:sym typeface="Symbol" pitchFamily="18" charset="2"/>
              </a:rPr>
              <a:t>p-value</a:t>
            </a:r>
            <a:r>
              <a:rPr lang="he-IL" sz="1400" dirty="0" smtClean="0">
                <a:sym typeface="Symbol" pitchFamily="18" charset="2"/>
              </a:rPr>
              <a:t> על בסיס ערך המבחן </a:t>
            </a:r>
            <a:r>
              <a:rPr lang="en-US" sz="1400" dirty="0" smtClean="0">
                <a:sym typeface="Symbol" pitchFamily="18" charset="2"/>
              </a:rPr>
              <a:t>[</a:t>
            </a:r>
            <a:r>
              <a:rPr lang="en-US" sz="1400" dirty="0" err="1" smtClean="0">
                <a:sym typeface="Symbol" pitchFamily="18" charset="2"/>
              </a:rPr>
              <a:t>Chidist</a:t>
            </a:r>
            <a:r>
              <a:rPr lang="en-US" sz="1400" dirty="0" smtClean="0">
                <a:sym typeface="Symbol" pitchFamily="18" charset="2"/>
              </a:rPr>
              <a:t>]</a:t>
            </a:r>
            <a:r>
              <a:rPr lang="he-IL" sz="1400" dirty="0" smtClean="0">
                <a:sym typeface="Symbol" pitchFamily="18" charset="2"/>
              </a:rPr>
              <a:t>.</a:t>
            </a:r>
          </a:p>
          <a:p>
            <a:pPr marL="714375" lvl="1" indent="-314325" eaLnBrk="1" hangingPunct="1">
              <a:buClr>
                <a:srgbClr val="003399"/>
              </a:buClr>
              <a:buFont typeface="Wingdings" pitchFamily="2" charset="2"/>
              <a:buChar char="q"/>
              <a:defRPr/>
            </a:pPr>
            <a:endParaRPr lang="he-IL" sz="1400" dirty="0" smtClean="0">
              <a:sym typeface="Symbol" pitchFamily="18" charset="2"/>
            </a:endParaRPr>
          </a:p>
          <a:p>
            <a:pPr marL="609600" indent="-609600" eaLnBrk="1" hangingPunct="1">
              <a:buFont typeface="Wingdings" pitchFamily="2" charset="2"/>
              <a:buChar char="q"/>
              <a:defRPr/>
            </a:pPr>
            <a:endParaRPr lang="he-IL" sz="1800" dirty="0" smtClean="0">
              <a:sym typeface="Symbol" pitchFamily="18" charset="2"/>
            </a:endParaRPr>
          </a:p>
        </p:txBody>
      </p:sp>
      <p:sp>
        <p:nvSpPr>
          <p:cNvPr id="504835" name="AutoShape 3">
            <a:hlinkClick r:id="" action="ppaction://noaction" highlightClick="1"/>
          </p:cNvPr>
          <p:cNvSpPr>
            <a:spLocks noChangeArrowheads="1"/>
          </p:cNvSpPr>
          <p:nvPr/>
        </p:nvSpPr>
        <p:spPr bwMode="auto">
          <a:xfrm>
            <a:off x="1116013" y="0"/>
            <a:ext cx="503237" cy="223838"/>
          </a:xfrm>
          <a:prstGeom prst="actionButtonBlank">
            <a:avLst/>
          </a:prstGeom>
          <a:solidFill>
            <a:schemeClr val="hlink"/>
          </a:solidFill>
          <a:ln w="9525">
            <a:noFill/>
            <a:miter lim="800000"/>
            <a:headEnd/>
            <a:tailEnd/>
          </a:ln>
          <a:effectLst>
            <a:outerShdw dist="35921" dir="2700000" algn="ctr" rotWithShape="0">
              <a:schemeClr val="bg2"/>
            </a:outerShdw>
          </a:effectLst>
        </p:spPr>
        <p:txBody>
          <a:bodyPr wrap="none" anchor="ctr"/>
          <a:lstStyle/>
          <a:p>
            <a:pPr algn="ctr">
              <a:defRPr/>
            </a:pPr>
            <a:r>
              <a:rPr lang="he-IL" sz="1000" b="1">
                <a:solidFill>
                  <a:srgbClr val="4D4D4D"/>
                </a:solidFill>
                <a:cs typeface="+mn-cs"/>
              </a:rPr>
              <a:t>תרגול</a:t>
            </a:r>
            <a:endParaRPr lang="en-US" sz="1000" b="1">
              <a:solidFill>
                <a:srgbClr val="4D4D4D"/>
              </a:solidFill>
              <a:cs typeface="+mn-cs"/>
            </a:endParaRPr>
          </a:p>
        </p:txBody>
      </p:sp>
      <p:sp>
        <p:nvSpPr>
          <p:cNvPr id="149508" name="Rectangle 4"/>
          <p:cNvSpPr>
            <a:spLocks noGrp="1" noChangeArrowheads="1"/>
          </p:cNvSpPr>
          <p:nvPr>
            <p:ph type="title"/>
          </p:nvPr>
        </p:nvSpPr>
        <p:spPr>
          <a:xfrm>
            <a:off x="357188" y="214313"/>
            <a:ext cx="8137525" cy="1143000"/>
          </a:xfrm>
        </p:spPr>
        <p:txBody>
          <a:bodyPr/>
          <a:lstStyle/>
          <a:p>
            <a:pPr algn="r" eaLnBrk="1" hangingPunct="1"/>
            <a:r>
              <a:rPr lang="he-IL" sz="2000" smtClean="0"/>
              <a:t>מבחן </a:t>
            </a:r>
            <a:r>
              <a:rPr lang="en-US" sz="2000" smtClean="0"/>
              <a:t>χ</a:t>
            </a:r>
            <a:r>
              <a:rPr lang="en-US" sz="2000" baseline="30000" smtClean="0"/>
              <a:t>2</a:t>
            </a:r>
            <a:r>
              <a:rPr lang="he-IL" sz="2000" baseline="30000" smtClean="0"/>
              <a:t> </a:t>
            </a:r>
            <a:r>
              <a:rPr lang="he-IL" sz="2000" smtClean="0"/>
              <a:t>לבדיקת טיב התאמה</a:t>
            </a:r>
            <a:endParaRPr lang="en-US" sz="2000" baseline="30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04834">
                                            <p:txEl>
                                              <p:pRg st="0" end="0"/>
                                            </p:txEl>
                                          </p:spTgt>
                                        </p:tgtEl>
                                        <p:attrNameLst>
                                          <p:attrName>style.visibility</p:attrName>
                                        </p:attrNameLst>
                                      </p:cBhvr>
                                      <p:to>
                                        <p:strVal val="visible"/>
                                      </p:to>
                                    </p:set>
                                    <p:animEffect transition="in" filter="fade">
                                      <p:cBhvr>
                                        <p:cTn id="7" dur="2000"/>
                                        <p:tgtEl>
                                          <p:spTgt spid="50483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04834">
                                            <p:txEl>
                                              <p:pRg st="1" end="1"/>
                                            </p:txEl>
                                          </p:spTgt>
                                        </p:tgtEl>
                                        <p:attrNameLst>
                                          <p:attrName>style.visibility</p:attrName>
                                        </p:attrNameLst>
                                      </p:cBhvr>
                                      <p:to>
                                        <p:strVal val="visible"/>
                                      </p:to>
                                    </p:set>
                                    <p:animEffect transition="in" filter="fade">
                                      <p:cBhvr>
                                        <p:cTn id="10" dur="2000"/>
                                        <p:tgtEl>
                                          <p:spTgt spid="50483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04834">
                                            <p:txEl>
                                              <p:pRg st="2" end="2"/>
                                            </p:txEl>
                                          </p:spTgt>
                                        </p:tgtEl>
                                        <p:attrNameLst>
                                          <p:attrName>style.visibility</p:attrName>
                                        </p:attrNameLst>
                                      </p:cBhvr>
                                      <p:to>
                                        <p:strVal val="visible"/>
                                      </p:to>
                                    </p:set>
                                    <p:animEffect transition="in" filter="fade">
                                      <p:cBhvr>
                                        <p:cTn id="13" dur="2000"/>
                                        <p:tgtEl>
                                          <p:spTgt spid="50483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04834">
                                            <p:txEl>
                                              <p:pRg st="3" end="3"/>
                                            </p:txEl>
                                          </p:spTgt>
                                        </p:tgtEl>
                                        <p:attrNameLst>
                                          <p:attrName>style.visibility</p:attrName>
                                        </p:attrNameLst>
                                      </p:cBhvr>
                                      <p:to>
                                        <p:strVal val="visible"/>
                                      </p:to>
                                    </p:set>
                                    <p:animEffect transition="in" filter="fade">
                                      <p:cBhvr>
                                        <p:cTn id="16" dur="2000"/>
                                        <p:tgtEl>
                                          <p:spTgt spid="50483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4834"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1"/>
          </p:nvPr>
        </p:nvSpPr>
        <p:spPr>
          <a:noFill/>
        </p:spPr>
        <p:txBody>
          <a:bodyPr/>
          <a:lstStyle/>
          <a:p>
            <a:fld id="{C378FEB9-FEDA-431C-A6F8-A253A65955C8}" type="slidenum">
              <a:rPr lang="he-IL" smtClean="0"/>
              <a:pPr/>
              <a:t>15</a:t>
            </a:fld>
            <a:endParaRPr lang="en-US" smtClean="0"/>
          </a:p>
        </p:txBody>
      </p:sp>
      <p:sp>
        <p:nvSpPr>
          <p:cNvPr id="17411" name="Rectangle 2"/>
          <p:cNvSpPr>
            <a:spLocks noGrp="1" noChangeArrowheads="1"/>
          </p:cNvSpPr>
          <p:nvPr>
            <p:ph type="title"/>
          </p:nvPr>
        </p:nvSpPr>
        <p:spPr/>
        <p:txBody>
          <a:bodyPr/>
          <a:lstStyle/>
          <a:p>
            <a:pPr eaLnBrk="1" hangingPunct="1"/>
            <a:r>
              <a:rPr lang="he-IL" smtClean="0"/>
              <a:t>תיאוריה  </a:t>
            </a:r>
            <a:endParaRPr lang="en-US" smtClean="0"/>
          </a:p>
        </p:txBody>
      </p:sp>
      <p:sp>
        <p:nvSpPr>
          <p:cNvPr id="204803" name="Rectangle 3"/>
          <p:cNvSpPr>
            <a:spLocks noGrp="1" noChangeArrowheads="1"/>
          </p:cNvSpPr>
          <p:nvPr>
            <p:ph type="body" idx="1"/>
          </p:nvPr>
        </p:nvSpPr>
        <p:spPr>
          <a:xfrm>
            <a:off x="323850" y="1628775"/>
            <a:ext cx="8426450" cy="1800225"/>
          </a:xfrm>
        </p:spPr>
        <p:txBody>
          <a:bodyPr/>
          <a:lstStyle/>
          <a:p>
            <a:pPr marL="292100" indent="-292100" algn="just" eaLnBrk="1" hangingPunct="1">
              <a:lnSpc>
                <a:spcPct val="110000"/>
              </a:lnSpc>
              <a:buFont typeface="Wingdings" pitchFamily="2" charset="2"/>
              <a:buNone/>
            </a:pPr>
            <a:r>
              <a:rPr lang="he-IL" sz="1200" i="1" smtClean="0"/>
              <a:t>"</a:t>
            </a:r>
            <a:r>
              <a:rPr lang="he-IL" sz="2000" i="1" smtClean="0"/>
              <a:t>מערכת מונחים הגדרות וטענות המייצגים השקפה על תופעה מסוימת ע"י הצגת היחסים בין המונחים במטרה להסביר ולנבא תופעה" </a:t>
            </a:r>
            <a:r>
              <a:rPr lang="en-US" sz="1400" smtClean="0"/>
              <a:t>(Kerlinger, 1972)</a:t>
            </a:r>
            <a:r>
              <a:rPr lang="he-IL" sz="1400" smtClean="0"/>
              <a:t>. </a:t>
            </a:r>
          </a:p>
          <a:p>
            <a:pPr marL="292100" indent="-292100" algn="just" eaLnBrk="1" hangingPunct="1">
              <a:lnSpc>
                <a:spcPct val="110000"/>
              </a:lnSpc>
              <a:buClr>
                <a:srgbClr val="0000FF"/>
              </a:buClr>
              <a:buFont typeface="Wingdings" pitchFamily="2" charset="2"/>
              <a:buChar char="r"/>
            </a:pPr>
            <a:r>
              <a:rPr lang="he-IL" sz="1800" smtClean="0"/>
              <a:t>מערכת טענות על קשרים בין מונחים.</a:t>
            </a:r>
          </a:p>
          <a:p>
            <a:pPr marL="292100" indent="-292100" algn="just" eaLnBrk="1" hangingPunct="1">
              <a:lnSpc>
                <a:spcPct val="110000"/>
              </a:lnSpc>
              <a:buClr>
                <a:srgbClr val="0000FF"/>
              </a:buClr>
              <a:buFont typeface="Wingdings" pitchFamily="2" charset="2"/>
              <a:buChar char="r"/>
            </a:pPr>
            <a:r>
              <a:rPr lang="he-IL" sz="1800" smtClean="0"/>
              <a:t>השקפה מסוימת על תופעה.</a:t>
            </a:r>
          </a:p>
          <a:p>
            <a:pPr marL="292100" indent="-292100" algn="just" eaLnBrk="1" hangingPunct="1">
              <a:lnSpc>
                <a:spcPct val="110000"/>
              </a:lnSpc>
              <a:buClr>
                <a:srgbClr val="0000FF"/>
              </a:buClr>
              <a:buFont typeface="Wingdings" pitchFamily="2" charset="2"/>
              <a:buChar char="r"/>
            </a:pPr>
            <a:r>
              <a:rPr lang="he-IL" sz="1800" smtClean="0"/>
              <a:t>תפקיד של הסבר וניבוי.</a:t>
            </a:r>
            <a:endParaRPr lang="he-IL" sz="1700" smtClean="0"/>
          </a:p>
        </p:txBody>
      </p:sp>
      <p:sp>
        <p:nvSpPr>
          <p:cNvPr id="204804" name="Rectangle 4"/>
          <p:cNvSpPr>
            <a:spLocks noChangeArrowheads="1"/>
          </p:cNvSpPr>
          <p:nvPr/>
        </p:nvSpPr>
        <p:spPr bwMode="auto">
          <a:xfrm>
            <a:off x="179388" y="3429000"/>
            <a:ext cx="8640762" cy="2952750"/>
          </a:xfrm>
          <a:prstGeom prst="rect">
            <a:avLst/>
          </a:prstGeom>
          <a:noFill/>
          <a:ln w="9525">
            <a:noFill/>
            <a:miter lim="800000"/>
            <a:headEnd/>
            <a:tailEnd/>
          </a:ln>
        </p:spPr>
        <p:txBody>
          <a:bodyPr/>
          <a:lstStyle/>
          <a:p>
            <a:pPr marL="190500" indent="-190500" algn="just">
              <a:spcBef>
                <a:spcPct val="20000"/>
              </a:spcBef>
              <a:buClr>
                <a:schemeClr val="accent1"/>
              </a:buClr>
              <a:buSzPct val="70000"/>
              <a:buFont typeface="Wingdings" pitchFamily="2" charset="2"/>
              <a:buNone/>
            </a:pPr>
            <a:r>
              <a:rPr lang="he-IL" sz="1600" b="1">
                <a:latin typeface="Times New Roman" pitchFamily="18" charset="0"/>
                <a:cs typeface="Times New Roman" pitchFamily="18" charset="0"/>
              </a:rPr>
              <a:t>תיאורית הדיסוננס הקוגניטיבי </a:t>
            </a:r>
            <a:r>
              <a:rPr lang="en-US" sz="1600" b="1">
                <a:latin typeface="Times New Roman" pitchFamily="18" charset="0"/>
                <a:cs typeface="Times New Roman" pitchFamily="18" charset="0"/>
              </a:rPr>
              <a:t>(Festinger, 1958)</a:t>
            </a:r>
            <a:r>
              <a:rPr lang="he-IL" sz="1600" b="1">
                <a:latin typeface="Times New Roman" pitchFamily="18" charset="0"/>
                <a:cs typeface="Times New Roman" pitchFamily="18" charset="0"/>
              </a:rPr>
              <a:t>:</a:t>
            </a:r>
            <a:r>
              <a:rPr lang="he-IL" sz="1600">
                <a:latin typeface="Times New Roman" pitchFamily="18" charset="0"/>
                <a:cs typeface="Times New Roman" pitchFamily="18" charset="0"/>
              </a:rPr>
              <a:t> האדם שואף ליצור הרמוניה פנימית והתאמה בין דעותיו, עמדותיו, ערכיו והתנהגותו (קוגניציות). חוסר עקביות בין הקוגניציות יגרום לאדם דיסוננס שיתבטא במתח נפשי ואי נוחות. האדם ישאף לקונסוננס (איזון). כאשר יש הצדקה חיצונית מספקת לא יתרחש דיסוננס. </a:t>
            </a:r>
          </a:p>
          <a:p>
            <a:pPr marL="190500" indent="-190500" algn="just">
              <a:spcBef>
                <a:spcPct val="20000"/>
              </a:spcBef>
              <a:buClr>
                <a:srgbClr val="0000FF"/>
              </a:buClr>
              <a:buSzPct val="70000"/>
              <a:buFont typeface="Wingdings" pitchFamily="2" charset="2"/>
              <a:buChar char="r"/>
            </a:pPr>
            <a:r>
              <a:rPr lang="he-IL" sz="1700">
                <a:latin typeface="Times New Roman" pitchFamily="18" charset="0"/>
                <a:cs typeface="Times New Roman" pitchFamily="18" charset="0"/>
              </a:rPr>
              <a:t> </a:t>
            </a:r>
            <a:r>
              <a:rPr lang="he-IL" sz="1700" b="1">
                <a:latin typeface="Times New Roman" pitchFamily="18" charset="0"/>
                <a:cs typeface="Times New Roman" pitchFamily="18" charset="0"/>
              </a:rPr>
              <a:t>מערכת טענות על קשרים בין מונחים:</a:t>
            </a:r>
            <a:r>
              <a:rPr lang="he-IL" sz="1700">
                <a:latin typeface="Times New Roman" pitchFamily="18" charset="0"/>
                <a:cs typeface="Times New Roman" pitchFamily="18" charset="0"/>
              </a:rPr>
              <a:t> </a:t>
            </a:r>
          </a:p>
          <a:p>
            <a:pPr marL="857250" lvl="1" indent="-285750" algn="just">
              <a:spcBef>
                <a:spcPct val="20000"/>
              </a:spcBef>
              <a:buClr>
                <a:srgbClr val="0000FF"/>
              </a:buClr>
              <a:buSzPct val="65000"/>
              <a:buFont typeface="Wingdings" pitchFamily="2" charset="2"/>
              <a:buChar char="¡"/>
            </a:pPr>
            <a:r>
              <a:rPr lang="he-IL" sz="1500">
                <a:latin typeface="Times New Roman" pitchFamily="18" charset="0"/>
                <a:cs typeface="Times New Roman" pitchFamily="18" charset="0"/>
              </a:rPr>
              <a:t>חוסר עקביות בין קוגניציות גורם לדיסוננס.</a:t>
            </a:r>
          </a:p>
          <a:p>
            <a:pPr marL="857250" lvl="1" indent="-285750" algn="just">
              <a:spcBef>
                <a:spcPct val="20000"/>
              </a:spcBef>
              <a:buClr>
                <a:srgbClr val="0000FF"/>
              </a:buClr>
              <a:buSzPct val="65000"/>
              <a:buFont typeface="Wingdings" pitchFamily="2" charset="2"/>
              <a:buChar char="¡"/>
            </a:pPr>
            <a:r>
              <a:rPr lang="he-IL" sz="1500">
                <a:latin typeface="Times New Roman" pitchFamily="18" charset="0"/>
                <a:cs typeface="Times New Roman" pitchFamily="18" charset="0"/>
              </a:rPr>
              <a:t>במצב של דיסוננס האדם ישאף לקונסוננס.  </a:t>
            </a:r>
          </a:p>
          <a:p>
            <a:pPr marL="857250" lvl="1" indent="-285750" algn="just">
              <a:spcBef>
                <a:spcPct val="20000"/>
              </a:spcBef>
              <a:buClr>
                <a:srgbClr val="0000FF"/>
              </a:buClr>
              <a:buSzPct val="65000"/>
              <a:buFont typeface="Wingdings" pitchFamily="2" charset="2"/>
              <a:buChar char="¡"/>
            </a:pPr>
            <a:r>
              <a:rPr lang="he-IL" sz="1500">
                <a:latin typeface="Times New Roman" pitchFamily="18" charset="0"/>
                <a:cs typeface="Times New Roman" pitchFamily="18" charset="0"/>
              </a:rPr>
              <a:t>כאשר יש הצדקה חיצונית חוסר עקביות בין הקוגניציות לא יגרום לדיסוננס.</a:t>
            </a:r>
          </a:p>
          <a:p>
            <a:pPr marL="190500" indent="-190500" algn="just">
              <a:spcBef>
                <a:spcPct val="20000"/>
              </a:spcBef>
              <a:buClr>
                <a:srgbClr val="0000FF"/>
              </a:buClr>
              <a:buSzPct val="70000"/>
              <a:buFont typeface="Wingdings" pitchFamily="2" charset="2"/>
              <a:buChar char="r"/>
            </a:pPr>
            <a:r>
              <a:rPr lang="he-IL" sz="1600">
                <a:latin typeface="Times New Roman" pitchFamily="18" charset="0"/>
                <a:cs typeface="Times New Roman" pitchFamily="18" charset="0"/>
              </a:rPr>
              <a:t> </a:t>
            </a:r>
            <a:r>
              <a:rPr lang="he-IL" sz="1700" b="1">
                <a:latin typeface="Times New Roman" pitchFamily="18" charset="0"/>
                <a:cs typeface="Times New Roman" pitchFamily="18" charset="0"/>
              </a:rPr>
              <a:t>השקפה מסוימת על תופעה: האדם שואף להרמוניה בין דעותיו, עמדותיו, ערכיו והתנהגותו.</a:t>
            </a:r>
          </a:p>
          <a:p>
            <a:pPr marL="190500" indent="-190500" algn="just">
              <a:spcBef>
                <a:spcPct val="20000"/>
              </a:spcBef>
              <a:buClr>
                <a:srgbClr val="0000FF"/>
              </a:buClr>
              <a:buSzPct val="70000"/>
              <a:buFont typeface="Wingdings" pitchFamily="2" charset="2"/>
              <a:buChar char="r"/>
            </a:pPr>
            <a:r>
              <a:rPr lang="he-IL" sz="1700" b="1">
                <a:latin typeface="Times New Roman" pitchFamily="18" charset="0"/>
                <a:cs typeface="Times New Roman" pitchFamily="18" charset="0"/>
              </a:rPr>
              <a:t> תפקיד של הסבר וניבוי: אדם המחזיק בקוגניציות סותרות יחוש דיסוננס, אדם החש דיסוננס ישאף לקונסוננס (איזון בין הקוגנציות). תופעה זו לא תתרחש אם יש הצדקה חיצונית.</a:t>
            </a:r>
            <a:endParaRPr lang="en-US" sz="1700" b="1">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04803">
                                            <p:txEl>
                                              <p:pRg st="0" end="0"/>
                                            </p:txEl>
                                          </p:spTgt>
                                        </p:tgtEl>
                                        <p:attrNameLst>
                                          <p:attrName>style.visibility</p:attrName>
                                        </p:attrNameLst>
                                      </p:cBhvr>
                                      <p:to>
                                        <p:strVal val="visible"/>
                                      </p:to>
                                    </p:set>
                                    <p:anim calcmode="lin" valueType="num">
                                      <p:cBhvr>
                                        <p:cTn id="7" dur="1000" fill="hold"/>
                                        <p:tgtEl>
                                          <p:spTgt spid="20480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0480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04803">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04803">
                                            <p:txEl>
                                              <p:pRg st="1" end="1"/>
                                            </p:txEl>
                                          </p:spTgt>
                                        </p:tgtEl>
                                        <p:attrNameLst>
                                          <p:attrName>style.visibility</p:attrName>
                                        </p:attrNameLst>
                                      </p:cBhvr>
                                      <p:to>
                                        <p:strVal val="visible"/>
                                      </p:to>
                                    </p:set>
                                    <p:anim calcmode="lin" valueType="num">
                                      <p:cBhvr>
                                        <p:cTn id="13" dur="1000" fill="hold"/>
                                        <p:tgtEl>
                                          <p:spTgt spid="204803">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0480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04803">
                                            <p:txEl>
                                              <p:pRg st="1" end="1"/>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04803">
                                            <p:txEl>
                                              <p:pRg st="2" end="2"/>
                                            </p:txEl>
                                          </p:spTgt>
                                        </p:tgtEl>
                                        <p:attrNameLst>
                                          <p:attrName>style.visibility</p:attrName>
                                        </p:attrNameLst>
                                      </p:cBhvr>
                                      <p:to>
                                        <p:strVal val="visible"/>
                                      </p:to>
                                    </p:set>
                                    <p:anim calcmode="lin" valueType="num">
                                      <p:cBhvr>
                                        <p:cTn id="19" dur="1000" fill="hold"/>
                                        <p:tgtEl>
                                          <p:spTgt spid="204803">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20480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204803">
                                            <p:txEl>
                                              <p:pRg st="2" end="2"/>
                                            </p:txEl>
                                          </p:spTgt>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204803">
                                            <p:txEl>
                                              <p:pRg st="3" end="3"/>
                                            </p:txEl>
                                          </p:spTgt>
                                        </p:tgtEl>
                                        <p:attrNameLst>
                                          <p:attrName>style.visibility</p:attrName>
                                        </p:attrNameLst>
                                      </p:cBhvr>
                                      <p:to>
                                        <p:strVal val="visible"/>
                                      </p:to>
                                    </p:set>
                                    <p:anim calcmode="lin" valueType="num">
                                      <p:cBhvr>
                                        <p:cTn id="25" dur="1000" fill="hold"/>
                                        <p:tgtEl>
                                          <p:spTgt spid="204803">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204803">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20480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5" presetClass="entr" presetSubtype="0" fill="hold" grpId="0" nodeType="clickEffect">
                                  <p:stCondLst>
                                    <p:cond delay="0"/>
                                  </p:stCondLst>
                                  <p:childTnLst>
                                    <p:set>
                                      <p:cBhvr>
                                        <p:cTn id="31" dur="1" fill="hold">
                                          <p:stCondLst>
                                            <p:cond delay="0"/>
                                          </p:stCondLst>
                                        </p:cTn>
                                        <p:tgtEl>
                                          <p:spTgt spid="204804">
                                            <p:txEl>
                                              <p:pRg st="0" end="0"/>
                                            </p:txEl>
                                          </p:spTgt>
                                        </p:tgtEl>
                                        <p:attrNameLst>
                                          <p:attrName>style.visibility</p:attrName>
                                        </p:attrNameLst>
                                      </p:cBhvr>
                                      <p:to>
                                        <p:strVal val="visible"/>
                                      </p:to>
                                    </p:set>
                                    <p:anim calcmode="lin" valueType="num">
                                      <p:cBhvr>
                                        <p:cTn id="32" dur="1000" fill="hold"/>
                                        <p:tgtEl>
                                          <p:spTgt spid="204804">
                                            <p:txEl>
                                              <p:pRg st="0" end="0"/>
                                            </p:txEl>
                                          </p:spTgt>
                                        </p:tgtEl>
                                        <p:attrNameLst>
                                          <p:attrName>ppt_w</p:attrName>
                                        </p:attrNameLst>
                                      </p:cBhvr>
                                      <p:tavLst>
                                        <p:tav tm="0">
                                          <p:val>
                                            <p:strVal val="#ppt_w*0.70"/>
                                          </p:val>
                                        </p:tav>
                                        <p:tav tm="100000">
                                          <p:val>
                                            <p:strVal val="#ppt_w"/>
                                          </p:val>
                                        </p:tav>
                                      </p:tavLst>
                                    </p:anim>
                                    <p:anim calcmode="lin" valueType="num">
                                      <p:cBhvr>
                                        <p:cTn id="33" dur="1000" fill="hold"/>
                                        <p:tgtEl>
                                          <p:spTgt spid="204804">
                                            <p:txEl>
                                              <p:pRg st="0" end="0"/>
                                            </p:txEl>
                                          </p:spTgt>
                                        </p:tgtEl>
                                        <p:attrNameLst>
                                          <p:attrName>ppt_h</p:attrName>
                                        </p:attrNameLst>
                                      </p:cBhvr>
                                      <p:tavLst>
                                        <p:tav tm="0">
                                          <p:val>
                                            <p:strVal val="#ppt_h"/>
                                          </p:val>
                                        </p:tav>
                                        <p:tav tm="100000">
                                          <p:val>
                                            <p:strVal val="#ppt_h"/>
                                          </p:val>
                                        </p:tav>
                                      </p:tavLst>
                                    </p:anim>
                                    <p:animEffect transition="in" filter="fade">
                                      <p:cBhvr>
                                        <p:cTn id="34" dur="1000"/>
                                        <p:tgtEl>
                                          <p:spTgt spid="204804">
                                            <p:txEl>
                                              <p:pRg st="0" end="0"/>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5" presetClass="entr" presetSubtype="0" fill="hold" grpId="0" nodeType="clickEffect">
                                  <p:stCondLst>
                                    <p:cond delay="0"/>
                                  </p:stCondLst>
                                  <p:childTnLst>
                                    <p:set>
                                      <p:cBhvr>
                                        <p:cTn id="38" dur="1" fill="hold">
                                          <p:stCondLst>
                                            <p:cond delay="0"/>
                                          </p:stCondLst>
                                        </p:cTn>
                                        <p:tgtEl>
                                          <p:spTgt spid="204804">
                                            <p:txEl>
                                              <p:pRg st="1" end="1"/>
                                            </p:txEl>
                                          </p:spTgt>
                                        </p:tgtEl>
                                        <p:attrNameLst>
                                          <p:attrName>style.visibility</p:attrName>
                                        </p:attrNameLst>
                                      </p:cBhvr>
                                      <p:to>
                                        <p:strVal val="visible"/>
                                      </p:to>
                                    </p:set>
                                    <p:anim calcmode="lin" valueType="num">
                                      <p:cBhvr>
                                        <p:cTn id="39" dur="1000" fill="hold"/>
                                        <p:tgtEl>
                                          <p:spTgt spid="204804">
                                            <p:txEl>
                                              <p:pRg st="1" end="1"/>
                                            </p:txEl>
                                          </p:spTgt>
                                        </p:tgtEl>
                                        <p:attrNameLst>
                                          <p:attrName>ppt_w</p:attrName>
                                        </p:attrNameLst>
                                      </p:cBhvr>
                                      <p:tavLst>
                                        <p:tav tm="0">
                                          <p:val>
                                            <p:strVal val="#ppt_w*0.70"/>
                                          </p:val>
                                        </p:tav>
                                        <p:tav tm="100000">
                                          <p:val>
                                            <p:strVal val="#ppt_w"/>
                                          </p:val>
                                        </p:tav>
                                      </p:tavLst>
                                    </p:anim>
                                    <p:anim calcmode="lin" valueType="num">
                                      <p:cBhvr>
                                        <p:cTn id="40" dur="1000" fill="hold"/>
                                        <p:tgtEl>
                                          <p:spTgt spid="204804">
                                            <p:txEl>
                                              <p:pRg st="1" end="1"/>
                                            </p:txEl>
                                          </p:spTgt>
                                        </p:tgtEl>
                                        <p:attrNameLst>
                                          <p:attrName>ppt_h</p:attrName>
                                        </p:attrNameLst>
                                      </p:cBhvr>
                                      <p:tavLst>
                                        <p:tav tm="0">
                                          <p:val>
                                            <p:strVal val="#ppt_h"/>
                                          </p:val>
                                        </p:tav>
                                        <p:tav tm="100000">
                                          <p:val>
                                            <p:strVal val="#ppt_h"/>
                                          </p:val>
                                        </p:tav>
                                      </p:tavLst>
                                    </p:anim>
                                    <p:animEffect transition="in" filter="fade">
                                      <p:cBhvr>
                                        <p:cTn id="41" dur="1000"/>
                                        <p:tgtEl>
                                          <p:spTgt spid="204804">
                                            <p:txEl>
                                              <p:pRg st="1" end="1"/>
                                            </p:txEl>
                                          </p:spTgt>
                                        </p:tgtEl>
                                      </p:cBhvr>
                                    </p:animEffect>
                                  </p:childTnLst>
                                </p:cTn>
                              </p:par>
                              <p:par>
                                <p:cTn id="42" presetID="55" presetClass="entr" presetSubtype="0" fill="hold" grpId="0" nodeType="withEffect">
                                  <p:stCondLst>
                                    <p:cond delay="0"/>
                                  </p:stCondLst>
                                  <p:childTnLst>
                                    <p:set>
                                      <p:cBhvr>
                                        <p:cTn id="43" dur="1" fill="hold">
                                          <p:stCondLst>
                                            <p:cond delay="0"/>
                                          </p:stCondLst>
                                        </p:cTn>
                                        <p:tgtEl>
                                          <p:spTgt spid="204804">
                                            <p:txEl>
                                              <p:pRg st="2" end="2"/>
                                            </p:txEl>
                                          </p:spTgt>
                                        </p:tgtEl>
                                        <p:attrNameLst>
                                          <p:attrName>style.visibility</p:attrName>
                                        </p:attrNameLst>
                                      </p:cBhvr>
                                      <p:to>
                                        <p:strVal val="visible"/>
                                      </p:to>
                                    </p:set>
                                    <p:anim calcmode="lin" valueType="num">
                                      <p:cBhvr>
                                        <p:cTn id="44" dur="1000" fill="hold"/>
                                        <p:tgtEl>
                                          <p:spTgt spid="204804">
                                            <p:txEl>
                                              <p:pRg st="2" end="2"/>
                                            </p:txEl>
                                          </p:spTgt>
                                        </p:tgtEl>
                                        <p:attrNameLst>
                                          <p:attrName>ppt_w</p:attrName>
                                        </p:attrNameLst>
                                      </p:cBhvr>
                                      <p:tavLst>
                                        <p:tav tm="0">
                                          <p:val>
                                            <p:strVal val="#ppt_w*0.70"/>
                                          </p:val>
                                        </p:tav>
                                        <p:tav tm="100000">
                                          <p:val>
                                            <p:strVal val="#ppt_w"/>
                                          </p:val>
                                        </p:tav>
                                      </p:tavLst>
                                    </p:anim>
                                    <p:anim calcmode="lin" valueType="num">
                                      <p:cBhvr>
                                        <p:cTn id="45" dur="1000" fill="hold"/>
                                        <p:tgtEl>
                                          <p:spTgt spid="204804">
                                            <p:txEl>
                                              <p:pRg st="2" end="2"/>
                                            </p:txEl>
                                          </p:spTgt>
                                        </p:tgtEl>
                                        <p:attrNameLst>
                                          <p:attrName>ppt_h</p:attrName>
                                        </p:attrNameLst>
                                      </p:cBhvr>
                                      <p:tavLst>
                                        <p:tav tm="0">
                                          <p:val>
                                            <p:strVal val="#ppt_h"/>
                                          </p:val>
                                        </p:tav>
                                        <p:tav tm="100000">
                                          <p:val>
                                            <p:strVal val="#ppt_h"/>
                                          </p:val>
                                        </p:tav>
                                      </p:tavLst>
                                    </p:anim>
                                    <p:animEffect transition="in" filter="fade">
                                      <p:cBhvr>
                                        <p:cTn id="46" dur="1000"/>
                                        <p:tgtEl>
                                          <p:spTgt spid="204804">
                                            <p:txEl>
                                              <p:pRg st="2" end="2"/>
                                            </p:txEl>
                                          </p:spTgt>
                                        </p:tgtEl>
                                      </p:cBhvr>
                                    </p:animEffect>
                                  </p:childTnLst>
                                </p:cTn>
                              </p:par>
                              <p:par>
                                <p:cTn id="47" presetID="55" presetClass="entr" presetSubtype="0" fill="hold" grpId="0" nodeType="withEffect">
                                  <p:stCondLst>
                                    <p:cond delay="0"/>
                                  </p:stCondLst>
                                  <p:childTnLst>
                                    <p:set>
                                      <p:cBhvr>
                                        <p:cTn id="48" dur="1" fill="hold">
                                          <p:stCondLst>
                                            <p:cond delay="0"/>
                                          </p:stCondLst>
                                        </p:cTn>
                                        <p:tgtEl>
                                          <p:spTgt spid="204804">
                                            <p:txEl>
                                              <p:pRg st="3" end="3"/>
                                            </p:txEl>
                                          </p:spTgt>
                                        </p:tgtEl>
                                        <p:attrNameLst>
                                          <p:attrName>style.visibility</p:attrName>
                                        </p:attrNameLst>
                                      </p:cBhvr>
                                      <p:to>
                                        <p:strVal val="visible"/>
                                      </p:to>
                                    </p:set>
                                    <p:anim calcmode="lin" valueType="num">
                                      <p:cBhvr>
                                        <p:cTn id="49" dur="1000" fill="hold"/>
                                        <p:tgtEl>
                                          <p:spTgt spid="204804">
                                            <p:txEl>
                                              <p:pRg st="3" end="3"/>
                                            </p:txEl>
                                          </p:spTgt>
                                        </p:tgtEl>
                                        <p:attrNameLst>
                                          <p:attrName>ppt_w</p:attrName>
                                        </p:attrNameLst>
                                      </p:cBhvr>
                                      <p:tavLst>
                                        <p:tav tm="0">
                                          <p:val>
                                            <p:strVal val="#ppt_w*0.70"/>
                                          </p:val>
                                        </p:tav>
                                        <p:tav tm="100000">
                                          <p:val>
                                            <p:strVal val="#ppt_w"/>
                                          </p:val>
                                        </p:tav>
                                      </p:tavLst>
                                    </p:anim>
                                    <p:anim calcmode="lin" valueType="num">
                                      <p:cBhvr>
                                        <p:cTn id="50" dur="1000" fill="hold"/>
                                        <p:tgtEl>
                                          <p:spTgt spid="204804">
                                            <p:txEl>
                                              <p:pRg st="3" end="3"/>
                                            </p:txEl>
                                          </p:spTgt>
                                        </p:tgtEl>
                                        <p:attrNameLst>
                                          <p:attrName>ppt_h</p:attrName>
                                        </p:attrNameLst>
                                      </p:cBhvr>
                                      <p:tavLst>
                                        <p:tav tm="0">
                                          <p:val>
                                            <p:strVal val="#ppt_h"/>
                                          </p:val>
                                        </p:tav>
                                        <p:tav tm="100000">
                                          <p:val>
                                            <p:strVal val="#ppt_h"/>
                                          </p:val>
                                        </p:tav>
                                      </p:tavLst>
                                    </p:anim>
                                    <p:animEffect transition="in" filter="fade">
                                      <p:cBhvr>
                                        <p:cTn id="51" dur="1000"/>
                                        <p:tgtEl>
                                          <p:spTgt spid="204804">
                                            <p:txEl>
                                              <p:pRg st="3" end="3"/>
                                            </p:txEl>
                                          </p:spTgt>
                                        </p:tgtEl>
                                      </p:cBhvr>
                                    </p:animEffect>
                                  </p:childTnLst>
                                </p:cTn>
                              </p:par>
                              <p:par>
                                <p:cTn id="52" presetID="55" presetClass="entr" presetSubtype="0" fill="hold" grpId="0" nodeType="withEffect">
                                  <p:stCondLst>
                                    <p:cond delay="0"/>
                                  </p:stCondLst>
                                  <p:childTnLst>
                                    <p:set>
                                      <p:cBhvr>
                                        <p:cTn id="53" dur="1" fill="hold">
                                          <p:stCondLst>
                                            <p:cond delay="0"/>
                                          </p:stCondLst>
                                        </p:cTn>
                                        <p:tgtEl>
                                          <p:spTgt spid="204804">
                                            <p:txEl>
                                              <p:pRg st="4" end="4"/>
                                            </p:txEl>
                                          </p:spTgt>
                                        </p:tgtEl>
                                        <p:attrNameLst>
                                          <p:attrName>style.visibility</p:attrName>
                                        </p:attrNameLst>
                                      </p:cBhvr>
                                      <p:to>
                                        <p:strVal val="visible"/>
                                      </p:to>
                                    </p:set>
                                    <p:anim calcmode="lin" valueType="num">
                                      <p:cBhvr>
                                        <p:cTn id="54" dur="1000" fill="hold"/>
                                        <p:tgtEl>
                                          <p:spTgt spid="204804">
                                            <p:txEl>
                                              <p:pRg st="4" end="4"/>
                                            </p:txEl>
                                          </p:spTgt>
                                        </p:tgtEl>
                                        <p:attrNameLst>
                                          <p:attrName>ppt_w</p:attrName>
                                        </p:attrNameLst>
                                      </p:cBhvr>
                                      <p:tavLst>
                                        <p:tav tm="0">
                                          <p:val>
                                            <p:strVal val="#ppt_w*0.70"/>
                                          </p:val>
                                        </p:tav>
                                        <p:tav tm="100000">
                                          <p:val>
                                            <p:strVal val="#ppt_w"/>
                                          </p:val>
                                        </p:tav>
                                      </p:tavLst>
                                    </p:anim>
                                    <p:anim calcmode="lin" valueType="num">
                                      <p:cBhvr>
                                        <p:cTn id="55" dur="1000" fill="hold"/>
                                        <p:tgtEl>
                                          <p:spTgt spid="204804">
                                            <p:txEl>
                                              <p:pRg st="4" end="4"/>
                                            </p:txEl>
                                          </p:spTgt>
                                        </p:tgtEl>
                                        <p:attrNameLst>
                                          <p:attrName>ppt_h</p:attrName>
                                        </p:attrNameLst>
                                      </p:cBhvr>
                                      <p:tavLst>
                                        <p:tav tm="0">
                                          <p:val>
                                            <p:strVal val="#ppt_h"/>
                                          </p:val>
                                        </p:tav>
                                        <p:tav tm="100000">
                                          <p:val>
                                            <p:strVal val="#ppt_h"/>
                                          </p:val>
                                        </p:tav>
                                      </p:tavLst>
                                    </p:anim>
                                    <p:animEffect transition="in" filter="fade">
                                      <p:cBhvr>
                                        <p:cTn id="56" dur="1000"/>
                                        <p:tgtEl>
                                          <p:spTgt spid="204804">
                                            <p:txEl>
                                              <p:pRg st="4" end="4"/>
                                            </p:txEl>
                                          </p:spTgt>
                                        </p:tgtEl>
                                      </p:cBhvr>
                                    </p:animEffect>
                                  </p:childTnLst>
                                </p:cTn>
                              </p:par>
                            </p:childTnLst>
                          </p:cTn>
                        </p:par>
                        <p:par>
                          <p:cTn id="57" fill="hold" nodeType="afterGroup">
                            <p:stCondLst>
                              <p:cond delay="1000"/>
                            </p:stCondLst>
                            <p:childTnLst>
                              <p:par>
                                <p:cTn id="58" presetID="55" presetClass="entr" presetSubtype="0" fill="hold" grpId="0" nodeType="afterEffect">
                                  <p:stCondLst>
                                    <p:cond delay="0"/>
                                  </p:stCondLst>
                                  <p:childTnLst>
                                    <p:set>
                                      <p:cBhvr>
                                        <p:cTn id="59" dur="1" fill="hold">
                                          <p:stCondLst>
                                            <p:cond delay="0"/>
                                          </p:stCondLst>
                                        </p:cTn>
                                        <p:tgtEl>
                                          <p:spTgt spid="204804">
                                            <p:txEl>
                                              <p:pRg st="5" end="5"/>
                                            </p:txEl>
                                          </p:spTgt>
                                        </p:tgtEl>
                                        <p:attrNameLst>
                                          <p:attrName>style.visibility</p:attrName>
                                        </p:attrNameLst>
                                      </p:cBhvr>
                                      <p:to>
                                        <p:strVal val="visible"/>
                                      </p:to>
                                    </p:set>
                                    <p:anim calcmode="lin" valueType="num">
                                      <p:cBhvr>
                                        <p:cTn id="60" dur="1000" fill="hold"/>
                                        <p:tgtEl>
                                          <p:spTgt spid="204804">
                                            <p:txEl>
                                              <p:pRg st="5" end="5"/>
                                            </p:txEl>
                                          </p:spTgt>
                                        </p:tgtEl>
                                        <p:attrNameLst>
                                          <p:attrName>ppt_w</p:attrName>
                                        </p:attrNameLst>
                                      </p:cBhvr>
                                      <p:tavLst>
                                        <p:tav tm="0">
                                          <p:val>
                                            <p:strVal val="#ppt_w*0.70"/>
                                          </p:val>
                                        </p:tav>
                                        <p:tav tm="100000">
                                          <p:val>
                                            <p:strVal val="#ppt_w"/>
                                          </p:val>
                                        </p:tav>
                                      </p:tavLst>
                                    </p:anim>
                                    <p:anim calcmode="lin" valueType="num">
                                      <p:cBhvr>
                                        <p:cTn id="61" dur="1000" fill="hold"/>
                                        <p:tgtEl>
                                          <p:spTgt spid="204804">
                                            <p:txEl>
                                              <p:pRg st="5" end="5"/>
                                            </p:txEl>
                                          </p:spTgt>
                                        </p:tgtEl>
                                        <p:attrNameLst>
                                          <p:attrName>ppt_h</p:attrName>
                                        </p:attrNameLst>
                                      </p:cBhvr>
                                      <p:tavLst>
                                        <p:tav tm="0">
                                          <p:val>
                                            <p:strVal val="#ppt_h"/>
                                          </p:val>
                                        </p:tav>
                                        <p:tav tm="100000">
                                          <p:val>
                                            <p:strVal val="#ppt_h"/>
                                          </p:val>
                                        </p:tav>
                                      </p:tavLst>
                                    </p:anim>
                                    <p:animEffect transition="in" filter="fade">
                                      <p:cBhvr>
                                        <p:cTn id="62" dur="1000"/>
                                        <p:tgtEl>
                                          <p:spTgt spid="204804">
                                            <p:txEl>
                                              <p:pRg st="5" end="5"/>
                                            </p:txEl>
                                          </p:spTgt>
                                        </p:tgtEl>
                                      </p:cBhvr>
                                    </p:animEffect>
                                  </p:childTnLst>
                                </p:cTn>
                              </p:par>
                            </p:childTnLst>
                          </p:cTn>
                        </p:par>
                        <p:par>
                          <p:cTn id="63" fill="hold" nodeType="afterGroup">
                            <p:stCondLst>
                              <p:cond delay="2000"/>
                            </p:stCondLst>
                            <p:childTnLst>
                              <p:par>
                                <p:cTn id="64" presetID="55" presetClass="entr" presetSubtype="0" fill="hold" grpId="0" nodeType="afterEffect">
                                  <p:stCondLst>
                                    <p:cond delay="0"/>
                                  </p:stCondLst>
                                  <p:childTnLst>
                                    <p:set>
                                      <p:cBhvr>
                                        <p:cTn id="65" dur="1" fill="hold">
                                          <p:stCondLst>
                                            <p:cond delay="0"/>
                                          </p:stCondLst>
                                        </p:cTn>
                                        <p:tgtEl>
                                          <p:spTgt spid="204804">
                                            <p:txEl>
                                              <p:pRg st="6" end="6"/>
                                            </p:txEl>
                                          </p:spTgt>
                                        </p:tgtEl>
                                        <p:attrNameLst>
                                          <p:attrName>style.visibility</p:attrName>
                                        </p:attrNameLst>
                                      </p:cBhvr>
                                      <p:to>
                                        <p:strVal val="visible"/>
                                      </p:to>
                                    </p:set>
                                    <p:anim calcmode="lin" valueType="num">
                                      <p:cBhvr>
                                        <p:cTn id="66" dur="1000" fill="hold"/>
                                        <p:tgtEl>
                                          <p:spTgt spid="204804">
                                            <p:txEl>
                                              <p:pRg st="6" end="6"/>
                                            </p:txEl>
                                          </p:spTgt>
                                        </p:tgtEl>
                                        <p:attrNameLst>
                                          <p:attrName>ppt_w</p:attrName>
                                        </p:attrNameLst>
                                      </p:cBhvr>
                                      <p:tavLst>
                                        <p:tav tm="0">
                                          <p:val>
                                            <p:strVal val="#ppt_w*0.70"/>
                                          </p:val>
                                        </p:tav>
                                        <p:tav tm="100000">
                                          <p:val>
                                            <p:strVal val="#ppt_w"/>
                                          </p:val>
                                        </p:tav>
                                      </p:tavLst>
                                    </p:anim>
                                    <p:anim calcmode="lin" valueType="num">
                                      <p:cBhvr>
                                        <p:cTn id="67" dur="1000" fill="hold"/>
                                        <p:tgtEl>
                                          <p:spTgt spid="204804">
                                            <p:txEl>
                                              <p:pRg st="6" end="6"/>
                                            </p:txEl>
                                          </p:spTgt>
                                        </p:tgtEl>
                                        <p:attrNameLst>
                                          <p:attrName>ppt_h</p:attrName>
                                        </p:attrNameLst>
                                      </p:cBhvr>
                                      <p:tavLst>
                                        <p:tav tm="0">
                                          <p:val>
                                            <p:strVal val="#ppt_h"/>
                                          </p:val>
                                        </p:tav>
                                        <p:tav tm="100000">
                                          <p:val>
                                            <p:strVal val="#ppt_h"/>
                                          </p:val>
                                        </p:tav>
                                      </p:tavLst>
                                    </p:anim>
                                    <p:animEffect transition="in" filter="fade">
                                      <p:cBhvr>
                                        <p:cTn id="68" dur="1000"/>
                                        <p:tgtEl>
                                          <p:spTgt spid="20480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3" grpId="0" build="p"/>
      <p:bldP spid="204804"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1"/>
          </p:nvPr>
        </p:nvSpPr>
        <p:spPr>
          <a:noFill/>
        </p:spPr>
        <p:txBody>
          <a:bodyPr/>
          <a:lstStyle/>
          <a:p>
            <a:fld id="{32BA696A-DC1C-4305-8930-C53861EF3151}" type="slidenum">
              <a:rPr lang="he-IL" smtClean="0"/>
              <a:pPr/>
              <a:t>16</a:t>
            </a:fld>
            <a:endParaRPr lang="en-US" smtClean="0"/>
          </a:p>
        </p:txBody>
      </p:sp>
      <p:sp>
        <p:nvSpPr>
          <p:cNvPr id="18435" name="Rectangle 2"/>
          <p:cNvSpPr>
            <a:spLocks noGrp="1" noChangeArrowheads="1"/>
          </p:cNvSpPr>
          <p:nvPr>
            <p:ph type="title"/>
          </p:nvPr>
        </p:nvSpPr>
        <p:spPr>
          <a:xfrm>
            <a:off x="755650" y="404813"/>
            <a:ext cx="7488238" cy="927100"/>
          </a:xfrm>
        </p:spPr>
        <p:txBody>
          <a:bodyPr/>
          <a:lstStyle/>
          <a:p>
            <a:pPr algn="r" eaLnBrk="1" hangingPunct="1">
              <a:lnSpc>
                <a:spcPct val="90000"/>
              </a:lnSpc>
            </a:pPr>
            <a:r>
              <a:rPr lang="he-IL" sz="2400" smtClean="0"/>
              <a:t>תרגיל על בסיס המאמר 'מדע, פסאדו-מדע והניתנות להפרכה?'</a:t>
            </a:r>
            <a:br>
              <a:rPr lang="he-IL" sz="2400" smtClean="0"/>
            </a:br>
            <a:r>
              <a:rPr lang="he-IL" sz="1800" i="1" smtClean="0"/>
              <a:t>קרל פופר</a:t>
            </a:r>
            <a:endParaRPr lang="en-US" sz="1800" smtClean="0"/>
          </a:p>
        </p:txBody>
      </p:sp>
      <p:sp>
        <p:nvSpPr>
          <p:cNvPr id="18436" name="Rectangle 3"/>
          <p:cNvSpPr>
            <a:spLocks noGrp="1" noChangeArrowheads="1"/>
          </p:cNvSpPr>
          <p:nvPr>
            <p:ph type="body" idx="1"/>
          </p:nvPr>
        </p:nvSpPr>
        <p:spPr/>
        <p:txBody>
          <a:bodyPr/>
          <a:lstStyle/>
          <a:p>
            <a:pPr algn="just" eaLnBrk="1" hangingPunct="1">
              <a:lnSpc>
                <a:spcPct val="110000"/>
              </a:lnSpc>
              <a:buClr>
                <a:schemeClr val="hlink"/>
              </a:buClr>
              <a:buFont typeface="Wingdings" pitchFamily="2" charset="2"/>
              <a:buChar char="&amp;"/>
            </a:pPr>
            <a:r>
              <a:rPr lang="he-IL" sz="2200" smtClean="0"/>
              <a:t>למה מתכוון קרל פופר 'בכוח ההסבר'? האם הוא רואה בכך דבר חיובי?</a:t>
            </a:r>
          </a:p>
          <a:p>
            <a:pPr algn="just" eaLnBrk="1" hangingPunct="1">
              <a:lnSpc>
                <a:spcPct val="110000"/>
              </a:lnSpc>
              <a:buClr>
                <a:schemeClr val="hlink"/>
              </a:buClr>
              <a:buFont typeface="Wingdings" pitchFamily="2" charset="2"/>
              <a:buChar char="&amp;"/>
            </a:pPr>
            <a:r>
              <a:rPr lang="he-IL" sz="2200" smtClean="0"/>
              <a:t>מדוע לדעת פופר התיאוריות של מרקס פרויד ואדלר אינן מדעיות?</a:t>
            </a:r>
          </a:p>
          <a:p>
            <a:pPr algn="just" eaLnBrk="1" hangingPunct="1">
              <a:lnSpc>
                <a:spcPct val="110000"/>
              </a:lnSpc>
              <a:buClr>
                <a:schemeClr val="hlink"/>
              </a:buClr>
              <a:buFont typeface="Wingdings" pitchFamily="2" charset="2"/>
              <a:buChar char="&amp;"/>
            </a:pPr>
            <a:r>
              <a:rPr lang="he-IL" sz="2200" smtClean="0"/>
              <a:t>האם 'כלכלה' היא מדע </a:t>
            </a:r>
            <a:r>
              <a:rPr lang="he-IL" sz="1600" smtClean="0"/>
              <a:t>(בהתייחס לתכונות המדע, תפקידי המדע, חוק כללי והסבר מדעי)</a:t>
            </a:r>
            <a:r>
              <a:rPr lang="he-IL" sz="2200" smtClean="0"/>
              <a:t>?</a:t>
            </a:r>
          </a:p>
          <a:p>
            <a:pPr algn="just" eaLnBrk="1" hangingPunct="1">
              <a:lnSpc>
                <a:spcPct val="110000"/>
              </a:lnSpc>
              <a:buClr>
                <a:schemeClr val="hlink"/>
              </a:buClr>
              <a:buFont typeface="Wingdings" pitchFamily="2" charset="2"/>
              <a:buChar char="&amp;"/>
            </a:pPr>
            <a:endParaRPr lang="he-IL" sz="2200" smtClean="0"/>
          </a:p>
          <a:p>
            <a:pPr algn="just" eaLnBrk="1" hangingPunct="1">
              <a:lnSpc>
                <a:spcPct val="110000"/>
              </a:lnSpc>
              <a:buClr>
                <a:srgbClr val="0000FF"/>
              </a:buClr>
              <a:buFont typeface="Wingdings" pitchFamily="2" charset="2"/>
              <a:buChar char="C"/>
            </a:pPr>
            <a:r>
              <a:rPr lang="he-IL" sz="2200" smtClean="0"/>
              <a:t>אין חובת הגשה. עד 3 נקודות בונוס.</a:t>
            </a:r>
            <a:endParaRPr lang="en-US" sz="22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11188" y="1484313"/>
            <a:ext cx="7488237" cy="1371600"/>
          </a:xfrm>
        </p:spPr>
        <p:txBody>
          <a:bodyPr/>
          <a:lstStyle/>
          <a:p>
            <a:pPr algn="ctr" eaLnBrk="1" hangingPunct="1"/>
            <a:r>
              <a:rPr lang="he-IL" sz="3200" smtClean="0"/>
              <a:t>נושא 2: שאלות והשערות מחקר ומבנה הדו"ח</a:t>
            </a:r>
            <a:endParaRPr lang="en-US" sz="3200" smtClean="0"/>
          </a:p>
        </p:txBody>
      </p:sp>
      <p:sp>
        <p:nvSpPr>
          <p:cNvPr id="196611" name="Rectangle 3"/>
          <p:cNvSpPr>
            <a:spLocks noGrp="1" noChangeArrowheads="1"/>
          </p:cNvSpPr>
          <p:nvPr>
            <p:ph type="subTitle" idx="1"/>
          </p:nvPr>
        </p:nvSpPr>
        <p:spPr>
          <a:xfrm>
            <a:off x="3851275" y="3068638"/>
            <a:ext cx="4392613" cy="2808287"/>
          </a:xfrm>
        </p:spPr>
        <p:txBody>
          <a:bodyPr/>
          <a:lstStyle/>
          <a:p>
            <a:pPr marL="355600" indent="-355600" eaLnBrk="1" hangingPunct="1">
              <a:lnSpc>
                <a:spcPct val="80000"/>
              </a:lnSpc>
              <a:buClr>
                <a:schemeClr val="tx1"/>
              </a:buClr>
            </a:pPr>
            <a:r>
              <a:rPr lang="he-IL" sz="2000" u="sng" smtClean="0"/>
              <a:t>תתי נושאים</a:t>
            </a:r>
            <a:endParaRPr lang="he-IL" sz="1800" smtClean="0"/>
          </a:p>
          <a:p>
            <a:pPr marL="355600" indent="-355600" eaLnBrk="1" hangingPunct="1">
              <a:lnSpc>
                <a:spcPct val="80000"/>
              </a:lnSpc>
              <a:buClr>
                <a:schemeClr val="tx1"/>
              </a:buClr>
              <a:buFont typeface="Wingdings" pitchFamily="2" charset="2"/>
              <a:buChar char="r"/>
            </a:pPr>
            <a:r>
              <a:rPr lang="he-IL" sz="1800" smtClean="0"/>
              <a:t>שאלת המחקר.</a:t>
            </a:r>
          </a:p>
          <a:p>
            <a:pPr marL="355600" indent="-355600" eaLnBrk="1" hangingPunct="1">
              <a:lnSpc>
                <a:spcPct val="80000"/>
              </a:lnSpc>
              <a:buClr>
                <a:schemeClr val="tx1"/>
              </a:buClr>
              <a:buFont typeface="Wingdings" pitchFamily="2" charset="2"/>
              <a:buChar char="r"/>
            </a:pPr>
            <a:r>
              <a:rPr lang="he-IL" sz="1800" smtClean="0"/>
              <a:t>השערת המחקר.</a:t>
            </a:r>
          </a:p>
          <a:p>
            <a:pPr marL="355600" indent="-355600" eaLnBrk="1" hangingPunct="1">
              <a:lnSpc>
                <a:spcPct val="80000"/>
              </a:lnSpc>
              <a:buClr>
                <a:schemeClr val="tx1"/>
              </a:buClr>
              <a:buFont typeface="Wingdings" pitchFamily="2" charset="2"/>
              <a:buChar char="r"/>
            </a:pPr>
            <a:r>
              <a:rPr lang="he-IL" sz="1800" smtClean="0"/>
              <a:t>מושגי יסוד במחקר מדעי (מונח תיאורטי, הגדרה נומינלית ואופרציונלית).</a:t>
            </a:r>
          </a:p>
          <a:p>
            <a:pPr marL="355600" indent="-355600" eaLnBrk="1" hangingPunct="1">
              <a:lnSpc>
                <a:spcPct val="80000"/>
              </a:lnSpc>
              <a:buClr>
                <a:schemeClr val="tx1"/>
              </a:buClr>
              <a:buFont typeface="Wingdings" pitchFamily="2" charset="2"/>
              <a:buChar char="r"/>
            </a:pPr>
            <a:r>
              <a:rPr lang="he-IL" sz="1800" smtClean="0"/>
              <a:t>שלבי החקירה המדעית.</a:t>
            </a:r>
          </a:p>
          <a:p>
            <a:pPr marL="355600" indent="-355600" eaLnBrk="1" hangingPunct="1">
              <a:lnSpc>
                <a:spcPct val="80000"/>
              </a:lnSpc>
              <a:buClr>
                <a:schemeClr val="tx1"/>
              </a:buClr>
              <a:buFont typeface="Wingdings" pitchFamily="2" charset="2"/>
              <a:buChar char="r"/>
            </a:pPr>
            <a:r>
              <a:rPr lang="he-IL" sz="1800" smtClean="0"/>
              <a:t>מבנה הדו"ח המחקרי וכלליו: מבוא, שיטה, תוצאות, דיון ומסקנות.</a:t>
            </a:r>
          </a:p>
        </p:txBody>
      </p:sp>
      <p:sp>
        <p:nvSpPr>
          <p:cNvPr id="196612" name="Rectangle 4"/>
          <p:cNvSpPr>
            <a:spLocks noChangeArrowheads="1"/>
          </p:cNvSpPr>
          <p:nvPr/>
        </p:nvSpPr>
        <p:spPr bwMode="auto">
          <a:xfrm>
            <a:off x="4375150" y="5445125"/>
            <a:ext cx="3741738" cy="750888"/>
          </a:xfrm>
          <a:prstGeom prst="rect">
            <a:avLst/>
          </a:prstGeom>
          <a:noFill/>
          <a:ln w="9525">
            <a:noFill/>
            <a:miter lim="800000"/>
            <a:headEnd/>
            <a:tailEnd/>
          </a:ln>
        </p:spPr>
        <p:txBody>
          <a:bodyPr wrap="none">
            <a:spAutoFit/>
          </a:bodyPr>
          <a:lstStyle/>
          <a:p>
            <a:pPr>
              <a:lnSpc>
                <a:spcPct val="110000"/>
              </a:lnSpc>
              <a:spcBef>
                <a:spcPct val="20000"/>
              </a:spcBef>
              <a:buClr>
                <a:schemeClr val="hlink"/>
              </a:buClr>
              <a:buSzPct val="70000"/>
              <a:buFont typeface="Wingdings" pitchFamily="2" charset="2"/>
              <a:buNone/>
            </a:pPr>
            <a:r>
              <a:rPr lang="he-IL" b="1" u="sng"/>
              <a:t>ביבליוגרפיה</a:t>
            </a:r>
            <a:r>
              <a:rPr lang="he-IL"/>
              <a:t> </a:t>
            </a:r>
          </a:p>
          <a:p>
            <a:pPr>
              <a:lnSpc>
                <a:spcPct val="110000"/>
              </a:lnSpc>
              <a:spcBef>
                <a:spcPct val="20000"/>
              </a:spcBef>
              <a:buClr>
                <a:schemeClr val="hlink"/>
              </a:buClr>
              <a:buSzPct val="70000"/>
              <a:buFont typeface="Wingdings" pitchFamily="2" charset="2"/>
              <a:buChar char="&amp;"/>
            </a:pPr>
            <a:r>
              <a:rPr lang="he-IL"/>
              <a:t> שיטות מחקר במדעי החברה יחידה 2.</a:t>
            </a:r>
          </a:p>
        </p:txBody>
      </p:sp>
      <p:sp>
        <p:nvSpPr>
          <p:cNvPr id="196613" name="Rectangle 5"/>
          <p:cNvSpPr>
            <a:spLocks noChangeArrowheads="1"/>
          </p:cNvSpPr>
          <p:nvPr/>
        </p:nvSpPr>
        <p:spPr bwMode="auto">
          <a:xfrm>
            <a:off x="250825" y="3068638"/>
            <a:ext cx="3817938" cy="2808287"/>
          </a:xfrm>
          <a:prstGeom prst="rect">
            <a:avLst/>
          </a:prstGeom>
          <a:noFill/>
          <a:ln w="9525">
            <a:noFill/>
            <a:miter lim="800000"/>
            <a:headEnd/>
            <a:tailEnd/>
          </a:ln>
        </p:spPr>
        <p:txBody>
          <a:bodyPr/>
          <a:lstStyle/>
          <a:p>
            <a:pPr marL="355600" indent="-355600">
              <a:lnSpc>
                <a:spcPct val="80000"/>
              </a:lnSpc>
              <a:spcBef>
                <a:spcPct val="20000"/>
              </a:spcBef>
              <a:buClr>
                <a:schemeClr val="tx1"/>
              </a:buClr>
              <a:buSzPct val="70000"/>
              <a:buFont typeface="Wingdings" pitchFamily="2" charset="2"/>
              <a:buNone/>
            </a:pPr>
            <a:r>
              <a:rPr lang="he-IL" sz="2400" u="sng">
                <a:solidFill>
                  <a:srgbClr val="0000FF"/>
                </a:solidFill>
                <a:latin typeface="Times New Roman" pitchFamily="18" charset="0"/>
                <a:cs typeface="Times New Roman" pitchFamily="18" charset="0"/>
              </a:rPr>
              <a:t>אפליקציות יישומיות</a:t>
            </a:r>
            <a:endParaRPr lang="he-IL">
              <a:solidFill>
                <a:srgbClr val="0000FF"/>
              </a:solidFill>
              <a:latin typeface="Times New Roman" pitchFamily="18" charset="0"/>
              <a:cs typeface="Times New Roman" pitchFamily="18" charset="0"/>
            </a:endParaRPr>
          </a:p>
          <a:p>
            <a:pPr marL="355600" indent="-355600">
              <a:lnSpc>
                <a:spcPct val="80000"/>
              </a:lnSpc>
              <a:spcBef>
                <a:spcPct val="20000"/>
              </a:spcBef>
              <a:buClr>
                <a:schemeClr val="tx1"/>
              </a:buClr>
              <a:buSzPct val="70000"/>
              <a:buFont typeface="Wingdings" pitchFamily="2" charset="2"/>
              <a:buChar char="r"/>
            </a:pPr>
            <a:r>
              <a:rPr lang="he-IL">
                <a:solidFill>
                  <a:srgbClr val="0000FF"/>
                </a:solidFill>
                <a:latin typeface="Times New Roman" pitchFamily="18" charset="0"/>
                <a:cs typeface="Times New Roman" pitchFamily="18" charset="0"/>
              </a:rPr>
              <a:t>שאלת המחקר.</a:t>
            </a:r>
          </a:p>
          <a:p>
            <a:pPr marL="355600" indent="-355600">
              <a:lnSpc>
                <a:spcPct val="80000"/>
              </a:lnSpc>
              <a:spcBef>
                <a:spcPct val="20000"/>
              </a:spcBef>
              <a:buClr>
                <a:schemeClr val="tx1"/>
              </a:buClr>
              <a:buSzPct val="70000"/>
              <a:buFont typeface="Wingdings" pitchFamily="2" charset="2"/>
              <a:buChar char="r"/>
            </a:pPr>
            <a:r>
              <a:rPr lang="he-IL">
                <a:solidFill>
                  <a:srgbClr val="0000FF"/>
                </a:solidFill>
                <a:latin typeface="Times New Roman" pitchFamily="18" charset="0"/>
                <a:cs typeface="Times New Roman" pitchFamily="18" charset="0"/>
              </a:rPr>
              <a:t>השערת המחקר.</a:t>
            </a:r>
          </a:p>
          <a:p>
            <a:pPr marL="355600" indent="-355600">
              <a:lnSpc>
                <a:spcPct val="80000"/>
              </a:lnSpc>
              <a:spcBef>
                <a:spcPct val="20000"/>
              </a:spcBef>
              <a:buClr>
                <a:schemeClr val="tx1"/>
              </a:buClr>
              <a:buSzPct val="70000"/>
              <a:buFont typeface="Wingdings" pitchFamily="2" charset="2"/>
              <a:buChar char="r"/>
            </a:pPr>
            <a:r>
              <a:rPr lang="he-IL">
                <a:solidFill>
                  <a:srgbClr val="0000FF"/>
                </a:solidFill>
                <a:latin typeface="Times New Roman" pitchFamily="18" charset="0"/>
                <a:cs typeface="Times New Roman" pitchFamily="18" charset="0"/>
              </a:rPr>
              <a:t>הגדת משתנים.</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196611">
                                            <p:txEl>
                                              <p:pRg st="0" end="0"/>
                                            </p:txEl>
                                          </p:spTgt>
                                        </p:tgtEl>
                                        <p:attrNameLst>
                                          <p:attrName>style.visibility</p:attrName>
                                        </p:attrNameLst>
                                      </p:cBhvr>
                                      <p:to>
                                        <p:strVal val="visible"/>
                                      </p:to>
                                    </p:set>
                                    <p:anim calcmode="lin" valueType="num">
                                      <p:cBhvr>
                                        <p:cTn id="7" dur="1000" fill="hold"/>
                                        <p:tgtEl>
                                          <p:spTgt spid="19661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9661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9661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96611">
                                            <p:txEl>
                                              <p:pRg st="1" end="1"/>
                                            </p:txEl>
                                          </p:spTgt>
                                        </p:tgtEl>
                                        <p:attrNameLst>
                                          <p:attrName>style.visibility</p:attrName>
                                        </p:attrNameLst>
                                      </p:cBhvr>
                                      <p:to>
                                        <p:strVal val="visible"/>
                                      </p:to>
                                    </p:set>
                                    <p:anim calcmode="lin" valueType="num">
                                      <p:cBhvr>
                                        <p:cTn id="14" dur="1000" fill="hold"/>
                                        <p:tgtEl>
                                          <p:spTgt spid="196611">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96611">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96611">
                                            <p:txEl>
                                              <p:pRg st="1" end="1"/>
                                            </p:txEl>
                                          </p:spTgt>
                                        </p:tgtEl>
                                      </p:cBhvr>
                                    </p:animEffect>
                                  </p:childTnLst>
                                </p:cTn>
                              </p:par>
                            </p:childTnLst>
                          </p:cTn>
                        </p:par>
                        <p:par>
                          <p:cTn id="17" fill="hold" nodeType="afterGroup">
                            <p:stCondLst>
                              <p:cond delay="1000"/>
                            </p:stCondLst>
                            <p:childTnLst>
                              <p:par>
                                <p:cTn id="18" presetID="55" presetClass="entr" presetSubtype="0" fill="hold" grpId="0" nodeType="afterEffect">
                                  <p:stCondLst>
                                    <p:cond delay="0"/>
                                  </p:stCondLst>
                                  <p:childTnLst>
                                    <p:set>
                                      <p:cBhvr>
                                        <p:cTn id="19" dur="1" fill="hold">
                                          <p:stCondLst>
                                            <p:cond delay="0"/>
                                          </p:stCondLst>
                                        </p:cTn>
                                        <p:tgtEl>
                                          <p:spTgt spid="196611">
                                            <p:txEl>
                                              <p:pRg st="2" end="2"/>
                                            </p:txEl>
                                          </p:spTgt>
                                        </p:tgtEl>
                                        <p:attrNameLst>
                                          <p:attrName>style.visibility</p:attrName>
                                        </p:attrNameLst>
                                      </p:cBhvr>
                                      <p:to>
                                        <p:strVal val="visible"/>
                                      </p:to>
                                    </p:set>
                                    <p:anim calcmode="lin" valueType="num">
                                      <p:cBhvr>
                                        <p:cTn id="20" dur="1000" fill="hold"/>
                                        <p:tgtEl>
                                          <p:spTgt spid="196611">
                                            <p:txEl>
                                              <p:pRg st="2" end="2"/>
                                            </p:txEl>
                                          </p:spTgt>
                                        </p:tgtEl>
                                        <p:attrNameLst>
                                          <p:attrName>ppt_w</p:attrName>
                                        </p:attrNameLst>
                                      </p:cBhvr>
                                      <p:tavLst>
                                        <p:tav tm="0">
                                          <p:val>
                                            <p:strVal val="#ppt_w*0.70"/>
                                          </p:val>
                                        </p:tav>
                                        <p:tav tm="100000">
                                          <p:val>
                                            <p:strVal val="#ppt_w"/>
                                          </p:val>
                                        </p:tav>
                                      </p:tavLst>
                                    </p:anim>
                                    <p:anim calcmode="lin" valueType="num">
                                      <p:cBhvr>
                                        <p:cTn id="21" dur="1000" fill="hold"/>
                                        <p:tgtEl>
                                          <p:spTgt spid="196611">
                                            <p:txEl>
                                              <p:pRg st="2" end="2"/>
                                            </p:txEl>
                                          </p:spTgt>
                                        </p:tgtEl>
                                        <p:attrNameLst>
                                          <p:attrName>ppt_h</p:attrName>
                                        </p:attrNameLst>
                                      </p:cBhvr>
                                      <p:tavLst>
                                        <p:tav tm="0">
                                          <p:val>
                                            <p:strVal val="#ppt_h"/>
                                          </p:val>
                                        </p:tav>
                                        <p:tav tm="100000">
                                          <p:val>
                                            <p:strVal val="#ppt_h"/>
                                          </p:val>
                                        </p:tav>
                                      </p:tavLst>
                                    </p:anim>
                                    <p:animEffect transition="in" filter="fade">
                                      <p:cBhvr>
                                        <p:cTn id="22" dur="1000"/>
                                        <p:tgtEl>
                                          <p:spTgt spid="196611">
                                            <p:txEl>
                                              <p:pRg st="2" end="2"/>
                                            </p:txEl>
                                          </p:spTgt>
                                        </p:tgtEl>
                                      </p:cBhvr>
                                    </p:animEffect>
                                  </p:childTnLst>
                                </p:cTn>
                              </p:par>
                            </p:childTnLst>
                          </p:cTn>
                        </p:par>
                        <p:par>
                          <p:cTn id="23" fill="hold" nodeType="afterGroup">
                            <p:stCondLst>
                              <p:cond delay="2000"/>
                            </p:stCondLst>
                            <p:childTnLst>
                              <p:par>
                                <p:cTn id="24" presetID="55" presetClass="entr" presetSubtype="0" fill="hold" grpId="0" nodeType="afterEffect">
                                  <p:stCondLst>
                                    <p:cond delay="0"/>
                                  </p:stCondLst>
                                  <p:childTnLst>
                                    <p:set>
                                      <p:cBhvr>
                                        <p:cTn id="25" dur="1" fill="hold">
                                          <p:stCondLst>
                                            <p:cond delay="0"/>
                                          </p:stCondLst>
                                        </p:cTn>
                                        <p:tgtEl>
                                          <p:spTgt spid="196611">
                                            <p:txEl>
                                              <p:pRg st="3" end="3"/>
                                            </p:txEl>
                                          </p:spTgt>
                                        </p:tgtEl>
                                        <p:attrNameLst>
                                          <p:attrName>style.visibility</p:attrName>
                                        </p:attrNameLst>
                                      </p:cBhvr>
                                      <p:to>
                                        <p:strVal val="visible"/>
                                      </p:to>
                                    </p:set>
                                    <p:anim calcmode="lin" valueType="num">
                                      <p:cBhvr>
                                        <p:cTn id="26" dur="1000" fill="hold"/>
                                        <p:tgtEl>
                                          <p:spTgt spid="196611">
                                            <p:txEl>
                                              <p:pRg st="3" end="3"/>
                                            </p:txEl>
                                          </p:spTgt>
                                        </p:tgtEl>
                                        <p:attrNameLst>
                                          <p:attrName>ppt_w</p:attrName>
                                        </p:attrNameLst>
                                      </p:cBhvr>
                                      <p:tavLst>
                                        <p:tav tm="0">
                                          <p:val>
                                            <p:strVal val="#ppt_w*0.70"/>
                                          </p:val>
                                        </p:tav>
                                        <p:tav tm="100000">
                                          <p:val>
                                            <p:strVal val="#ppt_w"/>
                                          </p:val>
                                        </p:tav>
                                      </p:tavLst>
                                    </p:anim>
                                    <p:anim calcmode="lin" valueType="num">
                                      <p:cBhvr>
                                        <p:cTn id="27" dur="1000" fill="hold"/>
                                        <p:tgtEl>
                                          <p:spTgt spid="196611">
                                            <p:txEl>
                                              <p:pRg st="3" end="3"/>
                                            </p:txEl>
                                          </p:spTgt>
                                        </p:tgtEl>
                                        <p:attrNameLst>
                                          <p:attrName>ppt_h</p:attrName>
                                        </p:attrNameLst>
                                      </p:cBhvr>
                                      <p:tavLst>
                                        <p:tav tm="0">
                                          <p:val>
                                            <p:strVal val="#ppt_h"/>
                                          </p:val>
                                        </p:tav>
                                        <p:tav tm="100000">
                                          <p:val>
                                            <p:strVal val="#ppt_h"/>
                                          </p:val>
                                        </p:tav>
                                      </p:tavLst>
                                    </p:anim>
                                    <p:animEffect transition="in" filter="fade">
                                      <p:cBhvr>
                                        <p:cTn id="28" dur="1000"/>
                                        <p:tgtEl>
                                          <p:spTgt spid="196611">
                                            <p:txEl>
                                              <p:pRg st="3" end="3"/>
                                            </p:txEl>
                                          </p:spTgt>
                                        </p:tgtEl>
                                      </p:cBhvr>
                                    </p:animEffect>
                                  </p:childTnLst>
                                </p:cTn>
                              </p:par>
                            </p:childTnLst>
                          </p:cTn>
                        </p:par>
                        <p:par>
                          <p:cTn id="29" fill="hold" nodeType="afterGroup">
                            <p:stCondLst>
                              <p:cond delay="3000"/>
                            </p:stCondLst>
                            <p:childTnLst>
                              <p:par>
                                <p:cTn id="30" presetID="55" presetClass="entr" presetSubtype="0" fill="hold" grpId="0" nodeType="afterEffect">
                                  <p:stCondLst>
                                    <p:cond delay="0"/>
                                  </p:stCondLst>
                                  <p:childTnLst>
                                    <p:set>
                                      <p:cBhvr>
                                        <p:cTn id="31" dur="1" fill="hold">
                                          <p:stCondLst>
                                            <p:cond delay="0"/>
                                          </p:stCondLst>
                                        </p:cTn>
                                        <p:tgtEl>
                                          <p:spTgt spid="196611">
                                            <p:txEl>
                                              <p:pRg st="4" end="4"/>
                                            </p:txEl>
                                          </p:spTgt>
                                        </p:tgtEl>
                                        <p:attrNameLst>
                                          <p:attrName>style.visibility</p:attrName>
                                        </p:attrNameLst>
                                      </p:cBhvr>
                                      <p:to>
                                        <p:strVal val="visible"/>
                                      </p:to>
                                    </p:set>
                                    <p:anim calcmode="lin" valueType="num">
                                      <p:cBhvr>
                                        <p:cTn id="32" dur="1000" fill="hold"/>
                                        <p:tgtEl>
                                          <p:spTgt spid="196611">
                                            <p:txEl>
                                              <p:pRg st="4" end="4"/>
                                            </p:txEl>
                                          </p:spTgt>
                                        </p:tgtEl>
                                        <p:attrNameLst>
                                          <p:attrName>ppt_w</p:attrName>
                                        </p:attrNameLst>
                                      </p:cBhvr>
                                      <p:tavLst>
                                        <p:tav tm="0">
                                          <p:val>
                                            <p:strVal val="#ppt_w*0.70"/>
                                          </p:val>
                                        </p:tav>
                                        <p:tav tm="100000">
                                          <p:val>
                                            <p:strVal val="#ppt_w"/>
                                          </p:val>
                                        </p:tav>
                                      </p:tavLst>
                                    </p:anim>
                                    <p:anim calcmode="lin" valueType="num">
                                      <p:cBhvr>
                                        <p:cTn id="33" dur="1000" fill="hold"/>
                                        <p:tgtEl>
                                          <p:spTgt spid="196611">
                                            <p:txEl>
                                              <p:pRg st="4" end="4"/>
                                            </p:txEl>
                                          </p:spTgt>
                                        </p:tgtEl>
                                        <p:attrNameLst>
                                          <p:attrName>ppt_h</p:attrName>
                                        </p:attrNameLst>
                                      </p:cBhvr>
                                      <p:tavLst>
                                        <p:tav tm="0">
                                          <p:val>
                                            <p:strVal val="#ppt_h"/>
                                          </p:val>
                                        </p:tav>
                                        <p:tav tm="100000">
                                          <p:val>
                                            <p:strVal val="#ppt_h"/>
                                          </p:val>
                                        </p:tav>
                                      </p:tavLst>
                                    </p:anim>
                                    <p:animEffect transition="in" filter="fade">
                                      <p:cBhvr>
                                        <p:cTn id="34" dur="1000"/>
                                        <p:tgtEl>
                                          <p:spTgt spid="196611">
                                            <p:txEl>
                                              <p:pRg st="4" end="4"/>
                                            </p:txEl>
                                          </p:spTgt>
                                        </p:tgtEl>
                                      </p:cBhvr>
                                    </p:animEffect>
                                  </p:childTnLst>
                                </p:cTn>
                              </p:par>
                            </p:childTnLst>
                          </p:cTn>
                        </p:par>
                        <p:par>
                          <p:cTn id="35" fill="hold" nodeType="afterGroup">
                            <p:stCondLst>
                              <p:cond delay="4000"/>
                            </p:stCondLst>
                            <p:childTnLst>
                              <p:par>
                                <p:cTn id="36" presetID="55" presetClass="entr" presetSubtype="0" fill="hold" grpId="0" nodeType="afterEffect">
                                  <p:stCondLst>
                                    <p:cond delay="0"/>
                                  </p:stCondLst>
                                  <p:childTnLst>
                                    <p:set>
                                      <p:cBhvr>
                                        <p:cTn id="37" dur="1" fill="hold">
                                          <p:stCondLst>
                                            <p:cond delay="0"/>
                                          </p:stCondLst>
                                        </p:cTn>
                                        <p:tgtEl>
                                          <p:spTgt spid="196611">
                                            <p:txEl>
                                              <p:pRg st="5" end="5"/>
                                            </p:txEl>
                                          </p:spTgt>
                                        </p:tgtEl>
                                        <p:attrNameLst>
                                          <p:attrName>style.visibility</p:attrName>
                                        </p:attrNameLst>
                                      </p:cBhvr>
                                      <p:to>
                                        <p:strVal val="visible"/>
                                      </p:to>
                                    </p:set>
                                    <p:anim calcmode="lin" valueType="num">
                                      <p:cBhvr>
                                        <p:cTn id="38" dur="1000" fill="hold"/>
                                        <p:tgtEl>
                                          <p:spTgt spid="196611">
                                            <p:txEl>
                                              <p:pRg st="5" end="5"/>
                                            </p:txEl>
                                          </p:spTgt>
                                        </p:tgtEl>
                                        <p:attrNameLst>
                                          <p:attrName>ppt_w</p:attrName>
                                        </p:attrNameLst>
                                      </p:cBhvr>
                                      <p:tavLst>
                                        <p:tav tm="0">
                                          <p:val>
                                            <p:strVal val="#ppt_w*0.70"/>
                                          </p:val>
                                        </p:tav>
                                        <p:tav tm="100000">
                                          <p:val>
                                            <p:strVal val="#ppt_w"/>
                                          </p:val>
                                        </p:tav>
                                      </p:tavLst>
                                    </p:anim>
                                    <p:anim calcmode="lin" valueType="num">
                                      <p:cBhvr>
                                        <p:cTn id="39" dur="1000" fill="hold"/>
                                        <p:tgtEl>
                                          <p:spTgt spid="196611">
                                            <p:txEl>
                                              <p:pRg st="5" end="5"/>
                                            </p:txEl>
                                          </p:spTgt>
                                        </p:tgtEl>
                                        <p:attrNameLst>
                                          <p:attrName>ppt_h</p:attrName>
                                        </p:attrNameLst>
                                      </p:cBhvr>
                                      <p:tavLst>
                                        <p:tav tm="0">
                                          <p:val>
                                            <p:strVal val="#ppt_h"/>
                                          </p:val>
                                        </p:tav>
                                        <p:tav tm="100000">
                                          <p:val>
                                            <p:strVal val="#ppt_h"/>
                                          </p:val>
                                        </p:tav>
                                      </p:tavLst>
                                    </p:anim>
                                    <p:animEffect transition="in" filter="fade">
                                      <p:cBhvr>
                                        <p:cTn id="40" dur="1000"/>
                                        <p:tgtEl>
                                          <p:spTgt spid="196611">
                                            <p:txEl>
                                              <p:pRg st="5" end="5"/>
                                            </p:txEl>
                                          </p:spTgt>
                                        </p:tgtEl>
                                      </p:cBhvr>
                                    </p:animEffect>
                                  </p:childTnLst>
                                </p:cTn>
                              </p:par>
                            </p:childTnLst>
                          </p:cTn>
                        </p:par>
                        <p:par>
                          <p:cTn id="41" fill="hold" nodeType="afterGroup">
                            <p:stCondLst>
                              <p:cond delay="5000"/>
                            </p:stCondLst>
                            <p:childTnLst>
                              <p:par>
                                <p:cTn id="42" presetID="55" presetClass="entr" presetSubtype="0" fill="hold" grpId="0" nodeType="afterEffect">
                                  <p:stCondLst>
                                    <p:cond delay="0"/>
                                  </p:stCondLst>
                                  <p:childTnLst>
                                    <p:set>
                                      <p:cBhvr>
                                        <p:cTn id="43" dur="1" fill="hold">
                                          <p:stCondLst>
                                            <p:cond delay="0"/>
                                          </p:stCondLst>
                                        </p:cTn>
                                        <p:tgtEl>
                                          <p:spTgt spid="196612"/>
                                        </p:tgtEl>
                                        <p:attrNameLst>
                                          <p:attrName>style.visibility</p:attrName>
                                        </p:attrNameLst>
                                      </p:cBhvr>
                                      <p:to>
                                        <p:strVal val="visible"/>
                                      </p:to>
                                    </p:set>
                                    <p:anim calcmode="lin" valueType="num">
                                      <p:cBhvr>
                                        <p:cTn id="44" dur="1000" fill="hold"/>
                                        <p:tgtEl>
                                          <p:spTgt spid="196612"/>
                                        </p:tgtEl>
                                        <p:attrNameLst>
                                          <p:attrName>ppt_w</p:attrName>
                                        </p:attrNameLst>
                                      </p:cBhvr>
                                      <p:tavLst>
                                        <p:tav tm="0">
                                          <p:val>
                                            <p:strVal val="#ppt_w*0.70"/>
                                          </p:val>
                                        </p:tav>
                                        <p:tav tm="100000">
                                          <p:val>
                                            <p:strVal val="#ppt_w"/>
                                          </p:val>
                                        </p:tav>
                                      </p:tavLst>
                                    </p:anim>
                                    <p:anim calcmode="lin" valueType="num">
                                      <p:cBhvr>
                                        <p:cTn id="45" dur="1000" fill="hold"/>
                                        <p:tgtEl>
                                          <p:spTgt spid="196612"/>
                                        </p:tgtEl>
                                        <p:attrNameLst>
                                          <p:attrName>ppt_h</p:attrName>
                                        </p:attrNameLst>
                                      </p:cBhvr>
                                      <p:tavLst>
                                        <p:tav tm="0">
                                          <p:val>
                                            <p:strVal val="#ppt_h"/>
                                          </p:val>
                                        </p:tav>
                                        <p:tav tm="100000">
                                          <p:val>
                                            <p:strVal val="#ppt_h"/>
                                          </p:val>
                                        </p:tav>
                                      </p:tavLst>
                                    </p:anim>
                                    <p:animEffect transition="in" filter="fade">
                                      <p:cBhvr>
                                        <p:cTn id="46" dur="1000"/>
                                        <p:tgtEl>
                                          <p:spTgt spid="196612"/>
                                        </p:tgtEl>
                                      </p:cBhvr>
                                    </p:animEffect>
                                  </p:childTnLst>
                                </p:cTn>
                              </p:par>
                            </p:childTnLst>
                          </p:cTn>
                        </p:par>
                        <p:par>
                          <p:cTn id="47" fill="hold" nodeType="afterGroup">
                            <p:stCondLst>
                              <p:cond delay="6000"/>
                            </p:stCondLst>
                            <p:childTnLst>
                              <p:par>
                                <p:cTn id="48" presetID="55" presetClass="entr" presetSubtype="0" fill="hold" grpId="0" nodeType="afterEffect">
                                  <p:stCondLst>
                                    <p:cond delay="0"/>
                                  </p:stCondLst>
                                  <p:childTnLst>
                                    <p:set>
                                      <p:cBhvr>
                                        <p:cTn id="49" dur="1" fill="hold">
                                          <p:stCondLst>
                                            <p:cond delay="0"/>
                                          </p:stCondLst>
                                        </p:cTn>
                                        <p:tgtEl>
                                          <p:spTgt spid="196613">
                                            <p:txEl>
                                              <p:pRg st="0" end="0"/>
                                            </p:txEl>
                                          </p:spTgt>
                                        </p:tgtEl>
                                        <p:attrNameLst>
                                          <p:attrName>style.visibility</p:attrName>
                                        </p:attrNameLst>
                                      </p:cBhvr>
                                      <p:to>
                                        <p:strVal val="visible"/>
                                      </p:to>
                                    </p:set>
                                    <p:anim calcmode="lin" valueType="num">
                                      <p:cBhvr>
                                        <p:cTn id="50" dur="1000" fill="hold"/>
                                        <p:tgtEl>
                                          <p:spTgt spid="196613">
                                            <p:txEl>
                                              <p:pRg st="0" end="0"/>
                                            </p:txEl>
                                          </p:spTgt>
                                        </p:tgtEl>
                                        <p:attrNameLst>
                                          <p:attrName>ppt_w</p:attrName>
                                        </p:attrNameLst>
                                      </p:cBhvr>
                                      <p:tavLst>
                                        <p:tav tm="0">
                                          <p:val>
                                            <p:strVal val="#ppt_w*0.70"/>
                                          </p:val>
                                        </p:tav>
                                        <p:tav tm="100000">
                                          <p:val>
                                            <p:strVal val="#ppt_w"/>
                                          </p:val>
                                        </p:tav>
                                      </p:tavLst>
                                    </p:anim>
                                    <p:anim calcmode="lin" valueType="num">
                                      <p:cBhvr>
                                        <p:cTn id="51" dur="1000" fill="hold"/>
                                        <p:tgtEl>
                                          <p:spTgt spid="196613">
                                            <p:txEl>
                                              <p:pRg st="0" end="0"/>
                                            </p:txEl>
                                          </p:spTgt>
                                        </p:tgtEl>
                                        <p:attrNameLst>
                                          <p:attrName>ppt_h</p:attrName>
                                        </p:attrNameLst>
                                      </p:cBhvr>
                                      <p:tavLst>
                                        <p:tav tm="0">
                                          <p:val>
                                            <p:strVal val="#ppt_h"/>
                                          </p:val>
                                        </p:tav>
                                        <p:tav tm="100000">
                                          <p:val>
                                            <p:strVal val="#ppt_h"/>
                                          </p:val>
                                        </p:tav>
                                      </p:tavLst>
                                    </p:anim>
                                    <p:animEffect transition="in" filter="fade">
                                      <p:cBhvr>
                                        <p:cTn id="52" dur="1000"/>
                                        <p:tgtEl>
                                          <p:spTgt spid="196613">
                                            <p:txEl>
                                              <p:pRg st="0" end="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5" presetClass="entr" presetSubtype="0" fill="hold" grpId="0" nodeType="clickEffect">
                                  <p:stCondLst>
                                    <p:cond delay="0"/>
                                  </p:stCondLst>
                                  <p:childTnLst>
                                    <p:set>
                                      <p:cBhvr>
                                        <p:cTn id="56" dur="1" fill="hold">
                                          <p:stCondLst>
                                            <p:cond delay="0"/>
                                          </p:stCondLst>
                                        </p:cTn>
                                        <p:tgtEl>
                                          <p:spTgt spid="196613">
                                            <p:txEl>
                                              <p:pRg st="1" end="1"/>
                                            </p:txEl>
                                          </p:spTgt>
                                        </p:tgtEl>
                                        <p:attrNameLst>
                                          <p:attrName>style.visibility</p:attrName>
                                        </p:attrNameLst>
                                      </p:cBhvr>
                                      <p:to>
                                        <p:strVal val="visible"/>
                                      </p:to>
                                    </p:set>
                                    <p:anim calcmode="lin" valueType="num">
                                      <p:cBhvr>
                                        <p:cTn id="57" dur="1000" fill="hold"/>
                                        <p:tgtEl>
                                          <p:spTgt spid="196613">
                                            <p:txEl>
                                              <p:pRg st="1" end="1"/>
                                            </p:txEl>
                                          </p:spTgt>
                                        </p:tgtEl>
                                        <p:attrNameLst>
                                          <p:attrName>ppt_w</p:attrName>
                                        </p:attrNameLst>
                                      </p:cBhvr>
                                      <p:tavLst>
                                        <p:tav tm="0">
                                          <p:val>
                                            <p:strVal val="#ppt_w*0.70"/>
                                          </p:val>
                                        </p:tav>
                                        <p:tav tm="100000">
                                          <p:val>
                                            <p:strVal val="#ppt_w"/>
                                          </p:val>
                                        </p:tav>
                                      </p:tavLst>
                                    </p:anim>
                                    <p:anim calcmode="lin" valueType="num">
                                      <p:cBhvr>
                                        <p:cTn id="58" dur="1000" fill="hold"/>
                                        <p:tgtEl>
                                          <p:spTgt spid="196613">
                                            <p:txEl>
                                              <p:pRg st="1" end="1"/>
                                            </p:txEl>
                                          </p:spTgt>
                                        </p:tgtEl>
                                        <p:attrNameLst>
                                          <p:attrName>ppt_h</p:attrName>
                                        </p:attrNameLst>
                                      </p:cBhvr>
                                      <p:tavLst>
                                        <p:tav tm="0">
                                          <p:val>
                                            <p:strVal val="#ppt_h"/>
                                          </p:val>
                                        </p:tav>
                                        <p:tav tm="100000">
                                          <p:val>
                                            <p:strVal val="#ppt_h"/>
                                          </p:val>
                                        </p:tav>
                                      </p:tavLst>
                                    </p:anim>
                                    <p:animEffect transition="in" filter="fade">
                                      <p:cBhvr>
                                        <p:cTn id="59" dur="1000"/>
                                        <p:tgtEl>
                                          <p:spTgt spid="196613">
                                            <p:txEl>
                                              <p:pRg st="1" end="1"/>
                                            </p:txEl>
                                          </p:spTgt>
                                        </p:tgtEl>
                                      </p:cBhvr>
                                    </p:animEffect>
                                  </p:childTnLst>
                                </p:cTn>
                              </p:par>
                            </p:childTnLst>
                          </p:cTn>
                        </p:par>
                        <p:par>
                          <p:cTn id="60" fill="hold" nodeType="afterGroup">
                            <p:stCondLst>
                              <p:cond delay="1000"/>
                            </p:stCondLst>
                            <p:childTnLst>
                              <p:par>
                                <p:cTn id="61" presetID="55" presetClass="entr" presetSubtype="0" fill="hold" grpId="0" nodeType="afterEffect">
                                  <p:stCondLst>
                                    <p:cond delay="0"/>
                                  </p:stCondLst>
                                  <p:childTnLst>
                                    <p:set>
                                      <p:cBhvr>
                                        <p:cTn id="62" dur="1" fill="hold">
                                          <p:stCondLst>
                                            <p:cond delay="0"/>
                                          </p:stCondLst>
                                        </p:cTn>
                                        <p:tgtEl>
                                          <p:spTgt spid="196613">
                                            <p:txEl>
                                              <p:pRg st="2" end="2"/>
                                            </p:txEl>
                                          </p:spTgt>
                                        </p:tgtEl>
                                        <p:attrNameLst>
                                          <p:attrName>style.visibility</p:attrName>
                                        </p:attrNameLst>
                                      </p:cBhvr>
                                      <p:to>
                                        <p:strVal val="visible"/>
                                      </p:to>
                                    </p:set>
                                    <p:anim calcmode="lin" valueType="num">
                                      <p:cBhvr>
                                        <p:cTn id="63" dur="1000" fill="hold"/>
                                        <p:tgtEl>
                                          <p:spTgt spid="196613">
                                            <p:txEl>
                                              <p:pRg st="2" end="2"/>
                                            </p:txEl>
                                          </p:spTgt>
                                        </p:tgtEl>
                                        <p:attrNameLst>
                                          <p:attrName>ppt_w</p:attrName>
                                        </p:attrNameLst>
                                      </p:cBhvr>
                                      <p:tavLst>
                                        <p:tav tm="0">
                                          <p:val>
                                            <p:strVal val="#ppt_w*0.70"/>
                                          </p:val>
                                        </p:tav>
                                        <p:tav tm="100000">
                                          <p:val>
                                            <p:strVal val="#ppt_w"/>
                                          </p:val>
                                        </p:tav>
                                      </p:tavLst>
                                    </p:anim>
                                    <p:anim calcmode="lin" valueType="num">
                                      <p:cBhvr>
                                        <p:cTn id="64" dur="1000" fill="hold"/>
                                        <p:tgtEl>
                                          <p:spTgt spid="196613">
                                            <p:txEl>
                                              <p:pRg st="2" end="2"/>
                                            </p:txEl>
                                          </p:spTgt>
                                        </p:tgtEl>
                                        <p:attrNameLst>
                                          <p:attrName>ppt_h</p:attrName>
                                        </p:attrNameLst>
                                      </p:cBhvr>
                                      <p:tavLst>
                                        <p:tav tm="0">
                                          <p:val>
                                            <p:strVal val="#ppt_h"/>
                                          </p:val>
                                        </p:tav>
                                        <p:tav tm="100000">
                                          <p:val>
                                            <p:strVal val="#ppt_h"/>
                                          </p:val>
                                        </p:tav>
                                      </p:tavLst>
                                    </p:anim>
                                    <p:animEffect transition="in" filter="fade">
                                      <p:cBhvr>
                                        <p:cTn id="65" dur="1000"/>
                                        <p:tgtEl>
                                          <p:spTgt spid="196613">
                                            <p:txEl>
                                              <p:pRg st="2" end="2"/>
                                            </p:txEl>
                                          </p:spTgt>
                                        </p:tgtEl>
                                      </p:cBhvr>
                                    </p:animEffect>
                                  </p:childTnLst>
                                </p:cTn>
                              </p:par>
                            </p:childTnLst>
                          </p:cTn>
                        </p:par>
                        <p:par>
                          <p:cTn id="66" fill="hold" nodeType="afterGroup">
                            <p:stCondLst>
                              <p:cond delay="2000"/>
                            </p:stCondLst>
                            <p:childTnLst>
                              <p:par>
                                <p:cTn id="67" presetID="55" presetClass="entr" presetSubtype="0" fill="hold" grpId="0" nodeType="afterEffect">
                                  <p:stCondLst>
                                    <p:cond delay="0"/>
                                  </p:stCondLst>
                                  <p:childTnLst>
                                    <p:set>
                                      <p:cBhvr>
                                        <p:cTn id="68" dur="1" fill="hold">
                                          <p:stCondLst>
                                            <p:cond delay="0"/>
                                          </p:stCondLst>
                                        </p:cTn>
                                        <p:tgtEl>
                                          <p:spTgt spid="196613">
                                            <p:txEl>
                                              <p:pRg st="3" end="3"/>
                                            </p:txEl>
                                          </p:spTgt>
                                        </p:tgtEl>
                                        <p:attrNameLst>
                                          <p:attrName>style.visibility</p:attrName>
                                        </p:attrNameLst>
                                      </p:cBhvr>
                                      <p:to>
                                        <p:strVal val="visible"/>
                                      </p:to>
                                    </p:set>
                                    <p:anim calcmode="lin" valueType="num">
                                      <p:cBhvr>
                                        <p:cTn id="69" dur="1000" fill="hold"/>
                                        <p:tgtEl>
                                          <p:spTgt spid="196613">
                                            <p:txEl>
                                              <p:pRg st="3" end="3"/>
                                            </p:txEl>
                                          </p:spTgt>
                                        </p:tgtEl>
                                        <p:attrNameLst>
                                          <p:attrName>ppt_w</p:attrName>
                                        </p:attrNameLst>
                                      </p:cBhvr>
                                      <p:tavLst>
                                        <p:tav tm="0">
                                          <p:val>
                                            <p:strVal val="#ppt_w*0.70"/>
                                          </p:val>
                                        </p:tav>
                                        <p:tav tm="100000">
                                          <p:val>
                                            <p:strVal val="#ppt_w"/>
                                          </p:val>
                                        </p:tav>
                                      </p:tavLst>
                                    </p:anim>
                                    <p:anim calcmode="lin" valueType="num">
                                      <p:cBhvr>
                                        <p:cTn id="70" dur="1000" fill="hold"/>
                                        <p:tgtEl>
                                          <p:spTgt spid="196613">
                                            <p:txEl>
                                              <p:pRg st="3" end="3"/>
                                            </p:txEl>
                                          </p:spTgt>
                                        </p:tgtEl>
                                        <p:attrNameLst>
                                          <p:attrName>ppt_h</p:attrName>
                                        </p:attrNameLst>
                                      </p:cBhvr>
                                      <p:tavLst>
                                        <p:tav tm="0">
                                          <p:val>
                                            <p:strVal val="#ppt_h"/>
                                          </p:val>
                                        </p:tav>
                                        <p:tav tm="100000">
                                          <p:val>
                                            <p:strVal val="#ppt_h"/>
                                          </p:val>
                                        </p:tav>
                                      </p:tavLst>
                                    </p:anim>
                                    <p:animEffect transition="in" filter="fade">
                                      <p:cBhvr>
                                        <p:cTn id="71" dur="1000"/>
                                        <p:tgtEl>
                                          <p:spTgt spid="19661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1" grpId="0" build="p"/>
      <p:bldP spid="196612" grpId="0"/>
      <p:bldP spid="19661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1"/>
          </p:nvPr>
        </p:nvSpPr>
        <p:spPr>
          <a:noFill/>
        </p:spPr>
        <p:txBody>
          <a:bodyPr/>
          <a:lstStyle/>
          <a:p>
            <a:fld id="{FB19D010-7467-46E9-BC5A-EA9EF5F0E340}" type="slidenum">
              <a:rPr lang="he-IL" smtClean="0"/>
              <a:pPr/>
              <a:t>18</a:t>
            </a:fld>
            <a:endParaRPr lang="en-US" smtClean="0"/>
          </a:p>
        </p:txBody>
      </p:sp>
      <p:sp>
        <p:nvSpPr>
          <p:cNvPr id="20483" name="Rectangle 2"/>
          <p:cNvSpPr>
            <a:spLocks noGrp="1" noChangeArrowheads="1"/>
          </p:cNvSpPr>
          <p:nvPr>
            <p:ph type="title"/>
          </p:nvPr>
        </p:nvSpPr>
        <p:spPr/>
        <p:txBody>
          <a:bodyPr/>
          <a:lstStyle/>
          <a:p>
            <a:pPr eaLnBrk="1" hangingPunct="1"/>
            <a:r>
              <a:rPr lang="he-IL" smtClean="0"/>
              <a:t>שאלת (בעיית) מחקר וניסוחה </a:t>
            </a:r>
            <a:endParaRPr lang="en-US" smtClean="0"/>
          </a:p>
        </p:txBody>
      </p:sp>
      <p:sp>
        <p:nvSpPr>
          <p:cNvPr id="338947" name="Rectangle 3"/>
          <p:cNvSpPr>
            <a:spLocks noGrp="1" noChangeArrowheads="1"/>
          </p:cNvSpPr>
          <p:nvPr>
            <p:ph type="body" idx="1"/>
          </p:nvPr>
        </p:nvSpPr>
        <p:spPr>
          <a:xfrm>
            <a:off x="755650" y="1989138"/>
            <a:ext cx="8077200" cy="4464050"/>
          </a:xfrm>
        </p:spPr>
        <p:txBody>
          <a:bodyPr/>
          <a:lstStyle/>
          <a:p>
            <a:pPr marL="292100" indent="-292100" algn="just" eaLnBrk="1" hangingPunct="1">
              <a:lnSpc>
                <a:spcPct val="110000"/>
              </a:lnSpc>
              <a:buClr>
                <a:srgbClr val="0000FF"/>
              </a:buClr>
              <a:buFont typeface="Wingdings" pitchFamily="2" charset="2"/>
              <a:buChar char="r"/>
            </a:pPr>
            <a:r>
              <a:rPr lang="he-IL" sz="2000" smtClean="0"/>
              <a:t>השאלה (הבעיה) מבטאת יחס בין שני משתנים או יותר.</a:t>
            </a:r>
          </a:p>
          <a:p>
            <a:pPr marL="292100" indent="-292100" algn="just" eaLnBrk="1" hangingPunct="1">
              <a:lnSpc>
                <a:spcPct val="110000"/>
              </a:lnSpc>
              <a:buClr>
                <a:srgbClr val="0000FF"/>
              </a:buClr>
              <a:buFont typeface="Wingdings" pitchFamily="2" charset="2"/>
              <a:buChar char="r"/>
            </a:pPr>
            <a:r>
              <a:rPr lang="he-IL" sz="2000" smtClean="0"/>
              <a:t>ניסוח בהיר – ניסוח בצורת שאלה.</a:t>
            </a:r>
          </a:p>
          <a:p>
            <a:pPr marL="292100" indent="-292100" algn="just" eaLnBrk="1" hangingPunct="1">
              <a:lnSpc>
                <a:spcPct val="110000"/>
              </a:lnSpc>
              <a:buClr>
                <a:srgbClr val="0000FF"/>
              </a:buClr>
              <a:buFont typeface="Wingdings" pitchFamily="2" charset="2"/>
              <a:buChar char="r"/>
            </a:pPr>
            <a:r>
              <a:rPr lang="he-IL" sz="2000" smtClean="0"/>
              <a:t>השאלה חייבת להיות מסוגלת לעמוד לבחינה אמפירית.</a:t>
            </a:r>
          </a:p>
          <a:p>
            <a:pPr marL="292100" indent="-292100" algn="just" eaLnBrk="1" hangingPunct="1">
              <a:lnSpc>
                <a:spcPct val="110000"/>
              </a:lnSpc>
              <a:buClr>
                <a:srgbClr val="0000FF"/>
              </a:buClr>
              <a:buFont typeface="Wingdings" pitchFamily="2" charset="2"/>
              <a:buChar char="r"/>
            </a:pPr>
            <a:r>
              <a:rPr lang="he-IL" sz="2000" smtClean="0"/>
              <a:t>השאלה אינה מייצגת מקרה פרטי אלא מובילה לניסוח חוק כללי.</a:t>
            </a:r>
          </a:p>
          <a:p>
            <a:pPr marL="292100" indent="-292100" algn="just" eaLnBrk="1" hangingPunct="1">
              <a:lnSpc>
                <a:spcPct val="110000"/>
              </a:lnSpc>
              <a:buClr>
                <a:srgbClr val="0000FF"/>
              </a:buClr>
              <a:buFont typeface="Wingdings" pitchFamily="2" charset="2"/>
              <a:buChar char="r"/>
            </a:pPr>
            <a:r>
              <a:rPr lang="he-IL" sz="2000" smtClean="0"/>
              <a:t>מקור השאלה לרב מפרדיגמה קיימת ומספרות מחקרית רלוונטית.</a:t>
            </a:r>
          </a:p>
          <a:p>
            <a:pPr marL="292100" indent="-292100" algn="just" eaLnBrk="1" hangingPunct="1">
              <a:lnSpc>
                <a:spcPct val="110000"/>
              </a:lnSpc>
              <a:buFont typeface="Wingdings" pitchFamily="2" charset="2"/>
              <a:buNone/>
            </a:pPr>
            <a:endParaRPr lang="he-IL" sz="2000" smtClean="0"/>
          </a:p>
          <a:p>
            <a:pPr marL="292100" indent="-292100" algn="just" eaLnBrk="1" hangingPunct="1">
              <a:lnSpc>
                <a:spcPct val="110000"/>
              </a:lnSpc>
              <a:buFont typeface="Wingdings" pitchFamily="2" charset="2"/>
              <a:buNone/>
            </a:pPr>
            <a:r>
              <a:rPr lang="he-IL" sz="2000" smtClean="0"/>
              <a:t>לדוגמא:</a:t>
            </a:r>
          </a:p>
          <a:p>
            <a:pPr marL="857250" lvl="1" indent="-285750" algn="just" eaLnBrk="1" hangingPunct="1">
              <a:lnSpc>
                <a:spcPct val="110000"/>
              </a:lnSpc>
              <a:buClr>
                <a:srgbClr val="0000FF"/>
              </a:buClr>
            </a:pPr>
            <a:r>
              <a:rPr lang="he-IL" sz="2000" smtClean="0"/>
              <a:t>האם חוסר איזון בין הקוגניציות גורם לדיסוננס?</a:t>
            </a:r>
          </a:p>
          <a:p>
            <a:pPr marL="857250" lvl="1" indent="-285750" algn="just" eaLnBrk="1" hangingPunct="1">
              <a:lnSpc>
                <a:spcPct val="110000"/>
              </a:lnSpc>
              <a:buClr>
                <a:srgbClr val="0000FF"/>
              </a:buClr>
            </a:pPr>
            <a:r>
              <a:rPr lang="he-IL" sz="2000" smtClean="0"/>
              <a:t>האם במצב של דיסוננס האדם שואף לקונסוננס?</a:t>
            </a:r>
          </a:p>
          <a:p>
            <a:pPr marL="857250" lvl="1" indent="-285750" algn="just" eaLnBrk="1" hangingPunct="1">
              <a:lnSpc>
                <a:spcPct val="110000"/>
              </a:lnSpc>
              <a:buClr>
                <a:srgbClr val="0000FF"/>
              </a:buClr>
            </a:pPr>
            <a:r>
              <a:rPr lang="he-IL" sz="2000" smtClean="0"/>
              <a:t>האם טיב התפקוד בצבא קשור לסוג היישוב?</a:t>
            </a:r>
          </a:p>
          <a:p>
            <a:pPr marL="857250" lvl="1" indent="-285750" algn="just" eaLnBrk="1" hangingPunct="1">
              <a:lnSpc>
                <a:spcPct val="110000"/>
              </a:lnSpc>
              <a:buClr>
                <a:srgbClr val="0000FF"/>
              </a:buClr>
            </a:pPr>
            <a:r>
              <a:rPr lang="he-IL" sz="2000" smtClean="0"/>
              <a:t>האם לימוד בקבוצה משפר את ההישגים?</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38947">
                                            <p:txEl>
                                              <p:pRg st="0" end="0"/>
                                            </p:txEl>
                                          </p:spTgt>
                                        </p:tgtEl>
                                        <p:attrNameLst>
                                          <p:attrName>style.visibility</p:attrName>
                                        </p:attrNameLst>
                                      </p:cBhvr>
                                      <p:to>
                                        <p:strVal val="visible"/>
                                      </p:to>
                                    </p:set>
                                    <p:anim calcmode="lin" valueType="num">
                                      <p:cBhvr>
                                        <p:cTn id="7" dur="1000" fill="hold"/>
                                        <p:tgtEl>
                                          <p:spTgt spid="33894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3894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38947">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338947">
                                            <p:txEl>
                                              <p:pRg st="1" end="1"/>
                                            </p:txEl>
                                          </p:spTgt>
                                        </p:tgtEl>
                                        <p:attrNameLst>
                                          <p:attrName>style.visibility</p:attrName>
                                        </p:attrNameLst>
                                      </p:cBhvr>
                                      <p:to>
                                        <p:strVal val="visible"/>
                                      </p:to>
                                    </p:set>
                                    <p:anim calcmode="lin" valueType="num">
                                      <p:cBhvr>
                                        <p:cTn id="13" dur="1000" fill="hold"/>
                                        <p:tgtEl>
                                          <p:spTgt spid="338947">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338947">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338947">
                                            <p:txEl>
                                              <p:pRg st="1" end="1"/>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338947">
                                            <p:txEl>
                                              <p:pRg st="2" end="2"/>
                                            </p:txEl>
                                          </p:spTgt>
                                        </p:tgtEl>
                                        <p:attrNameLst>
                                          <p:attrName>style.visibility</p:attrName>
                                        </p:attrNameLst>
                                      </p:cBhvr>
                                      <p:to>
                                        <p:strVal val="visible"/>
                                      </p:to>
                                    </p:set>
                                    <p:anim calcmode="lin" valueType="num">
                                      <p:cBhvr>
                                        <p:cTn id="19" dur="1000" fill="hold"/>
                                        <p:tgtEl>
                                          <p:spTgt spid="338947">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338947">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338947">
                                            <p:txEl>
                                              <p:pRg st="2" end="2"/>
                                            </p:txEl>
                                          </p:spTgt>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338947">
                                            <p:txEl>
                                              <p:pRg st="3" end="3"/>
                                            </p:txEl>
                                          </p:spTgt>
                                        </p:tgtEl>
                                        <p:attrNameLst>
                                          <p:attrName>style.visibility</p:attrName>
                                        </p:attrNameLst>
                                      </p:cBhvr>
                                      <p:to>
                                        <p:strVal val="visible"/>
                                      </p:to>
                                    </p:set>
                                    <p:anim calcmode="lin" valueType="num">
                                      <p:cBhvr>
                                        <p:cTn id="25" dur="1000" fill="hold"/>
                                        <p:tgtEl>
                                          <p:spTgt spid="338947">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338947">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338947">
                                            <p:txEl>
                                              <p:pRg st="3" end="3"/>
                                            </p:txEl>
                                          </p:spTgt>
                                        </p:tgtEl>
                                      </p:cBhvr>
                                    </p:animEffect>
                                  </p:childTnLst>
                                </p:cTn>
                              </p:par>
                            </p:childTnLst>
                          </p:cTn>
                        </p:par>
                        <p:par>
                          <p:cTn id="28" fill="hold" nodeType="afterGroup">
                            <p:stCondLst>
                              <p:cond delay="4000"/>
                            </p:stCondLst>
                            <p:childTnLst>
                              <p:par>
                                <p:cTn id="29" presetID="55" presetClass="entr" presetSubtype="0" fill="hold" grpId="0" nodeType="afterEffect">
                                  <p:stCondLst>
                                    <p:cond delay="0"/>
                                  </p:stCondLst>
                                  <p:childTnLst>
                                    <p:set>
                                      <p:cBhvr>
                                        <p:cTn id="30" dur="1" fill="hold">
                                          <p:stCondLst>
                                            <p:cond delay="0"/>
                                          </p:stCondLst>
                                        </p:cTn>
                                        <p:tgtEl>
                                          <p:spTgt spid="338947">
                                            <p:txEl>
                                              <p:pRg st="4" end="4"/>
                                            </p:txEl>
                                          </p:spTgt>
                                        </p:tgtEl>
                                        <p:attrNameLst>
                                          <p:attrName>style.visibility</p:attrName>
                                        </p:attrNameLst>
                                      </p:cBhvr>
                                      <p:to>
                                        <p:strVal val="visible"/>
                                      </p:to>
                                    </p:set>
                                    <p:anim calcmode="lin" valueType="num">
                                      <p:cBhvr>
                                        <p:cTn id="31" dur="1000" fill="hold"/>
                                        <p:tgtEl>
                                          <p:spTgt spid="338947">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338947">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338947">
                                            <p:txEl>
                                              <p:pRg st="4" end="4"/>
                                            </p:txEl>
                                          </p:spTgt>
                                        </p:tgtEl>
                                      </p:cBhvr>
                                    </p:animEffect>
                                  </p:childTnLst>
                                </p:cTn>
                              </p:par>
                            </p:childTnLst>
                          </p:cTn>
                        </p:par>
                        <p:par>
                          <p:cTn id="34" fill="hold" nodeType="afterGroup">
                            <p:stCondLst>
                              <p:cond delay="5000"/>
                            </p:stCondLst>
                            <p:childTnLst>
                              <p:par>
                                <p:cTn id="35" presetID="55" presetClass="entr" presetSubtype="0" fill="hold" grpId="0" nodeType="afterEffect">
                                  <p:stCondLst>
                                    <p:cond delay="0"/>
                                  </p:stCondLst>
                                  <p:childTnLst>
                                    <p:set>
                                      <p:cBhvr>
                                        <p:cTn id="36" dur="1" fill="hold">
                                          <p:stCondLst>
                                            <p:cond delay="0"/>
                                          </p:stCondLst>
                                        </p:cTn>
                                        <p:tgtEl>
                                          <p:spTgt spid="338947">
                                            <p:txEl>
                                              <p:pRg st="6" end="6"/>
                                            </p:txEl>
                                          </p:spTgt>
                                        </p:tgtEl>
                                        <p:attrNameLst>
                                          <p:attrName>style.visibility</p:attrName>
                                        </p:attrNameLst>
                                      </p:cBhvr>
                                      <p:to>
                                        <p:strVal val="visible"/>
                                      </p:to>
                                    </p:set>
                                    <p:anim calcmode="lin" valueType="num">
                                      <p:cBhvr>
                                        <p:cTn id="37" dur="1000" fill="hold"/>
                                        <p:tgtEl>
                                          <p:spTgt spid="338947">
                                            <p:txEl>
                                              <p:pRg st="6" end="6"/>
                                            </p:txEl>
                                          </p:spTgt>
                                        </p:tgtEl>
                                        <p:attrNameLst>
                                          <p:attrName>ppt_w</p:attrName>
                                        </p:attrNameLst>
                                      </p:cBhvr>
                                      <p:tavLst>
                                        <p:tav tm="0">
                                          <p:val>
                                            <p:strVal val="#ppt_w*0.70"/>
                                          </p:val>
                                        </p:tav>
                                        <p:tav tm="100000">
                                          <p:val>
                                            <p:strVal val="#ppt_w"/>
                                          </p:val>
                                        </p:tav>
                                      </p:tavLst>
                                    </p:anim>
                                    <p:anim calcmode="lin" valueType="num">
                                      <p:cBhvr>
                                        <p:cTn id="38" dur="1000" fill="hold"/>
                                        <p:tgtEl>
                                          <p:spTgt spid="338947">
                                            <p:txEl>
                                              <p:pRg st="6" end="6"/>
                                            </p:txEl>
                                          </p:spTgt>
                                        </p:tgtEl>
                                        <p:attrNameLst>
                                          <p:attrName>ppt_h</p:attrName>
                                        </p:attrNameLst>
                                      </p:cBhvr>
                                      <p:tavLst>
                                        <p:tav tm="0">
                                          <p:val>
                                            <p:strVal val="#ppt_h"/>
                                          </p:val>
                                        </p:tav>
                                        <p:tav tm="100000">
                                          <p:val>
                                            <p:strVal val="#ppt_h"/>
                                          </p:val>
                                        </p:tav>
                                      </p:tavLst>
                                    </p:anim>
                                    <p:animEffect transition="in" filter="fade">
                                      <p:cBhvr>
                                        <p:cTn id="39" dur="1000"/>
                                        <p:tgtEl>
                                          <p:spTgt spid="338947">
                                            <p:txEl>
                                              <p:pRg st="6" end="6"/>
                                            </p:txEl>
                                          </p:spTgt>
                                        </p:tgtEl>
                                      </p:cBhvr>
                                    </p:animEffect>
                                  </p:childTnLst>
                                </p:cTn>
                              </p:par>
                              <p:par>
                                <p:cTn id="40" presetID="55" presetClass="entr" presetSubtype="0" fill="hold" grpId="0" nodeType="withEffect">
                                  <p:stCondLst>
                                    <p:cond delay="0"/>
                                  </p:stCondLst>
                                  <p:childTnLst>
                                    <p:set>
                                      <p:cBhvr>
                                        <p:cTn id="41" dur="1" fill="hold">
                                          <p:stCondLst>
                                            <p:cond delay="0"/>
                                          </p:stCondLst>
                                        </p:cTn>
                                        <p:tgtEl>
                                          <p:spTgt spid="338947">
                                            <p:txEl>
                                              <p:pRg st="7" end="7"/>
                                            </p:txEl>
                                          </p:spTgt>
                                        </p:tgtEl>
                                        <p:attrNameLst>
                                          <p:attrName>style.visibility</p:attrName>
                                        </p:attrNameLst>
                                      </p:cBhvr>
                                      <p:to>
                                        <p:strVal val="visible"/>
                                      </p:to>
                                    </p:set>
                                    <p:anim calcmode="lin" valueType="num">
                                      <p:cBhvr>
                                        <p:cTn id="42" dur="1000" fill="hold"/>
                                        <p:tgtEl>
                                          <p:spTgt spid="338947">
                                            <p:txEl>
                                              <p:pRg st="7" end="7"/>
                                            </p:txEl>
                                          </p:spTgt>
                                        </p:tgtEl>
                                        <p:attrNameLst>
                                          <p:attrName>ppt_w</p:attrName>
                                        </p:attrNameLst>
                                      </p:cBhvr>
                                      <p:tavLst>
                                        <p:tav tm="0">
                                          <p:val>
                                            <p:strVal val="#ppt_w*0.70"/>
                                          </p:val>
                                        </p:tav>
                                        <p:tav tm="100000">
                                          <p:val>
                                            <p:strVal val="#ppt_w"/>
                                          </p:val>
                                        </p:tav>
                                      </p:tavLst>
                                    </p:anim>
                                    <p:anim calcmode="lin" valueType="num">
                                      <p:cBhvr>
                                        <p:cTn id="43" dur="1000" fill="hold"/>
                                        <p:tgtEl>
                                          <p:spTgt spid="338947">
                                            <p:txEl>
                                              <p:pRg st="7" end="7"/>
                                            </p:txEl>
                                          </p:spTgt>
                                        </p:tgtEl>
                                        <p:attrNameLst>
                                          <p:attrName>ppt_h</p:attrName>
                                        </p:attrNameLst>
                                      </p:cBhvr>
                                      <p:tavLst>
                                        <p:tav tm="0">
                                          <p:val>
                                            <p:strVal val="#ppt_h"/>
                                          </p:val>
                                        </p:tav>
                                        <p:tav tm="100000">
                                          <p:val>
                                            <p:strVal val="#ppt_h"/>
                                          </p:val>
                                        </p:tav>
                                      </p:tavLst>
                                    </p:anim>
                                    <p:animEffect transition="in" filter="fade">
                                      <p:cBhvr>
                                        <p:cTn id="44" dur="1000"/>
                                        <p:tgtEl>
                                          <p:spTgt spid="338947">
                                            <p:txEl>
                                              <p:pRg st="7" end="7"/>
                                            </p:txEl>
                                          </p:spTgt>
                                        </p:tgtEl>
                                      </p:cBhvr>
                                    </p:animEffect>
                                  </p:childTnLst>
                                </p:cTn>
                              </p:par>
                              <p:par>
                                <p:cTn id="45" presetID="55" presetClass="entr" presetSubtype="0" fill="hold" grpId="0" nodeType="withEffect">
                                  <p:stCondLst>
                                    <p:cond delay="0"/>
                                  </p:stCondLst>
                                  <p:childTnLst>
                                    <p:set>
                                      <p:cBhvr>
                                        <p:cTn id="46" dur="1" fill="hold">
                                          <p:stCondLst>
                                            <p:cond delay="0"/>
                                          </p:stCondLst>
                                        </p:cTn>
                                        <p:tgtEl>
                                          <p:spTgt spid="338947">
                                            <p:txEl>
                                              <p:pRg st="8" end="8"/>
                                            </p:txEl>
                                          </p:spTgt>
                                        </p:tgtEl>
                                        <p:attrNameLst>
                                          <p:attrName>style.visibility</p:attrName>
                                        </p:attrNameLst>
                                      </p:cBhvr>
                                      <p:to>
                                        <p:strVal val="visible"/>
                                      </p:to>
                                    </p:set>
                                    <p:anim calcmode="lin" valueType="num">
                                      <p:cBhvr>
                                        <p:cTn id="47" dur="1000" fill="hold"/>
                                        <p:tgtEl>
                                          <p:spTgt spid="338947">
                                            <p:txEl>
                                              <p:pRg st="8" end="8"/>
                                            </p:txEl>
                                          </p:spTgt>
                                        </p:tgtEl>
                                        <p:attrNameLst>
                                          <p:attrName>ppt_w</p:attrName>
                                        </p:attrNameLst>
                                      </p:cBhvr>
                                      <p:tavLst>
                                        <p:tav tm="0">
                                          <p:val>
                                            <p:strVal val="#ppt_w*0.70"/>
                                          </p:val>
                                        </p:tav>
                                        <p:tav tm="100000">
                                          <p:val>
                                            <p:strVal val="#ppt_w"/>
                                          </p:val>
                                        </p:tav>
                                      </p:tavLst>
                                    </p:anim>
                                    <p:anim calcmode="lin" valueType="num">
                                      <p:cBhvr>
                                        <p:cTn id="48" dur="1000" fill="hold"/>
                                        <p:tgtEl>
                                          <p:spTgt spid="338947">
                                            <p:txEl>
                                              <p:pRg st="8" end="8"/>
                                            </p:txEl>
                                          </p:spTgt>
                                        </p:tgtEl>
                                        <p:attrNameLst>
                                          <p:attrName>ppt_h</p:attrName>
                                        </p:attrNameLst>
                                      </p:cBhvr>
                                      <p:tavLst>
                                        <p:tav tm="0">
                                          <p:val>
                                            <p:strVal val="#ppt_h"/>
                                          </p:val>
                                        </p:tav>
                                        <p:tav tm="100000">
                                          <p:val>
                                            <p:strVal val="#ppt_h"/>
                                          </p:val>
                                        </p:tav>
                                      </p:tavLst>
                                    </p:anim>
                                    <p:animEffect transition="in" filter="fade">
                                      <p:cBhvr>
                                        <p:cTn id="49" dur="1000"/>
                                        <p:tgtEl>
                                          <p:spTgt spid="338947">
                                            <p:txEl>
                                              <p:pRg st="8" end="8"/>
                                            </p:txEl>
                                          </p:spTgt>
                                        </p:tgtEl>
                                      </p:cBhvr>
                                    </p:animEffect>
                                  </p:childTnLst>
                                </p:cTn>
                              </p:par>
                              <p:par>
                                <p:cTn id="50" presetID="55" presetClass="entr" presetSubtype="0" fill="hold" grpId="0" nodeType="withEffect">
                                  <p:stCondLst>
                                    <p:cond delay="0"/>
                                  </p:stCondLst>
                                  <p:childTnLst>
                                    <p:set>
                                      <p:cBhvr>
                                        <p:cTn id="51" dur="1" fill="hold">
                                          <p:stCondLst>
                                            <p:cond delay="0"/>
                                          </p:stCondLst>
                                        </p:cTn>
                                        <p:tgtEl>
                                          <p:spTgt spid="338947">
                                            <p:txEl>
                                              <p:pRg st="9" end="9"/>
                                            </p:txEl>
                                          </p:spTgt>
                                        </p:tgtEl>
                                        <p:attrNameLst>
                                          <p:attrName>style.visibility</p:attrName>
                                        </p:attrNameLst>
                                      </p:cBhvr>
                                      <p:to>
                                        <p:strVal val="visible"/>
                                      </p:to>
                                    </p:set>
                                    <p:anim calcmode="lin" valueType="num">
                                      <p:cBhvr>
                                        <p:cTn id="52" dur="1000" fill="hold"/>
                                        <p:tgtEl>
                                          <p:spTgt spid="338947">
                                            <p:txEl>
                                              <p:pRg st="9" end="9"/>
                                            </p:txEl>
                                          </p:spTgt>
                                        </p:tgtEl>
                                        <p:attrNameLst>
                                          <p:attrName>ppt_w</p:attrName>
                                        </p:attrNameLst>
                                      </p:cBhvr>
                                      <p:tavLst>
                                        <p:tav tm="0">
                                          <p:val>
                                            <p:strVal val="#ppt_w*0.70"/>
                                          </p:val>
                                        </p:tav>
                                        <p:tav tm="100000">
                                          <p:val>
                                            <p:strVal val="#ppt_w"/>
                                          </p:val>
                                        </p:tav>
                                      </p:tavLst>
                                    </p:anim>
                                    <p:anim calcmode="lin" valueType="num">
                                      <p:cBhvr>
                                        <p:cTn id="53" dur="1000" fill="hold"/>
                                        <p:tgtEl>
                                          <p:spTgt spid="338947">
                                            <p:txEl>
                                              <p:pRg st="9" end="9"/>
                                            </p:txEl>
                                          </p:spTgt>
                                        </p:tgtEl>
                                        <p:attrNameLst>
                                          <p:attrName>ppt_h</p:attrName>
                                        </p:attrNameLst>
                                      </p:cBhvr>
                                      <p:tavLst>
                                        <p:tav tm="0">
                                          <p:val>
                                            <p:strVal val="#ppt_h"/>
                                          </p:val>
                                        </p:tav>
                                        <p:tav tm="100000">
                                          <p:val>
                                            <p:strVal val="#ppt_h"/>
                                          </p:val>
                                        </p:tav>
                                      </p:tavLst>
                                    </p:anim>
                                    <p:animEffect transition="in" filter="fade">
                                      <p:cBhvr>
                                        <p:cTn id="54" dur="1000"/>
                                        <p:tgtEl>
                                          <p:spTgt spid="338947">
                                            <p:txEl>
                                              <p:pRg st="9" end="9"/>
                                            </p:txEl>
                                          </p:spTgt>
                                        </p:tgtEl>
                                      </p:cBhvr>
                                    </p:animEffect>
                                  </p:childTnLst>
                                </p:cTn>
                              </p:par>
                              <p:par>
                                <p:cTn id="55" presetID="55" presetClass="entr" presetSubtype="0" fill="hold" grpId="0" nodeType="withEffect">
                                  <p:stCondLst>
                                    <p:cond delay="0"/>
                                  </p:stCondLst>
                                  <p:childTnLst>
                                    <p:set>
                                      <p:cBhvr>
                                        <p:cTn id="56" dur="1" fill="hold">
                                          <p:stCondLst>
                                            <p:cond delay="0"/>
                                          </p:stCondLst>
                                        </p:cTn>
                                        <p:tgtEl>
                                          <p:spTgt spid="338947">
                                            <p:txEl>
                                              <p:pRg st="10" end="10"/>
                                            </p:txEl>
                                          </p:spTgt>
                                        </p:tgtEl>
                                        <p:attrNameLst>
                                          <p:attrName>style.visibility</p:attrName>
                                        </p:attrNameLst>
                                      </p:cBhvr>
                                      <p:to>
                                        <p:strVal val="visible"/>
                                      </p:to>
                                    </p:set>
                                    <p:anim calcmode="lin" valueType="num">
                                      <p:cBhvr>
                                        <p:cTn id="57" dur="1000" fill="hold"/>
                                        <p:tgtEl>
                                          <p:spTgt spid="338947">
                                            <p:txEl>
                                              <p:pRg st="10" end="10"/>
                                            </p:txEl>
                                          </p:spTgt>
                                        </p:tgtEl>
                                        <p:attrNameLst>
                                          <p:attrName>ppt_w</p:attrName>
                                        </p:attrNameLst>
                                      </p:cBhvr>
                                      <p:tavLst>
                                        <p:tav tm="0">
                                          <p:val>
                                            <p:strVal val="#ppt_w*0.70"/>
                                          </p:val>
                                        </p:tav>
                                        <p:tav tm="100000">
                                          <p:val>
                                            <p:strVal val="#ppt_w"/>
                                          </p:val>
                                        </p:tav>
                                      </p:tavLst>
                                    </p:anim>
                                    <p:anim calcmode="lin" valueType="num">
                                      <p:cBhvr>
                                        <p:cTn id="58" dur="1000" fill="hold"/>
                                        <p:tgtEl>
                                          <p:spTgt spid="338947">
                                            <p:txEl>
                                              <p:pRg st="10" end="10"/>
                                            </p:txEl>
                                          </p:spTgt>
                                        </p:tgtEl>
                                        <p:attrNameLst>
                                          <p:attrName>ppt_h</p:attrName>
                                        </p:attrNameLst>
                                      </p:cBhvr>
                                      <p:tavLst>
                                        <p:tav tm="0">
                                          <p:val>
                                            <p:strVal val="#ppt_h"/>
                                          </p:val>
                                        </p:tav>
                                        <p:tav tm="100000">
                                          <p:val>
                                            <p:strVal val="#ppt_h"/>
                                          </p:val>
                                        </p:tav>
                                      </p:tavLst>
                                    </p:anim>
                                    <p:animEffect transition="in" filter="fade">
                                      <p:cBhvr>
                                        <p:cTn id="59" dur="1000"/>
                                        <p:tgtEl>
                                          <p:spTgt spid="33894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94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1"/>
          </p:nvPr>
        </p:nvSpPr>
        <p:spPr>
          <a:noFill/>
        </p:spPr>
        <p:txBody>
          <a:bodyPr/>
          <a:lstStyle/>
          <a:p>
            <a:fld id="{6D676082-65DD-4BA9-9BA0-2B0881A003E4}" type="slidenum">
              <a:rPr lang="he-IL" smtClean="0"/>
              <a:pPr/>
              <a:t>19</a:t>
            </a:fld>
            <a:endParaRPr lang="en-US" smtClean="0"/>
          </a:p>
        </p:txBody>
      </p:sp>
      <p:sp>
        <p:nvSpPr>
          <p:cNvPr id="21507" name="Rectangle 2"/>
          <p:cNvSpPr>
            <a:spLocks noGrp="1" noChangeArrowheads="1"/>
          </p:cNvSpPr>
          <p:nvPr>
            <p:ph type="title"/>
          </p:nvPr>
        </p:nvSpPr>
        <p:spPr/>
        <p:txBody>
          <a:bodyPr/>
          <a:lstStyle/>
          <a:p>
            <a:pPr eaLnBrk="1" hangingPunct="1"/>
            <a:r>
              <a:rPr lang="he-IL" smtClean="0"/>
              <a:t>השערת מחקר וניסוחה </a:t>
            </a:r>
            <a:endParaRPr lang="en-US" smtClean="0"/>
          </a:p>
        </p:txBody>
      </p:sp>
      <p:sp>
        <p:nvSpPr>
          <p:cNvPr id="339971" name="Rectangle 3"/>
          <p:cNvSpPr>
            <a:spLocks noGrp="1" noChangeArrowheads="1"/>
          </p:cNvSpPr>
          <p:nvPr>
            <p:ph type="body" idx="1"/>
          </p:nvPr>
        </p:nvSpPr>
        <p:spPr>
          <a:xfrm>
            <a:off x="762000" y="2214563"/>
            <a:ext cx="8077200" cy="3729037"/>
          </a:xfrm>
        </p:spPr>
        <p:txBody>
          <a:bodyPr/>
          <a:lstStyle/>
          <a:p>
            <a:pPr marL="292100" indent="-292100" algn="just" eaLnBrk="1" hangingPunct="1">
              <a:lnSpc>
                <a:spcPct val="110000"/>
              </a:lnSpc>
              <a:buClr>
                <a:srgbClr val="0000FF"/>
              </a:buClr>
              <a:buFont typeface="Wingdings" pitchFamily="2" charset="2"/>
              <a:buChar char="r"/>
            </a:pPr>
            <a:r>
              <a:rPr lang="he-IL" sz="1900" smtClean="0"/>
              <a:t>נגזרת משאלת המחקר - קביעה לגבי היחס בין שני משתנים או יותר. כיוון ההשערה.</a:t>
            </a:r>
          </a:p>
          <a:p>
            <a:pPr marL="292100" indent="-292100" algn="just" eaLnBrk="1" hangingPunct="1">
              <a:lnSpc>
                <a:spcPct val="110000"/>
              </a:lnSpc>
              <a:buClr>
                <a:srgbClr val="0000FF"/>
              </a:buClr>
              <a:buFont typeface="Wingdings" pitchFamily="2" charset="2"/>
              <a:buChar char="r"/>
            </a:pPr>
            <a:r>
              <a:rPr lang="he-IL" sz="1900" smtClean="0"/>
              <a:t>ניסוח בהיר, לקוני – ניסוח בצורת קביעה – ניתן להפרכה (או לאישוש).</a:t>
            </a:r>
          </a:p>
          <a:p>
            <a:pPr marL="292100" indent="-292100" algn="just" eaLnBrk="1" hangingPunct="1">
              <a:lnSpc>
                <a:spcPct val="110000"/>
              </a:lnSpc>
              <a:buClr>
                <a:srgbClr val="0000FF"/>
              </a:buClr>
              <a:buFont typeface="Wingdings" pitchFamily="2" charset="2"/>
              <a:buChar char="r"/>
            </a:pPr>
            <a:r>
              <a:rPr lang="he-IL" sz="1900" smtClean="0"/>
              <a:t>ניסוח בצורת השערה מאפשר להעמיד את השאלה לבחינה אמפירית. </a:t>
            </a:r>
          </a:p>
          <a:p>
            <a:pPr marL="292100" indent="-292100" algn="just" eaLnBrk="1" hangingPunct="1">
              <a:lnSpc>
                <a:spcPct val="110000"/>
              </a:lnSpc>
              <a:buFont typeface="Wingdings" pitchFamily="2" charset="2"/>
              <a:buNone/>
            </a:pPr>
            <a:endParaRPr lang="he-IL" sz="1900" smtClean="0"/>
          </a:p>
          <a:p>
            <a:pPr marL="292100" indent="-292100" algn="just" eaLnBrk="1" hangingPunct="1">
              <a:lnSpc>
                <a:spcPct val="110000"/>
              </a:lnSpc>
              <a:buFont typeface="Wingdings" pitchFamily="2" charset="2"/>
              <a:buNone/>
            </a:pPr>
            <a:r>
              <a:rPr lang="he-IL" sz="1900" smtClean="0"/>
              <a:t>לדוגמא:</a:t>
            </a:r>
          </a:p>
          <a:p>
            <a:pPr marL="857250" lvl="1" indent="-285750" algn="just" eaLnBrk="1" hangingPunct="1">
              <a:lnSpc>
                <a:spcPct val="110000"/>
              </a:lnSpc>
              <a:buClr>
                <a:srgbClr val="0000FF"/>
              </a:buClr>
            </a:pPr>
            <a:r>
              <a:rPr lang="he-IL" sz="1900" smtClean="0"/>
              <a:t>חוסר איזון בין הקוגניציות גורם לדיסוננס, כך שככל שהאחד גדל (חוסר האיזון) השני (הדיסוננס) גם כן גדל.</a:t>
            </a:r>
          </a:p>
          <a:p>
            <a:pPr marL="857250" lvl="1" indent="-285750" algn="just" eaLnBrk="1" hangingPunct="1">
              <a:lnSpc>
                <a:spcPct val="110000"/>
              </a:lnSpc>
              <a:buClr>
                <a:srgbClr val="0000FF"/>
              </a:buClr>
            </a:pPr>
            <a:r>
              <a:rPr lang="he-IL" sz="1900" smtClean="0"/>
              <a:t>במצב של דיסוננס האדם שואף לקונסוננס.</a:t>
            </a:r>
          </a:p>
          <a:p>
            <a:pPr marL="857250" lvl="1" indent="-285750" algn="just" eaLnBrk="1" hangingPunct="1">
              <a:lnSpc>
                <a:spcPct val="110000"/>
              </a:lnSpc>
              <a:buClr>
                <a:srgbClr val="0000FF"/>
              </a:buClr>
            </a:pPr>
            <a:r>
              <a:rPr lang="he-IL" sz="1900" smtClean="0"/>
              <a:t>בני קיבוצים מתפקדים טוב יותר מאחרים בצבא. </a:t>
            </a:r>
          </a:p>
          <a:p>
            <a:pPr marL="857250" lvl="1" indent="-285750" algn="just" eaLnBrk="1" hangingPunct="1">
              <a:lnSpc>
                <a:spcPct val="110000"/>
              </a:lnSpc>
              <a:buClr>
                <a:srgbClr val="0000FF"/>
              </a:buClr>
            </a:pPr>
            <a:r>
              <a:rPr lang="he-IL" sz="1900" smtClean="0"/>
              <a:t>ההישגים גדולים יותר כאשר הלימוד נעשה בקבוצה מאשר לבד.</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39971">
                                            <p:txEl>
                                              <p:pRg st="0" end="0"/>
                                            </p:txEl>
                                          </p:spTgt>
                                        </p:tgtEl>
                                        <p:attrNameLst>
                                          <p:attrName>style.visibility</p:attrName>
                                        </p:attrNameLst>
                                      </p:cBhvr>
                                      <p:to>
                                        <p:strVal val="visible"/>
                                      </p:to>
                                    </p:set>
                                    <p:anim calcmode="lin" valueType="num">
                                      <p:cBhvr>
                                        <p:cTn id="7" dur="1000" fill="hold"/>
                                        <p:tgtEl>
                                          <p:spTgt spid="33997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3997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39971">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339971">
                                            <p:txEl>
                                              <p:pRg st="1" end="1"/>
                                            </p:txEl>
                                          </p:spTgt>
                                        </p:tgtEl>
                                        <p:attrNameLst>
                                          <p:attrName>style.visibility</p:attrName>
                                        </p:attrNameLst>
                                      </p:cBhvr>
                                      <p:to>
                                        <p:strVal val="visible"/>
                                      </p:to>
                                    </p:set>
                                    <p:anim calcmode="lin" valueType="num">
                                      <p:cBhvr>
                                        <p:cTn id="13" dur="1000" fill="hold"/>
                                        <p:tgtEl>
                                          <p:spTgt spid="339971">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339971">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339971">
                                            <p:txEl>
                                              <p:pRg st="1" end="1"/>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339971">
                                            <p:txEl>
                                              <p:pRg st="2" end="2"/>
                                            </p:txEl>
                                          </p:spTgt>
                                        </p:tgtEl>
                                        <p:attrNameLst>
                                          <p:attrName>style.visibility</p:attrName>
                                        </p:attrNameLst>
                                      </p:cBhvr>
                                      <p:to>
                                        <p:strVal val="visible"/>
                                      </p:to>
                                    </p:set>
                                    <p:anim calcmode="lin" valueType="num">
                                      <p:cBhvr>
                                        <p:cTn id="19" dur="1000" fill="hold"/>
                                        <p:tgtEl>
                                          <p:spTgt spid="339971">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339971">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339971">
                                            <p:txEl>
                                              <p:pRg st="2" end="2"/>
                                            </p:txEl>
                                          </p:spTgt>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339971">
                                            <p:txEl>
                                              <p:pRg st="4" end="4"/>
                                            </p:txEl>
                                          </p:spTgt>
                                        </p:tgtEl>
                                        <p:attrNameLst>
                                          <p:attrName>style.visibility</p:attrName>
                                        </p:attrNameLst>
                                      </p:cBhvr>
                                      <p:to>
                                        <p:strVal val="visible"/>
                                      </p:to>
                                    </p:set>
                                    <p:anim calcmode="lin" valueType="num">
                                      <p:cBhvr>
                                        <p:cTn id="25" dur="1000" fill="hold"/>
                                        <p:tgtEl>
                                          <p:spTgt spid="339971">
                                            <p:txEl>
                                              <p:pRg st="4" end="4"/>
                                            </p:txEl>
                                          </p:spTgt>
                                        </p:tgtEl>
                                        <p:attrNameLst>
                                          <p:attrName>ppt_w</p:attrName>
                                        </p:attrNameLst>
                                      </p:cBhvr>
                                      <p:tavLst>
                                        <p:tav tm="0">
                                          <p:val>
                                            <p:strVal val="#ppt_w*0.70"/>
                                          </p:val>
                                        </p:tav>
                                        <p:tav tm="100000">
                                          <p:val>
                                            <p:strVal val="#ppt_w"/>
                                          </p:val>
                                        </p:tav>
                                      </p:tavLst>
                                    </p:anim>
                                    <p:anim calcmode="lin" valueType="num">
                                      <p:cBhvr>
                                        <p:cTn id="26" dur="1000" fill="hold"/>
                                        <p:tgtEl>
                                          <p:spTgt spid="339971">
                                            <p:txEl>
                                              <p:pRg st="4" end="4"/>
                                            </p:txEl>
                                          </p:spTgt>
                                        </p:tgtEl>
                                        <p:attrNameLst>
                                          <p:attrName>ppt_h</p:attrName>
                                        </p:attrNameLst>
                                      </p:cBhvr>
                                      <p:tavLst>
                                        <p:tav tm="0">
                                          <p:val>
                                            <p:strVal val="#ppt_h"/>
                                          </p:val>
                                        </p:tav>
                                        <p:tav tm="100000">
                                          <p:val>
                                            <p:strVal val="#ppt_h"/>
                                          </p:val>
                                        </p:tav>
                                      </p:tavLst>
                                    </p:anim>
                                    <p:animEffect transition="in" filter="fade">
                                      <p:cBhvr>
                                        <p:cTn id="27" dur="1000"/>
                                        <p:tgtEl>
                                          <p:spTgt spid="339971">
                                            <p:txEl>
                                              <p:pRg st="4" end="4"/>
                                            </p:txEl>
                                          </p:spTgt>
                                        </p:tgtEl>
                                      </p:cBhvr>
                                    </p:animEffect>
                                  </p:childTnLst>
                                </p:cTn>
                              </p:par>
                              <p:par>
                                <p:cTn id="28" presetID="55" presetClass="entr" presetSubtype="0" fill="hold" grpId="0" nodeType="withEffect">
                                  <p:stCondLst>
                                    <p:cond delay="0"/>
                                  </p:stCondLst>
                                  <p:childTnLst>
                                    <p:set>
                                      <p:cBhvr>
                                        <p:cTn id="29" dur="1" fill="hold">
                                          <p:stCondLst>
                                            <p:cond delay="0"/>
                                          </p:stCondLst>
                                        </p:cTn>
                                        <p:tgtEl>
                                          <p:spTgt spid="339971">
                                            <p:txEl>
                                              <p:pRg st="5" end="5"/>
                                            </p:txEl>
                                          </p:spTgt>
                                        </p:tgtEl>
                                        <p:attrNameLst>
                                          <p:attrName>style.visibility</p:attrName>
                                        </p:attrNameLst>
                                      </p:cBhvr>
                                      <p:to>
                                        <p:strVal val="visible"/>
                                      </p:to>
                                    </p:set>
                                    <p:anim calcmode="lin" valueType="num">
                                      <p:cBhvr>
                                        <p:cTn id="30" dur="1000" fill="hold"/>
                                        <p:tgtEl>
                                          <p:spTgt spid="339971">
                                            <p:txEl>
                                              <p:pRg st="5" end="5"/>
                                            </p:txEl>
                                          </p:spTgt>
                                        </p:tgtEl>
                                        <p:attrNameLst>
                                          <p:attrName>ppt_w</p:attrName>
                                        </p:attrNameLst>
                                      </p:cBhvr>
                                      <p:tavLst>
                                        <p:tav tm="0">
                                          <p:val>
                                            <p:strVal val="#ppt_w*0.70"/>
                                          </p:val>
                                        </p:tav>
                                        <p:tav tm="100000">
                                          <p:val>
                                            <p:strVal val="#ppt_w"/>
                                          </p:val>
                                        </p:tav>
                                      </p:tavLst>
                                    </p:anim>
                                    <p:anim calcmode="lin" valueType="num">
                                      <p:cBhvr>
                                        <p:cTn id="31" dur="1000" fill="hold"/>
                                        <p:tgtEl>
                                          <p:spTgt spid="339971">
                                            <p:txEl>
                                              <p:pRg st="5" end="5"/>
                                            </p:txEl>
                                          </p:spTgt>
                                        </p:tgtEl>
                                        <p:attrNameLst>
                                          <p:attrName>ppt_h</p:attrName>
                                        </p:attrNameLst>
                                      </p:cBhvr>
                                      <p:tavLst>
                                        <p:tav tm="0">
                                          <p:val>
                                            <p:strVal val="#ppt_h"/>
                                          </p:val>
                                        </p:tav>
                                        <p:tav tm="100000">
                                          <p:val>
                                            <p:strVal val="#ppt_h"/>
                                          </p:val>
                                        </p:tav>
                                      </p:tavLst>
                                    </p:anim>
                                    <p:animEffect transition="in" filter="fade">
                                      <p:cBhvr>
                                        <p:cTn id="32" dur="1000"/>
                                        <p:tgtEl>
                                          <p:spTgt spid="339971">
                                            <p:txEl>
                                              <p:pRg st="5" end="5"/>
                                            </p:txEl>
                                          </p:spTgt>
                                        </p:tgtEl>
                                      </p:cBhvr>
                                    </p:animEffect>
                                  </p:childTnLst>
                                </p:cTn>
                              </p:par>
                              <p:par>
                                <p:cTn id="33" presetID="55" presetClass="entr" presetSubtype="0" fill="hold" grpId="0" nodeType="withEffect">
                                  <p:stCondLst>
                                    <p:cond delay="0"/>
                                  </p:stCondLst>
                                  <p:childTnLst>
                                    <p:set>
                                      <p:cBhvr>
                                        <p:cTn id="34" dur="1" fill="hold">
                                          <p:stCondLst>
                                            <p:cond delay="0"/>
                                          </p:stCondLst>
                                        </p:cTn>
                                        <p:tgtEl>
                                          <p:spTgt spid="339971">
                                            <p:txEl>
                                              <p:pRg st="6" end="6"/>
                                            </p:txEl>
                                          </p:spTgt>
                                        </p:tgtEl>
                                        <p:attrNameLst>
                                          <p:attrName>style.visibility</p:attrName>
                                        </p:attrNameLst>
                                      </p:cBhvr>
                                      <p:to>
                                        <p:strVal val="visible"/>
                                      </p:to>
                                    </p:set>
                                    <p:anim calcmode="lin" valueType="num">
                                      <p:cBhvr>
                                        <p:cTn id="35" dur="1000" fill="hold"/>
                                        <p:tgtEl>
                                          <p:spTgt spid="339971">
                                            <p:txEl>
                                              <p:pRg st="6" end="6"/>
                                            </p:txEl>
                                          </p:spTgt>
                                        </p:tgtEl>
                                        <p:attrNameLst>
                                          <p:attrName>ppt_w</p:attrName>
                                        </p:attrNameLst>
                                      </p:cBhvr>
                                      <p:tavLst>
                                        <p:tav tm="0">
                                          <p:val>
                                            <p:strVal val="#ppt_w*0.70"/>
                                          </p:val>
                                        </p:tav>
                                        <p:tav tm="100000">
                                          <p:val>
                                            <p:strVal val="#ppt_w"/>
                                          </p:val>
                                        </p:tav>
                                      </p:tavLst>
                                    </p:anim>
                                    <p:anim calcmode="lin" valueType="num">
                                      <p:cBhvr>
                                        <p:cTn id="36" dur="1000" fill="hold"/>
                                        <p:tgtEl>
                                          <p:spTgt spid="339971">
                                            <p:txEl>
                                              <p:pRg st="6" end="6"/>
                                            </p:txEl>
                                          </p:spTgt>
                                        </p:tgtEl>
                                        <p:attrNameLst>
                                          <p:attrName>ppt_h</p:attrName>
                                        </p:attrNameLst>
                                      </p:cBhvr>
                                      <p:tavLst>
                                        <p:tav tm="0">
                                          <p:val>
                                            <p:strVal val="#ppt_h"/>
                                          </p:val>
                                        </p:tav>
                                        <p:tav tm="100000">
                                          <p:val>
                                            <p:strVal val="#ppt_h"/>
                                          </p:val>
                                        </p:tav>
                                      </p:tavLst>
                                    </p:anim>
                                    <p:animEffect transition="in" filter="fade">
                                      <p:cBhvr>
                                        <p:cTn id="37" dur="1000"/>
                                        <p:tgtEl>
                                          <p:spTgt spid="339971">
                                            <p:txEl>
                                              <p:pRg st="6" end="6"/>
                                            </p:txEl>
                                          </p:spTgt>
                                        </p:tgtEl>
                                      </p:cBhvr>
                                    </p:animEffect>
                                  </p:childTnLst>
                                </p:cTn>
                              </p:par>
                              <p:par>
                                <p:cTn id="38" presetID="55" presetClass="entr" presetSubtype="0" fill="hold" grpId="0" nodeType="withEffect">
                                  <p:stCondLst>
                                    <p:cond delay="0"/>
                                  </p:stCondLst>
                                  <p:childTnLst>
                                    <p:set>
                                      <p:cBhvr>
                                        <p:cTn id="39" dur="1" fill="hold">
                                          <p:stCondLst>
                                            <p:cond delay="0"/>
                                          </p:stCondLst>
                                        </p:cTn>
                                        <p:tgtEl>
                                          <p:spTgt spid="339971">
                                            <p:txEl>
                                              <p:pRg st="7" end="7"/>
                                            </p:txEl>
                                          </p:spTgt>
                                        </p:tgtEl>
                                        <p:attrNameLst>
                                          <p:attrName>style.visibility</p:attrName>
                                        </p:attrNameLst>
                                      </p:cBhvr>
                                      <p:to>
                                        <p:strVal val="visible"/>
                                      </p:to>
                                    </p:set>
                                    <p:anim calcmode="lin" valueType="num">
                                      <p:cBhvr>
                                        <p:cTn id="40" dur="1000" fill="hold"/>
                                        <p:tgtEl>
                                          <p:spTgt spid="339971">
                                            <p:txEl>
                                              <p:pRg st="7" end="7"/>
                                            </p:txEl>
                                          </p:spTgt>
                                        </p:tgtEl>
                                        <p:attrNameLst>
                                          <p:attrName>ppt_w</p:attrName>
                                        </p:attrNameLst>
                                      </p:cBhvr>
                                      <p:tavLst>
                                        <p:tav tm="0">
                                          <p:val>
                                            <p:strVal val="#ppt_w*0.70"/>
                                          </p:val>
                                        </p:tav>
                                        <p:tav tm="100000">
                                          <p:val>
                                            <p:strVal val="#ppt_w"/>
                                          </p:val>
                                        </p:tav>
                                      </p:tavLst>
                                    </p:anim>
                                    <p:anim calcmode="lin" valueType="num">
                                      <p:cBhvr>
                                        <p:cTn id="41" dur="1000" fill="hold"/>
                                        <p:tgtEl>
                                          <p:spTgt spid="339971">
                                            <p:txEl>
                                              <p:pRg st="7" end="7"/>
                                            </p:txEl>
                                          </p:spTgt>
                                        </p:tgtEl>
                                        <p:attrNameLst>
                                          <p:attrName>ppt_h</p:attrName>
                                        </p:attrNameLst>
                                      </p:cBhvr>
                                      <p:tavLst>
                                        <p:tav tm="0">
                                          <p:val>
                                            <p:strVal val="#ppt_h"/>
                                          </p:val>
                                        </p:tav>
                                        <p:tav tm="100000">
                                          <p:val>
                                            <p:strVal val="#ppt_h"/>
                                          </p:val>
                                        </p:tav>
                                      </p:tavLst>
                                    </p:anim>
                                    <p:animEffect transition="in" filter="fade">
                                      <p:cBhvr>
                                        <p:cTn id="42" dur="1000"/>
                                        <p:tgtEl>
                                          <p:spTgt spid="339971">
                                            <p:txEl>
                                              <p:pRg st="7" end="7"/>
                                            </p:txEl>
                                          </p:spTgt>
                                        </p:tgtEl>
                                      </p:cBhvr>
                                    </p:animEffect>
                                  </p:childTnLst>
                                </p:cTn>
                              </p:par>
                              <p:par>
                                <p:cTn id="43" presetID="55" presetClass="entr" presetSubtype="0" fill="hold" grpId="0" nodeType="withEffect">
                                  <p:stCondLst>
                                    <p:cond delay="0"/>
                                  </p:stCondLst>
                                  <p:childTnLst>
                                    <p:set>
                                      <p:cBhvr>
                                        <p:cTn id="44" dur="1" fill="hold">
                                          <p:stCondLst>
                                            <p:cond delay="0"/>
                                          </p:stCondLst>
                                        </p:cTn>
                                        <p:tgtEl>
                                          <p:spTgt spid="339971">
                                            <p:txEl>
                                              <p:pRg st="8" end="8"/>
                                            </p:txEl>
                                          </p:spTgt>
                                        </p:tgtEl>
                                        <p:attrNameLst>
                                          <p:attrName>style.visibility</p:attrName>
                                        </p:attrNameLst>
                                      </p:cBhvr>
                                      <p:to>
                                        <p:strVal val="visible"/>
                                      </p:to>
                                    </p:set>
                                    <p:anim calcmode="lin" valueType="num">
                                      <p:cBhvr>
                                        <p:cTn id="45" dur="1000" fill="hold"/>
                                        <p:tgtEl>
                                          <p:spTgt spid="339971">
                                            <p:txEl>
                                              <p:pRg st="8" end="8"/>
                                            </p:txEl>
                                          </p:spTgt>
                                        </p:tgtEl>
                                        <p:attrNameLst>
                                          <p:attrName>ppt_w</p:attrName>
                                        </p:attrNameLst>
                                      </p:cBhvr>
                                      <p:tavLst>
                                        <p:tav tm="0">
                                          <p:val>
                                            <p:strVal val="#ppt_w*0.70"/>
                                          </p:val>
                                        </p:tav>
                                        <p:tav tm="100000">
                                          <p:val>
                                            <p:strVal val="#ppt_w"/>
                                          </p:val>
                                        </p:tav>
                                      </p:tavLst>
                                    </p:anim>
                                    <p:anim calcmode="lin" valueType="num">
                                      <p:cBhvr>
                                        <p:cTn id="46" dur="1000" fill="hold"/>
                                        <p:tgtEl>
                                          <p:spTgt spid="339971">
                                            <p:txEl>
                                              <p:pRg st="8" end="8"/>
                                            </p:txEl>
                                          </p:spTgt>
                                        </p:tgtEl>
                                        <p:attrNameLst>
                                          <p:attrName>ppt_h</p:attrName>
                                        </p:attrNameLst>
                                      </p:cBhvr>
                                      <p:tavLst>
                                        <p:tav tm="0">
                                          <p:val>
                                            <p:strVal val="#ppt_h"/>
                                          </p:val>
                                        </p:tav>
                                        <p:tav tm="100000">
                                          <p:val>
                                            <p:strVal val="#ppt_h"/>
                                          </p:val>
                                        </p:tav>
                                      </p:tavLst>
                                    </p:anim>
                                    <p:animEffect transition="in" filter="fade">
                                      <p:cBhvr>
                                        <p:cTn id="47" dur="1000"/>
                                        <p:tgtEl>
                                          <p:spTgt spid="3399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97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3" name="Slide Number Placeholder 4"/>
          <p:cNvSpPr>
            <a:spLocks noGrp="1"/>
          </p:cNvSpPr>
          <p:nvPr>
            <p:ph type="sldNum" sz="quarter" idx="11"/>
          </p:nvPr>
        </p:nvSpPr>
        <p:spPr>
          <a:noFill/>
        </p:spPr>
        <p:txBody>
          <a:bodyPr/>
          <a:lstStyle/>
          <a:p>
            <a:fld id="{A00755A4-5525-45F5-BB9B-5C9B29A8BFC4}" type="slidenum">
              <a:rPr lang="he-IL" smtClean="0"/>
              <a:pPr/>
              <a:t>2</a:t>
            </a:fld>
            <a:endParaRPr lang="en-US" smtClean="0"/>
          </a:p>
        </p:txBody>
      </p:sp>
      <p:sp>
        <p:nvSpPr>
          <p:cNvPr id="1044" name="Rectangle 21"/>
          <p:cNvSpPr>
            <a:spLocks noChangeArrowheads="1"/>
          </p:cNvSpPr>
          <p:nvPr/>
        </p:nvSpPr>
        <p:spPr bwMode="auto">
          <a:xfrm>
            <a:off x="250825" y="1700213"/>
            <a:ext cx="5689600" cy="4679950"/>
          </a:xfrm>
          <a:prstGeom prst="rect">
            <a:avLst/>
          </a:prstGeom>
          <a:solidFill>
            <a:srgbClr val="C0C0C0"/>
          </a:solidFill>
          <a:ln w="9525">
            <a:solidFill>
              <a:schemeClr val="tx1"/>
            </a:solidFill>
            <a:miter lim="800000"/>
            <a:headEnd/>
            <a:tailEnd/>
          </a:ln>
        </p:spPr>
        <p:txBody>
          <a:bodyPr wrap="none" anchor="ctr"/>
          <a:lstStyle/>
          <a:p>
            <a:endParaRPr lang="he-IL"/>
          </a:p>
        </p:txBody>
      </p:sp>
      <p:sp>
        <p:nvSpPr>
          <p:cNvPr id="1045" name="Rectangle 2"/>
          <p:cNvSpPr>
            <a:spLocks noGrp="1" noChangeArrowheads="1"/>
          </p:cNvSpPr>
          <p:nvPr>
            <p:ph type="title"/>
          </p:nvPr>
        </p:nvSpPr>
        <p:spPr/>
        <p:txBody>
          <a:bodyPr/>
          <a:lstStyle/>
          <a:p>
            <a:pPr eaLnBrk="1" hangingPunct="1"/>
            <a:r>
              <a:rPr lang="he-IL" smtClean="0"/>
              <a:t>שיטות מחקר: מבט 'על'</a:t>
            </a:r>
            <a:endParaRPr lang="en-US" smtClean="0"/>
          </a:p>
        </p:txBody>
      </p:sp>
      <p:graphicFrame>
        <p:nvGraphicFramePr>
          <p:cNvPr id="1026" name="Diagram 5"/>
          <p:cNvGraphicFramePr>
            <a:graphicFrameLocks/>
          </p:cNvGraphicFramePr>
          <p:nvPr/>
        </p:nvGraphicFramePr>
        <p:xfrm>
          <a:off x="250825" y="1771650"/>
          <a:ext cx="5186363" cy="4537075"/>
        </p:xfrm>
        <a:graphic>
          <a:graphicData uri="http://schemas.openxmlformats.org/drawingml/2006/compatibility">
            <com:legacyDrawing xmlns:com="http://schemas.openxmlformats.org/drawingml/2006/compatibility" spid="_x0000_s1026"/>
          </a:graphicData>
        </a:graphic>
      </p:graphicFrame>
      <p:sp>
        <p:nvSpPr>
          <p:cNvPr id="1046" name="WordArt 22"/>
          <p:cNvSpPr>
            <a:spLocks noChangeArrowheads="1" noChangeShapeType="1" noTextEdit="1"/>
          </p:cNvSpPr>
          <p:nvPr/>
        </p:nvSpPr>
        <p:spPr bwMode="auto">
          <a:xfrm rot="-1622086">
            <a:off x="4500563" y="1989138"/>
            <a:ext cx="1484312" cy="647700"/>
          </a:xfrm>
          <a:prstGeom prst="rect">
            <a:avLst/>
          </a:prstGeom>
        </p:spPr>
        <p:txBody>
          <a:bodyPr wrap="none" fromWordArt="1">
            <a:prstTxWarp prst="textPlain">
              <a:avLst>
                <a:gd name="adj" fmla="val 43528"/>
              </a:avLst>
            </a:prstTxWarp>
          </a:bodyPr>
          <a:lstStyle/>
          <a:p>
            <a:pPr algn="ctr"/>
            <a:r>
              <a:rPr lang="he-IL" sz="3600" kern="10">
                <a:ln w="9525">
                  <a:noFill/>
                  <a:round/>
                  <a:headEnd/>
                  <a:tailEnd/>
                </a:ln>
                <a:solidFill>
                  <a:srgbClr val="336699"/>
                </a:solidFill>
                <a:effectLst>
                  <a:outerShdw dist="45791" dir="2021404" algn="ctr" rotWithShape="0">
                    <a:srgbClr val="B2B2B2">
                      <a:alpha val="79999"/>
                    </a:srgbClr>
                  </a:outerShdw>
                </a:effectLst>
                <a:latin typeface="Times New Roman"/>
                <a:cs typeface="Times New Roman"/>
              </a:rPr>
              <a:t>מדע</a:t>
            </a:r>
          </a:p>
        </p:txBody>
      </p:sp>
      <p:sp>
        <p:nvSpPr>
          <p:cNvPr id="1047" name="Text Box 23"/>
          <p:cNvSpPr txBox="1">
            <a:spLocks noChangeArrowheads="1"/>
          </p:cNvSpPr>
          <p:nvPr/>
        </p:nvSpPr>
        <p:spPr bwMode="auto">
          <a:xfrm>
            <a:off x="6084888" y="1700213"/>
            <a:ext cx="2808287" cy="3527425"/>
          </a:xfrm>
          <a:prstGeom prst="rect">
            <a:avLst/>
          </a:prstGeom>
          <a:noFill/>
          <a:ln w="9525">
            <a:noFill/>
            <a:miter lim="800000"/>
            <a:headEnd/>
            <a:tailEnd/>
          </a:ln>
        </p:spPr>
        <p:txBody>
          <a:bodyPr>
            <a:spAutoFit/>
          </a:bodyPr>
          <a:lstStyle/>
          <a:p>
            <a:pPr>
              <a:spcBef>
                <a:spcPct val="50000"/>
              </a:spcBef>
              <a:buFontTx/>
              <a:buChar char="•"/>
            </a:pPr>
            <a:r>
              <a:rPr lang="he-IL">
                <a:latin typeface="Times New Roman" pitchFamily="18" charset="0"/>
                <a:cs typeface="Times New Roman" pitchFamily="18" charset="0"/>
              </a:rPr>
              <a:t> המסגרת הכללית של שיטות מחקר – מדע.</a:t>
            </a:r>
          </a:p>
          <a:p>
            <a:pPr>
              <a:spcBef>
                <a:spcPct val="50000"/>
              </a:spcBef>
              <a:buFontTx/>
              <a:buChar char="•"/>
            </a:pPr>
            <a:r>
              <a:rPr lang="he-IL">
                <a:latin typeface="Times New Roman" pitchFamily="18" charset="0"/>
                <a:cs typeface="Times New Roman" pitchFamily="18" charset="0"/>
              </a:rPr>
              <a:t> הליבה של שיטות מחקר – מערכי (שיטות) מחקר.</a:t>
            </a:r>
          </a:p>
          <a:p>
            <a:pPr>
              <a:spcBef>
                <a:spcPct val="50000"/>
              </a:spcBef>
              <a:buFontTx/>
              <a:buChar char="•"/>
            </a:pPr>
            <a:r>
              <a:rPr lang="he-IL">
                <a:latin typeface="Times New Roman" pitchFamily="18" charset="0"/>
                <a:cs typeface="Times New Roman" pitchFamily="18" charset="0"/>
              </a:rPr>
              <a:t> שיטות מחקר במובן הרחב – כל מה שרלוונטי למחקר. זו מסגרת הקורס שלנו.</a:t>
            </a:r>
          </a:p>
          <a:p>
            <a:pPr>
              <a:spcBef>
                <a:spcPct val="50000"/>
              </a:spcBef>
              <a:buFontTx/>
              <a:buChar char="•"/>
            </a:pPr>
            <a:r>
              <a:rPr lang="he-IL">
                <a:latin typeface="Times New Roman" pitchFamily="18" charset="0"/>
                <a:cs typeface="Times New Roman" pitchFamily="18" charset="0"/>
              </a:rPr>
              <a:t> שיטות המחקר המורכבות ביותר הינן במדעי החברה בגלל הקושי 'לתפוס' ולכמת את המציאות האמפירית. </a:t>
            </a:r>
            <a:endParaRPr lang="en-US">
              <a:latin typeface="Times New Roman" pitchFamily="18" charset="0"/>
              <a:cs typeface="Times New Roman" pitchFamily="18" charset="0"/>
            </a:endParaRPr>
          </a:p>
        </p:txBody>
      </p:sp>
      <p:sp>
        <p:nvSpPr>
          <p:cNvPr id="1048" name="WordArt 24"/>
          <p:cNvSpPr>
            <a:spLocks noChangeArrowheads="1" noChangeShapeType="1" noTextEdit="1"/>
          </p:cNvSpPr>
          <p:nvPr/>
        </p:nvSpPr>
        <p:spPr bwMode="auto">
          <a:xfrm rot="-1622086">
            <a:off x="4500563" y="3068638"/>
            <a:ext cx="1484312" cy="274637"/>
          </a:xfrm>
          <a:prstGeom prst="rect">
            <a:avLst/>
          </a:prstGeom>
        </p:spPr>
        <p:txBody>
          <a:bodyPr wrap="none" fromWordArt="1">
            <a:prstTxWarp prst="textPlain">
              <a:avLst>
                <a:gd name="adj" fmla="val 43528"/>
              </a:avLst>
            </a:prstTxWarp>
          </a:bodyPr>
          <a:lstStyle/>
          <a:p>
            <a:pPr algn="ctr"/>
            <a:r>
              <a:rPr lang="he-IL" sz="3600" kern="10">
                <a:ln w="9525">
                  <a:noFill/>
                  <a:round/>
                  <a:headEnd/>
                  <a:tailEnd/>
                </a:ln>
                <a:solidFill>
                  <a:srgbClr val="008000"/>
                </a:solidFill>
                <a:effectLst>
                  <a:outerShdw dist="45791" dir="2021404" algn="ctr" rotWithShape="0">
                    <a:srgbClr val="B2B2B2">
                      <a:alpha val="79999"/>
                    </a:srgbClr>
                  </a:outerShdw>
                </a:effectLst>
                <a:latin typeface="Times New Roman"/>
                <a:cs typeface="Times New Roman"/>
              </a:rPr>
              <a:t>מדעי החברה</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a:spLocks noGrp="1"/>
          </p:cNvSpPr>
          <p:nvPr>
            <p:ph type="sldNum" sz="quarter" idx="11"/>
          </p:nvPr>
        </p:nvSpPr>
        <p:spPr>
          <a:noFill/>
        </p:spPr>
        <p:txBody>
          <a:bodyPr/>
          <a:lstStyle/>
          <a:p>
            <a:fld id="{72422180-4763-4E4E-92C8-C4562C94D905}" type="slidenum">
              <a:rPr lang="he-IL" smtClean="0"/>
              <a:pPr/>
              <a:t>20</a:t>
            </a:fld>
            <a:endParaRPr lang="en-US" smtClean="0"/>
          </a:p>
        </p:txBody>
      </p:sp>
      <p:sp>
        <p:nvSpPr>
          <p:cNvPr id="22531" name="Rectangle 2"/>
          <p:cNvSpPr>
            <a:spLocks noGrp="1" noChangeArrowheads="1"/>
          </p:cNvSpPr>
          <p:nvPr>
            <p:ph type="title"/>
          </p:nvPr>
        </p:nvSpPr>
        <p:spPr/>
        <p:txBody>
          <a:bodyPr/>
          <a:lstStyle/>
          <a:p>
            <a:pPr eaLnBrk="1" hangingPunct="1"/>
            <a:r>
              <a:rPr lang="he-IL" smtClean="0"/>
              <a:t>תרגיל כיתה   </a:t>
            </a:r>
            <a:endParaRPr lang="en-US" smtClean="0"/>
          </a:p>
        </p:txBody>
      </p:sp>
      <p:sp>
        <p:nvSpPr>
          <p:cNvPr id="340995" name="Rectangle 3"/>
          <p:cNvSpPr>
            <a:spLocks noGrp="1" noChangeArrowheads="1"/>
          </p:cNvSpPr>
          <p:nvPr>
            <p:ph type="body" idx="1"/>
          </p:nvPr>
        </p:nvSpPr>
        <p:spPr>
          <a:xfrm>
            <a:off x="762000" y="2214563"/>
            <a:ext cx="8077200" cy="3881437"/>
          </a:xfrm>
        </p:spPr>
        <p:txBody>
          <a:bodyPr/>
          <a:lstStyle/>
          <a:p>
            <a:pPr marL="292100" indent="-292100" algn="just" eaLnBrk="1" hangingPunct="1">
              <a:lnSpc>
                <a:spcPct val="110000"/>
              </a:lnSpc>
              <a:buFont typeface="Wingdings" pitchFamily="2" charset="2"/>
              <a:buNone/>
            </a:pPr>
            <a:r>
              <a:rPr lang="he-IL" sz="2000" smtClean="0"/>
              <a:t>עבור כל שאלה כתוב השערה אפשרית אחת:</a:t>
            </a:r>
          </a:p>
          <a:p>
            <a:pPr marL="292100" indent="-292100" algn="just" eaLnBrk="1" hangingPunct="1">
              <a:lnSpc>
                <a:spcPct val="110000"/>
              </a:lnSpc>
              <a:buClr>
                <a:srgbClr val="0000FF"/>
              </a:buClr>
              <a:buFont typeface="Wingdings" pitchFamily="2" charset="2"/>
              <a:buChar char="r"/>
            </a:pPr>
            <a:r>
              <a:rPr lang="he-IL" sz="2000" smtClean="0"/>
              <a:t>האם תגובות המורה לדברי ילדים משפרות את הישגיהם?</a:t>
            </a:r>
          </a:p>
          <a:p>
            <a:pPr marL="292100" indent="-292100" algn="just" eaLnBrk="1" hangingPunct="1">
              <a:lnSpc>
                <a:spcPct val="110000"/>
              </a:lnSpc>
              <a:buClr>
                <a:srgbClr val="0000FF"/>
              </a:buClr>
              <a:buFont typeface="Wingdings" pitchFamily="2" charset="2"/>
              <a:buChar char="r"/>
            </a:pPr>
            <a:r>
              <a:rPr lang="he-IL" sz="2000" smtClean="0"/>
              <a:t>כיצד משפיעים סוגי תמריצים שונים על הישגי תלמידים בבית הספר?</a:t>
            </a:r>
          </a:p>
          <a:p>
            <a:pPr marL="292100" indent="-292100" algn="just" eaLnBrk="1" hangingPunct="1">
              <a:lnSpc>
                <a:spcPct val="110000"/>
              </a:lnSpc>
              <a:buFont typeface="Wingdings" pitchFamily="2" charset="2"/>
              <a:buNone/>
            </a:pPr>
            <a:endParaRPr lang="he-IL" sz="2000" smtClean="0"/>
          </a:p>
          <a:p>
            <a:pPr marL="292100" indent="-292100" algn="just" eaLnBrk="1" hangingPunct="1">
              <a:lnSpc>
                <a:spcPct val="110000"/>
              </a:lnSpc>
              <a:buFont typeface="Wingdings" pitchFamily="2" charset="2"/>
              <a:buNone/>
            </a:pPr>
            <a:r>
              <a:rPr lang="he-IL" sz="2000" smtClean="0"/>
              <a:t>השערות אפשריות:</a:t>
            </a:r>
          </a:p>
          <a:p>
            <a:pPr marL="292100" indent="-292100" algn="just" eaLnBrk="1" hangingPunct="1">
              <a:lnSpc>
                <a:spcPct val="110000"/>
              </a:lnSpc>
              <a:buClr>
                <a:srgbClr val="0000FF"/>
              </a:buClr>
              <a:buFont typeface="Wingdings" pitchFamily="2" charset="2"/>
              <a:buChar char="§"/>
            </a:pPr>
            <a:r>
              <a:rPr lang="he-IL" sz="2000" smtClean="0"/>
              <a:t>תגובות המורה לדברי ילדים משפרות את הישגי התלמידים כאשר הן חיוביות ומורידות את הישגי התלמידים כאשר הן שליליות. </a:t>
            </a:r>
          </a:p>
          <a:p>
            <a:pPr marL="292100" indent="-292100" algn="just" eaLnBrk="1" hangingPunct="1">
              <a:lnSpc>
                <a:spcPct val="110000"/>
              </a:lnSpc>
              <a:buClr>
                <a:srgbClr val="0000FF"/>
              </a:buClr>
              <a:buFont typeface="Wingdings" pitchFamily="2" charset="2"/>
              <a:buChar char="§"/>
            </a:pPr>
            <a:r>
              <a:rPr lang="he-IL" sz="2000" smtClean="0"/>
              <a:t>תמריצים חומריים ישפיעו לטובה על הישגי התלמידים הטובים הבינוניים אולם ישפיעו לרעה על הישגי התלמידים החלשים.</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40995">
                                            <p:txEl>
                                              <p:pRg st="0" end="0"/>
                                            </p:txEl>
                                          </p:spTgt>
                                        </p:tgtEl>
                                        <p:attrNameLst>
                                          <p:attrName>style.visibility</p:attrName>
                                        </p:attrNameLst>
                                      </p:cBhvr>
                                      <p:to>
                                        <p:strVal val="visible"/>
                                      </p:to>
                                    </p:set>
                                    <p:anim calcmode="lin" valueType="num">
                                      <p:cBhvr>
                                        <p:cTn id="7" dur="1000" fill="hold"/>
                                        <p:tgtEl>
                                          <p:spTgt spid="340995">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4099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40995">
                                            <p:txEl>
                                              <p:pRg st="0" end="0"/>
                                            </p:txEl>
                                          </p:spTgt>
                                        </p:tgtEl>
                                      </p:cBhvr>
                                    </p:animEffect>
                                  </p:childTnLst>
                                </p:cTn>
                              </p:par>
                            </p:childTnLst>
                          </p:cTn>
                        </p:par>
                        <p:par>
                          <p:cTn id="10" fill="hold" nodeType="afterGroup">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340995">
                                            <p:txEl>
                                              <p:pRg st="1" end="1"/>
                                            </p:txEl>
                                          </p:spTgt>
                                        </p:tgtEl>
                                        <p:attrNameLst>
                                          <p:attrName>style.visibility</p:attrName>
                                        </p:attrNameLst>
                                      </p:cBhvr>
                                      <p:to>
                                        <p:strVal val="visible"/>
                                      </p:to>
                                    </p:set>
                                    <p:anim calcmode="lin" valueType="num">
                                      <p:cBhvr>
                                        <p:cTn id="13" dur="1000" fill="hold"/>
                                        <p:tgtEl>
                                          <p:spTgt spid="340995">
                                            <p:txEl>
                                              <p:pRg st="1" end="1"/>
                                            </p:txEl>
                                          </p:spTgt>
                                        </p:tgtEl>
                                        <p:attrNameLst>
                                          <p:attrName>ppt_x</p:attrName>
                                        </p:attrNameLst>
                                      </p:cBhvr>
                                      <p:tavLst>
                                        <p:tav tm="0">
                                          <p:val>
                                            <p:strVal val="#ppt_x-.2"/>
                                          </p:val>
                                        </p:tav>
                                        <p:tav tm="100000">
                                          <p:val>
                                            <p:strVal val="#ppt_x"/>
                                          </p:val>
                                        </p:tav>
                                      </p:tavLst>
                                    </p:anim>
                                    <p:anim calcmode="lin" valueType="num">
                                      <p:cBhvr>
                                        <p:cTn id="14" dur="1000" fill="hold"/>
                                        <p:tgtEl>
                                          <p:spTgt spid="340995">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340995">
                                            <p:txEl>
                                              <p:pRg st="1" end="1"/>
                                            </p:txEl>
                                          </p:spTgt>
                                        </p:tgtEl>
                                      </p:cBhvr>
                                    </p:animEffect>
                                  </p:childTnLst>
                                </p:cTn>
                              </p:par>
                            </p:childTnLst>
                          </p:cTn>
                        </p:par>
                        <p:par>
                          <p:cTn id="16" fill="hold" nodeType="afterGroup">
                            <p:stCondLst>
                              <p:cond delay="2000"/>
                            </p:stCondLst>
                            <p:childTnLst>
                              <p:par>
                                <p:cTn id="17" presetID="29" presetClass="entr" presetSubtype="0" fill="hold" grpId="0" nodeType="afterEffect">
                                  <p:stCondLst>
                                    <p:cond delay="0"/>
                                  </p:stCondLst>
                                  <p:childTnLst>
                                    <p:set>
                                      <p:cBhvr>
                                        <p:cTn id="18" dur="1" fill="hold">
                                          <p:stCondLst>
                                            <p:cond delay="0"/>
                                          </p:stCondLst>
                                        </p:cTn>
                                        <p:tgtEl>
                                          <p:spTgt spid="340995">
                                            <p:txEl>
                                              <p:pRg st="2" end="2"/>
                                            </p:txEl>
                                          </p:spTgt>
                                        </p:tgtEl>
                                        <p:attrNameLst>
                                          <p:attrName>style.visibility</p:attrName>
                                        </p:attrNameLst>
                                      </p:cBhvr>
                                      <p:to>
                                        <p:strVal val="visible"/>
                                      </p:to>
                                    </p:set>
                                    <p:anim calcmode="lin" valueType="num">
                                      <p:cBhvr>
                                        <p:cTn id="19" dur="1000" fill="hold"/>
                                        <p:tgtEl>
                                          <p:spTgt spid="340995">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34099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40995">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340995">
                                            <p:txEl>
                                              <p:pRg st="4" end="4"/>
                                            </p:txEl>
                                          </p:spTgt>
                                        </p:tgtEl>
                                        <p:attrNameLst>
                                          <p:attrName>style.visibility</p:attrName>
                                        </p:attrNameLst>
                                      </p:cBhvr>
                                      <p:to>
                                        <p:strVal val="visible"/>
                                      </p:to>
                                    </p:set>
                                    <p:anim calcmode="lin" valueType="num">
                                      <p:cBhvr>
                                        <p:cTn id="26" dur="1000" fill="hold"/>
                                        <p:tgtEl>
                                          <p:spTgt spid="340995">
                                            <p:txEl>
                                              <p:pRg st="4" end="4"/>
                                            </p:txEl>
                                          </p:spTgt>
                                        </p:tgtEl>
                                        <p:attrNameLst>
                                          <p:attrName>ppt_x</p:attrName>
                                        </p:attrNameLst>
                                      </p:cBhvr>
                                      <p:tavLst>
                                        <p:tav tm="0">
                                          <p:val>
                                            <p:strVal val="#ppt_x-.2"/>
                                          </p:val>
                                        </p:tav>
                                        <p:tav tm="100000">
                                          <p:val>
                                            <p:strVal val="#ppt_x"/>
                                          </p:val>
                                        </p:tav>
                                      </p:tavLst>
                                    </p:anim>
                                    <p:anim calcmode="lin" valueType="num">
                                      <p:cBhvr>
                                        <p:cTn id="27" dur="1000" fill="hold"/>
                                        <p:tgtEl>
                                          <p:spTgt spid="340995">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40995">
                                            <p:txEl>
                                              <p:pRg st="4" end="4"/>
                                            </p:txEl>
                                          </p:spTgt>
                                        </p:tgtEl>
                                      </p:cBhvr>
                                    </p:animEffect>
                                  </p:childTnLst>
                                </p:cTn>
                              </p:par>
                            </p:childTnLst>
                          </p:cTn>
                        </p:par>
                        <p:par>
                          <p:cTn id="29" fill="hold" nodeType="afterGroup">
                            <p:stCondLst>
                              <p:cond delay="1000"/>
                            </p:stCondLst>
                            <p:childTnLst>
                              <p:par>
                                <p:cTn id="30" presetID="29" presetClass="entr" presetSubtype="0" fill="hold" grpId="0" nodeType="afterEffect">
                                  <p:stCondLst>
                                    <p:cond delay="0"/>
                                  </p:stCondLst>
                                  <p:childTnLst>
                                    <p:set>
                                      <p:cBhvr>
                                        <p:cTn id="31" dur="1" fill="hold">
                                          <p:stCondLst>
                                            <p:cond delay="0"/>
                                          </p:stCondLst>
                                        </p:cTn>
                                        <p:tgtEl>
                                          <p:spTgt spid="340995">
                                            <p:txEl>
                                              <p:pRg st="5" end="5"/>
                                            </p:txEl>
                                          </p:spTgt>
                                        </p:tgtEl>
                                        <p:attrNameLst>
                                          <p:attrName>style.visibility</p:attrName>
                                        </p:attrNameLst>
                                      </p:cBhvr>
                                      <p:to>
                                        <p:strVal val="visible"/>
                                      </p:to>
                                    </p:set>
                                    <p:anim calcmode="lin" valueType="num">
                                      <p:cBhvr>
                                        <p:cTn id="32" dur="1000" fill="hold"/>
                                        <p:tgtEl>
                                          <p:spTgt spid="340995">
                                            <p:txEl>
                                              <p:pRg st="5" end="5"/>
                                            </p:txEl>
                                          </p:spTgt>
                                        </p:tgtEl>
                                        <p:attrNameLst>
                                          <p:attrName>ppt_x</p:attrName>
                                        </p:attrNameLst>
                                      </p:cBhvr>
                                      <p:tavLst>
                                        <p:tav tm="0">
                                          <p:val>
                                            <p:strVal val="#ppt_x-.2"/>
                                          </p:val>
                                        </p:tav>
                                        <p:tav tm="100000">
                                          <p:val>
                                            <p:strVal val="#ppt_x"/>
                                          </p:val>
                                        </p:tav>
                                      </p:tavLst>
                                    </p:anim>
                                    <p:anim calcmode="lin" valueType="num">
                                      <p:cBhvr>
                                        <p:cTn id="33" dur="1000" fill="hold"/>
                                        <p:tgtEl>
                                          <p:spTgt spid="340995">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4" dur="1000"/>
                                        <p:tgtEl>
                                          <p:spTgt spid="340995">
                                            <p:txEl>
                                              <p:pRg st="5" end="5"/>
                                            </p:txEl>
                                          </p:spTgt>
                                        </p:tgtEl>
                                      </p:cBhvr>
                                    </p:animEffect>
                                  </p:childTnLst>
                                </p:cTn>
                              </p:par>
                            </p:childTnLst>
                          </p:cTn>
                        </p:par>
                        <p:par>
                          <p:cTn id="35" fill="hold" nodeType="afterGroup">
                            <p:stCondLst>
                              <p:cond delay="2000"/>
                            </p:stCondLst>
                            <p:childTnLst>
                              <p:par>
                                <p:cTn id="36" presetID="29" presetClass="entr" presetSubtype="0" fill="hold" grpId="0" nodeType="afterEffect">
                                  <p:stCondLst>
                                    <p:cond delay="0"/>
                                  </p:stCondLst>
                                  <p:childTnLst>
                                    <p:set>
                                      <p:cBhvr>
                                        <p:cTn id="37" dur="1" fill="hold">
                                          <p:stCondLst>
                                            <p:cond delay="0"/>
                                          </p:stCondLst>
                                        </p:cTn>
                                        <p:tgtEl>
                                          <p:spTgt spid="340995">
                                            <p:txEl>
                                              <p:pRg st="6" end="6"/>
                                            </p:txEl>
                                          </p:spTgt>
                                        </p:tgtEl>
                                        <p:attrNameLst>
                                          <p:attrName>style.visibility</p:attrName>
                                        </p:attrNameLst>
                                      </p:cBhvr>
                                      <p:to>
                                        <p:strVal val="visible"/>
                                      </p:to>
                                    </p:set>
                                    <p:anim calcmode="lin" valueType="num">
                                      <p:cBhvr>
                                        <p:cTn id="38" dur="1000" fill="hold"/>
                                        <p:tgtEl>
                                          <p:spTgt spid="340995">
                                            <p:txEl>
                                              <p:pRg st="6" end="6"/>
                                            </p:txEl>
                                          </p:spTgt>
                                        </p:tgtEl>
                                        <p:attrNameLst>
                                          <p:attrName>ppt_x</p:attrName>
                                        </p:attrNameLst>
                                      </p:cBhvr>
                                      <p:tavLst>
                                        <p:tav tm="0">
                                          <p:val>
                                            <p:strVal val="#ppt_x-.2"/>
                                          </p:val>
                                        </p:tav>
                                        <p:tav tm="100000">
                                          <p:val>
                                            <p:strVal val="#ppt_x"/>
                                          </p:val>
                                        </p:tav>
                                      </p:tavLst>
                                    </p:anim>
                                    <p:anim calcmode="lin" valueType="num">
                                      <p:cBhvr>
                                        <p:cTn id="39" dur="1000" fill="hold"/>
                                        <p:tgtEl>
                                          <p:spTgt spid="340995">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40" dur="1000"/>
                                        <p:tgtEl>
                                          <p:spTgt spid="3409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0995"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1"/>
          </p:nvPr>
        </p:nvSpPr>
        <p:spPr>
          <a:noFill/>
        </p:spPr>
        <p:txBody>
          <a:bodyPr/>
          <a:lstStyle/>
          <a:p>
            <a:fld id="{3E55C7AA-1D70-4FE9-9316-58EAE3BBA5A7}" type="slidenum">
              <a:rPr lang="he-IL" smtClean="0"/>
              <a:pPr/>
              <a:t>21</a:t>
            </a:fld>
            <a:endParaRPr lang="en-US" smtClean="0"/>
          </a:p>
        </p:txBody>
      </p:sp>
      <p:sp>
        <p:nvSpPr>
          <p:cNvPr id="197634" name="Rectangle 2"/>
          <p:cNvSpPr>
            <a:spLocks noGrp="1" noChangeArrowheads="1"/>
          </p:cNvSpPr>
          <p:nvPr>
            <p:ph type="title"/>
          </p:nvPr>
        </p:nvSpPr>
        <p:spPr>
          <a:xfrm>
            <a:off x="900113" y="260350"/>
            <a:ext cx="7632700" cy="1143000"/>
          </a:xfrm>
        </p:spPr>
        <p:txBody>
          <a:bodyPr/>
          <a:lstStyle/>
          <a:p>
            <a:pPr eaLnBrk="1" hangingPunct="1"/>
            <a:r>
              <a:rPr lang="he-IL" sz="3000" smtClean="0"/>
              <a:t>מונחים תיאורטיים, הגדרה נומינלית ואופרציונלית</a:t>
            </a:r>
            <a:endParaRPr lang="en-US" sz="3000" smtClean="0"/>
          </a:p>
        </p:txBody>
      </p:sp>
      <p:sp>
        <p:nvSpPr>
          <p:cNvPr id="197635" name="Rectangle 3"/>
          <p:cNvSpPr>
            <a:spLocks noGrp="1" noChangeArrowheads="1"/>
          </p:cNvSpPr>
          <p:nvPr>
            <p:ph type="body" idx="1"/>
          </p:nvPr>
        </p:nvSpPr>
        <p:spPr>
          <a:xfrm>
            <a:off x="468313" y="1628775"/>
            <a:ext cx="8496300" cy="4752975"/>
          </a:xfrm>
        </p:spPr>
        <p:txBody>
          <a:bodyPr/>
          <a:lstStyle/>
          <a:p>
            <a:pPr algn="just" eaLnBrk="1" hangingPunct="1">
              <a:lnSpc>
                <a:spcPct val="95000"/>
              </a:lnSpc>
              <a:buFont typeface="Wingdings" pitchFamily="2" charset="2"/>
              <a:buNone/>
            </a:pPr>
            <a:r>
              <a:rPr lang="he-IL" sz="2000" i="1" smtClean="0"/>
              <a:t>יש קשר בין </a:t>
            </a:r>
            <a:r>
              <a:rPr lang="he-IL" sz="2000" i="1" u="sng" smtClean="0"/>
              <a:t>רמת השכלה</a:t>
            </a:r>
            <a:r>
              <a:rPr lang="he-IL" sz="2000" i="1" smtClean="0"/>
              <a:t> לבין </a:t>
            </a:r>
            <a:r>
              <a:rPr lang="he-IL" sz="2000" i="1" u="sng" smtClean="0"/>
              <a:t>רמת השכר</a:t>
            </a:r>
            <a:r>
              <a:rPr lang="he-IL" sz="2000" i="1" smtClean="0"/>
              <a:t> כך שהראשון עולה השני גם עולה.</a:t>
            </a:r>
          </a:p>
          <a:p>
            <a:pPr algn="just" eaLnBrk="1" hangingPunct="1">
              <a:lnSpc>
                <a:spcPct val="95000"/>
              </a:lnSpc>
              <a:buClr>
                <a:srgbClr val="0000FF"/>
              </a:buClr>
              <a:buFont typeface="Wingdings" pitchFamily="2" charset="2"/>
              <a:buChar char="r"/>
            </a:pPr>
            <a:r>
              <a:rPr lang="he-IL" sz="2000" b="1" smtClean="0"/>
              <a:t>מונח תיאורטי: </a:t>
            </a:r>
            <a:r>
              <a:rPr lang="he-IL" sz="2000" smtClean="0"/>
              <a:t>מונחים שאינם ניתנים לתצפית ישירה באמצעות החושים כגון – השכלה, מעמד, כוח, סמכות, דמוקרטיה, תפיסה, אינטליגנציה, אלימות, אהבה, ידע וכיו"ב.</a:t>
            </a:r>
            <a:endParaRPr lang="he-IL" sz="2000" b="1" smtClean="0"/>
          </a:p>
          <a:p>
            <a:pPr algn="just" eaLnBrk="1" hangingPunct="1">
              <a:lnSpc>
                <a:spcPct val="95000"/>
              </a:lnSpc>
              <a:buClr>
                <a:srgbClr val="0000FF"/>
              </a:buClr>
              <a:buFont typeface="Wingdings" pitchFamily="2" charset="2"/>
              <a:buChar char="r"/>
            </a:pPr>
            <a:r>
              <a:rPr lang="he-IL" sz="2000" b="1" smtClean="0"/>
              <a:t>הגדרה נומינלית: </a:t>
            </a:r>
            <a:r>
              <a:rPr lang="he-IL" sz="2000" smtClean="0"/>
              <a:t>שימוש במונחים אחרים כדי להגדיר מושג מסוים (בדומה למילון). עדיין אין קביעה חד משמעית מהו המושג ואלו נתונים במציאות הוא כולל. </a:t>
            </a:r>
          </a:p>
          <a:p>
            <a:pPr lvl="1" algn="just" eaLnBrk="1" hangingPunct="1">
              <a:lnSpc>
                <a:spcPct val="95000"/>
              </a:lnSpc>
              <a:buClr>
                <a:srgbClr val="0000FF"/>
              </a:buClr>
              <a:buFont typeface="Wingdings" pitchFamily="2" charset="2"/>
              <a:buChar char="r"/>
            </a:pPr>
            <a:r>
              <a:rPr lang="he-IL" sz="1800" smtClean="0"/>
              <a:t>לדוגמא: השכלה – למידה, רכישת ידע,  ע"י התבוננות בטבע בתופעות ומקורות מידע. [</a:t>
            </a:r>
            <a:r>
              <a:rPr lang="he-IL" sz="1800" i="1" smtClean="0"/>
              <a:t>כיצד אני מודד את זה? כיצד אני מכמת את זה? בשביל זה צריך הגדרה תצפיתית אופרציונלית].</a:t>
            </a:r>
          </a:p>
          <a:p>
            <a:pPr lvl="1" algn="just" eaLnBrk="1" hangingPunct="1">
              <a:lnSpc>
                <a:spcPct val="95000"/>
              </a:lnSpc>
              <a:buClr>
                <a:srgbClr val="0000FF"/>
              </a:buClr>
              <a:buFont typeface="Wingdings" pitchFamily="2" charset="2"/>
              <a:buChar char="r"/>
            </a:pPr>
            <a:r>
              <a:rPr lang="he-IL" sz="1800" smtClean="0"/>
              <a:t>דוגמא נוספת: אלימות – התנהגות בה אדם או בעל חיים פוגע באופן פיזי באחר... </a:t>
            </a:r>
            <a:r>
              <a:rPr lang="he-IL" sz="1800" i="1" smtClean="0"/>
              <a:t>ואם הוא פגע בטעות?. </a:t>
            </a:r>
          </a:p>
          <a:p>
            <a:pPr algn="just" eaLnBrk="1" hangingPunct="1">
              <a:lnSpc>
                <a:spcPct val="95000"/>
              </a:lnSpc>
              <a:buClr>
                <a:srgbClr val="0000FF"/>
              </a:buClr>
              <a:buFont typeface="Wingdings" pitchFamily="2" charset="2"/>
              <a:buChar char="r"/>
            </a:pPr>
            <a:r>
              <a:rPr lang="he-IL" sz="2000" b="1" smtClean="0"/>
              <a:t>הגדרה אופרציונלית:</a:t>
            </a:r>
            <a:r>
              <a:rPr lang="he-IL" sz="2000" smtClean="0"/>
              <a:t> קביעה חד משמעית האם נתון במציאות כלול במושג. מאפשר את המעבר מהרמה התיאורטית (משפת היומיום) לרמה התצפיתית (מונח תצפיתי-אמפירי) ולחקירה מדעית. לדוגמא: השכלה – מספר שנות לימוד... </a:t>
            </a:r>
            <a:r>
              <a:rPr lang="he-IL" sz="2000" i="1" smtClean="0"/>
              <a:t>ומה אם נשארתי 3 שנים כיתה ד'? </a:t>
            </a:r>
            <a:r>
              <a:rPr lang="he-IL" sz="2000" b="1" i="1" smtClean="0"/>
              <a:t>במעבר מהמושג התיאורטי להגדרה התצפית יש תמיד לשאול שתי שאלות:</a:t>
            </a:r>
          </a:p>
          <a:p>
            <a:pPr algn="just" eaLnBrk="1" hangingPunct="1">
              <a:lnSpc>
                <a:spcPct val="95000"/>
              </a:lnSpc>
              <a:buClr>
                <a:srgbClr val="0000FF"/>
              </a:buClr>
              <a:buFont typeface="Wingdings" pitchFamily="2" charset="2"/>
              <a:buChar char="r"/>
            </a:pPr>
            <a:r>
              <a:rPr lang="he-IL" sz="2000" smtClean="0"/>
              <a:t> השאלה המרכזית </a:t>
            </a:r>
            <a:r>
              <a:rPr lang="he-IL" sz="2000" u="sng" smtClean="0"/>
              <a:t>עד כמה המונח התצפיתי הולם את המונח התיאורטי</a:t>
            </a:r>
            <a:r>
              <a:rPr lang="he-IL" sz="2000" smtClean="0"/>
              <a:t>. [תוקף].</a:t>
            </a:r>
          </a:p>
          <a:p>
            <a:pPr algn="just" eaLnBrk="1" hangingPunct="1">
              <a:lnSpc>
                <a:spcPct val="95000"/>
              </a:lnSpc>
              <a:buClr>
                <a:srgbClr val="0000FF"/>
              </a:buClr>
              <a:buFont typeface="Wingdings" pitchFamily="2" charset="2"/>
              <a:buChar char="r"/>
            </a:pPr>
            <a:r>
              <a:rPr lang="he-IL" sz="2000" smtClean="0"/>
              <a:t>שאלה נוספת היא עד כמה המונח התצפיתי </a:t>
            </a:r>
            <a:r>
              <a:rPr lang="he-IL" sz="2000" u="sng" smtClean="0"/>
              <a:t>חד משמעי</a:t>
            </a:r>
            <a:r>
              <a:rPr lang="he-IL" sz="2000" smtClean="0"/>
              <a:t>. [מהימנות].</a:t>
            </a:r>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197634"/>
                                        </p:tgtEl>
                                      </p:cBhvr>
                                    </p:animEffect>
                                    <p:animScale>
                                      <p:cBhvr>
                                        <p:cTn id="7" dur="250" autoRev="1" fill="hold"/>
                                        <p:tgtEl>
                                          <p:spTgt spid="197634"/>
                                        </p:tgtEl>
                                      </p:cBhvr>
                                      <p:by x="105000" y="105000"/>
                                    </p:animScale>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197635">
                                            <p:txEl>
                                              <p:pRg st="0" end="0"/>
                                            </p:txEl>
                                          </p:spTgt>
                                        </p:tgtEl>
                                        <p:attrNameLst>
                                          <p:attrName>style.visibility</p:attrName>
                                        </p:attrNameLst>
                                      </p:cBhvr>
                                      <p:to>
                                        <p:strVal val="visible"/>
                                      </p:to>
                                    </p:set>
                                    <p:anim calcmode="lin" valueType="num">
                                      <p:cBhvr>
                                        <p:cTn id="12" dur="500" fill="hold"/>
                                        <p:tgtEl>
                                          <p:spTgt spid="197635">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97635">
                                            <p:txEl>
                                              <p:pRg st="0" end="0"/>
                                            </p:txEl>
                                          </p:spTgt>
                                        </p:tgtEl>
                                        <p:attrNameLst>
                                          <p:attrName>ppt_h</p:attrName>
                                        </p:attrNameLst>
                                      </p:cBhvr>
                                      <p:tavLst>
                                        <p:tav tm="0">
                                          <p:val>
                                            <p:strVal val="#ppt_h"/>
                                          </p:val>
                                        </p:tav>
                                        <p:tav tm="100000">
                                          <p:val>
                                            <p:strVal val="#ppt_h"/>
                                          </p:val>
                                        </p:tav>
                                      </p:tavLst>
                                    </p:anim>
                                  </p:childTnLst>
                                </p:cTn>
                              </p:par>
                            </p:childTnLst>
                          </p:cTn>
                        </p:par>
                        <p:par>
                          <p:cTn id="14" fill="hold" nodeType="afterGroup">
                            <p:stCondLst>
                              <p:cond delay="500"/>
                            </p:stCondLst>
                            <p:childTnLst>
                              <p:par>
                                <p:cTn id="15" presetID="17" presetClass="entr" presetSubtype="10" fill="hold" grpId="0" nodeType="afterEffect">
                                  <p:stCondLst>
                                    <p:cond delay="0"/>
                                  </p:stCondLst>
                                  <p:childTnLst>
                                    <p:set>
                                      <p:cBhvr>
                                        <p:cTn id="16" dur="1" fill="hold">
                                          <p:stCondLst>
                                            <p:cond delay="0"/>
                                          </p:stCondLst>
                                        </p:cTn>
                                        <p:tgtEl>
                                          <p:spTgt spid="197635">
                                            <p:txEl>
                                              <p:pRg st="1" end="1"/>
                                            </p:txEl>
                                          </p:spTgt>
                                        </p:tgtEl>
                                        <p:attrNameLst>
                                          <p:attrName>style.visibility</p:attrName>
                                        </p:attrNameLst>
                                      </p:cBhvr>
                                      <p:to>
                                        <p:strVal val="visible"/>
                                      </p:to>
                                    </p:set>
                                    <p:anim calcmode="lin" valueType="num">
                                      <p:cBhvr>
                                        <p:cTn id="17" dur="500" fill="hold"/>
                                        <p:tgtEl>
                                          <p:spTgt spid="197635">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97635">
                                            <p:txEl>
                                              <p:pRg st="1" end="1"/>
                                            </p:txEl>
                                          </p:spTgt>
                                        </p:tgtEl>
                                        <p:attrNameLst>
                                          <p:attrName>ppt_h</p:attrName>
                                        </p:attrNameLst>
                                      </p:cBhvr>
                                      <p:tavLst>
                                        <p:tav tm="0">
                                          <p:val>
                                            <p:strVal val="#ppt_h"/>
                                          </p:val>
                                        </p:tav>
                                        <p:tav tm="100000">
                                          <p:val>
                                            <p:strVal val="#ppt_h"/>
                                          </p:val>
                                        </p:tav>
                                      </p:tavLst>
                                    </p:anim>
                                  </p:childTnLst>
                                </p:cTn>
                              </p:par>
                            </p:childTnLst>
                          </p:cTn>
                        </p:par>
                        <p:par>
                          <p:cTn id="19" fill="hold" nodeType="afterGroup">
                            <p:stCondLst>
                              <p:cond delay="1000"/>
                            </p:stCondLst>
                            <p:childTnLst>
                              <p:par>
                                <p:cTn id="20" presetID="17" presetClass="entr" presetSubtype="10" fill="hold" grpId="0" nodeType="afterEffect">
                                  <p:stCondLst>
                                    <p:cond delay="0"/>
                                  </p:stCondLst>
                                  <p:childTnLst>
                                    <p:set>
                                      <p:cBhvr>
                                        <p:cTn id="21" dur="1" fill="hold">
                                          <p:stCondLst>
                                            <p:cond delay="0"/>
                                          </p:stCondLst>
                                        </p:cTn>
                                        <p:tgtEl>
                                          <p:spTgt spid="197635">
                                            <p:txEl>
                                              <p:pRg st="2" end="2"/>
                                            </p:txEl>
                                          </p:spTgt>
                                        </p:tgtEl>
                                        <p:attrNameLst>
                                          <p:attrName>style.visibility</p:attrName>
                                        </p:attrNameLst>
                                      </p:cBhvr>
                                      <p:to>
                                        <p:strVal val="visible"/>
                                      </p:to>
                                    </p:set>
                                    <p:anim calcmode="lin" valueType="num">
                                      <p:cBhvr>
                                        <p:cTn id="22" dur="500" fill="hold"/>
                                        <p:tgtEl>
                                          <p:spTgt spid="197635">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197635">
                                            <p:txEl>
                                              <p:pRg st="2" end="2"/>
                                            </p:txEl>
                                          </p:spTgt>
                                        </p:tgtEl>
                                        <p:attrNameLst>
                                          <p:attrName>ppt_h</p:attrName>
                                        </p:attrNameLst>
                                      </p:cBhvr>
                                      <p:tavLst>
                                        <p:tav tm="0">
                                          <p:val>
                                            <p:strVal val="#ppt_h"/>
                                          </p:val>
                                        </p:tav>
                                        <p:tav tm="100000">
                                          <p:val>
                                            <p:strVal val="#ppt_h"/>
                                          </p:val>
                                        </p:tav>
                                      </p:tavLst>
                                    </p:anim>
                                  </p:childTnLst>
                                </p:cTn>
                              </p:par>
                              <p:par>
                                <p:cTn id="24" presetID="17" presetClass="entr" presetSubtype="10" fill="hold" grpId="0" nodeType="withEffect">
                                  <p:stCondLst>
                                    <p:cond delay="0"/>
                                  </p:stCondLst>
                                  <p:childTnLst>
                                    <p:set>
                                      <p:cBhvr>
                                        <p:cTn id="25" dur="1" fill="hold">
                                          <p:stCondLst>
                                            <p:cond delay="0"/>
                                          </p:stCondLst>
                                        </p:cTn>
                                        <p:tgtEl>
                                          <p:spTgt spid="197635">
                                            <p:txEl>
                                              <p:pRg st="3" end="3"/>
                                            </p:txEl>
                                          </p:spTgt>
                                        </p:tgtEl>
                                        <p:attrNameLst>
                                          <p:attrName>style.visibility</p:attrName>
                                        </p:attrNameLst>
                                      </p:cBhvr>
                                      <p:to>
                                        <p:strVal val="visible"/>
                                      </p:to>
                                    </p:set>
                                    <p:anim calcmode="lin" valueType="num">
                                      <p:cBhvr>
                                        <p:cTn id="26" dur="500" fill="hold"/>
                                        <p:tgtEl>
                                          <p:spTgt spid="197635">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197635">
                                            <p:txEl>
                                              <p:pRg st="3" end="3"/>
                                            </p:txEl>
                                          </p:spTgt>
                                        </p:tgtEl>
                                        <p:attrNameLst>
                                          <p:attrName>ppt_h</p:attrName>
                                        </p:attrNameLst>
                                      </p:cBhvr>
                                      <p:tavLst>
                                        <p:tav tm="0">
                                          <p:val>
                                            <p:strVal val="#ppt_h"/>
                                          </p:val>
                                        </p:tav>
                                        <p:tav tm="100000">
                                          <p:val>
                                            <p:strVal val="#ppt_h"/>
                                          </p:val>
                                        </p:tav>
                                      </p:tavLst>
                                    </p:anim>
                                  </p:childTnLst>
                                </p:cTn>
                              </p:par>
                              <p:par>
                                <p:cTn id="28" presetID="17" presetClass="entr" presetSubtype="10" fill="hold" grpId="0" nodeType="withEffect">
                                  <p:stCondLst>
                                    <p:cond delay="0"/>
                                  </p:stCondLst>
                                  <p:childTnLst>
                                    <p:set>
                                      <p:cBhvr>
                                        <p:cTn id="29" dur="1" fill="hold">
                                          <p:stCondLst>
                                            <p:cond delay="0"/>
                                          </p:stCondLst>
                                        </p:cTn>
                                        <p:tgtEl>
                                          <p:spTgt spid="197635">
                                            <p:txEl>
                                              <p:pRg st="4" end="4"/>
                                            </p:txEl>
                                          </p:spTgt>
                                        </p:tgtEl>
                                        <p:attrNameLst>
                                          <p:attrName>style.visibility</p:attrName>
                                        </p:attrNameLst>
                                      </p:cBhvr>
                                      <p:to>
                                        <p:strVal val="visible"/>
                                      </p:to>
                                    </p:set>
                                    <p:anim calcmode="lin" valueType="num">
                                      <p:cBhvr>
                                        <p:cTn id="30" dur="500" fill="hold"/>
                                        <p:tgtEl>
                                          <p:spTgt spid="197635">
                                            <p:txEl>
                                              <p:pRg st="4" end="4"/>
                                            </p:txEl>
                                          </p:spTgt>
                                        </p:tgtEl>
                                        <p:attrNameLst>
                                          <p:attrName>ppt_w</p:attrName>
                                        </p:attrNameLst>
                                      </p:cBhvr>
                                      <p:tavLst>
                                        <p:tav tm="0">
                                          <p:val>
                                            <p:fltVal val="0"/>
                                          </p:val>
                                        </p:tav>
                                        <p:tav tm="100000">
                                          <p:val>
                                            <p:strVal val="#ppt_w"/>
                                          </p:val>
                                        </p:tav>
                                      </p:tavLst>
                                    </p:anim>
                                    <p:anim calcmode="lin" valueType="num">
                                      <p:cBhvr>
                                        <p:cTn id="31" dur="500" fill="hold"/>
                                        <p:tgtEl>
                                          <p:spTgt spid="197635">
                                            <p:txEl>
                                              <p:pRg st="4" end="4"/>
                                            </p:txEl>
                                          </p:spTgt>
                                        </p:tgtEl>
                                        <p:attrNameLst>
                                          <p:attrName>ppt_h</p:attrName>
                                        </p:attrNameLst>
                                      </p:cBhvr>
                                      <p:tavLst>
                                        <p:tav tm="0">
                                          <p:val>
                                            <p:strVal val="#ppt_h"/>
                                          </p:val>
                                        </p:tav>
                                        <p:tav tm="100000">
                                          <p:val>
                                            <p:strVal val="#ppt_h"/>
                                          </p:val>
                                        </p:tav>
                                      </p:tavLst>
                                    </p:anim>
                                  </p:childTnLst>
                                </p:cTn>
                              </p:par>
                            </p:childTnLst>
                          </p:cTn>
                        </p:par>
                        <p:par>
                          <p:cTn id="32" fill="hold" nodeType="afterGroup">
                            <p:stCondLst>
                              <p:cond delay="1500"/>
                            </p:stCondLst>
                            <p:childTnLst>
                              <p:par>
                                <p:cTn id="33" presetID="17" presetClass="entr" presetSubtype="10" fill="hold" grpId="0" nodeType="afterEffect">
                                  <p:stCondLst>
                                    <p:cond delay="0"/>
                                  </p:stCondLst>
                                  <p:childTnLst>
                                    <p:set>
                                      <p:cBhvr>
                                        <p:cTn id="34" dur="1" fill="hold">
                                          <p:stCondLst>
                                            <p:cond delay="0"/>
                                          </p:stCondLst>
                                        </p:cTn>
                                        <p:tgtEl>
                                          <p:spTgt spid="197635">
                                            <p:txEl>
                                              <p:pRg st="5" end="5"/>
                                            </p:txEl>
                                          </p:spTgt>
                                        </p:tgtEl>
                                        <p:attrNameLst>
                                          <p:attrName>style.visibility</p:attrName>
                                        </p:attrNameLst>
                                      </p:cBhvr>
                                      <p:to>
                                        <p:strVal val="visible"/>
                                      </p:to>
                                    </p:set>
                                    <p:anim calcmode="lin" valueType="num">
                                      <p:cBhvr>
                                        <p:cTn id="35" dur="500" fill="hold"/>
                                        <p:tgtEl>
                                          <p:spTgt spid="197635">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197635">
                                            <p:txEl>
                                              <p:pRg st="5" end="5"/>
                                            </p:txEl>
                                          </p:spTgt>
                                        </p:tgtEl>
                                        <p:attrNameLst>
                                          <p:attrName>ppt_h</p:attrName>
                                        </p:attrNameLst>
                                      </p:cBhvr>
                                      <p:tavLst>
                                        <p:tav tm="0">
                                          <p:val>
                                            <p:strVal val="#ppt_h"/>
                                          </p:val>
                                        </p:tav>
                                        <p:tav tm="100000">
                                          <p:val>
                                            <p:strVal val="#ppt_h"/>
                                          </p:val>
                                        </p:tav>
                                      </p:tavLst>
                                    </p:anim>
                                  </p:childTnLst>
                                </p:cTn>
                              </p:par>
                            </p:childTnLst>
                          </p:cTn>
                        </p:par>
                        <p:par>
                          <p:cTn id="37" fill="hold" nodeType="afterGroup">
                            <p:stCondLst>
                              <p:cond delay="2000"/>
                            </p:stCondLst>
                            <p:childTnLst>
                              <p:par>
                                <p:cTn id="38" presetID="17" presetClass="entr" presetSubtype="10" fill="hold" grpId="0" nodeType="afterEffect">
                                  <p:stCondLst>
                                    <p:cond delay="0"/>
                                  </p:stCondLst>
                                  <p:childTnLst>
                                    <p:set>
                                      <p:cBhvr>
                                        <p:cTn id="39" dur="1" fill="hold">
                                          <p:stCondLst>
                                            <p:cond delay="0"/>
                                          </p:stCondLst>
                                        </p:cTn>
                                        <p:tgtEl>
                                          <p:spTgt spid="197635">
                                            <p:txEl>
                                              <p:pRg st="6" end="6"/>
                                            </p:txEl>
                                          </p:spTgt>
                                        </p:tgtEl>
                                        <p:attrNameLst>
                                          <p:attrName>style.visibility</p:attrName>
                                        </p:attrNameLst>
                                      </p:cBhvr>
                                      <p:to>
                                        <p:strVal val="visible"/>
                                      </p:to>
                                    </p:set>
                                    <p:anim calcmode="lin" valueType="num">
                                      <p:cBhvr>
                                        <p:cTn id="40" dur="500" fill="hold"/>
                                        <p:tgtEl>
                                          <p:spTgt spid="197635">
                                            <p:txEl>
                                              <p:pRg st="6" end="6"/>
                                            </p:txEl>
                                          </p:spTgt>
                                        </p:tgtEl>
                                        <p:attrNameLst>
                                          <p:attrName>ppt_w</p:attrName>
                                        </p:attrNameLst>
                                      </p:cBhvr>
                                      <p:tavLst>
                                        <p:tav tm="0">
                                          <p:val>
                                            <p:fltVal val="0"/>
                                          </p:val>
                                        </p:tav>
                                        <p:tav tm="100000">
                                          <p:val>
                                            <p:strVal val="#ppt_w"/>
                                          </p:val>
                                        </p:tav>
                                      </p:tavLst>
                                    </p:anim>
                                    <p:anim calcmode="lin" valueType="num">
                                      <p:cBhvr>
                                        <p:cTn id="41" dur="500" fill="hold"/>
                                        <p:tgtEl>
                                          <p:spTgt spid="197635">
                                            <p:txEl>
                                              <p:pRg st="6" end="6"/>
                                            </p:txEl>
                                          </p:spTgt>
                                        </p:tgtEl>
                                        <p:attrNameLst>
                                          <p:attrName>ppt_h</p:attrName>
                                        </p:attrNameLst>
                                      </p:cBhvr>
                                      <p:tavLst>
                                        <p:tav tm="0">
                                          <p:val>
                                            <p:strVal val="#ppt_h"/>
                                          </p:val>
                                        </p:tav>
                                        <p:tav tm="100000">
                                          <p:val>
                                            <p:strVal val="#ppt_h"/>
                                          </p:val>
                                        </p:tav>
                                      </p:tavLst>
                                    </p:anim>
                                  </p:childTnLst>
                                </p:cTn>
                              </p:par>
                            </p:childTnLst>
                          </p:cTn>
                        </p:par>
                        <p:par>
                          <p:cTn id="42" fill="hold" nodeType="afterGroup">
                            <p:stCondLst>
                              <p:cond delay="2500"/>
                            </p:stCondLst>
                            <p:childTnLst>
                              <p:par>
                                <p:cTn id="43" presetID="17" presetClass="entr" presetSubtype="10" fill="hold" grpId="0" nodeType="afterEffect">
                                  <p:stCondLst>
                                    <p:cond delay="0"/>
                                  </p:stCondLst>
                                  <p:childTnLst>
                                    <p:set>
                                      <p:cBhvr>
                                        <p:cTn id="44" dur="1" fill="hold">
                                          <p:stCondLst>
                                            <p:cond delay="0"/>
                                          </p:stCondLst>
                                        </p:cTn>
                                        <p:tgtEl>
                                          <p:spTgt spid="197635">
                                            <p:txEl>
                                              <p:pRg st="7" end="7"/>
                                            </p:txEl>
                                          </p:spTgt>
                                        </p:tgtEl>
                                        <p:attrNameLst>
                                          <p:attrName>style.visibility</p:attrName>
                                        </p:attrNameLst>
                                      </p:cBhvr>
                                      <p:to>
                                        <p:strVal val="visible"/>
                                      </p:to>
                                    </p:set>
                                    <p:anim calcmode="lin" valueType="num">
                                      <p:cBhvr>
                                        <p:cTn id="45" dur="500" fill="hold"/>
                                        <p:tgtEl>
                                          <p:spTgt spid="197635">
                                            <p:txEl>
                                              <p:pRg st="7" end="7"/>
                                            </p:txEl>
                                          </p:spTgt>
                                        </p:tgtEl>
                                        <p:attrNameLst>
                                          <p:attrName>ppt_w</p:attrName>
                                        </p:attrNameLst>
                                      </p:cBhvr>
                                      <p:tavLst>
                                        <p:tav tm="0">
                                          <p:val>
                                            <p:fltVal val="0"/>
                                          </p:val>
                                        </p:tav>
                                        <p:tav tm="100000">
                                          <p:val>
                                            <p:strVal val="#ppt_w"/>
                                          </p:val>
                                        </p:tav>
                                      </p:tavLst>
                                    </p:anim>
                                    <p:anim calcmode="lin" valueType="num">
                                      <p:cBhvr>
                                        <p:cTn id="46" dur="500" fill="hold"/>
                                        <p:tgtEl>
                                          <p:spTgt spid="197635">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4" grpId="0"/>
      <p:bldP spid="197635"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p:spPr>
        <p:txBody>
          <a:bodyPr/>
          <a:lstStyle/>
          <a:p>
            <a:fld id="{FFC59CBC-0855-4411-AED4-A19E5B17A88D}" type="slidenum">
              <a:rPr lang="he-IL" smtClean="0"/>
              <a:pPr/>
              <a:t>22</a:t>
            </a:fld>
            <a:endParaRPr lang="en-US" smtClean="0"/>
          </a:p>
        </p:txBody>
      </p:sp>
      <p:sp>
        <p:nvSpPr>
          <p:cNvPr id="24579" name="Rectangle 2"/>
          <p:cNvSpPr>
            <a:spLocks noGrp="1" noChangeArrowheads="1"/>
          </p:cNvSpPr>
          <p:nvPr>
            <p:ph type="title"/>
          </p:nvPr>
        </p:nvSpPr>
        <p:spPr>
          <a:xfrm>
            <a:off x="1030288" y="130175"/>
            <a:ext cx="6884987" cy="1327150"/>
          </a:xfrm>
        </p:spPr>
        <p:txBody>
          <a:bodyPr/>
          <a:lstStyle/>
          <a:p>
            <a:pPr eaLnBrk="1" hangingPunct="1"/>
            <a:r>
              <a:rPr lang="he-IL" sz="3400" smtClean="0"/>
              <a:t>תרגיל כיתה</a:t>
            </a:r>
            <a:endParaRPr lang="en-US" sz="3400" smtClean="0"/>
          </a:p>
        </p:txBody>
      </p:sp>
      <p:sp>
        <p:nvSpPr>
          <p:cNvPr id="198659" name="Rectangle 3"/>
          <p:cNvSpPr>
            <a:spLocks noGrp="1" noChangeArrowheads="1"/>
          </p:cNvSpPr>
          <p:nvPr>
            <p:ph type="body" idx="1"/>
          </p:nvPr>
        </p:nvSpPr>
        <p:spPr/>
        <p:txBody>
          <a:bodyPr/>
          <a:lstStyle/>
          <a:p>
            <a:pPr marL="571500" indent="-571500" algn="just" eaLnBrk="1" hangingPunct="1">
              <a:lnSpc>
                <a:spcPct val="110000"/>
              </a:lnSpc>
              <a:buFont typeface="Wingdings" pitchFamily="2" charset="2"/>
              <a:buNone/>
            </a:pPr>
            <a:r>
              <a:rPr lang="he-IL" sz="1900" smtClean="0"/>
              <a:t>לגבי כל זוג מונחים:</a:t>
            </a:r>
          </a:p>
          <a:p>
            <a:pPr marL="571500" indent="-571500" algn="just" eaLnBrk="1" hangingPunct="1">
              <a:lnSpc>
                <a:spcPct val="110000"/>
              </a:lnSpc>
              <a:buClr>
                <a:srgbClr val="0000FF"/>
              </a:buClr>
              <a:buFont typeface="Wingdings" pitchFamily="2" charset="2"/>
              <a:buChar char="§"/>
            </a:pPr>
            <a:r>
              <a:rPr lang="he-IL" sz="1900" smtClean="0"/>
              <a:t>ציין מהו המונח התיאורטי ומהי ההגדרה התצפיתית?</a:t>
            </a:r>
          </a:p>
          <a:p>
            <a:pPr marL="571500" indent="-571500" algn="just" eaLnBrk="1" hangingPunct="1">
              <a:lnSpc>
                <a:spcPct val="110000"/>
              </a:lnSpc>
              <a:buClr>
                <a:srgbClr val="0000FF"/>
              </a:buClr>
              <a:buFont typeface="Wingdings" pitchFamily="2" charset="2"/>
              <a:buChar char="§"/>
            </a:pPr>
            <a:r>
              <a:rPr lang="he-IL" sz="1900" smtClean="0"/>
              <a:t>לגבי כל הגדרה תצפיתית ציין אלו קשיים צפויים כאשר יעשה בה שימוש מעשי (עד כמה ההגדרה חד משמעית)?</a:t>
            </a:r>
          </a:p>
          <a:p>
            <a:pPr marL="571500" indent="-571500" algn="just" eaLnBrk="1" hangingPunct="1">
              <a:lnSpc>
                <a:spcPct val="110000"/>
              </a:lnSpc>
              <a:buClr>
                <a:srgbClr val="0000FF"/>
              </a:buClr>
              <a:buFont typeface="Wingdings" pitchFamily="2" charset="2"/>
              <a:buChar char="§"/>
            </a:pPr>
            <a:r>
              <a:rPr lang="he-IL" sz="1900" smtClean="0"/>
              <a:t>מהי מידת ההלימה של ההגדרה התצפיתית את מונח התיאורטי? </a:t>
            </a:r>
          </a:p>
          <a:p>
            <a:pPr marL="571500" indent="-571500" algn="just" eaLnBrk="1" hangingPunct="1">
              <a:lnSpc>
                <a:spcPct val="110000"/>
              </a:lnSpc>
              <a:buFont typeface="Wingdings" pitchFamily="2" charset="2"/>
              <a:buNone/>
            </a:pPr>
            <a:endParaRPr lang="he-IL" sz="1900" smtClean="0"/>
          </a:p>
          <a:p>
            <a:pPr marL="571500" indent="-571500" algn="just" eaLnBrk="1" hangingPunct="1">
              <a:lnSpc>
                <a:spcPct val="110000"/>
              </a:lnSpc>
              <a:buClr>
                <a:srgbClr val="0000FF"/>
              </a:buClr>
              <a:buFont typeface="Wingdings" pitchFamily="2" charset="2"/>
              <a:buAutoNum type="arabicPeriod"/>
            </a:pPr>
            <a:r>
              <a:rPr lang="he-IL" sz="1900" i="1" smtClean="0"/>
              <a:t>חיי קהילה / מספר הארגונים המקומיים</a:t>
            </a:r>
          </a:p>
          <a:p>
            <a:pPr marL="571500" indent="-571500" algn="just" eaLnBrk="1" hangingPunct="1">
              <a:lnSpc>
                <a:spcPct val="110000"/>
              </a:lnSpc>
              <a:buClr>
                <a:srgbClr val="0000FF"/>
              </a:buClr>
              <a:buFont typeface="Wingdings" pitchFamily="2" charset="2"/>
              <a:buAutoNum type="arabicPeriod"/>
            </a:pPr>
            <a:r>
              <a:rPr lang="he-IL" sz="1900" i="1" smtClean="0"/>
              <a:t>עוני במשפחה / גודל קצבת הסעד</a:t>
            </a:r>
          </a:p>
          <a:p>
            <a:pPr marL="571500" indent="-571500" algn="just" eaLnBrk="1" hangingPunct="1">
              <a:lnSpc>
                <a:spcPct val="110000"/>
              </a:lnSpc>
              <a:buClr>
                <a:srgbClr val="0000FF"/>
              </a:buClr>
              <a:buFont typeface="Wingdings" pitchFamily="2" charset="2"/>
              <a:buAutoNum type="arabicPeriod"/>
            </a:pPr>
            <a:r>
              <a:rPr lang="he-IL" sz="1900" i="1" smtClean="0"/>
              <a:t>זכאות לארוחה מסובסדת בבית הספר / עוני במשפחה</a:t>
            </a:r>
          </a:p>
          <a:p>
            <a:pPr marL="571500" indent="-571500" algn="just" eaLnBrk="1" hangingPunct="1">
              <a:lnSpc>
                <a:spcPct val="110000"/>
              </a:lnSpc>
              <a:buClr>
                <a:srgbClr val="0000FF"/>
              </a:buClr>
              <a:buFont typeface="Wingdings" pitchFamily="2" charset="2"/>
              <a:buAutoNum type="arabicPeriod"/>
            </a:pPr>
            <a:r>
              <a:rPr lang="he-IL" sz="1900" i="1" smtClean="0"/>
              <a:t>בירוקרטיה /  מספר 'רמות הסמכות' בארגון</a:t>
            </a:r>
          </a:p>
          <a:p>
            <a:pPr marL="571500" indent="-571500" algn="just" eaLnBrk="1" hangingPunct="1">
              <a:lnSpc>
                <a:spcPct val="110000"/>
              </a:lnSpc>
              <a:buClr>
                <a:srgbClr val="0000FF"/>
              </a:buClr>
              <a:buFont typeface="Wingdings" pitchFamily="2" charset="2"/>
              <a:buAutoNum type="arabicPeriod"/>
            </a:pPr>
            <a:r>
              <a:rPr lang="he-IL" sz="1900" i="1" smtClean="0"/>
              <a:t>מספר הפעמים שאדם בחר לאותה מפלגה ברציפות / מידת הנאמנות למפלגה</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98659">
                                            <p:txEl>
                                              <p:pRg st="0" end="0"/>
                                            </p:txEl>
                                          </p:spTgt>
                                        </p:tgtEl>
                                        <p:attrNameLst>
                                          <p:attrName>style.visibility</p:attrName>
                                        </p:attrNameLst>
                                      </p:cBhvr>
                                      <p:to>
                                        <p:strVal val="visible"/>
                                      </p:to>
                                    </p:set>
                                    <p:anim calcmode="lin" valueType="num">
                                      <p:cBhvr>
                                        <p:cTn id="7" dur="1000" fill="hold"/>
                                        <p:tgtEl>
                                          <p:spTgt spid="19865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9865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98659">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198659">
                                            <p:txEl>
                                              <p:pRg st="1" end="1"/>
                                            </p:txEl>
                                          </p:spTgt>
                                        </p:tgtEl>
                                        <p:attrNameLst>
                                          <p:attrName>style.visibility</p:attrName>
                                        </p:attrNameLst>
                                      </p:cBhvr>
                                      <p:to>
                                        <p:strVal val="visible"/>
                                      </p:to>
                                    </p:set>
                                    <p:anim calcmode="lin" valueType="num">
                                      <p:cBhvr>
                                        <p:cTn id="13" dur="1000" fill="hold"/>
                                        <p:tgtEl>
                                          <p:spTgt spid="198659">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198659">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198659">
                                            <p:txEl>
                                              <p:pRg st="1" end="1"/>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198659">
                                            <p:txEl>
                                              <p:pRg st="2" end="2"/>
                                            </p:txEl>
                                          </p:spTgt>
                                        </p:tgtEl>
                                        <p:attrNameLst>
                                          <p:attrName>style.visibility</p:attrName>
                                        </p:attrNameLst>
                                      </p:cBhvr>
                                      <p:to>
                                        <p:strVal val="visible"/>
                                      </p:to>
                                    </p:set>
                                    <p:anim calcmode="lin" valueType="num">
                                      <p:cBhvr>
                                        <p:cTn id="19" dur="1000" fill="hold"/>
                                        <p:tgtEl>
                                          <p:spTgt spid="198659">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198659">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98659">
                                            <p:txEl>
                                              <p:pRg st="2" end="2"/>
                                            </p:txEl>
                                          </p:spTgt>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198659">
                                            <p:txEl>
                                              <p:pRg st="3" end="3"/>
                                            </p:txEl>
                                          </p:spTgt>
                                        </p:tgtEl>
                                        <p:attrNameLst>
                                          <p:attrName>style.visibility</p:attrName>
                                        </p:attrNameLst>
                                      </p:cBhvr>
                                      <p:to>
                                        <p:strVal val="visible"/>
                                      </p:to>
                                    </p:set>
                                    <p:anim calcmode="lin" valueType="num">
                                      <p:cBhvr>
                                        <p:cTn id="25" dur="1000" fill="hold"/>
                                        <p:tgtEl>
                                          <p:spTgt spid="198659">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198659">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198659">
                                            <p:txEl>
                                              <p:pRg st="3" end="3"/>
                                            </p:txEl>
                                          </p:spTgt>
                                        </p:tgtEl>
                                      </p:cBhvr>
                                    </p:animEffect>
                                  </p:childTnLst>
                                </p:cTn>
                              </p:par>
                            </p:childTnLst>
                          </p:cTn>
                        </p:par>
                        <p:par>
                          <p:cTn id="28" fill="hold" nodeType="afterGroup">
                            <p:stCondLst>
                              <p:cond delay="4000"/>
                            </p:stCondLst>
                            <p:childTnLst>
                              <p:par>
                                <p:cTn id="29" presetID="55" presetClass="entr" presetSubtype="0" fill="hold" grpId="0" nodeType="afterEffect">
                                  <p:stCondLst>
                                    <p:cond delay="0"/>
                                  </p:stCondLst>
                                  <p:childTnLst>
                                    <p:set>
                                      <p:cBhvr>
                                        <p:cTn id="30" dur="1" fill="hold">
                                          <p:stCondLst>
                                            <p:cond delay="0"/>
                                          </p:stCondLst>
                                        </p:cTn>
                                        <p:tgtEl>
                                          <p:spTgt spid="198659">
                                            <p:txEl>
                                              <p:pRg st="5" end="5"/>
                                            </p:txEl>
                                          </p:spTgt>
                                        </p:tgtEl>
                                        <p:attrNameLst>
                                          <p:attrName>style.visibility</p:attrName>
                                        </p:attrNameLst>
                                      </p:cBhvr>
                                      <p:to>
                                        <p:strVal val="visible"/>
                                      </p:to>
                                    </p:set>
                                    <p:anim calcmode="lin" valueType="num">
                                      <p:cBhvr>
                                        <p:cTn id="31" dur="1000" fill="hold"/>
                                        <p:tgtEl>
                                          <p:spTgt spid="198659">
                                            <p:txEl>
                                              <p:pRg st="5" end="5"/>
                                            </p:txEl>
                                          </p:spTgt>
                                        </p:tgtEl>
                                        <p:attrNameLst>
                                          <p:attrName>ppt_w</p:attrName>
                                        </p:attrNameLst>
                                      </p:cBhvr>
                                      <p:tavLst>
                                        <p:tav tm="0">
                                          <p:val>
                                            <p:strVal val="#ppt_w*0.70"/>
                                          </p:val>
                                        </p:tav>
                                        <p:tav tm="100000">
                                          <p:val>
                                            <p:strVal val="#ppt_w"/>
                                          </p:val>
                                        </p:tav>
                                      </p:tavLst>
                                    </p:anim>
                                    <p:anim calcmode="lin" valueType="num">
                                      <p:cBhvr>
                                        <p:cTn id="32" dur="1000" fill="hold"/>
                                        <p:tgtEl>
                                          <p:spTgt spid="198659">
                                            <p:txEl>
                                              <p:pRg st="5" end="5"/>
                                            </p:txEl>
                                          </p:spTgt>
                                        </p:tgtEl>
                                        <p:attrNameLst>
                                          <p:attrName>ppt_h</p:attrName>
                                        </p:attrNameLst>
                                      </p:cBhvr>
                                      <p:tavLst>
                                        <p:tav tm="0">
                                          <p:val>
                                            <p:strVal val="#ppt_h"/>
                                          </p:val>
                                        </p:tav>
                                        <p:tav tm="100000">
                                          <p:val>
                                            <p:strVal val="#ppt_h"/>
                                          </p:val>
                                        </p:tav>
                                      </p:tavLst>
                                    </p:anim>
                                    <p:animEffect transition="in" filter="fade">
                                      <p:cBhvr>
                                        <p:cTn id="33" dur="1000"/>
                                        <p:tgtEl>
                                          <p:spTgt spid="198659">
                                            <p:txEl>
                                              <p:pRg st="5" end="5"/>
                                            </p:txEl>
                                          </p:spTgt>
                                        </p:tgtEl>
                                      </p:cBhvr>
                                    </p:animEffect>
                                  </p:childTnLst>
                                </p:cTn>
                              </p:par>
                            </p:childTnLst>
                          </p:cTn>
                        </p:par>
                        <p:par>
                          <p:cTn id="34" fill="hold" nodeType="afterGroup">
                            <p:stCondLst>
                              <p:cond delay="5000"/>
                            </p:stCondLst>
                            <p:childTnLst>
                              <p:par>
                                <p:cTn id="35" presetID="55" presetClass="entr" presetSubtype="0" fill="hold" grpId="0" nodeType="afterEffect">
                                  <p:stCondLst>
                                    <p:cond delay="0"/>
                                  </p:stCondLst>
                                  <p:childTnLst>
                                    <p:set>
                                      <p:cBhvr>
                                        <p:cTn id="36" dur="1" fill="hold">
                                          <p:stCondLst>
                                            <p:cond delay="0"/>
                                          </p:stCondLst>
                                        </p:cTn>
                                        <p:tgtEl>
                                          <p:spTgt spid="198659">
                                            <p:txEl>
                                              <p:pRg st="6" end="6"/>
                                            </p:txEl>
                                          </p:spTgt>
                                        </p:tgtEl>
                                        <p:attrNameLst>
                                          <p:attrName>style.visibility</p:attrName>
                                        </p:attrNameLst>
                                      </p:cBhvr>
                                      <p:to>
                                        <p:strVal val="visible"/>
                                      </p:to>
                                    </p:set>
                                    <p:anim calcmode="lin" valueType="num">
                                      <p:cBhvr>
                                        <p:cTn id="37" dur="1000" fill="hold"/>
                                        <p:tgtEl>
                                          <p:spTgt spid="198659">
                                            <p:txEl>
                                              <p:pRg st="6" end="6"/>
                                            </p:txEl>
                                          </p:spTgt>
                                        </p:tgtEl>
                                        <p:attrNameLst>
                                          <p:attrName>ppt_w</p:attrName>
                                        </p:attrNameLst>
                                      </p:cBhvr>
                                      <p:tavLst>
                                        <p:tav tm="0">
                                          <p:val>
                                            <p:strVal val="#ppt_w*0.70"/>
                                          </p:val>
                                        </p:tav>
                                        <p:tav tm="100000">
                                          <p:val>
                                            <p:strVal val="#ppt_w"/>
                                          </p:val>
                                        </p:tav>
                                      </p:tavLst>
                                    </p:anim>
                                    <p:anim calcmode="lin" valueType="num">
                                      <p:cBhvr>
                                        <p:cTn id="38" dur="1000" fill="hold"/>
                                        <p:tgtEl>
                                          <p:spTgt spid="198659">
                                            <p:txEl>
                                              <p:pRg st="6" end="6"/>
                                            </p:txEl>
                                          </p:spTgt>
                                        </p:tgtEl>
                                        <p:attrNameLst>
                                          <p:attrName>ppt_h</p:attrName>
                                        </p:attrNameLst>
                                      </p:cBhvr>
                                      <p:tavLst>
                                        <p:tav tm="0">
                                          <p:val>
                                            <p:strVal val="#ppt_h"/>
                                          </p:val>
                                        </p:tav>
                                        <p:tav tm="100000">
                                          <p:val>
                                            <p:strVal val="#ppt_h"/>
                                          </p:val>
                                        </p:tav>
                                      </p:tavLst>
                                    </p:anim>
                                    <p:animEffect transition="in" filter="fade">
                                      <p:cBhvr>
                                        <p:cTn id="39" dur="1000"/>
                                        <p:tgtEl>
                                          <p:spTgt spid="198659">
                                            <p:txEl>
                                              <p:pRg st="6" end="6"/>
                                            </p:txEl>
                                          </p:spTgt>
                                        </p:tgtEl>
                                      </p:cBhvr>
                                    </p:animEffect>
                                  </p:childTnLst>
                                </p:cTn>
                              </p:par>
                            </p:childTnLst>
                          </p:cTn>
                        </p:par>
                        <p:par>
                          <p:cTn id="40" fill="hold" nodeType="afterGroup">
                            <p:stCondLst>
                              <p:cond delay="6000"/>
                            </p:stCondLst>
                            <p:childTnLst>
                              <p:par>
                                <p:cTn id="41" presetID="55" presetClass="entr" presetSubtype="0" fill="hold" grpId="0" nodeType="afterEffect">
                                  <p:stCondLst>
                                    <p:cond delay="0"/>
                                  </p:stCondLst>
                                  <p:childTnLst>
                                    <p:set>
                                      <p:cBhvr>
                                        <p:cTn id="42" dur="1" fill="hold">
                                          <p:stCondLst>
                                            <p:cond delay="0"/>
                                          </p:stCondLst>
                                        </p:cTn>
                                        <p:tgtEl>
                                          <p:spTgt spid="198659">
                                            <p:txEl>
                                              <p:pRg st="7" end="7"/>
                                            </p:txEl>
                                          </p:spTgt>
                                        </p:tgtEl>
                                        <p:attrNameLst>
                                          <p:attrName>style.visibility</p:attrName>
                                        </p:attrNameLst>
                                      </p:cBhvr>
                                      <p:to>
                                        <p:strVal val="visible"/>
                                      </p:to>
                                    </p:set>
                                    <p:anim calcmode="lin" valueType="num">
                                      <p:cBhvr>
                                        <p:cTn id="43" dur="1000" fill="hold"/>
                                        <p:tgtEl>
                                          <p:spTgt spid="198659">
                                            <p:txEl>
                                              <p:pRg st="7" end="7"/>
                                            </p:txEl>
                                          </p:spTgt>
                                        </p:tgtEl>
                                        <p:attrNameLst>
                                          <p:attrName>ppt_w</p:attrName>
                                        </p:attrNameLst>
                                      </p:cBhvr>
                                      <p:tavLst>
                                        <p:tav tm="0">
                                          <p:val>
                                            <p:strVal val="#ppt_w*0.70"/>
                                          </p:val>
                                        </p:tav>
                                        <p:tav tm="100000">
                                          <p:val>
                                            <p:strVal val="#ppt_w"/>
                                          </p:val>
                                        </p:tav>
                                      </p:tavLst>
                                    </p:anim>
                                    <p:anim calcmode="lin" valueType="num">
                                      <p:cBhvr>
                                        <p:cTn id="44" dur="1000" fill="hold"/>
                                        <p:tgtEl>
                                          <p:spTgt spid="198659">
                                            <p:txEl>
                                              <p:pRg st="7" end="7"/>
                                            </p:txEl>
                                          </p:spTgt>
                                        </p:tgtEl>
                                        <p:attrNameLst>
                                          <p:attrName>ppt_h</p:attrName>
                                        </p:attrNameLst>
                                      </p:cBhvr>
                                      <p:tavLst>
                                        <p:tav tm="0">
                                          <p:val>
                                            <p:strVal val="#ppt_h"/>
                                          </p:val>
                                        </p:tav>
                                        <p:tav tm="100000">
                                          <p:val>
                                            <p:strVal val="#ppt_h"/>
                                          </p:val>
                                        </p:tav>
                                      </p:tavLst>
                                    </p:anim>
                                    <p:animEffect transition="in" filter="fade">
                                      <p:cBhvr>
                                        <p:cTn id="45" dur="1000"/>
                                        <p:tgtEl>
                                          <p:spTgt spid="198659">
                                            <p:txEl>
                                              <p:pRg st="7" end="7"/>
                                            </p:txEl>
                                          </p:spTgt>
                                        </p:tgtEl>
                                      </p:cBhvr>
                                    </p:animEffect>
                                  </p:childTnLst>
                                </p:cTn>
                              </p:par>
                            </p:childTnLst>
                          </p:cTn>
                        </p:par>
                        <p:par>
                          <p:cTn id="46" fill="hold" nodeType="afterGroup">
                            <p:stCondLst>
                              <p:cond delay="7000"/>
                            </p:stCondLst>
                            <p:childTnLst>
                              <p:par>
                                <p:cTn id="47" presetID="55" presetClass="entr" presetSubtype="0" fill="hold" grpId="0" nodeType="afterEffect">
                                  <p:stCondLst>
                                    <p:cond delay="0"/>
                                  </p:stCondLst>
                                  <p:childTnLst>
                                    <p:set>
                                      <p:cBhvr>
                                        <p:cTn id="48" dur="1" fill="hold">
                                          <p:stCondLst>
                                            <p:cond delay="0"/>
                                          </p:stCondLst>
                                        </p:cTn>
                                        <p:tgtEl>
                                          <p:spTgt spid="198659">
                                            <p:txEl>
                                              <p:pRg st="8" end="8"/>
                                            </p:txEl>
                                          </p:spTgt>
                                        </p:tgtEl>
                                        <p:attrNameLst>
                                          <p:attrName>style.visibility</p:attrName>
                                        </p:attrNameLst>
                                      </p:cBhvr>
                                      <p:to>
                                        <p:strVal val="visible"/>
                                      </p:to>
                                    </p:set>
                                    <p:anim calcmode="lin" valueType="num">
                                      <p:cBhvr>
                                        <p:cTn id="49" dur="1000" fill="hold"/>
                                        <p:tgtEl>
                                          <p:spTgt spid="198659">
                                            <p:txEl>
                                              <p:pRg st="8" end="8"/>
                                            </p:txEl>
                                          </p:spTgt>
                                        </p:tgtEl>
                                        <p:attrNameLst>
                                          <p:attrName>ppt_w</p:attrName>
                                        </p:attrNameLst>
                                      </p:cBhvr>
                                      <p:tavLst>
                                        <p:tav tm="0">
                                          <p:val>
                                            <p:strVal val="#ppt_w*0.70"/>
                                          </p:val>
                                        </p:tav>
                                        <p:tav tm="100000">
                                          <p:val>
                                            <p:strVal val="#ppt_w"/>
                                          </p:val>
                                        </p:tav>
                                      </p:tavLst>
                                    </p:anim>
                                    <p:anim calcmode="lin" valueType="num">
                                      <p:cBhvr>
                                        <p:cTn id="50" dur="1000" fill="hold"/>
                                        <p:tgtEl>
                                          <p:spTgt spid="198659">
                                            <p:txEl>
                                              <p:pRg st="8" end="8"/>
                                            </p:txEl>
                                          </p:spTgt>
                                        </p:tgtEl>
                                        <p:attrNameLst>
                                          <p:attrName>ppt_h</p:attrName>
                                        </p:attrNameLst>
                                      </p:cBhvr>
                                      <p:tavLst>
                                        <p:tav tm="0">
                                          <p:val>
                                            <p:strVal val="#ppt_h"/>
                                          </p:val>
                                        </p:tav>
                                        <p:tav tm="100000">
                                          <p:val>
                                            <p:strVal val="#ppt_h"/>
                                          </p:val>
                                        </p:tav>
                                      </p:tavLst>
                                    </p:anim>
                                    <p:animEffect transition="in" filter="fade">
                                      <p:cBhvr>
                                        <p:cTn id="51" dur="1000"/>
                                        <p:tgtEl>
                                          <p:spTgt spid="198659">
                                            <p:txEl>
                                              <p:pRg st="8" end="8"/>
                                            </p:txEl>
                                          </p:spTgt>
                                        </p:tgtEl>
                                      </p:cBhvr>
                                    </p:animEffect>
                                  </p:childTnLst>
                                </p:cTn>
                              </p:par>
                            </p:childTnLst>
                          </p:cTn>
                        </p:par>
                        <p:par>
                          <p:cTn id="52" fill="hold" nodeType="afterGroup">
                            <p:stCondLst>
                              <p:cond delay="8000"/>
                            </p:stCondLst>
                            <p:childTnLst>
                              <p:par>
                                <p:cTn id="53" presetID="55" presetClass="entr" presetSubtype="0" fill="hold" grpId="0" nodeType="afterEffect">
                                  <p:stCondLst>
                                    <p:cond delay="0"/>
                                  </p:stCondLst>
                                  <p:childTnLst>
                                    <p:set>
                                      <p:cBhvr>
                                        <p:cTn id="54" dur="1" fill="hold">
                                          <p:stCondLst>
                                            <p:cond delay="0"/>
                                          </p:stCondLst>
                                        </p:cTn>
                                        <p:tgtEl>
                                          <p:spTgt spid="198659">
                                            <p:txEl>
                                              <p:pRg st="9" end="9"/>
                                            </p:txEl>
                                          </p:spTgt>
                                        </p:tgtEl>
                                        <p:attrNameLst>
                                          <p:attrName>style.visibility</p:attrName>
                                        </p:attrNameLst>
                                      </p:cBhvr>
                                      <p:to>
                                        <p:strVal val="visible"/>
                                      </p:to>
                                    </p:set>
                                    <p:anim calcmode="lin" valueType="num">
                                      <p:cBhvr>
                                        <p:cTn id="55" dur="1000" fill="hold"/>
                                        <p:tgtEl>
                                          <p:spTgt spid="198659">
                                            <p:txEl>
                                              <p:pRg st="9" end="9"/>
                                            </p:txEl>
                                          </p:spTgt>
                                        </p:tgtEl>
                                        <p:attrNameLst>
                                          <p:attrName>ppt_w</p:attrName>
                                        </p:attrNameLst>
                                      </p:cBhvr>
                                      <p:tavLst>
                                        <p:tav tm="0">
                                          <p:val>
                                            <p:strVal val="#ppt_w*0.70"/>
                                          </p:val>
                                        </p:tav>
                                        <p:tav tm="100000">
                                          <p:val>
                                            <p:strVal val="#ppt_w"/>
                                          </p:val>
                                        </p:tav>
                                      </p:tavLst>
                                    </p:anim>
                                    <p:anim calcmode="lin" valueType="num">
                                      <p:cBhvr>
                                        <p:cTn id="56" dur="1000" fill="hold"/>
                                        <p:tgtEl>
                                          <p:spTgt spid="198659">
                                            <p:txEl>
                                              <p:pRg st="9" end="9"/>
                                            </p:txEl>
                                          </p:spTgt>
                                        </p:tgtEl>
                                        <p:attrNameLst>
                                          <p:attrName>ppt_h</p:attrName>
                                        </p:attrNameLst>
                                      </p:cBhvr>
                                      <p:tavLst>
                                        <p:tav tm="0">
                                          <p:val>
                                            <p:strVal val="#ppt_h"/>
                                          </p:val>
                                        </p:tav>
                                        <p:tav tm="100000">
                                          <p:val>
                                            <p:strVal val="#ppt_h"/>
                                          </p:val>
                                        </p:tav>
                                      </p:tavLst>
                                    </p:anim>
                                    <p:animEffect transition="in" filter="fade">
                                      <p:cBhvr>
                                        <p:cTn id="57" dur="1000"/>
                                        <p:tgtEl>
                                          <p:spTgt spid="19865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9"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Slide Number Placeholder 4"/>
          <p:cNvSpPr>
            <a:spLocks noGrp="1"/>
          </p:cNvSpPr>
          <p:nvPr>
            <p:ph type="sldNum" sz="quarter" idx="11"/>
          </p:nvPr>
        </p:nvSpPr>
        <p:spPr>
          <a:noFill/>
        </p:spPr>
        <p:txBody>
          <a:bodyPr/>
          <a:lstStyle/>
          <a:p>
            <a:fld id="{691A1D4A-AC3E-4D17-908A-2DF07A4E5F5B}" type="slidenum">
              <a:rPr lang="he-IL" smtClean="0"/>
              <a:pPr/>
              <a:t>23</a:t>
            </a:fld>
            <a:endParaRPr lang="en-US" smtClean="0"/>
          </a:p>
        </p:txBody>
      </p:sp>
      <p:sp>
        <p:nvSpPr>
          <p:cNvPr id="199682" name="Rectangle 2"/>
          <p:cNvSpPr>
            <a:spLocks noGrp="1" noChangeArrowheads="1"/>
          </p:cNvSpPr>
          <p:nvPr>
            <p:ph type="title"/>
          </p:nvPr>
        </p:nvSpPr>
        <p:spPr/>
        <p:txBody>
          <a:bodyPr/>
          <a:lstStyle/>
          <a:p>
            <a:pPr eaLnBrk="1" hangingPunct="1"/>
            <a:r>
              <a:rPr lang="he-IL" smtClean="0"/>
              <a:t>שלבי החקירה המדעית</a:t>
            </a:r>
            <a:endParaRPr lang="en-US" smtClean="0"/>
          </a:p>
        </p:txBody>
      </p:sp>
      <p:sp>
        <p:nvSpPr>
          <p:cNvPr id="199683" name="Rectangle 3"/>
          <p:cNvSpPr>
            <a:spLocks noGrp="1" noChangeArrowheads="1"/>
          </p:cNvSpPr>
          <p:nvPr>
            <p:ph type="body" idx="1"/>
          </p:nvPr>
        </p:nvSpPr>
        <p:spPr>
          <a:xfrm>
            <a:off x="971550" y="1700213"/>
            <a:ext cx="7726363" cy="4400550"/>
          </a:xfrm>
        </p:spPr>
        <p:txBody>
          <a:bodyPr/>
          <a:lstStyle/>
          <a:p>
            <a:pPr eaLnBrk="1" hangingPunct="1">
              <a:lnSpc>
                <a:spcPct val="110000"/>
              </a:lnSpc>
              <a:buClr>
                <a:srgbClr val="0000FF"/>
              </a:buClr>
              <a:buFont typeface="Wingdings" pitchFamily="2" charset="2"/>
              <a:buChar char="r"/>
            </a:pPr>
            <a:r>
              <a:rPr lang="he-IL" sz="2400" b="1" smtClean="0"/>
              <a:t>תהייה וניסוחה (שאלת המחקר):</a:t>
            </a:r>
            <a:r>
              <a:rPr lang="he-IL" sz="2400" smtClean="0"/>
              <a:t> האם יש קשר בין רמת השכלה לרמת שכר?</a:t>
            </a:r>
          </a:p>
          <a:p>
            <a:pPr eaLnBrk="1" hangingPunct="1">
              <a:lnSpc>
                <a:spcPct val="110000"/>
              </a:lnSpc>
              <a:buClr>
                <a:srgbClr val="0000FF"/>
              </a:buClr>
              <a:buFont typeface="Wingdings" pitchFamily="2" charset="2"/>
              <a:buChar char="r"/>
            </a:pPr>
            <a:r>
              <a:rPr lang="he-IL" sz="2400" b="1" smtClean="0"/>
              <a:t>השערה וניסוחה (השערת המחקר):</a:t>
            </a:r>
            <a:r>
              <a:rPr lang="he-IL" sz="2400" smtClean="0"/>
              <a:t> יש קשר בין רמת השכלה לרמת שכר כך שהראשון עולה השני גם עולה.</a:t>
            </a:r>
          </a:p>
          <a:p>
            <a:pPr algn="justLow" eaLnBrk="1" hangingPunct="1">
              <a:lnSpc>
                <a:spcPct val="110000"/>
              </a:lnSpc>
              <a:buClr>
                <a:srgbClr val="0000FF"/>
              </a:buClr>
              <a:buFont typeface="Wingdings" pitchFamily="2" charset="2"/>
              <a:buChar char="r"/>
            </a:pPr>
            <a:r>
              <a:rPr lang="he-IL" sz="2400" b="1" smtClean="0"/>
              <a:t>היקש וניסוחו (הסתכנות, העמדה לניסוי, אמפיריות):</a:t>
            </a:r>
            <a:r>
              <a:rPr lang="he-IL" sz="2400" smtClean="0"/>
              <a:t> אם יש קשר אזי... במקומות בהם רמת ההשכלה גבוהה יותר תימצא רמת שכר גבוהה יותר ולהיפך (קורלטיבי). במקומות בהם נעלה את רמת ההשכלה תימצא עליה ברמת השכר ביחס למקומות בהם לא נעלה את רמת ההשכלה (סיבתי).    </a:t>
            </a:r>
          </a:p>
          <a:p>
            <a:pPr eaLnBrk="1" hangingPunct="1">
              <a:lnSpc>
                <a:spcPct val="110000"/>
              </a:lnSpc>
              <a:buClr>
                <a:srgbClr val="0000FF"/>
              </a:buClr>
              <a:buFont typeface="Wingdings" pitchFamily="2" charset="2"/>
              <a:buChar char="r"/>
            </a:pPr>
            <a:r>
              <a:rPr lang="he-IL" sz="2400" b="1" smtClean="0"/>
              <a:t>בדיקה ומסקנה:</a:t>
            </a:r>
            <a:r>
              <a:rPr lang="he-IL" sz="2400" smtClean="0"/>
              <a:t> בחינה אמפירית של ההשערה - </a:t>
            </a:r>
            <a:r>
              <a:rPr lang="he-IL" sz="2400" b="1" smtClean="0"/>
              <a:t>שיטות מחקר</a:t>
            </a:r>
            <a:r>
              <a:rPr lang="he-IL" sz="2400" smtClean="0"/>
              <a:t>.</a:t>
            </a: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199682"/>
                                        </p:tgtEl>
                                      </p:cBhvr>
                                    </p:animEffect>
                                    <p:animScale>
                                      <p:cBhvr>
                                        <p:cTn id="7" dur="250" autoRev="1" fill="hold"/>
                                        <p:tgtEl>
                                          <p:spTgt spid="199682"/>
                                        </p:tgtEl>
                                      </p:cBhvr>
                                      <p:by x="105000" y="105000"/>
                                    </p:animScale>
                                  </p:childTnLst>
                                </p:cTn>
                              </p:par>
                            </p:childTnLst>
                          </p:cTn>
                        </p:par>
                        <p:par>
                          <p:cTn id="8" fill="hold" nodeType="afterGroup">
                            <p:stCondLst>
                              <p:cond delay="500"/>
                            </p:stCondLst>
                            <p:childTnLst>
                              <p:par>
                                <p:cTn id="9" presetID="17" presetClass="entr" presetSubtype="10" fill="hold" grpId="0" nodeType="afterEffect">
                                  <p:stCondLst>
                                    <p:cond delay="0"/>
                                  </p:stCondLst>
                                  <p:childTnLst>
                                    <p:set>
                                      <p:cBhvr>
                                        <p:cTn id="10" dur="1" fill="hold">
                                          <p:stCondLst>
                                            <p:cond delay="0"/>
                                          </p:stCondLst>
                                        </p:cTn>
                                        <p:tgtEl>
                                          <p:spTgt spid="199683">
                                            <p:txEl>
                                              <p:pRg st="0" end="0"/>
                                            </p:txEl>
                                          </p:spTgt>
                                        </p:tgtEl>
                                        <p:attrNameLst>
                                          <p:attrName>style.visibility</p:attrName>
                                        </p:attrNameLst>
                                      </p:cBhvr>
                                      <p:to>
                                        <p:strVal val="visible"/>
                                      </p:to>
                                    </p:set>
                                    <p:anim calcmode="lin" valueType="num">
                                      <p:cBhvr>
                                        <p:cTn id="11" dur="500" fill="hold"/>
                                        <p:tgtEl>
                                          <p:spTgt spid="199683">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199683">
                                            <p:txEl>
                                              <p:pRg st="0" end="0"/>
                                            </p:txEl>
                                          </p:spTgt>
                                        </p:tgtEl>
                                        <p:attrNameLst>
                                          <p:attrName>ppt_h</p:attrName>
                                        </p:attrNameLst>
                                      </p:cBhvr>
                                      <p:tavLst>
                                        <p:tav tm="0">
                                          <p:val>
                                            <p:strVal val="#ppt_h"/>
                                          </p:val>
                                        </p:tav>
                                        <p:tav tm="100000">
                                          <p:val>
                                            <p:strVal val="#ppt_h"/>
                                          </p:val>
                                        </p:tav>
                                      </p:tavLst>
                                    </p:anim>
                                  </p:childTnLst>
                                </p:cTn>
                              </p:par>
                            </p:childTnLst>
                          </p:cTn>
                        </p:par>
                        <p:par>
                          <p:cTn id="13" fill="hold" nodeType="afterGroup">
                            <p:stCondLst>
                              <p:cond delay="1000"/>
                            </p:stCondLst>
                            <p:childTnLst>
                              <p:par>
                                <p:cTn id="14" presetID="17" presetClass="entr" presetSubtype="10" fill="hold" grpId="0" nodeType="afterEffect">
                                  <p:stCondLst>
                                    <p:cond delay="0"/>
                                  </p:stCondLst>
                                  <p:childTnLst>
                                    <p:set>
                                      <p:cBhvr>
                                        <p:cTn id="15" dur="1" fill="hold">
                                          <p:stCondLst>
                                            <p:cond delay="0"/>
                                          </p:stCondLst>
                                        </p:cTn>
                                        <p:tgtEl>
                                          <p:spTgt spid="199683">
                                            <p:txEl>
                                              <p:pRg st="1" end="1"/>
                                            </p:txEl>
                                          </p:spTgt>
                                        </p:tgtEl>
                                        <p:attrNameLst>
                                          <p:attrName>style.visibility</p:attrName>
                                        </p:attrNameLst>
                                      </p:cBhvr>
                                      <p:to>
                                        <p:strVal val="visible"/>
                                      </p:to>
                                    </p:set>
                                    <p:anim calcmode="lin" valueType="num">
                                      <p:cBhvr>
                                        <p:cTn id="16" dur="500" fill="hold"/>
                                        <p:tgtEl>
                                          <p:spTgt spid="199683">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199683">
                                            <p:txEl>
                                              <p:pRg st="1" end="1"/>
                                            </p:txEl>
                                          </p:spTgt>
                                        </p:tgtEl>
                                        <p:attrNameLst>
                                          <p:attrName>ppt_h</p:attrName>
                                        </p:attrNameLst>
                                      </p:cBhvr>
                                      <p:tavLst>
                                        <p:tav tm="0">
                                          <p:val>
                                            <p:strVal val="#ppt_h"/>
                                          </p:val>
                                        </p:tav>
                                        <p:tav tm="100000">
                                          <p:val>
                                            <p:strVal val="#ppt_h"/>
                                          </p:val>
                                        </p:tav>
                                      </p:tavLst>
                                    </p:anim>
                                  </p:childTnLst>
                                </p:cTn>
                              </p:par>
                            </p:childTnLst>
                          </p:cTn>
                        </p:par>
                        <p:par>
                          <p:cTn id="18" fill="hold" nodeType="afterGroup">
                            <p:stCondLst>
                              <p:cond delay="1500"/>
                            </p:stCondLst>
                            <p:childTnLst>
                              <p:par>
                                <p:cTn id="19" presetID="17" presetClass="entr" presetSubtype="10" fill="hold" grpId="0" nodeType="afterEffect">
                                  <p:stCondLst>
                                    <p:cond delay="0"/>
                                  </p:stCondLst>
                                  <p:childTnLst>
                                    <p:set>
                                      <p:cBhvr>
                                        <p:cTn id="20" dur="1" fill="hold">
                                          <p:stCondLst>
                                            <p:cond delay="0"/>
                                          </p:stCondLst>
                                        </p:cTn>
                                        <p:tgtEl>
                                          <p:spTgt spid="199683">
                                            <p:txEl>
                                              <p:pRg st="2" end="2"/>
                                            </p:txEl>
                                          </p:spTgt>
                                        </p:tgtEl>
                                        <p:attrNameLst>
                                          <p:attrName>style.visibility</p:attrName>
                                        </p:attrNameLst>
                                      </p:cBhvr>
                                      <p:to>
                                        <p:strVal val="visible"/>
                                      </p:to>
                                    </p:set>
                                    <p:anim calcmode="lin" valueType="num">
                                      <p:cBhvr>
                                        <p:cTn id="21" dur="500" fill="hold"/>
                                        <p:tgtEl>
                                          <p:spTgt spid="19968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99683">
                                            <p:txEl>
                                              <p:pRg st="2" end="2"/>
                                            </p:txEl>
                                          </p:spTgt>
                                        </p:tgtEl>
                                        <p:attrNameLst>
                                          <p:attrName>ppt_h</p:attrName>
                                        </p:attrNameLst>
                                      </p:cBhvr>
                                      <p:tavLst>
                                        <p:tav tm="0">
                                          <p:val>
                                            <p:strVal val="#ppt_h"/>
                                          </p:val>
                                        </p:tav>
                                        <p:tav tm="100000">
                                          <p:val>
                                            <p:strVal val="#ppt_h"/>
                                          </p:val>
                                        </p:tav>
                                      </p:tavLst>
                                    </p:anim>
                                  </p:childTnLst>
                                </p:cTn>
                              </p:par>
                            </p:childTnLst>
                          </p:cTn>
                        </p:par>
                        <p:par>
                          <p:cTn id="23" fill="hold" nodeType="afterGroup">
                            <p:stCondLst>
                              <p:cond delay="2000"/>
                            </p:stCondLst>
                            <p:childTnLst>
                              <p:par>
                                <p:cTn id="24" presetID="17" presetClass="entr" presetSubtype="10" fill="hold" grpId="0" nodeType="afterEffect">
                                  <p:stCondLst>
                                    <p:cond delay="0"/>
                                  </p:stCondLst>
                                  <p:childTnLst>
                                    <p:set>
                                      <p:cBhvr>
                                        <p:cTn id="25" dur="1" fill="hold">
                                          <p:stCondLst>
                                            <p:cond delay="0"/>
                                          </p:stCondLst>
                                        </p:cTn>
                                        <p:tgtEl>
                                          <p:spTgt spid="199683">
                                            <p:txEl>
                                              <p:pRg st="3" end="3"/>
                                            </p:txEl>
                                          </p:spTgt>
                                        </p:tgtEl>
                                        <p:attrNameLst>
                                          <p:attrName>style.visibility</p:attrName>
                                        </p:attrNameLst>
                                      </p:cBhvr>
                                      <p:to>
                                        <p:strVal val="visible"/>
                                      </p:to>
                                    </p:set>
                                    <p:anim calcmode="lin" valueType="num">
                                      <p:cBhvr>
                                        <p:cTn id="26" dur="500" fill="hold"/>
                                        <p:tgtEl>
                                          <p:spTgt spid="199683">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19968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2" grpId="0"/>
      <p:bldP spid="19968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1"/>
          </p:nvPr>
        </p:nvSpPr>
        <p:spPr>
          <a:noFill/>
        </p:spPr>
        <p:txBody>
          <a:bodyPr/>
          <a:lstStyle/>
          <a:p>
            <a:fld id="{87B637E2-3ACE-4B6D-A040-B10DE78E6F6E}" type="slidenum">
              <a:rPr lang="he-IL" smtClean="0"/>
              <a:pPr/>
              <a:t>24</a:t>
            </a:fld>
            <a:endParaRPr lang="en-US" smtClean="0"/>
          </a:p>
        </p:txBody>
      </p:sp>
      <p:sp>
        <p:nvSpPr>
          <p:cNvPr id="26627" name="Rectangle 2"/>
          <p:cNvSpPr>
            <a:spLocks noGrp="1" noChangeArrowheads="1"/>
          </p:cNvSpPr>
          <p:nvPr>
            <p:ph type="title"/>
          </p:nvPr>
        </p:nvSpPr>
        <p:spPr/>
        <p:txBody>
          <a:bodyPr/>
          <a:lstStyle/>
          <a:p>
            <a:pPr eaLnBrk="1" hangingPunct="1"/>
            <a:r>
              <a:rPr lang="he-IL" smtClean="0"/>
              <a:t>מבנה הדו"ח המחקרי</a:t>
            </a:r>
            <a:endParaRPr lang="en-US" smtClean="0"/>
          </a:p>
        </p:txBody>
      </p:sp>
      <p:sp>
        <p:nvSpPr>
          <p:cNvPr id="205828" name="Rectangle 4"/>
          <p:cNvSpPr>
            <a:spLocks noGrp="1" noChangeArrowheads="1"/>
          </p:cNvSpPr>
          <p:nvPr>
            <p:ph type="body" idx="1"/>
          </p:nvPr>
        </p:nvSpPr>
        <p:spPr>
          <a:xfrm>
            <a:off x="900113" y="1989138"/>
            <a:ext cx="7661275" cy="4114800"/>
          </a:xfrm>
          <a:noFill/>
        </p:spPr>
        <p:txBody>
          <a:bodyPr/>
          <a:lstStyle/>
          <a:p>
            <a:pPr marL="292100" indent="-292100" eaLnBrk="1" hangingPunct="1">
              <a:buClr>
                <a:srgbClr val="0000FF"/>
              </a:buClr>
              <a:buFont typeface="Wingdings" pitchFamily="2" charset="2"/>
              <a:buChar char="r"/>
            </a:pPr>
            <a:r>
              <a:rPr lang="he-IL" sz="1700" b="1" smtClean="0"/>
              <a:t>תקציר: </a:t>
            </a:r>
            <a:r>
              <a:rPr lang="he-IL" sz="1700" smtClean="0"/>
              <a:t>מטרת המחקר, שאלת המחקר, נבדקים, המתודולוגיה, תוצאות מרכזיות, מסקנות מרכזיות (ומשמעותן היישומית).</a:t>
            </a:r>
          </a:p>
          <a:p>
            <a:pPr marL="292100" indent="-292100" eaLnBrk="1" hangingPunct="1">
              <a:buClr>
                <a:srgbClr val="0000FF"/>
              </a:buClr>
              <a:buFont typeface="Wingdings" pitchFamily="2" charset="2"/>
              <a:buChar char="r"/>
            </a:pPr>
            <a:r>
              <a:rPr lang="he-IL" sz="2100" b="1" smtClean="0"/>
              <a:t>מבוא:</a:t>
            </a:r>
            <a:r>
              <a:rPr lang="he-IL" sz="2100" smtClean="0"/>
              <a:t> מטרת המחקר, שאלות המחקר, השערותיו וכן סקירה כללית של ספרות מחקרית רלוונטית בנושא.</a:t>
            </a:r>
          </a:p>
          <a:p>
            <a:pPr marL="292100" indent="-292100" eaLnBrk="1" hangingPunct="1">
              <a:buClr>
                <a:srgbClr val="0000FF"/>
              </a:buClr>
              <a:buFont typeface="Wingdings" pitchFamily="2" charset="2"/>
              <a:buChar char="r"/>
            </a:pPr>
            <a:r>
              <a:rPr lang="he-IL" sz="2100" b="1" smtClean="0"/>
              <a:t>שיטה:</a:t>
            </a:r>
            <a:r>
              <a:rPr lang="he-IL" sz="2100" smtClean="0"/>
              <a:t> תיאור המתודולוגיה והאסטרטגיה בה נקט החוקר כדי לבחון את השערותיו.</a:t>
            </a:r>
          </a:p>
          <a:p>
            <a:pPr marL="857250" lvl="1" indent="-285750" eaLnBrk="1" hangingPunct="1">
              <a:buClr>
                <a:srgbClr val="0000FF"/>
              </a:buClr>
            </a:pPr>
            <a:r>
              <a:rPr lang="he-IL" sz="1700" smtClean="0"/>
              <a:t>נבדקים – מי השתתף במחקר, גילם, מינם וכיו"ב.</a:t>
            </a:r>
          </a:p>
          <a:p>
            <a:pPr marL="857250" lvl="1" indent="-285750" eaLnBrk="1" hangingPunct="1">
              <a:buClr>
                <a:srgbClr val="0000FF"/>
              </a:buClr>
            </a:pPr>
            <a:r>
              <a:rPr lang="he-IL" sz="1700" smtClean="0"/>
              <a:t>כלים – כלים, מבחנים, שאלונים וכיו"ב.</a:t>
            </a:r>
          </a:p>
          <a:p>
            <a:pPr marL="857250" lvl="1" indent="-285750" eaLnBrk="1" hangingPunct="1">
              <a:buClr>
                <a:srgbClr val="0000FF"/>
              </a:buClr>
            </a:pPr>
            <a:r>
              <a:rPr lang="he-IL" sz="1700" smtClean="0"/>
              <a:t>הליך – כיצד התבצע המחקר (ניסויי או מתאמי).</a:t>
            </a:r>
          </a:p>
          <a:p>
            <a:pPr marL="292100" indent="-292100" eaLnBrk="1" hangingPunct="1">
              <a:buClr>
                <a:srgbClr val="0000FF"/>
              </a:buClr>
              <a:buFont typeface="Wingdings" pitchFamily="2" charset="2"/>
              <a:buChar char="r"/>
            </a:pPr>
            <a:r>
              <a:rPr lang="he-IL" sz="2100" b="1" smtClean="0"/>
              <a:t>תוצאות:</a:t>
            </a:r>
            <a:r>
              <a:rPr lang="he-IL" sz="2100" smtClean="0"/>
              <a:t> אופן עיבוד וניתוח הנתונים (מבחנים סטטיסטיים) והתוצאות שהתקבלו.</a:t>
            </a:r>
          </a:p>
          <a:p>
            <a:pPr marL="292100" indent="-292100" eaLnBrk="1" hangingPunct="1">
              <a:buClr>
                <a:srgbClr val="0000FF"/>
              </a:buClr>
              <a:buFont typeface="Wingdings" pitchFamily="2" charset="2"/>
              <a:buChar char="r"/>
            </a:pPr>
            <a:r>
              <a:rPr lang="he-IL" sz="2100" b="1" smtClean="0"/>
              <a:t>דיון ומסקנות:</a:t>
            </a:r>
            <a:r>
              <a:rPr lang="he-IL" sz="2100" smtClean="0"/>
              <a:t> מסקנות המחקר, השלכותיו, מגבלות המחקר, מחקרי המשך.</a:t>
            </a:r>
          </a:p>
          <a:p>
            <a:pPr marL="292100" indent="-292100" eaLnBrk="1" hangingPunct="1">
              <a:buClr>
                <a:srgbClr val="0000FF"/>
              </a:buClr>
              <a:buFont typeface="Wingdings" pitchFamily="2" charset="2"/>
              <a:buChar char="r"/>
            </a:pPr>
            <a:r>
              <a:rPr lang="he-IL" sz="1700" b="1" smtClean="0"/>
              <a:t>ביבליוגרפיה.</a:t>
            </a:r>
            <a:endParaRPr lang="en-US" sz="1700"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05828">
                                            <p:txEl>
                                              <p:pRg st="0" end="0"/>
                                            </p:txEl>
                                          </p:spTgt>
                                        </p:tgtEl>
                                        <p:attrNameLst>
                                          <p:attrName>style.visibility</p:attrName>
                                        </p:attrNameLst>
                                      </p:cBhvr>
                                      <p:to>
                                        <p:strVal val="visible"/>
                                      </p:to>
                                    </p:set>
                                    <p:anim calcmode="lin" valueType="num">
                                      <p:cBhvr>
                                        <p:cTn id="7" dur="1000" fill="hold"/>
                                        <p:tgtEl>
                                          <p:spTgt spid="205828">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05828">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05828">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05828">
                                            <p:txEl>
                                              <p:pRg st="1" end="1"/>
                                            </p:txEl>
                                          </p:spTgt>
                                        </p:tgtEl>
                                        <p:attrNameLst>
                                          <p:attrName>style.visibility</p:attrName>
                                        </p:attrNameLst>
                                      </p:cBhvr>
                                      <p:to>
                                        <p:strVal val="visible"/>
                                      </p:to>
                                    </p:set>
                                    <p:anim calcmode="lin" valueType="num">
                                      <p:cBhvr>
                                        <p:cTn id="14" dur="1000" fill="hold"/>
                                        <p:tgtEl>
                                          <p:spTgt spid="205828">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05828">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05828">
                                            <p:txEl>
                                              <p:pRg st="1" end="1"/>
                                            </p:txEl>
                                          </p:spTgt>
                                        </p:tgtEl>
                                      </p:cBhvr>
                                    </p:animEffect>
                                  </p:childTnLst>
                                </p:cTn>
                              </p:par>
                            </p:childTnLst>
                          </p:cTn>
                        </p:par>
                        <p:par>
                          <p:cTn id="17" fill="hold" nodeType="afterGroup">
                            <p:stCondLst>
                              <p:cond delay="1000"/>
                            </p:stCondLst>
                            <p:childTnLst>
                              <p:par>
                                <p:cTn id="18" presetID="55" presetClass="entr" presetSubtype="0" fill="hold" grpId="0" nodeType="afterEffect">
                                  <p:stCondLst>
                                    <p:cond delay="0"/>
                                  </p:stCondLst>
                                  <p:childTnLst>
                                    <p:set>
                                      <p:cBhvr>
                                        <p:cTn id="19" dur="1" fill="hold">
                                          <p:stCondLst>
                                            <p:cond delay="0"/>
                                          </p:stCondLst>
                                        </p:cTn>
                                        <p:tgtEl>
                                          <p:spTgt spid="205828">
                                            <p:txEl>
                                              <p:pRg st="2" end="2"/>
                                            </p:txEl>
                                          </p:spTgt>
                                        </p:tgtEl>
                                        <p:attrNameLst>
                                          <p:attrName>style.visibility</p:attrName>
                                        </p:attrNameLst>
                                      </p:cBhvr>
                                      <p:to>
                                        <p:strVal val="visible"/>
                                      </p:to>
                                    </p:set>
                                    <p:anim calcmode="lin" valueType="num">
                                      <p:cBhvr>
                                        <p:cTn id="20" dur="1000" fill="hold"/>
                                        <p:tgtEl>
                                          <p:spTgt spid="205828">
                                            <p:txEl>
                                              <p:pRg st="2" end="2"/>
                                            </p:txEl>
                                          </p:spTgt>
                                        </p:tgtEl>
                                        <p:attrNameLst>
                                          <p:attrName>ppt_w</p:attrName>
                                        </p:attrNameLst>
                                      </p:cBhvr>
                                      <p:tavLst>
                                        <p:tav tm="0">
                                          <p:val>
                                            <p:strVal val="#ppt_w*0.70"/>
                                          </p:val>
                                        </p:tav>
                                        <p:tav tm="100000">
                                          <p:val>
                                            <p:strVal val="#ppt_w"/>
                                          </p:val>
                                        </p:tav>
                                      </p:tavLst>
                                    </p:anim>
                                    <p:anim calcmode="lin" valueType="num">
                                      <p:cBhvr>
                                        <p:cTn id="21" dur="1000" fill="hold"/>
                                        <p:tgtEl>
                                          <p:spTgt spid="205828">
                                            <p:txEl>
                                              <p:pRg st="2" end="2"/>
                                            </p:txEl>
                                          </p:spTgt>
                                        </p:tgtEl>
                                        <p:attrNameLst>
                                          <p:attrName>ppt_h</p:attrName>
                                        </p:attrNameLst>
                                      </p:cBhvr>
                                      <p:tavLst>
                                        <p:tav tm="0">
                                          <p:val>
                                            <p:strVal val="#ppt_h"/>
                                          </p:val>
                                        </p:tav>
                                        <p:tav tm="100000">
                                          <p:val>
                                            <p:strVal val="#ppt_h"/>
                                          </p:val>
                                        </p:tav>
                                      </p:tavLst>
                                    </p:anim>
                                    <p:animEffect transition="in" filter="fade">
                                      <p:cBhvr>
                                        <p:cTn id="22" dur="1000"/>
                                        <p:tgtEl>
                                          <p:spTgt spid="205828">
                                            <p:txEl>
                                              <p:pRg st="2" end="2"/>
                                            </p:txEl>
                                          </p:spTgt>
                                        </p:tgtEl>
                                      </p:cBhvr>
                                    </p:animEffect>
                                  </p:childTnLst>
                                </p:cTn>
                              </p:par>
                              <p:par>
                                <p:cTn id="23" presetID="55" presetClass="entr" presetSubtype="0" fill="hold" grpId="0" nodeType="withEffect">
                                  <p:stCondLst>
                                    <p:cond delay="0"/>
                                  </p:stCondLst>
                                  <p:childTnLst>
                                    <p:set>
                                      <p:cBhvr>
                                        <p:cTn id="24" dur="1" fill="hold">
                                          <p:stCondLst>
                                            <p:cond delay="0"/>
                                          </p:stCondLst>
                                        </p:cTn>
                                        <p:tgtEl>
                                          <p:spTgt spid="205828">
                                            <p:txEl>
                                              <p:pRg st="3" end="3"/>
                                            </p:txEl>
                                          </p:spTgt>
                                        </p:tgtEl>
                                        <p:attrNameLst>
                                          <p:attrName>style.visibility</p:attrName>
                                        </p:attrNameLst>
                                      </p:cBhvr>
                                      <p:to>
                                        <p:strVal val="visible"/>
                                      </p:to>
                                    </p:set>
                                    <p:anim calcmode="lin" valueType="num">
                                      <p:cBhvr>
                                        <p:cTn id="25" dur="1000" fill="hold"/>
                                        <p:tgtEl>
                                          <p:spTgt spid="205828">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205828">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205828">
                                            <p:txEl>
                                              <p:pRg st="3" end="3"/>
                                            </p:txEl>
                                          </p:spTgt>
                                        </p:tgtEl>
                                      </p:cBhvr>
                                    </p:animEffect>
                                  </p:childTnLst>
                                </p:cTn>
                              </p:par>
                              <p:par>
                                <p:cTn id="28" presetID="55" presetClass="entr" presetSubtype="0" fill="hold" grpId="0" nodeType="withEffect">
                                  <p:stCondLst>
                                    <p:cond delay="0"/>
                                  </p:stCondLst>
                                  <p:childTnLst>
                                    <p:set>
                                      <p:cBhvr>
                                        <p:cTn id="29" dur="1" fill="hold">
                                          <p:stCondLst>
                                            <p:cond delay="0"/>
                                          </p:stCondLst>
                                        </p:cTn>
                                        <p:tgtEl>
                                          <p:spTgt spid="205828">
                                            <p:txEl>
                                              <p:pRg st="4" end="4"/>
                                            </p:txEl>
                                          </p:spTgt>
                                        </p:tgtEl>
                                        <p:attrNameLst>
                                          <p:attrName>style.visibility</p:attrName>
                                        </p:attrNameLst>
                                      </p:cBhvr>
                                      <p:to>
                                        <p:strVal val="visible"/>
                                      </p:to>
                                    </p:set>
                                    <p:anim calcmode="lin" valueType="num">
                                      <p:cBhvr>
                                        <p:cTn id="30" dur="1000" fill="hold"/>
                                        <p:tgtEl>
                                          <p:spTgt spid="205828">
                                            <p:txEl>
                                              <p:pRg st="4" end="4"/>
                                            </p:txEl>
                                          </p:spTgt>
                                        </p:tgtEl>
                                        <p:attrNameLst>
                                          <p:attrName>ppt_w</p:attrName>
                                        </p:attrNameLst>
                                      </p:cBhvr>
                                      <p:tavLst>
                                        <p:tav tm="0">
                                          <p:val>
                                            <p:strVal val="#ppt_w*0.70"/>
                                          </p:val>
                                        </p:tav>
                                        <p:tav tm="100000">
                                          <p:val>
                                            <p:strVal val="#ppt_w"/>
                                          </p:val>
                                        </p:tav>
                                      </p:tavLst>
                                    </p:anim>
                                    <p:anim calcmode="lin" valueType="num">
                                      <p:cBhvr>
                                        <p:cTn id="31" dur="1000" fill="hold"/>
                                        <p:tgtEl>
                                          <p:spTgt spid="205828">
                                            <p:txEl>
                                              <p:pRg st="4" end="4"/>
                                            </p:txEl>
                                          </p:spTgt>
                                        </p:tgtEl>
                                        <p:attrNameLst>
                                          <p:attrName>ppt_h</p:attrName>
                                        </p:attrNameLst>
                                      </p:cBhvr>
                                      <p:tavLst>
                                        <p:tav tm="0">
                                          <p:val>
                                            <p:strVal val="#ppt_h"/>
                                          </p:val>
                                        </p:tav>
                                        <p:tav tm="100000">
                                          <p:val>
                                            <p:strVal val="#ppt_h"/>
                                          </p:val>
                                        </p:tav>
                                      </p:tavLst>
                                    </p:anim>
                                    <p:animEffect transition="in" filter="fade">
                                      <p:cBhvr>
                                        <p:cTn id="32" dur="1000"/>
                                        <p:tgtEl>
                                          <p:spTgt spid="205828">
                                            <p:txEl>
                                              <p:pRg st="4" end="4"/>
                                            </p:txEl>
                                          </p:spTgt>
                                        </p:tgtEl>
                                      </p:cBhvr>
                                    </p:animEffect>
                                  </p:childTnLst>
                                </p:cTn>
                              </p:par>
                              <p:par>
                                <p:cTn id="33" presetID="55" presetClass="entr" presetSubtype="0" fill="hold" grpId="0" nodeType="withEffect">
                                  <p:stCondLst>
                                    <p:cond delay="0"/>
                                  </p:stCondLst>
                                  <p:childTnLst>
                                    <p:set>
                                      <p:cBhvr>
                                        <p:cTn id="34" dur="1" fill="hold">
                                          <p:stCondLst>
                                            <p:cond delay="0"/>
                                          </p:stCondLst>
                                        </p:cTn>
                                        <p:tgtEl>
                                          <p:spTgt spid="205828">
                                            <p:txEl>
                                              <p:pRg st="5" end="5"/>
                                            </p:txEl>
                                          </p:spTgt>
                                        </p:tgtEl>
                                        <p:attrNameLst>
                                          <p:attrName>style.visibility</p:attrName>
                                        </p:attrNameLst>
                                      </p:cBhvr>
                                      <p:to>
                                        <p:strVal val="visible"/>
                                      </p:to>
                                    </p:set>
                                    <p:anim calcmode="lin" valueType="num">
                                      <p:cBhvr>
                                        <p:cTn id="35" dur="1000" fill="hold"/>
                                        <p:tgtEl>
                                          <p:spTgt spid="205828">
                                            <p:txEl>
                                              <p:pRg st="5" end="5"/>
                                            </p:txEl>
                                          </p:spTgt>
                                        </p:tgtEl>
                                        <p:attrNameLst>
                                          <p:attrName>ppt_w</p:attrName>
                                        </p:attrNameLst>
                                      </p:cBhvr>
                                      <p:tavLst>
                                        <p:tav tm="0">
                                          <p:val>
                                            <p:strVal val="#ppt_w*0.70"/>
                                          </p:val>
                                        </p:tav>
                                        <p:tav tm="100000">
                                          <p:val>
                                            <p:strVal val="#ppt_w"/>
                                          </p:val>
                                        </p:tav>
                                      </p:tavLst>
                                    </p:anim>
                                    <p:anim calcmode="lin" valueType="num">
                                      <p:cBhvr>
                                        <p:cTn id="36" dur="1000" fill="hold"/>
                                        <p:tgtEl>
                                          <p:spTgt spid="205828">
                                            <p:txEl>
                                              <p:pRg st="5" end="5"/>
                                            </p:txEl>
                                          </p:spTgt>
                                        </p:tgtEl>
                                        <p:attrNameLst>
                                          <p:attrName>ppt_h</p:attrName>
                                        </p:attrNameLst>
                                      </p:cBhvr>
                                      <p:tavLst>
                                        <p:tav tm="0">
                                          <p:val>
                                            <p:strVal val="#ppt_h"/>
                                          </p:val>
                                        </p:tav>
                                        <p:tav tm="100000">
                                          <p:val>
                                            <p:strVal val="#ppt_h"/>
                                          </p:val>
                                        </p:tav>
                                      </p:tavLst>
                                    </p:anim>
                                    <p:animEffect transition="in" filter="fade">
                                      <p:cBhvr>
                                        <p:cTn id="37" dur="1000"/>
                                        <p:tgtEl>
                                          <p:spTgt spid="205828">
                                            <p:txEl>
                                              <p:pRg st="5" end="5"/>
                                            </p:txEl>
                                          </p:spTgt>
                                        </p:tgtEl>
                                      </p:cBhvr>
                                    </p:animEffect>
                                  </p:childTnLst>
                                </p:cTn>
                              </p:par>
                            </p:childTnLst>
                          </p:cTn>
                        </p:par>
                        <p:par>
                          <p:cTn id="38" fill="hold" nodeType="afterGroup">
                            <p:stCondLst>
                              <p:cond delay="2000"/>
                            </p:stCondLst>
                            <p:childTnLst>
                              <p:par>
                                <p:cTn id="39" presetID="55" presetClass="entr" presetSubtype="0" fill="hold" grpId="0" nodeType="afterEffect">
                                  <p:stCondLst>
                                    <p:cond delay="0"/>
                                  </p:stCondLst>
                                  <p:childTnLst>
                                    <p:set>
                                      <p:cBhvr>
                                        <p:cTn id="40" dur="1" fill="hold">
                                          <p:stCondLst>
                                            <p:cond delay="0"/>
                                          </p:stCondLst>
                                        </p:cTn>
                                        <p:tgtEl>
                                          <p:spTgt spid="205828">
                                            <p:txEl>
                                              <p:pRg st="6" end="6"/>
                                            </p:txEl>
                                          </p:spTgt>
                                        </p:tgtEl>
                                        <p:attrNameLst>
                                          <p:attrName>style.visibility</p:attrName>
                                        </p:attrNameLst>
                                      </p:cBhvr>
                                      <p:to>
                                        <p:strVal val="visible"/>
                                      </p:to>
                                    </p:set>
                                    <p:anim calcmode="lin" valueType="num">
                                      <p:cBhvr>
                                        <p:cTn id="41" dur="1000" fill="hold"/>
                                        <p:tgtEl>
                                          <p:spTgt spid="205828">
                                            <p:txEl>
                                              <p:pRg st="6" end="6"/>
                                            </p:txEl>
                                          </p:spTgt>
                                        </p:tgtEl>
                                        <p:attrNameLst>
                                          <p:attrName>ppt_w</p:attrName>
                                        </p:attrNameLst>
                                      </p:cBhvr>
                                      <p:tavLst>
                                        <p:tav tm="0">
                                          <p:val>
                                            <p:strVal val="#ppt_w*0.70"/>
                                          </p:val>
                                        </p:tav>
                                        <p:tav tm="100000">
                                          <p:val>
                                            <p:strVal val="#ppt_w"/>
                                          </p:val>
                                        </p:tav>
                                      </p:tavLst>
                                    </p:anim>
                                    <p:anim calcmode="lin" valueType="num">
                                      <p:cBhvr>
                                        <p:cTn id="42" dur="1000" fill="hold"/>
                                        <p:tgtEl>
                                          <p:spTgt spid="205828">
                                            <p:txEl>
                                              <p:pRg st="6" end="6"/>
                                            </p:txEl>
                                          </p:spTgt>
                                        </p:tgtEl>
                                        <p:attrNameLst>
                                          <p:attrName>ppt_h</p:attrName>
                                        </p:attrNameLst>
                                      </p:cBhvr>
                                      <p:tavLst>
                                        <p:tav tm="0">
                                          <p:val>
                                            <p:strVal val="#ppt_h"/>
                                          </p:val>
                                        </p:tav>
                                        <p:tav tm="100000">
                                          <p:val>
                                            <p:strVal val="#ppt_h"/>
                                          </p:val>
                                        </p:tav>
                                      </p:tavLst>
                                    </p:anim>
                                    <p:animEffect transition="in" filter="fade">
                                      <p:cBhvr>
                                        <p:cTn id="43" dur="1000"/>
                                        <p:tgtEl>
                                          <p:spTgt spid="205828">
                                            <p:txEl>
                                              <p:pRg st="6" end="6"/>
                                            </p:txEl>
                                          </p:spTgt>
                                        </p:tgtEl>
                                      </p:cBhvr>
                                    </p:animEffect>
                                  </p:childTnLst>
                                </p:cTn>
                              </p:par>
                            </p:childTnLst>
                          </p:cTn>
                        </p:par>
                        <p:par>
                          <p:cTn id="44" fill="hold" nodeType="afterGroup">
                            <p:stCondLst>
                              <p:cond delay="3000"/>
                            </p:stCondLst>
                            <p:childTnLst>
                              <p:par>
                                <p:cTn id="45" presetID="55" presetClass="entr" presetSubtype="0" fill="hold" grpId="0" nodeType="afterEffect">
                                  <p:stCondLst>
                                    <p:cond delay="0"/>
                                  </p:stCondLst>
                                  <p:childTnLst>
                                    <p:set>
                                      <p:cBhvr>
                                        <p:cTn id="46" dur="1" fill="hold">
                                          <p:stCondLst>
                                            <p:cond delay="0"/>
                                          </p:stCondLst>
                                        </p:cTn>
                                        <p:tgtEl>
                                          <p:spTgt spid="205828">
                                            <p:txEl>
                                              <p:pRg st="7" end="7"/>
                                            </p:txEl>
                                          </p:spTgt>
                                        </p:tgtEl>
                                        <p:attrNameLst>
                                          <p:attrName>style.visibility</p:attrName>
                                        </p:attrNameLst>
                                      </p:cBhvr>
                                      <p:to>
                                        <p:strVal val="visible"/>
                                      </p:to>
                                    </p:set>
                                    <p:anim calcmode="lin" valueType="num">
                                      <p:cBhvr>
                                        <p:cTn id="47" dur="1000" fill="hold"/>
                                        <p:tgtEl>
                                          <p:spTgt spid="205828">
                                            <p:txEl>
                                              <p:pRg st="7" end="7"/>
                                            </p:txEl>
                                          </p:spTgt>
                                        </p:tgtEl>
                                        <p:attrNameLst>
                                          <p:attrName>ppt_w</p:attrName>
                                        </p:attrNameLst>
                                      </p:cBhvr>
                                      <p:tavLst>
                                        <p:tav tm="0">
                                          <p:val>
                                            <p:strVal val="#ppt_w*0.70"/>
                                          </p:val>
                                        </p:tav>
                                        <p:tav tm="100000">
                                          <p:val>
                                            <p:strVal val="#ppt_w"/>
                                          </p:val>
                                        </p:tav>
                                      </p:tavLst>
                                    </p:anim>
                                    <p:anim calcmode="lin" valueType="num">
                                      <p:cBhvr>
                                        <p:cTn id="48" dur="1000" fill="hold"/>
                                        <p:tgtEl>
                                          <p:spTgt spid="205828">
                                            <p:txEl>
                                              <p:pRg st="7" end="7"/>
                                            </p:txEl>
                                          </p:spTgt>
                                        </p:tgtEl>
                                        <p:attrNameLst>
                                          <p:attrName>ppt_h</p:attrName>
                                        </p:attrNameLst>
                                      </p:cBhvr>
                                      <p:tavLst>
                                        <p:tav tm="0">
                                          <p:val>
                                            <p:strVal val="#ppt_h"/>
                                          </p:val>
                                        </p:tav>
                                        <p:tav tm="100000">
                                          <p:val>
                                            <p:strVal val="#ppt_h"/>
                                          </p:val>
                                        </p:tav>
                                      </p:tavLst>
                                    </p:anim>
                                    <p:animEffect transition="in" filter="fade">
                                      <p:cBhvr>
                                        <p:cTn id="49" dur="1000"/>
                                        <p:tgtEl>
                                          <p:spTgt spid="205828">
                                            <p:txEl>
                                              <p:pRg st="7" end="7"/>
                                            </p:txEl>
                                          </p:spTgt>
                                        </p:tgtEl>
                                      </p:cBhvr>
                                    </p:animEffect>
                                  </p:childTnLst>
                                </p:cTn>
                              </p:par>
                            </p:childTnLst>
                          </p:cTn>
                        </p:par>
                        <p:par>
                          <p:cTn id="50" fill="hold" nodeType="afterGroup">
                            <p:stCondLst>
                              <p:cond delay="4000"/>
                            </p:stCondLst>
                            <p:childTnLst>
                              <p:par>
                                <p:cTn id="51" presetID="55" presetClass="entr" presetSubtype="0" fill="hold" grpId="0" nodeType="afterEffect">
                                  <p:stCondLst>
                                    <p:cond delay="0"/>
                                  </p:stCondLst>
                                  <p:childTnLst>
                                    <p:set>
                                      <p:cBhvr>
                                        <p:cTn id="52" dur="1" fill="hold">
                                          <p:stCondLst>
                                            <p:cond delay="0"/>
                                          </p:stCondLst>
                                        </p:cTn>
                                        <p:tgtEl>
                                          <p:spTgt spid="205828">
                                            <p:txEl>
                                              <p:pRg st="8" end="8"/>
                                            </p:txEl>
                                          </p:spTgt>
                                        </p:tgtEl>
                                        <p:attrNameLst>
                                          <p:attrName>style.visibility</p:attrName>
                                        </p:attrNameLst>
                                      </p:cBhvr>
                                      <p:to>
                                        <p:strVal val="visible"/>
                                      </p:to>
                                    </p:set>
                                    <p:anim calcmode="lin" valueType="num">
                                      <p:cBhvr>
                                        <p:cTn id="53" dur="1000" fill="hold"/>
                                        <p:tgtEl>
                                          <p:spTgt spid="205828">
                                            <p:txEl>
                                              <p:pRg st="8" end="8"/>
                                            </p:txEl>
                                          </p:spTgt>
                                        </p:tgtEl>
                                        <p:attrNameLst>
                                          <p:attrName>ppt_w</p:attrName>
                                        </p:attrNameLst>
                                      </p:cBhvr>
                                      <p:tavLst>
                                        <p:tav tm="0">
                                          <p:val>
                                            <p:strVal val="#ppt_w*0.70"/>
                                          </p:val>
                                        </p:tav>
                                        <p:tav tm="100000">
                                          <p:val>
                                            <p:strVal val="#ppt_w"/>
                                          </p:val>
                                        </p:tav>
                                      </p:tavLst>
                                    </p:anim>
                                    <p:anim calcmode="lin" valueType="num">
                                      <p:cBhvr>
                                        <p:cTn id="54" dur="1000" fill="hold"/>
                                        <p:tgtEl>
                                          <p:spTgt spid="205828">
                                            <p:txEl>
                                              <p:pRg st="8" end="8"/>
                                            </p:txEl>
                                          </p:spTgt>
                                        </p:tgtEl>
                                        <p:attrNameLst>
                                          <p:attrName>ppt_h</p:attrName>
                                        </p:attrNameLst>
                                      </p:cBhvr>
                                      <p:tavLst>
                                        <p:tav tm="0">
                                          <p:val>
                                            <p:strVal val="#ppt_h"/>
                                          </p:val>
                                        </p:tav>
                                        <p:tav tm="100000">
                                          <p:val>
                                            <p:strVal val="#ppt_h"/>
                                          </p:val>
                                        </p:tav>
                                      </p:tavLst>
                                    </p:anim>
                                    <p:animEffect transition="in" filter="fade">
                                      <p:cBhvr>
                                        <p:cTn id="55" dur="1000"/>
                                        <p:tgtEl>
                                          <p:spTgt spid="20582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8"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1"/>
          </p:nvPr>
        </p:nvSpPr>
        <p:spPr>
          <a:noFill/>
        </p:spPr>
        <p:txBody>
          <a:bodyPr/>
          <a:lstStyle/>
          <a:p>
            <a:fld id="{73A772CE-D02D-4727-89F7-581DEFDE57BA}" type="slidenum">
              <a:rPr lang="he-IL" smtClean="0"/>
              <a:pPr/>
              <a:t>25</a:t>
            </a:fld>
            <a:endParaRPr lang="en-US" smtClean="0"/>
          </a:p>
        </p:txBody>
      </p:sp>
      <p:sp>
        <p:nvSpPr>
          <p:cNvPr id="27651" name="Rectangle 2"/>
          <p:cNvSpPr>
            <a:spLocks noGrp="1" noChangeArrowheads="1"/>
          </p:cNvSpPr>
          <p:nvPr>
            <p:ph type="title"/>
          </p:nvPr>
        </p:nvSpPr>
        <p:spPr>
          <a:xfrm>
            <a:off x="0" y="188913"/>
            <a:ext cx="8388350" cy="1216025"/>
          </a:xfrm>
        </p:spPr>
        <p:txBody>
          <a:bodyPr/>
          <a:lstStyle/>
          <a:p>
            <a:pPr algn="r" eaLnBrk="1" hangingPunct="1"/>
            <a:r>
              <a:rPr lang="he-IL" sz="2500" smtClean="0"/>
              <a:t>תרגיל: על בסיס המאמר 'מדוע מצליחים בני הקיבוצים בצבא?'</a:t>
            </a:r>
            <a:br>
              <a:rPr lang="he-IL" sz="2500" smtClean="0"/>
            </a:br>
            <a:r>
              <a:rPr lang="he-IL" sz="1700" i="1" smtClean="0"/>
              <a:t>יואל ינון &amp; נילי פרידמן</a:t>
            </a:r>
            <a:endParaRPr lang="en-US" sz="2900" smtClean="0"/>
          </a:p>
        </p:txBody>
      </p:sp>
      <p:sp>
        <p:nvSpPr>
          <p:cNvPr id="27652" name="Rectangle 4"/>
          <p:cNvSpPr>
            <a:spLocks noGrp="1" noChangeArrowheads="1"/>
          </p:cNvSpPr>
          <p:nvPr>
            <p:ph type="body" idx="1"/>
          </p:nvPr>
        </p:nvSpPr>
        <p:spPr/>
        <p:txBody>
          <a:bodyPr/>
          <a:lstStyle/>
          <a:p>
            <a:pPr algn="just" eaLnBrk="1" hangingPunct="1">
              <a:lnSpc>
                <a:spcPct val="110000"/>
              </a:lnSpc>
              <a:buClr>
                <a:srgbClr val="0000FF"/>
              </a:buClr>
              <a:buFont typeface="Wingdings" pitchFamily="2" charset="2"/>
              <a:buChar char="§"/>
            </a:pPr>
            <a:r>
              <a:rPr lang="he-IL" sz="2200" smtClean="0"/>
              <a:t>מהן שאלות המחקר?</a:t>
            </a:r>
          </a:p>
          <a:p>
            <a:pPr algn="just" eaLnBrk="1" hangingPunct="1">
              <a:lnSpc>
                <a:spcPct val="110000"/>
              </a:lnSpc>
              <a:buClr>
                <a:srgbClr val="0000FF"/>
              </a:buClr>
              <a:buFont typeface="Wingdings" pitchFamily="2" charset="2"/>
              <a:buChar char="§"/>
            </a:pPr>
            <a:r>
              <a:rPr lang="he-IL" sz="2200" smtClean="0"/>
              <a:t>מהן השערות המחקר?</a:t>
            </a:r>
          </a:p>
          <a:p>
            <a:pPr algn="just" eaLnBrk="1" hangingPunct="1">
              <a:lnSpc>
                <a:spcPct val="110000"/>
              </a:lnSpc>
              <a:buClr>
                <a:srgbClr val="0000FF"/>
              </a:buClr>
              <a:buFont typeface="Wingdings" pitchFamily="2" charset="2"/>
              <a:buChar char="§"/>
            </a:pPr>
            <a:r>
              <a:rPr lang="he-IL" sz="2200" smtClean="0"/>
              <a:t>ציין מהם המונחים התיאורטיים במאמר והגדרותיהן הנומינליות?</a:t>
            </a:r>
          </a:p>
          <a:p>
            <a:pPr algn="just" eaLnBrk="1" hangingPunct="1">
              <a:lnSpc>
                <a:spcPct val="110000"/>
              </a:lnSpc>
              <a:buClr>
                <a:srgbClr val="0000FF"/>
              </a:buClr>
              <a:buFont typeface="Wingdings" pitchFamily="2" charset="2"/>
              <a:buChar char="§"/>
            </a:pPr>
            <a:r>
              <a:rPr lang="he-IL" sz="2200" smtClean="0"/>
              <a:t>כיצד הועמדו השערות המחקר לניסוי אמפירי (ההיקש וניסוחו)?</a:t>
            </a:r>
          </a:p>
          <a:p>
            <a:pPr algn="just" eaLnBrk="1" hangingPunct="1">
              <a:lnSpc>
                <a:spcPct val="110000"/>
              </a:lnSpc>
              <a:buClr>
                <a:srgbClr val="0000FF"/>
              </a:buClr>
              <a:buFont typeface="Wingdings" pitchFamily="2" charset="2"/>
              <a:buChar char="§"/>
            </a:pPr>
            <a:r>
              <a:rPr lang="he-IL" sz="2200" smtClean="0"/>
              <a:t>ציין מהם המונחים התצפיתיים במאמר?</a:t>
            </a:r>
          </a:p>
          <a:p>
            <a:pPr algn="just" eaLnBrk="1" hangingPunct="1">
              <a:lnSpc>
                <a:spcPct val="110000"/>
              </a:lnSpc>
              <a:buClr>
                <a:srgbClr val="0000FF"/>
              </a:buClr>
              <a:buFont typeface="Wingdings" pitchFamily="2" charset="2"/>
              <a:buChar char="§"/>
            </a:pPr>
            <a:r>
              <a:rPr lang="he-IL" sz="2200" smtClean="0"/>
              <a:t>לגבי כל מונח תצפיתי ציין אלו קשיים ישנם? (עד כמה המונח מהווה הגדרה חד משמעית)?</a:t>
            </a:r>
          </a:p>
          <a:p>
            <a:pPr algn="just" eaLnBrk="1" hangingPunct="1">
              <a:lnSpc>
                <a:spcPct val="110000"/>
              </a:lnSpc>
              <a:buClr>
                <a:srgbClr val="0000FF"/>
              </a:buClr>
              <a:buFont typeface="Wingdings" pitchFamily="2" charset="2"/>
              <a:buChar char="§"/>
            </a:pPr>
            <a:r>
              <a:rPr lang="he-IL" sz="2200" smtClean="0"/>
              <a:t>ציין מהי מידת ההלימה של המונחים התצפיתיים למונחים התיאורטיים?</a:t>
            </a:r>
          </a:p>
          <a:p>
            <a:pPr algn="just" eaLnBrk="1" hangingPunct="1">
              <a:lnSpc>
                <a:spcPct val="110000"/>
              </a:lnSpc>
              <a:buClr>
                <a:srgbClr val="0000FF"/>
              </a:buClr>
              <a:buFont typeface="Wingdings" pitchFamily="2" charset="2"/>
              <a:buChar char="§"/>
            </a:pPr>
            <a:r>
              <a:rPr lang="he-IL" sz="2200" smtClean="0"/>
              <a:t>מהן תוצאות המחקר?</a:t>
            </a:r>
          </a:p>
          <a:p>
            <a:pPr algn="just" eaLnBrk="1" hangingPunct="1">
              <a:lnSpc>
                <a:spcPct val="110000"/>
              </a:lnSpc>
              <a:buClr>
                <a:srgbClr val="0000FF"/>
              </a:buClr>
              <a:buFont typeface="Wingdings" pitchFamily="2" charset="2"/>
              <a:buChar char="§"/>
            </a:pPr>
            <a:r>
              <a:rPr lang="he-IL" sz="2200" smtClean="0"/>
              <a:t>מהן מסקנות המחקר?</a:t>
            </a:r>
          </a:p>
          <a:p>
            <a:pPr algn="just" eaLnBrk="1" hangingPunct="1">
              <a:lnSpc>
                <a:spcPct val="110000"/>
              </a:lnSpc>
            </a:pPr>
            <a:endParaRPr lang="en-US" sz="22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1"/>
          </p:nvPr>
        </p:nvSpPr>
        <p:spPr>
          <a:noFill/>
        </p:spPr>
        <p:txBody>
          <a:bodyPr/>
          <a:lstStyle/>
          <a:p>
            <a:fld id="{96B4B685-5D28-4506-970E-99F8541A15E6}" type="slidenum">
              <a:rPr lang="he-IL" smtClean="0"/>
              <a:pPr/>
              <a:t>26</a:t>
            </a:fld>
            <a:endParaRPr lang="en-US" smtClean="0"/>
          </a:p>
        </p:txBody>
      </p:sp>
      <p:sp>
        <p:nvSpPr>
          <p:cNvPr id="331779" name="Rectangle 3"/>
          <p:cNvSpPr>
            <a:spLocks noGrp="1" noChangeArrowheads="1"/>
          </p:cNvSpPr>
          <p:nvPr>
            <p:ph type="body" idx="1"/>
          </p:nvPr>
        </p:nvSpPr>
        <p:spPr>
          <a:xfrm>
            <a:off x="468313" y="1773238"/>
            <a:ext cx="8243887" cy="4413250"/>
          </a:xfrm>
        </p:spPr>
        <p:txBody>
          <a:bodyPr/>
          <a:lstStyle/>
          <a:p>
            <a:pPr eaLnBrk="1" hangingPunct="1">
              <a:buClr>
                <a:srgbClr val="0000FF"/>
              </a:buClr>
              <a:buFont typeface="Wingdings" pitchFamily="2" charset="2"/>
              <a:buNone/>
            </a:pPr>
            <a:r>
              <a:rPr lang="he-IL" sz="3100" u="sng" smtClean="0"/>
              <a:t>מבוא</a:t>
            </a:r>
          </a:p>
          <a:p>
            <a:pPr eaLnBrk="1" hangingPunct="1">
              <a:buClr>
                <a:srgbClr val="0000FF"/>
              </a:buClr>
              <a:buFont typeface="Wingdings" pitchFamily="2" charset="2"/>
              <a:buChar char="r"/>
            </a:pPr>
            <a:r>
              <a:rPr lang="he-IL" sz="2500" smtClean="0"/>
              <a:t>שאלות המחקר - האם אכן קיימים הבדלים בין בני הקיבוץ לבני העיר ב:</a:t>
            </a:r>
          </a:p>
          <a:p>
            <a:pPr lvl="1" eaLnBrk="1" hangingPunct="1">
              <a:buClr>
                <a:srgbClr val="0000FF"/>
              </a:buClr>
            </a:pPr>
            <a:r>
              <a:rPr lang="he-IL" sz="1900" smtClean="0"/>
              <a:t>צורך בהישג</a:t>
            </a:r>
          </a:p>
          <a:p>
            <a:pPr lvl="1" eaLnBrk="1" hangingPunct="1">
              <a:buClr>
                <a:srgbClr val="0000FF"/>
              </a:buClr>
            </a:pPr>
            <a:r>
              <a:rPr lang="he-IL" sz="1900" smtClean="0"/>
              <a:t>אישור חברתי</a:t>
            </a:r>
          </a:p>
          <a:p>
            <a:pPr lvl="1" eaLnBrk="1" hangingPunct="1">
              <a:buClr>
                <a:srgbClr val="0000FF"/>
              </a:buClr>
            </a:pPr>
            <a:r>
              <a:rPr lang="he-IL" sz="1900" smtClean="0"/>
              <a:t>הפנמה של ערכים קולקטיביסטיים.</a:t>
            </a:r>
          </a:p>
          <a:p>
            <a:pPr eaLnBrk="1" hangingPunct="1">
              <a:buClr>
                <a:srgbClr val="0000FF"/>
              </a:buClr>
              <a:buFont typeface="Wingdings" pitchFamily="2" charset="2"/>
              <a:buChar char="r"/>
            </a:pPr>
            <a:r>
              <a:rPr lang="he-IL" sz="2500" smtClean="0"/>
              <a:t>השערות המחקר – קיימים הבדלים בין בני הקיבוץ לבני העיר:</a:t>
            </a:r>
          </a:p>
          <a:p>
            <a:pPr lvl="1" eaLnBrk="1" hangingPunct="1">
              <a:buClr>
                <a:srgbClr val="0000FF"/>
              </a:buClr>
            </a:pPr>
            <a:r>
              <a:rPr lang="he-IL" sz="1900" smtClean="0"/>
              <a:t>"בני הקיבוץ יהיו בעלי צורך הישג גבוה יותר מאשר בני העיר".</a:t>
            </a:r>
          </a:p>
          <a:p>
            <a:pPr lvl="1" eaLnBrk="1" hangingPunct="1">
              <a:buClr>
                <a:srgbClr val="0000FF"/>
              </a:buClr>
            </a:pPr>
            <a:r>
              <a:rPr lang="he-IL" sz="1900" smtClean="0"/>
              <a:t>"בני הקיבוץ יעלו על בני העיר במידת הצורך באישור חברתי".</a:t>
            </a:r>
          </a:p>
          <a:p>
            <a:pPr lvl="1" eaLnBrk="1" hangingPunct="1">
              <a:buClr>
                <a:srgbClr val="0000FF"/>
              </a:buClr>
            </a:pPr>
            <a:r>
              <a:rPr lang="he-IL" sz="1900" smtClean="0"/>
              <a:t>"נראה סביר לשער שבני הקיבוצים יאמינו בערכים קולקטיביסטיים בצורה אינטנסיבית יותר מאשר בני העיר".</a:t>
            </a:r>
          </a:p>
          <a:p>
            <a:pPr eaLnBrk="1" hangingPunct="1">
              <a:buClr>
                <a:srgbClr val="0000FF"/>
              </a:buClr>
              <a:buFont typeface="Wingdings" pitchFamily="2" charset="2"/>
              <a:buChar char="r"/>
            </a:pPr>
            <a:endParaRPr lang="he-IL" sz="2500" smtClean="0"/>
          </a:p>
        </p:txBody>
      </p:sp>
      <p:sp>
        <p:nvSpPr>
          <p:cNvPr id="28676" name="Rectangle 4"/>
          <p:cNvSpPr>
            <a:spLocks noGrp="1" noChangeArrowheads="1"/>
          </p:cNvSpPr>
          <p:nvPr>
            <p:ph type="title"/>
          </p:nvPr>
        </p:nvSpPr>
        <p:spPr>
          <a:xfrm>
            <a:off x="0" y="188913"/>
            <a:ext cx="8388350" cy="1216025"/>
          </a:xfrm>
          <a:noFill/>
        </p:spPr>
        <p:txBody>
          <a:bodyPr/>
          <a:lstStyle/>
          <a:p>
            <a:pPr algn="r" eaLnBrk="1" hangingPunct="1"/>
            <a:r>
              <a:rPr lang="he-IL" sz="2500" smtClean="0"/>
              <a:t>תרגיל: על בסיס המאמר 'מדוע מצליחים בני הקיבוצים בצבא?'</a:t>
            </a:r>
            <a:r>
              <a:rPr lang="he-IL" sz="3600" smtClean="0"/>
              <a:t/>
            </a:r>
            <a:br>
              <a:rPr lang="he-IL" sz="3600" smtClean="0"/>
            </a:br>
            <a:r>
              <a:rPr lang="he-IL" sz="1700" i="1" smtClean="0"/>
              <a:t>יואל ינון &amp; נילי פרידמן</a:t>
            </a:r>
            <a:endParaRPr lang="en-US" sz="1700" i="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331779">
                                            <p:txEl>
                                              <p:pRg st="1" end="1"/>
                                            </p:txEl>
                                          </p:spTgt>
                                        </p:tgtEl>
                                        <p:attrNameLst>
                                          <p:attrName>style.visibility</p:attrName>
                                        </p:attrNameLst>
                                      </p:cBhvr>
                                      <p:to>
                                        <p:strVal val="visible"/>
                                      </p:to>
                                    </p:set>
                                    <p:anim calcmode="lin" valueType="num">
                                      <p:cBhvr>
                                        <p:cTn id="7" dur="1000" fill="hold"/>
                                        <p:tgtEl>
                                          <p:spTgt spid="331779">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331779">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1779">
                                            <p:txEl>
                                              <p:pRg st="1" end="1"/>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331779">
                                            <p:txEl>
                                              <p:pRg st="2" end="2"/>
                                            </p:txEl>
                                          </p:spTgt>
                                        </p:tgtEl>
                                        <p:attrNameLst>
                                          <p:attrName>style.visibility</p:attrName>
                                        </p:attrNameLst>
                                      </p:cBhvr>
                                      <p:to>
                                        <p:strVal val="visible"/>
                                      </p:to>
                                    </p:set>
                                    <p:anim calcmode="lin" valueType="num">
                                      <p:cBhvr>
                                        <p:cTn id="14" dur="1000" fill="hold"/>
                                        <p:tgtEl>
                                          <p:spTgt spid="331779">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31779">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31779">
                                            <p:txEl>
                                              <p:pRg st="2" end="2"/>
                                            </p:txEl>
                                          </p:spTgt>
                                        </p:tgtEl>
                                      </p:cBhvr>
                                    </p:animEffect>
                                  </p:childTnLst>
                                </p:cTn>
                              </p:par>
                              <p:par>
                                <p:cTn id="17" presetID="55" presetClass="entr" presetSubtype="0" fill="hold" nodeType="withEffect">
                                  <p:stCondLst>
                                    <p:cond delay="0"/>
                                  </p:stCondLst>
                                  <p:childTnLst>
                                    <p:set>
                                      <p:cBhvr>
                                        <p:cTn id="18" dur="1" fill="hold">
                                          <p:stCondLst>
                                            <p:cond delay="0"/>
                                          </p:stCondLst>
                                        </p:cTn>
                                        <p:tgtEl>
                                          <p:spTgt spid="331779">
                                            <p:txEl>
                                              <p:pRg st="3" end="3"/>
                                            </p:txEl>
                                          </p:spTgt>
                                        </p:tgtEl>
                                        <p:attrNameLst>
                                          <p:attrName>style.visibility</p:attrName>
                                        </p:attrNameLst>
                                      </p:cBhvr>
                                      <p:to>
                                        <p:strVal val="visible"/>
                                      </p:to>
                                    </p:set>
                                    <p:anim calcmode="lin" valueType="num">
                                      <p:cBhvr>
                                        <p:cTn id="19" dur="1000" fill="hold"/>
                                        <p:tgtEl>
                                          <p:spTgt spid="331779">
                                            <p:txEl>
                                              <p:pRg st="3" end="3"/>
                                            </p:txEl>
                                          </p:spTgt>
                                        </p:tgtEl>
                                        <p:attrNameLst>
                                          <p:attrName>ppt_w</p:attrName>
                                        </p:attrNameLst>
                                      </p:cBhvr>
                                      <p:tavLst>
                                        <p:tav tm="0">
                                          <p:val>
                                            <p:strVal val="#ppt_w*0.70"/>
                                          </p:val>
                                        </p:tav>
                                        <p:tav tm="100000">
                                          <p:val>
                                            <p:strVal val="#ppt_w"/>
                                          </p:val>
                                        </p:tav>
                                      </p:tavLst>
                                    </p:anim>
                                    <p:anim calcmode="lin" valueType="num">
                                      <p:cBhvr>
                                        <p:cTn id="20" dur="1000" fill="hold"/>
                                        <p:tgtEl>
                                          <p:spTgt spid="331779">
                                            <p:txEl>
                                              <p:pRg st="3" end="3"/>
                                            </p:txEl>
                                          </p:spTgt>
                                        </p:tgtEl>
                                        <p:attrNameLst>
                                          <p:attrName>ppt_h</p:attrName>
                                        </p:attrNameLst>
                                      </p:cBhvr>
                                      <p:tavLst>
                                        <p:tav tm="0">
                                          <p:val>
                                            <p:strVal val="#ppt_h"/>
                                          </p:val>
                                        </p:tav>
                                        <p:tav tm="100000">
                                          <p:val>
                                            <p:strVal val="#ppt_h"/>
                                          </p:val>
                                        </p:tav>
                                      </p:tavLst>
                                    </p:anim>
                                    <p:animEffect transition="in" filter="fade">
                                      <p:cBhvr>
                                        <p:cTn id="21" dur="1000"/>
                                        <p:tgtEl>
                                          <p:spTgt spid="331779">
                                            <p:txEl>
                                              <p:pRg st="3" end="3"/>
                                            </p:txEl>
                                          </p:spTgt>
                                        </p:tgtEl>
                                      </p:cBhvr>
                                    </p:animEffect>
                                  </p:childTnLst>
                                </p:cTn>
                              </p:par>
                              <p:par>
                                <p:cTn id="22" presetID="55" presetClass="entr" presetSubtype="0" fill="hold" nodeType="withEffect">
                                  <p:stCondLst>
                                    <p:cond delay="0"/>
                                  </p:stCondLst>
                                  <p:childTnLst>
                                    <p:set>
                                      <p:cBhvr>
                                        <p:cTn id="23" dur="1" fill="hold">
                                          <p:stCondLst>
                                            <p:cond delay="0"/>
                                          </p:stCondLst>
                                        </p:cTn>
                                        <p:tgtEl>
                                          <p:spTgt spid="331779">
                                            <p:txEl>
                                              <p:pRg st="4" end="4"/>
                                            </p:txEl>
                                          </p:spTgt>
                                        </p:tgtEl>
                                        <p:attrNameLst>
                                          <p:attrName>style.visibility</p:attrName>
                                        </p:attrNameLst>
                                      </p:cBhvr>
                                      <p:to>
                                        <p:strVal val="visible"/>
                                      </p:to>
                                    </p:set>
                                    <p:anim calcmode="lin" valueType="num">
                                      <p:cBhvr>
                                        <p:cTn id="24" dur="1000" fill="hold"/>
                                        <p:tgtEl>
                                          <p:spTgt spid="331779">
                                            <p:txEl>
                                              <p:pRg st="4" end="4"/>
                                            </p:txEl>
                                          </p:spTgt>
                                        </p:tgtEl>
                                        <p:attrNameLst>
                                          <p:attrName>ppt_w</p:attrName>
                                        </p:attrNameLst>
                                      </p:cBhvr>
                                      <p:tavLst>
                                        <p:tav tm="0">
                                          <p:val>
                                            <p:strVal val="#ppt_w*0.70"/>
                                          </p:val>
                                        </p:tav>
                                        <p:tav tm="100000">
                                          <p:val>
                                            <p:strVal val="#ppt_w"/>
                                          </p:val>
                                        </p:tav>
                                      </p:tavLst>
                                    </p:anim>
                                    <p:anim calcmode="lin" valueType="num">
                                      <p:cBhvr>
                                        <p:cTn id="25" dur="1000" fill="hold"/>
                                        <p:tgtEl>
                                          <p:spTgt spid="331779">
                                            <p:txEl>
                                              <p:pRg st="4" end="4"/>
                                            </p:txEl>
                                          </p:spTgt>
                                        </p:tgtEl>
                                        <p:attrNameLst>
                                          <p:attrName>ppt_h</p:attrName>
                                        </p:attrNameLst>
                                      </p:cBhvr>
                                      <p:tavLst>
                                        <p:tav tm="0">
                                          <p:val>
                                            <p:strVal val="#ppt_h"/>
                                          </p:val>
                                        </p:tav>
                                        <p:tav tm="100000">
                                          <p:val>
                                            <p:strVal val="#ppt_h"/>
                                          </p:val>
                                        </p:tav>
                                      </p:tavLst>
                                    </p:anim>
                                    <p:animEffect transition="in" filter="fade">
                                      <p:cBhvr>
                                        <p:cTn id="26" dur="1000"/>
                                        <p:tgtEl>
                                          <p:spTgt spid="331779">
                                            <p:txEl>
                                              <p:pRg st="4" end="4"/>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9" presetClass="entr" presetSubtype="0" fill="hold" nodeType="clickEffect">
                                  <p:stCondLst>
                                    <p:cond delay="0"/>
                                  </p:stCondLst>
                                  <p:childTnLst>
                                    <p:set>
                                      <p:cBhvr>
                                        <p:cTn id="30" dur="1" fill="hold">
                                          <p:stCondLst>
                                            <p:cond delay="0"/>
                                          </p:stCondLst>
                                        </p:cTn>
                                        <p:tgtEl>
                                          <p:spTgt spid="331779">
                                            <p:txEl>
                                              <p:pRg st="5" end="5"/>
                                            </p:txEl>
                                          </p:spTgt>
                                        </p:tgtEl>
                                        <p:attrNameLst>
                                          <p:attrName>style.visibility</p:attrName>
                                        </p:attrNameLst>
                                      </p:cBhvr>
                                      <p:to>
                                        <p:strVal val="visible"/>
                                      </p:to>
                                    </p:set>
                                    <p:anim calcmode="lin" valueType="num">
                                      <p:cBhvr>
                                        <p:cTn id="31" dur="1000" fill="hold"/>
                                        <p:tgtEl>
                                          <p:spTgt spid="331779">
                                            <p:txEl>
                                              <p:pRg st="5" end="5"/>
                                            </p:txEl>
                                          </p:spTgt>
                                        </p:tgtEl>
                                        <p:attrNameLst>
                                          <p:attrName>ppt_x</p:attrName>
                                        </p:attrNameLst>
                                      </p:cBhvr>
                                      <p:tavLst>
                                        <p:tav tm="0">
                                          <p:val>
                                            <p:strVal val="#ppt_x-.2"/>
                                          </p:val>
                                        </p:tav>
                                        <p:tav tm="100000">
                                          <p:val>
                                            <p:strVal val="#ppt_x"/>
                                          </p:val>
                                        </p:tav>
                                      </p:tavLst>
                                    </p:anim>
                                    <p:anim calcmode="lin" valueType="num">
                                      <p:cBhvr>
                                        <p:cTn id="32" dur="1000" fill="hold"/>
                                        <p:tgtEl>
                                          <p:spTgt spid="331779">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331779">
                                            <p:txEl>
                                              <p:pRg st="5" end="5"/>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5" presetClass="entr" presetSubtype="0" fill="hold" nodeType="clickEffect">
                                  <p:stCondLst>
                                    <p:cond delay="0"/>
                                  </p:stCondLst>
                                  <p:childTnLst>
                                    <p:set>
                                      <p:cBhvr>
                                        <p:cTn id="37" dur="1" fill="hold">
                                          <p:stCondLst>
                                            <p:cond delay="0"/>
                                          </p:stCondLst>
                                        </p:cTn>
                                        <p:tgtEl>
                                          <p:spTgt spid="331779">
                                            <p:txEl>
                                              <p:pRg st="6" end="6"/>
                                            </p:txEl>
                                          </p:spTgt>
                                        </p:tgtEl>
                                        <p:attrNameLst>
                                          <p:attrName>style.visibility</p:attrName>
                                        </p:attrNameLst>
                                      </p:cBhvr>
                                      <p:to>
                                        <p:strVal val="visible"/>
                                      </p:to>
                                    </p:set>
                                    <p:anim calcmode="lin" valueType="num">
                                      <p:cBhvr>
                                        <p:cTn id="38" dur="1000" fill="hold"/>
                                        <p:tgtEl>
                                          <p:spTgt spid="331779">
                                            <p:txEl>
                                              <p:pRg st="6" end="6"/>
                                            </p:txEl>
                                          </p:spTgt>
                                        </p:tgtEl>
                                        <p:attrNameLst>
                                          <p:attrName>ppt_w</p:attrName>
                                        </p:attrNameLst>
                                      </p:cBhvr>
                                      <p:tavLst>
                                        <p:tav tm="0">
                                          <p:val>
                                            <p:strVal val="#ppt_w*0.70"/>
                                          </p:val>
                                        </p:tav>
                                        <p:tav tm="100000">
                                          <p:val>
                                            <p:strVal val="#ppt_w"/>
                                          </p:val>
                                        </p:tav>
                                      </p:tavLst>
                                    </p:anim>
                                    <p:anim calcmode="lin" valueType="num">
                                      <p:cBhvr>
                                        <p:cTn id="39" dur="1000" fill="hold"/>
                                        <p:tgtEl>
                                          <p:spTgt spid="331779">
                                            <p:txEl>
                                              <p:pRg st="6" end="6"/>
                                            </p:txEl>
                                          </p:spTgt>
                                        </p:tgtEl>
                                        <p:attrNameLst>
                                          <p:attrName>ppt_h</p:attrName>
                                        </p:attrNameLst>
                                      </p:cBhvr>
                                      <p:tavLst>
                                        <p:tav tm="0">
                                          <p:val>
                                            <p:strVal val="#ppt_h"/>
                                          </p:val>
                                        </p:tav>
                                        <p:tav tm="100000">
                                          <p:val>
                                            <p:strVal val="#ppt_h"/>
                                          </p:val>
                                        </p:tav>
                                      </p:tavLst>
                                    </p:anim>
                                    <p:animEffect transition="in" filter="fade">
                                      <p:cBhvr>
                                        <p:cTn id="40" dur="1000"/>
                                        <p:tgtEl>
                                          <p:spTgt spid="331779">
                                            <p:txEl>
                                              <p:pRg st="6" end="6"/>
                                            </p:txEl>
                                          </p:spTgt>
                                        </p:tgtEl>
                                      </p:cBhvr>
                                    </p:animEffect>
                                  </p:childTnLst>
                                </p:cTn>
                              </p:par>
                              <p:par>
                                <p:cTn id="41" presetID="55" presetClass="entr" presetSubtype="0" fill="hold" nodeType="withEffect">
                                  <p:stCondLst>
                                    <p:cond delay="0"/>
                                  </p:stCondLst>
                                  <p:childTnLst>
                                    <p:set>
                                      <p:cBhvr>
                                        <p:cTn id="42" dur="1" fill="hold">
                                          <p:stCondLst>
                                            <p:cond delay="0"/>
                                          </p:stCondLst>
                                        </p:cTn>
                                        <p:tgtEl>
                                          <p:spTgt spid="331779">
                                            <p:txEl>
                                              <p:pRg st="7" end="7"/>
                                            </p:txEl>
                                          </p:spTgt>
                                        </p:tgtEl>
                                        <p:attrNameLst>
                                          <p:attrName>style.visibility</p:attrName>
                                        </p:attrNameLst>
                                      </p:cBhvr>
                                      <p:to>
                                        <p:strVal val="visible"/>
                                      </p:to>
                                    </p:set>
                                    <p:anim calcmode="lin" valueType="num">
                                      <p:cBhvr>
                                        <p:cTn id="43" dur="1000" fill="hold"/>
                                        <p:tgtEl>
                                          <p:spTgt spid="331779">
                                            <p:txEl>
                                              <p:pRg st="7" end="7"/>
                                            </p:txEl>
                                          </p:spTgt>
                                        </p:tgtEl>
                                        <p:attrNameLst>
                                          <p:attrName>ppt_w</p:attrName>
                                        </p:attrNameLst>
                                      </p:cBhvr>
                                      <p:tavLst>
                                        <p:tav tm="0">
                                          <p:val>
                                            <p:strVal val="#ppt_w*0.70"/>
                                          </p:val>
                                        </p:tav>
                                        <p:tav tm="100000">
                                          <p:val>
                                            <p:strVal val="#ppt_w"/>
                                          </p:val>
                                        </p:tav>
                                      </p:tavLst>
                                    </p:anim>
                                    <p:anim calcmode="lin" valueType="num">
                                      <p:cBhvr>
                                        <p:cTn id="44" dur="1000" fill="hold"/>
                                        <p:tgtEl>
                                          <p:spTgt spid="331779">
                                            <p:txEl>
                                              <p:pRg st="7" end="7"/>
                                            </p:txEl>
                                          </p:spTgt>
                                        </p:tgtEl>
                                        <p:attrNameLst>
                                          <p:attrName>ppt_h</p:attrName>
                                        </p:attrNameLst>
                                      </p:cBhvr>
                                      <p:tavLst>
                                        <p:tav tm="0">
                                          <p:val>
                                            <p:strVal val="#ppt_h"/>
                                          </p:val>
                                        </p:tav>
                                        <p:tav tm="100000">
                                          <p:val>
                                            <p:strVal val="#ppt_h"/>
                                          </p:val>
                                        </p:tav>
                                      </p:tavLst>
                                    </p:anim>
                                    <p:animEffect transition="in" filter="fade">
                                      <p:cBhvr>
                                        <p:cTn id="45" dur="1000"/>
                                        <p:tgtEl>
                                          <p:spTgt spid="331779">
                                            <p:txEl>
                                              <p:pRg st="7" end="7"/>
                                            </p:txEl>
                                          </p:spTgt>
                                        </p:tgtEl>
                                      </p:cBhvr>
                                    </p:animEffect>
                                  </p:childTnLst>
                                </p:cTn>
                              </p:par>
                              <p:par>
                                <p:cTn id="46" presetID="55" presetClass="entr" presetSubtype="0" fill="hold" nodeType="withEffect">
                                  <p:stCondLst>
                                    <p:cond delay="0"/>
                                  </p:stCondLst>
                                  <p:childTnLst>
                                    <p:set>
                                      <p:cBhvr>
                                        <p:cTn id="47" dur="1" fill="hold">
                                          <p:stCondLst>
                                            <p:cond delay="0"/>
                                          </p:stCondLst>
                                        </p:cTn>
                                        <p:tgtEl>
                                          <p:spTgt spid="331779">
                                            <p:txEl>
                                              <p:pRg st="8" end="8"/>
                                            </p:txEl>
                                          </p:spTgt>
                                        </p:tgtEl>
                                        <p:attrNameLst>
                                          <p:attrName>style.visibility</p:attrName>
                                        </p:attrNameLst>
                                      </p:cBhvr>
                                      <p:to>
                                        <p:strVal val="visible"/>
                                      </p:to>
                                    </p:set>
                                    <p:anim calcmode="lin" valueType="num">
                                      <p:cBhvr>
                                        <p:cTn id="48" dur="1000" fill="hold"/>
                                        <p:tgtEl>
                                          <p:spTgt spid="331779">
                                            <p:txEl>
                                              <p:pRg st="8" end="8"/>
                                            </p:txEl>
                                          </p:spTgt>
                                        </p:tgtEl>
                                        <p:attrNameLst>
                                          <p:attrName>ppt_w</p:attrName>
                                        </p:attrNameLst>
                                      </p:cBhvr>
                                      <p:tavLst>
                                        <p:tav tm="0">
                                          <p:val>
                                            <p:strVal val="#ppt_w*0.70"/>
                                          </p:val>
                                        </p:tav>
                                        <p:tav tm="100000">
                                          <p:val>
                                            <p:strVal val="#ppt_w"/>
                                          </p:val>
                                        </p:tav>
                                      </p:tavLst>
                                    </p:anim>
                                    <p:anim calcmode="lin" valueType="num">
                                      <p:cBhvr>
                                        <p:cTn id="49" dur="1000" fill="hold"/>
                                        <p:tgtEl>
                                          <p:spTgt spid="331779">
                                            <p:txEl>
                                              <p:pRg st="8" end="8"/>
                                            </p:txEl>
                                          </p:spTgt>
                                        </p:tgtEl>
                                        <p:attrNameLst>
                                          <p:attrName>ppt_h</p:attrName>
                                        </p:attrNameLst>
                                      </p:cBhvr>
                                      <p:tavLst>
                                        <p:tav tm="0">
                                          <p:val>
                                            <p:strVal val="#ppt_h"/>
                                          </p:val>
                                        </p:tav>
                                        <p:tav tm="100000">
                                          <p:val>
                                            <p:strVal val="#ppt_h"/>
                                          </p:val>
                                        </p:tav>
                                      </p:tavLst>
                                    </p:anim>
                                    <p:animEffect transition="in" filter="fade">
                                      <p:cBhvr>
                                        <p:cTn id="50" dur="1000"/>
                                        <p:tgtEl>
                                          <p:spTgt spid="3317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1"/>
          </p:nvPr>
        </p:nvSpPr>
        <p:spPr>
          <a:noFill/>
        </p:spPr>
        <p:txBody>
          <a:bodyPr/>
          <a:lstStyle/>
          <a:p>
            <a:fld id="{24A5DB42-99A0-49C8-894F-0F0286986C31}" type="slidenum">
              <a:rPr lang="he-IL" smtClean="0"/>
              <a:pPr/>
              <a:t>27</a:t>
            </a:fld>
            <a:endParaRPr lang="en-US" smtClean="0"/>
          </a:p>
        </p:txBody>
      </p:sp>
      <p:sp>
        <p:nvSpPr>
          <p:cNvPr id="333826" name="Rectangle 2"/>
          <p:cNvSpPr>
            <a:spLocks noGrp="1" noChangeArrowheads="1"/>
          </p:cNvSpPr>
          <p:nvPr>
            <p:ph type="body" idx="1"/>
          </p:nvPr>
        </p:nvSpPr>
        <p:spPr>
          <a:xfrm>
            <a:off x="566738" y="1752600"/>
            <a:ext cx="8001000" cy="4413250"/>
          </a:xfrm>
        </p:spPr>
        <p:txBody>
          <a:bodyPr/>
          <a:lstStyle/>
          <a:p>
            <a:pPr eaLnBrk="1" hangingPunct="1">
              <a:buClr>
                <a:srgbClr val="0000FF"/>
              </a:buClr>
              <a:buFont typeface="Wingdings" pitchFamily="2" charset="2"/>
              <a:buNone/>
            </a:pPr>
            <a:r>
              <a:rPr lang="he-IL" sz="3000" u="sng" smtClean="0"/>
              <a:t>מבוא</a:t>
            </a:r>
          </a:p>
          <a:p>
            <a:pPr eaLnBrk="1" hangingPunct="1">
              <a:buClr>
                <a:srgbClr val="0000FF"/>
              </a:buClr>
              <a:buFont typeface="Wingdings" pitchFamily="2" charset="2"/>
              <a:buChar char="r"/>
            </a:pPr>
            <a:r>
              <a:rPr lang="he-IL" sz="2200" smtClean="0"/>
              <a:t>ציין מהם המונחים התיאורטיים במאמר והגדרותיהן הנומינליות?</a:t>
            </a:r>
            <a:r>
              <a:rPr lang="he-IL" sz="2500" smtClean="0"/>
              <a:t> </a:t>
            </a:r>
          </a:p>
          <a:p>
            <a:pPr lvl="1" eaLnBrk="1" hangingPunct="1">
              <a:buClr>
                <a:srgbClr val="0000FF"/>
              </a:buClr>
            </a:pPr>
            <a:r>
              <a:rPr lang="he-IL" sz="1900" smtClean="0"/>
              <a:t>צורך בהישג – רצון להצליח שפירושו להתמודד עם סטנדרטים של הצטיינות.</a:t>
            </a:r>
          </a:p>
          <a:p>
            <a:pPr lvl="1" eaLnBrk="1" hangingPunct="1">
              <a:buClr>
                <a:srgbClr val="0000FF"/>
              </a:buClr>
            </a:pPr>
            <a:r>
              <a:rPr lang="he-IL" sz="1900" smtClean="0"/>
              <a:t>אישור חברתי – שאיפה לזכות באישורם של אחרים משמעותיים להתנהגותו של הפרט.</a:t>
            </a:r>
          </a:p>
          <a:p>
            <a:pPr lvl="1" eaLnBrk="1" hangingPunct="1">
              <a:buClr>
                <a:srgbClr val="0000FF"/>
              </a:buClr>
            </a:pPr>
            <a:r>
              <a:rPr lang="he-IL" sz="1900" smtClean="0"/>
              <a:t>הפנמה של ערכים קולקטיביסטיים – ערכים קלוקטיביסטיים.</a:t>
            </a:r>
          </a:p>
          <a:p>
            <a:pPr eaLnBrk="1" hangingPunct="1">
              <a:buClr>
                <a:srgbClr val="0000FF"/>
              </a:buClr>
            </a:pPr>
            <a:endParaRPr lang="he-IL" sz="2400" smtClean="0"/>
          </a:p>
          <a:p>
            <a:pPr eaLnBrk="1" hangingPunct="1">
              <a:buClr>
                <a:srgbClr val="0000FF"/>
              </a:buClr>
            </a:pPr>
            <a:endParaRPr lang="he-IL" sz="2400" smtClean="0"/>
          </a:p>
        </p:txBody>
      </p:sp>
      <p:sp>
        <p:nvSpPr>
          <p:cNvPr id="29700" name="Rectangle 3"/>
          <p:cNvSpPr>
            <a:spLocks noGrp="1" noChangeArrowheads="1"/>
          </p:cNvSpPr>
          <p:nvPr>
            <p:ph type="title"/>
          </p:nvPr>
        </p:nvSpPr>
        <p:spPr>
          <a:xfrm>
            <a:off x="684213" y="115888"/>
            <a:ext cx="7777162" cy="1216025"/>
          </a:xfrm>
          <a:noFill/>
        </p:spPr>
        <p:txBody>
          <a:bodyPr/>
          <a:lstStyle/>
          <a:p>
            <a:pPr algn="r" eaLnBrk="1" hangingPunct="1"/>
            <a:r>
              <a:rPr lang="he-IL" sz="2500" smtClean="0"/>
              <a:t>תרגיל: על בסיס המאמר 'מדוע מצליחים בני הקיבוצים בצבא?'</a:t>
            </a:r>
            <a:r>
              <a:rPr lang="he-IL" sz="3600" smtClean="0"/>
              <a:t/>
            </a:r>
            <a:br>
              <a:rPr lang="he-IL" sz="3600" smtClean="0"/>
            </a:br>
            <a:r>
              <a:rPr lang="he-IL" sz="1700" i="1" smtClean="0"/>
              <a:t>יואל ינון &amp; נילי פרידמן</a:t>
            </a:r>
            <a:endParaRPr lang="en-US" sz="1700" i="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333826">
                                            <p:txEl>
                                              <p:pRg st="1" end="1"/>
                                            </p:txEl>
                                          </p:spTgt>
                                        </p:tgtEl>
                                        <p:attrNameLst>
                                          <p:attrName>style.visibility</p:attrName>
                                        </p:attrNameLst>
                                      </p:cBhvr>
                                      <p:to>
                                        <p:strVal val="visible"/>
                                      </p:to>
                                    </p:set>
                                    <p:anim calcmode="lin" valueType="num">
                                      <p:cBhvr>
                                        <p:cTn id="7" dur="1000" fill="hold"/>
                                        <p:tgtEl>
                                          <p:spTgt spid="333826">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333826">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3826">
                                            <p:txEl>
                                              <p:pRg st="1" end="1"/>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333826">
                                            <p:txEl>
                                              <p:pRg st="2" end="2"/>
                                            </p:txEl>
                                          </p:spTgt>
                                        </p:tgtEl>
                                        <p:attrNameLst>
                                          <p:attrName>style.visibility</p:attrName>
                                        </p:attrNameLst>
                                      </p:cBhvr>
                                      <p:to>
                                        <p:strVal val="visible"/>
                                      </p:to>
                                    </p:set>
                                    <p:anim calcmode="lin" valueType="num">
                                      <p:cBhvr>
                                        <p:cTn id="14" dur="1000" fill="hold"/>
                                        <p:tgtEl>
                                          <p:spTgt spid="333826">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33826">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33826">
                                            <p:txEl>
                                              <p:pRg st="2" end="2"/>
                                            </p:txEl>
                                          </p:spTgt>
                                        </p:tgtEl>
                                      </p:cBhvr>
                                    </p:animEffect>
                                  </p:childTnLst>
                                </p:cTn>
                              </p:par>
                              <p:par>
                                <p:cTn id="17" presetID="55" presetClass="entr" presetSubtype="0" fill="hold" nodeType="withEffect">
                                  <p:stCondLst>
                                    <p:cond delay="0"/>
                                  </p:stCondLst>
                                  <p:childTnLst>
                                    <p:set>
                                      <p:cBhvr>
                                        <p:cTn id="18" dur="1" fill="hold">
                                          <p:stCondLst>
                                            <p:cond delay="0"/>
                                          </p:stCondLst>
                                        </p:cTn>
                                        <p:tgtEl>
                                          <p:spTgt spid="333826">
                                            <p:txEl>
                                              <p:pRg st="3" end="3"/>
                                            </p:txEl>
                                          </p:spTgt>
                                        </p:tgtEl>
                                        <p:attrNameLst>
                                          <p:attrName>style.visibility</p:attrName>
                                        </p:attrNameLst>
                                      </p:cBhvr>
                                      <p:to>
                                        <p:strVal val="visible"/>
                                      </p:to>
                                    </p:set>
                                    <p:anim calcmode="lin" valueType="num">
                                      <p:cBhvr>
                                        <p:cTn id="19" dur="1000" fill="hold"/>
                                        <p:tgtEl>
                                          <p:spTgt spid="333826">
                                            <p:txEl>
                                              <p:pRg st="3" end="3"/>
                                            </p:txEl>
                                          </p:spTgt>
                                        </p:tgtEl>
                                        <p:attrNameLst>
                                          <p:attrName>ppt_w</p:attrName>
                                        </p:attrNameLst>
                                      </p:cBhvr>
                                      <p:tavLst>
                                        <p:tav tm="0">
                                          <p:val>
                                            <p:strVal val="#ppt_w*0.70"/>
                                          </p:val>
                                        </p:tav>
                                        <p:tav tm="100000">
                                          <p:val>
                                            <p:strVal val="#ppt_w"/>
                                          </p:val>
                                        </p:tav>
                                      </p:tavLst>
                                    </p:anim>
                                    <p:anim calcmode="lin" valueType="num">
                                      <p:cBhvr>
                                        <p:cTn id="20" dur="1000" fill="hold"/>
                                        <p:tgtEl>
                                          <p:spTgt spid="333826">
                                            <p:txEl>
                                              <p:pRg st="3" end="3"/>
                                            </p:txEl>
                                          </p:spTgt>
                                        </p:tgtEl>
                                        <p:attrNameLst>
                                          <p:attrName>ppt_h</p:attrName>
                                        </p:attrNameLst>
                                      </p:cBhvr>
                                      <p:tavLst>
                                        <p:tav tm="0">
                                          <p:val>
                                            <p:strVal val="#ppt_h"/>
                                          </p:val>
                                        </p:tav>
                                        <p:tav tm="100000">
                                          <p:val>
                                            <p:strVal val="#ppt_h"/>
                                          </p:val>
                                        </p:tav>
                                      </p:tavLst>
                                    </p:anim>
                                    <p:animEffect transition="in" filter="fade">
                                      <p:cBhvr>
                                        <p:cTn id="21" dur="1000"/>
                                        <p:tgtEl>
                                          <p:spTgt spid="333826">
                                            <p:txEl>
                                              <p:pRg st="3" end="3"/>
                                            </p:txEl>
                                          </p:spTgt>
                                        </p:tgtEl>
                                      </p:cBhvr>
                                    </p:animEffect>
                                  </p:childTnLst>
                                </p:cTn>
                              </p:par>
                              <p:par>
                                <p:cTn id="22" presetID="55" presetClass="entr" presetSubtype="0" fill="hold" nodeType="withEffect">
                                  <p:stCondLst>
                                    <p:cond delay="0"/>
                                  </p:stCondLst>
                                  <p:childTnLst>
                                    <p:set>
                                      <p:cBhvr>
                                        <p:cTn id="23" dur="1" fill="hold">
                                          <p:stCondLst>
                                            <p:cond delay="0"/>
                                          </p:stCondLst>
                                        </p:cTn>
                                        <p:tgtEl>
                                          <p:spTgt spid="333826">
                                            <p:txEl>
                                              <p:pRg st="4" end="4"/>
                                            </p:txEl>
                                          </p:spTgt>
                                        </p:tgtEl>
                                        <p:attrNameLst>
                                          <p:attrName>style.visibility</p:attrName>
                                        </p:attrNameLst>
                                      </p:cBhvr>
                                      <p:to>
                                        <p:strVal val="visible"/>
                                      </p:to>
                                    </p:set>
                                    <p:anim calcmode="lin" valueType="num">
                                      <p:cBhvr>
                                        <p:cTn id="24" dur="1000" fill="hold"/>
                                        <p:tgtEl>
                                          <p:spTgt spid="333826">
                                            <p:txEl>
                                              <p:pRg st="4" end="4"/>
                                            </p:txEl>
                                          </p:spTgt>
                                        </p:tgtEl>
                                        <p:attrNameLst>
                                          <p:attrName>ppt_w</p:attrName>
                                        </p:attrNameLst>
                                      </p:cBhvr>
                                      <p:tavLst>
                                        <p:tav tm="0">
                                          <p:val>
                                            <p:strVal val="#ppt_w*0.70"/>
                                          </p:val>
                                        </p:tav>
                                        <p:tav tm="100000">
                                          <p:val>
                                            <p:strVal val="#ppt_w"/>
                                          </p:val>
                                        </p:tav>
                                      </p:tavLst>
                                    </p:anim>
                                    <p:anim calcmode="lin" valueType="num">
                                      <p:cBhvr>
                                        <p:cTn id="25" dur="1000" fill="hold"/>
                                        <p:tgtEl>
                                          <p:spTgt spid="333826">
                                            <p:txEl>
                                              <p:pRg st="4" end="4"/>
                                            </p:txEl>
                                          </p:spTgt>
                                        </p:tgtEl>
                                        <p:attrNameLst>
                                          <p:attrName>ppt_h</p:attrName>
                                        </p:attrNameLst>
                                      </p:cBhvr>
                                      <p:tavLst>
                                        <p:tav tm="0">
                                          <p:val>
                                            <p:strVal val="#ppt_h"/>
                                          </p:val>
                                        </p:tav>
                                        <p:tav tm="100000">
                                          <p:val>
                                            <p:strVal val="#ppt_h"/>
                                          </p:val>
                                        </p:tav>
                                      </p:tavLst>
                                    </p:anim>
                                    <p:animEffect transition="in" filter="fade">
                                      <p:cBhvr>
                                        <p:cTn id="26" dur="1000"/>
                                        <p:tgtEl>
                                          <p:spTgt spid="33382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1"/>
          </p:nvPr>
        </p:nvSpPr>
        <p:spPr>
          <a:noFill/>
        </p:spPr>
        <p:txBody>
          <a:bodyPr/>
          <a:lstStyle/>
          <a:p>
            <a:fld id="{EBEBD2DE-B7B3-401B-80D1-D5928EEB2F12}" type="slidenum">
              <a:rPr lang="he-IL" smtClean="0"/>
              <a:pPr/>
              <a:t>28</a:t>
            </a:fld>
            <a:endParaRPr lang="en-US" smtClean="0"/>
          </a:p>
        </p:txBody>
      </p:sp>
      <p:sp>
        <p:nvSpPr>
          <p:cNvPr id="332802" name="Rectangle 2"/>
          <p:cNvSpPr>
            <a:spLocks noGrp="1" noChangeArrowheads="1"/>
          </p:cNvSpPr>
          <p:nvPr>
            <p:ph type="body" idx="1"/>
          </p:nvPr>
        </p:nvSpPr>
        <p:spPr>
          <a:xfrm>
            <a:off x="566738" y="1752600"/>
            <a:ext cx="8108950" cy="4556125"/>
          </a:xfrm>
        </p:spPr>
        <p:txBody>
          <a:bodyPr/>
          <a:lstStyle/>
          <a:p>
            <a:pPr eaLnBrk="1" hangingPunct="1">
              <a:buClr>
                <a:srgbClr val="0000FF"/>
              </a:buClr>
              <a:buFont typeface="Wingdings" pitchFamily="2" charset="2"/>
              <a:buNone/>
            </a:pPr>
            <a:r>
              <a:rPr lang="he-IL" sz="3000" u="sng" smtClean="0"/>
              <a:t>שיטה</a:t>
            </a:r>
          </a:p>
          <a:p>
            <a:pPr eaLnBrk="1" hangingPunct="1">
              <a:buClr>
                <a:srgbClr val="0000FF"/>
              </a:buClr>
              <a:buFont typeface="Wingdings" pitchFamily="2" charset="2"/>
              <a:buChar char="r"/>
            </a:pPr>
            <a:r>
              <a:rPr lang="he-IL" sz="2200" smtClean="0"/>
              <a:t>כיצד הועמדו השערות המחקר לניסוי אמפירי? </a:t>
            </a:r>
          </a:p>
          <a:p>
            <a:pPr eaLnBrk="1" hangingPunct="1">
              <a:buClr>
                <a:srgbClr val="0000FF"/>
              </a:buClr>
              <a:buFont typeface="Wingdings" pitchFamily="2" charset="2"/>
              <a:buChar char="r"/>
            </a:pPr>
            <a:r>
              <a:rPr lang="he-IL" sz="2200" smtClean="0"/>
              <a:t>ע"י מבחנים המודדים את שלושת המשתנים, צורך בהישג, אישור חברתי וערכים קולקטיביסטיים והשוואה בין בני הקיבוץ לבני העיר בציוני אותם מבחנים.</a:t>
            </a:r>
          </a:p>
          <a:p>
            <a:pPr eaLnBrk="1" hangingPunct="1">
              <a:buClr>
                <a:srgbClr val="0000FF"/>
              </a:buClr>
              <a:buFont typeface="Wingdings" pitchFamily="2" charset="2"/>
              <a:buChar char="r"/>
            </a:pPr>
            <a:r>
              <a:rPr lang="he-IL" sz="2200" smtClean="0"/>
              <a:t>ציין מהם המונחים התצפיתיים במאמר?</a:t>
            </a:r>
          </a:p>
          <a:p>
            <a:pPr lvl="1" eaLnBrk="1" hangingPunct="1">
              <a:buClr>
                <a:srgbClr val="0000FF"/>
              </a:buClr>
            </a:pPr>
            <a:r>
              <a:rPr lang="he-IL" sz="1900" smtClean="0"/>
              <a:t>סולם </a:t>
            </a:r>
            <a:r>
              <a:rPr lang="en-US" sz="1900" smtClean="0"/>
              <a:t>Mehrabian</a:t>
            </a:r>
            <a:r>
              <a:rPr lang="he-IL" sz="1900" smtClean="0"/>
              <a:t> למדידת צורך בהישג.</a:t>
            </a:r>
          </a:p>
          <a:p>
            <a:pPr lvl="1" eaLnBrk="1" hangingPunct="1">
              <a:buClr>
                <a:srgbClr val="0000FF"/>
              </a:buClr>
            </a:pPr>
            <a:r>
              <a:rPr lang="he-IL" sz="1900" smtClean="0"/>
              <a:t>סולם </a:t>
            </a:r>
            <a:r>
              <a:rPr lang="en-US" sz="1900" smtClean="0"/>
              <a:t>Crown &amp; Marlowe</a:t>
            </a:r>
            <a:r>
              <a:rPr lang="he-IL" sz="1900" smtClean="0"/>
              <a:t> למדידת הצורך באישור חברתי.</a:t>
            </a:r>
          </a:p>
          <a:p>
            <a:pPr lvl="1" eaLnBrk="1" hangingPunct="1">
              <a:buClr>
                <a:srgbClr val="0000FF"/>
              </a:buClr>
            </a:pPr>
            <a:r>
              <a:rPr lang="he-IL" sz="1900" smtClean="0"/>
              <a:t>סולם למדידת אחריות חברתית שפותח ע"י </a:t>
            </a:r>
            <a:r>
              <a:rPr lang="en-US" sz="1900" smtClean="0"/>
              <a:t>Gough, Mcclosky &amp; meehl</a:t>
            </a:r>
            <a:r>
              <a:rPr lang="he-IL" sz="1900" smtClean="0"/>
              <a:t>.</a:t>
            </a:r>
          </a:p>
          <a:p>
            <a:pPr eaLnBrk="1" hangingPunct="1">
              <a:buClr>
                <a:srgbClr val="0000FF"/>
              </a:buClr>
              <a:buFont typeface="Wingdings" pitchFamily="2" charset="2"/>
              <a:buChar char="r"/>
            </a:pPr>
            <a:r>
              <a:rPr lang="he-IL" sz="2200" smtClean="0"/>
              <a:t>לגבי כל מונח תצפיתי ציין אלו קשיים ישנם? (עד כמה המונח מהווה הגדרה חד משמעית)?</a:t>
            </a:r>
          </a:p>
          <a:p>
            <a:pPr eaLnBrk="1" hangingPunct="1">
              <a:buClr>
                <a:srgbClr val="0000FF"/>
              </a:buClr>
              <a:buFont typeface="Wingdings" pitchFamily="2" charset="2"/>
              <a:buChar char="r"/>
            </a:pPr>
            <a:r>
              <a:rPr lang="he-IL" sz="2200" smtClean="0"/>
              <a:t>טוב או לא נתון לויכוח אבל חד משמעי לכל הדעות.</a:t>
            </a:r>
          </a:p>
          <a:p>
            <a:pPr eaLnBrk="1" hangingPunct="1">
              <a:buClr>
                <a:srgbClr val="0000FF"/>
              </a:buClr>
              <a:buFont typeface="Wingdings" pitchFamily="2" charset="2"/>
              <a:buChar char="r"/>
            </a:pPr>
            <a:r>
              <a:rPr lang="he-IL" sz="2200" smtClean="0"/>
              <a:t>ציין מהי מידת ההלימה של המונחים התצפיתיים למונחים התיאורטיים?</a:t>
            </a:r>
            <a:endParaRPr lang="en-US" sz="2200" smtClean="0"/>
          </a:p>
        </p:txBody>
      </p:sp>
      <p:sp>
        <p:nvSpPr>
          <p:cNvPr id="30724" name="Rectangle 3"/>
          <p:cNvSpPr>
            <a:spLocks noGrp="1" noChangeArrowheads="1"/>
          </p:cNvSpPr>
          <p:nvPr>
            <p:ph type="title"/>
          </p:nvPr>
        </p:nvSpPr>
        <p:spPr>
          <a:xfrm>
            <a:off x="684213" y="476250"/>
            <a:ext cx="7777162" cy="882650"/>
          </a:xfrm>
          <a:noFill/>
        </p:spPr>
        <p:txBody>
          <a:bodyPr/>
          <a:lstStyle/>
          <a:p>
            <a:pPr algn="r" eaLnBrk="1" hangingPunct="1"/>
            <a:r>
              <a:rPr lang="he-IL" sz="2500" smtClean="0"/>
              <a:t>תרגיל: על בסיס המאמר 'מדוע מצליחים בני הקיבוצים בצבא?'</a:t>
            </a:r>
            <a:r>
              <a:rPr lang="he-IL" sz="3600" smtClean="0"/>
              <a:t/>
            </a:r>
            <a:br>
              <a:rPr lang="he-IL" sz="3600" smtClean="0"/>
            </a:br>
            <a:r>
              <a:rPr lang="he-IL" sz="1700" i="1" smtClean="0"/>
              <a:t>יואל ינון &amp; נילי פרידמן</a:t>
            </a:r>
            <a:endParaRPr lang="en-US" sz="1700" i="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332802">
                                            <p:txEl>
                                              <p:pRg st="1" end="1"/>
                                            </p:txEl>
                                          </p:spTgt>
                                        </p:tgtEl>
                                        <p:attrNameLst>
                                          <p:attrName>style.visibility</p:attrName>
                                        </p:attrNameLst>
                                      </p:cBhvr>
                                      <p:to>
                                        <p:strVal val="visible"/>
                                      </p:to>
                                    </p:set>
                                    <p:anim calcmode="lin" valueType="num">
                                      <p:cBhvr>
                                        <p:cTn id="7" dur="1000" fill="hold"/>
                                        <p:tgtEl>
                                          <p:spTgt spid="33280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33280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2802">
                                            <p:txEl>
                                              <p:pRg st="1" end="1"/>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332802">
                                            <p:txEl>
                                              <p:pRg st="2" end="2"/>
                                            </p:txEl>
                                          </p:spTgt>
                                        </p:tgtEl>
                                        <p:attrNameLst>
                                          <p:attrName>style.visibility</p:attrName>
                                        </p:attrNameLst>
                                      </p:cBhvr>
                                      <p:to>
                                        <p:strVal val="visible"/>
                                      </p:to>
                                    </p:set>
                                    <p:anim calcmode="lin" valueType="num">
                                      <p:cBhvr>
                                        <p:cTn id="14" dur="1000" fill="hold"/>
                                        <p:tgtEl>
                                          <p:spTgt spid="332802">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32802">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32802">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nodeType="clickEffect">
                                  <p:stCondLst>
                                    <p:cond delay="0"/>
                                  </p:stCondLst>
                                  <p:childTnLst>
                                    <p:set>
                                      <p:cBhvr>
                                        <p:cTn id="20" dur="1" fill="hold">
                                          <p:stCondLst>
                                            <p:cond delay="0"/>
                                          </p:stCondLst>
                                        </p:cTn>
                                        <p:tgtEl>
                                          <p:spTgt spid="332802">
                                            <p:txEl>
                                              <p:pRg st="3" end="3"/>
                                            </p:txEl>
                                          </p:spTgt>
                                        </p:tgtEl>
                                        <p:attrNameLst>
                                          <p:attrName>style.visibility</p:attrName>
                                        </p:attrNameLst>
                                      </p:cBhvr>
                                      <p:to>
                                        <p:strVal val="visible"/>
                                      </p:to>
                                    </p:set>
                                    <p:anim calcmode="lin" valueType="num">
                                      <p:cBhvr>
                                        <p:cTn id="21" dur="1000" fill="hold"/>
                                        <p:tgtEl>
                                          <p:spTgt spid="332802">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33280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32802">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nodeType="clickEffect">
                                  <p:stCondLst>
                                    <p:cond delay="0"/>
                                  </p:stCondLst>
                                  <p:childTnLst>
                                    <p:set>
                                      <p:cBhvr>
                                        <p:cTn id="27" dur="1" fill="hold">
                                          <p:stCondLst>
                                            <p:cond delay="0"/>
                                          </p:stCondLst>
                                        </p:cTn>
                                        <p:tgtEl>
                                          <p:spTgt spid="332802">
                                            <p:txEl>
                                              <p:pRg st="4" end="4"/>
                                            </p:txEl>
                                          </p:spTgt>
                                        </p:tgtEl>
                                        <p:attrNameLst>
                                          <p:attrName>style.visibility</p:attrName>
                                        </p:attrNameLst>
                                      </p:cBhvr>
                                      <p:to>
                                        <p:strVal val="visible"/>
                                      </p:to>
                                    </p:set>
                                    <p:anim calcmode="lin" valueType="num">
                                      <p:cBhvr>
                                        <p:cTn id="28" dur="1000" fill="hold"/>
                                        <p:tgtEl>
                                          <p:spTgt spid="332802">
                                            <p:txEl>
                                              <p:pRg st="4" end="4"/>
                                            </p:txEl>
                                          </p:spTgt>
                                        </p:tgtEl>
                                        <p:attrNameLst>
                                          <p:attrName>ppt_w</p:attrName>
                                        </p:attrNameLst>
                                      </p:cBhvr>
                                      <p:tavLst>
                                        <p:tav tm="0">
                                          <p:val>
                                            <p:strVal val="#ppt_w*0.70"/>
                                          </p:val>
                                        </p:tav>
                                        <p:tav tm="100000">
                                          <p:val>
                                            <p:strVal val="#ppt_w"/>
                                          </p:val>
                                        </p:tav>
                                      </p:tavLst>
                                    </p:anim>
                                    <p:anim calcmode="lin" valueType="num">
                                      <p:cBhvr>
                                        <p:cTn id="29" dur="1000" fill="hold"/>
                                        <p:tgtEl>
                                          <p:spTgt spid="332802">
                                            <p:txEl>
                                              <p:pRg st="4" end="4"/>
                                            </p:txEl>
                                          </p:spTgt>
                                        </p:tgtEl>
                                        <p:attrNameLst>
                                          <p:attrName>ppt_h</p:attrName>
                                        </p:attrNameLst>
                                      </p:cBhvr>
                                      <p:tavLst>
                                        <p:tav tm="0">
                                          <p:val>
                                            <p:strVal val="#ppt_h"/>
                                          </p:val>
                                        </p:tav>
                                        <p:tav tm="100000">
                                          <p:val>
                                            <p:strVal val="#ppt_h"/>
                                          </p:val>
                                        </p:tav>
                                      </p:tavLst>
                                    </p:anim>
                                    <p:animEffect transition="in" filter="fade">
                                      <p:cBhvr>
                                        <p:cTn id="30" dur="1000"/>
                                        <p:tgtEl>
                                          <p:spTgt spid="332802">
                                            <p:txEl>
                                              <p:pRg st="4" end="4"/>
                                            </p:txEl>
                                          </p:spTgt>
                                        </p:tgtEl>
                                      </p:cBhvr>
                                    </p:animEffect>
                                  </p:childTnLst>
                                </p:cTn>
                              </p:par>
                              <p:par>
                                <p:cTn id="31" presetID="55" presetClass="entr" presetSubtype="0" fill="hold" nodeType="withEffect">
                                  <p:stCondLst>
                                    <p:cond delay="0"/>
                                  </p:stCondLst>
                                  <p:childTnLst>
                                    <p:set>
                                      <p:cBhvr>
                                        <p:cTn id="32" dur="1" fill="hold">
                                          <p:stCondLst>
                                            <p:cond delay="0"/>
                                          </p:stCondLst>
                                        </p:cTn>
                                        <p:tgtEl>
                                          <p:spTgt spid="332802">
                                            <p:txEl>
                                              <p:pRg st="5" end="5"/>
                                            </p:txEl>
                                          </p:spTgt>
                                        </p:tgtEl>
                                        <p:attrNameLst>
                                          <p:attrName>style.visibility</p:attrName>
                                        </p:attrNameLst>
                                      </p:cBhvr>
                                      <p:to>
                                        <p:strVal val="visible"/>
                                      </p:to>
                                    </p:set>
                                    <p:anim calcmode="lin" valueType="num">
                                      <p:cBhvr>
                                        <p:cTn id="33" dur="1000" fill="hold"/>
                                        <p:tgtEl>
                                          <p:spTgt spid="332802">
                                            <p:txEl>
                                              <p:pRg st="5" end="5"/>
                                            </p:txEl>
                                          </p:spTgt>
                                        </p:tgtEl>
                                        <p:attrNameLst>
                                          <p:attrName>ppt_w</p:attrName>
                                        </p:attrNameLst>
                                      </p:cBhvr>
                                      <p:tavLst>
                                        <p:tav tm="0">
                                          <p:val>
                                            <p:strVal val="#ppt_w*0.70"/>
                                          </p:val>
                                        </p:tav>
                                        <p:tav tm="100000">
                                          <p:val>
                                            <p:strVal val="#ppt_w"/>
                                          </p:val>
                                        </p:tav>
                                      </p:tavLst>
                                    </p:anim>
                                    <p:anim calcmode="lin" valueType="num">
                                      <p:cBhvr>
                                        <p:cTn id="34" dur="1000" fill="hold"/>
                                        <p:tgtEl>
                                          <p:spTgt spid="332802">
                                            <p:txEl>
                                              <p:pRg st="5" end="5"/>
                                            </p:txEl>
                                          </p:spTgt>
                                        </p:tgtEl>
                                        <p:attrNameLst>
                                          <p:attrName>ppt_h</p:attrName>
                                        </p:attrNameLst>
                                      </p:cBhvr>
                                      <p:tavLst>
                                        <p:tav tm="0">
                                          <p:val>
                                            <p:strVal val="#ppt_h"/>
                                          </p:val>
                                        </p:tav>
                                        <p:tav tm="100000">
                                          <p:val>
                                            <p:strVal val="#ppt_h"/>
                                          </p:val>
                                        </p:tav>
                                      </p:tavLst>
                                    </p:anim>
                                    <p:animEffect transition="in" filter="fade">
                                      <p:cBhvr>
                                        <p:cTn id="35" dur="1000"/>
                                        <p:tgtEl>
                                          <p:spTgt spid="332802">
                                            <p:txEl>
                                              <p:pRg st="5" end="5"/>
                                            </p:txEl>
                                          </p:spTgt>
                                        </p:tgtEl>
                                      </p:cBhvr>
                                    </p:animEffect>
                                  </p:childTnLst>
                                </p:cTn>
                              </p:par>
                              <p:par>
                                <p:cTn id="36" presetID="55" presetClass="entr" presetSubtype="0" fill="hold" nodeType="withEffect">
                                  <p:stCondLst>
                                    <p:cond delay="0"/>
                                  </p:stCondLst>
                                  <p:childTnLst>
                                    <p:set>
                                      <p:cBhvr>
                                        <p:cTn id="37" dur="1" fill="hold">
                                          <p:stCondLst>
                                            <p:cond delay="0"/>
                                          </p:stCondLst>
                                        </p:cTn>
                                        <p:tgtEl>
                                          <p:spTgt spid="332802">
                                            <p:txEl>
                                              <p:pRg st="6" end="6"/>
                                            </p:txEl>
                                          </p:spTgt>
                                        </p:tgtEl>
                                        <p:attrNameLst>
                                          <p:attrName>style.visibility</p:attrName>
                                        </p:attrNameLst>
                                      </p:cBhvr>
                                      <p:to>
                                        <p:strVal val="visible"/>
                                      </p:to>
                                    </p:set>
                                    <p:anim calcmode="lin" valueType="num">
                                      <p:cBhvr>
                                        <p:cTn id="38" dur="1000" fill="hold"/>
                                        <p:tgtEl>
                                          <p:spTgt spid="332802">
                                            <p:txEl>
                                              <p:pRg st="6" end="6"/>
                                            </p:txEl>
                                          </p:spTgt>
                                        </p:tgtEl>
                                        <p:attrNameLst>
                                          <p:attrName>ppt_w</p:attrName>
                                        </p:attrNameLst>
                                      </p:cBhvr>
                                      <p:tavLst>
                                        <p:tav tm="0">
                                          <p:val>
                                            <p:strVal val="#ppt_w*0.70"/>
                                          </p:val>
                                        </p:tav>
                                        <p:tav tm="100000">
                                          <p:val>
                                            <p:strVal val="#ppt_w"/>
                                          </p:val>
                                        </p:tav>
                                      </p:tavLst>
                                    </p:anim>
                                    <p:anim calcmode="lin" valueType="num">
                                      <p:cBhvr>
                                        <p:cTn id="39" dur="1000" fill="hold"/>
                                        <p:tgtEl>
                                          <p:spTgt spid="332802">
                                            <p:txEl>
                                              <p:pRg st="6" end="6"/>
                                            </p:txEl>
                                          </p:spTgt>
                                        </p:tgtEl>
                                        <p:attrNameLst>
                                          <p:attrName>ppt_h</p:attrName>
                                        </p:attrNameLst>
                                      </p:cBhvr>
                                      <p:tavLst>
                                        <p:tav tm="0">
                                          <p:val>
                                            <p:strVal val="#ppt_h"/>
                                          </p:val>
                                        </p:tav>
                                        <p:tav tm="100000">
                                          <p:val>
                                            <p:strVal val="#ppt_h"/>
                                          </p:val>
                                        </p:tav>
                                      </p:tavLst>
                                    </p:anim>
                                    <p:animEffect transition="in" filter="fade">
                                      <p:cBhvr>
                                        <p:cTn id="40" dur="1000"/>
                                        <p:tgtEl>
                                          <p:spTgt spid="332802">
                                            <p:txEl>
                                              <p:pRg st="6" end="6"/>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9" presetClass="entr" presetSubtype="0" fill="hold" nodeType="clickEffect">
                                  <p:stCondLst>
                                    <p:cond delay="0"/>
                                  </p:stCondLst>
                                  <p:childTnLst>
                                    <p:set>
                                      <p:cBhvr>
                                        <p:cTn id="44" dur="1" fill="hold">
                                          <p:stCondLst>
                                            <p:cond delay="0"/>
                                          </p:stCondLst>
                                        </p:cTn>
                                        <p:tgtEl>
                                          <p:spTgt spid="332802">
                                            <p:txEl>
                                              <p:pRg st="7" end="7"/>
                                            </p:txEl>
                                          </p:spTgt>
                                        </p:tgtEl>
                                        <p:attrNameLst>
                                          <p:attrName>style.visibility</p:attrName>
                                        </p:attrNameLst>
                                      </p:cBhvr>
                                      <p:to>
                                        <p:strVal val="visible"/>
                                      </p:to>
                                    </p:set>
                                    <p:anim calcmode="lin" valueType="num">
                                      <p:cBhvr>
                                        <p:cTn id="45" dur="1000" fill="hold"/>
                                        <p:tgtEl>
                                          <p:spTgt spid="332802">
                                            <p:txEl>
                                              <p:pRg st="7" end="7"/>
                                            </p:txEl>
                                          </p:spTgt>
                                        </p:tgtEl>
                                        <p:attrNameLst>
                                          <p:attrName>ppt_x</p:attrName>
                                        </p:attrNameLst>
                                      </p:cBhvr>
                                      <p:tavLst>
                                        <p:tav tm="0">
                                          <p:val>
                                            <p:strVal val="#ppt_x-.2"/>
                                          </p:val>
                                        </p:tav>
                                        <p:tav tm="100000">
                                          <p:val>
                                            <p:strVal val="#ppt_x"/>
                                          </p:val>
                                        </p:tav>
                                      </p:tavLst>
                                    </p:anim>
                                    <p:anim calcmode="lin" valueType="num">
                                      <p:cBhvr>
                                        <p:cTn id="46" dur="1000" fill="hold"/>
                                        <p:tgtEl>
                                          <p:spTgt spid="332802">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47" dur="1000"/>
                                        <p:tgtEl>
                                          <p:spTgt spid="332802">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5" presetClass="entr" presetSubtype="0" fill="hold" nodeType="clickEffect">
                                  <p:stCondLst>
                                    <p:cond delay="0"/>
                                  </p:stCondLst>
                                  <p:childTnLst>
                                    <p:set>
                                      <p:cBhvr>
                                        <p:cTn id="51" dur="1" fill="hold">
                                          <p:stCondLst>
                                            <p:cond delay="0"/>
                                          </p:stCondLst>
                                        </p:cTn>
                                        <p:tgtEl>
                                          <p:spTgt spid="332802">
                                            <p:txEl>
                                              <p:pRg st="8" end="8"/>
                                            </p:txEl>
                                          </p:spTgt>
                                        </p:tgtEl>
                                        <p:attrNameLst>
                                          <p:attrName>style.visibility</p:attrName>
                                        </p:attrNameLst>
                                      </p:cBhvr>
                                      <p:to>
                                        <p:strVal val="visible"/>
                                      </p:to>
                                    </p:set>
                                    <p:anim calcmode="lin" valueType="num">
                                      <p:cBhvr>
                                        <p:cTn id="52" dur="1000" fill="hold"/>
                                        <p:tgtEl>
                                          <p:spTgt spid="332802">
                                            <p:txEl>
                                              <p:pRg st="8" end="8"/>
                                            </p:txEl>
                                          </p:spTgt>
                                        </p:tgtEl>
                                        <p:attrNameLst>
                                          <p:attrName>ppt_w</p:attrName>
                                        </p:attrNameLst>
                                      </p:cBhvr>
                                      <p:tavLst>
                                        <p:tav tm="0">
                                          <p:val>
                                            <p:strVal val="#ppt_w*0.70"/>
                                          </p:val>
                                        </p:tav>
                                        <p:tav tm="100000">
                                          <p:val>
                                            <p:strVal val="#ppt_w"/>
                                          </p:val>
                                        </p:tav>
                                      </p:tavLst>
                                    </p:anim>
                                    <p:anim calcmode="lin" valueType="num">
                                      <p:cBhvr>
                                        <p:cTn id="53" dur="1000" fill="hold"/>
                                        <p:tgtEl>
                                          <p:spTgt spid="332802">
                                            <p:txEl>
                                              <p:pRg st="8" end="8"/>
                                            </p:txEl>
                                          </p:spTgt>
                                        </p:tgtEl>
                                        <p:attrNameLst>
                                          <p:attrName>ppt_h</p:attrName>
                                        </p:attrNameLst>
                                      </p:cBhvr>
                                      <p:tavLst>
                                        <p:tav tm="0">
                                          <p:val>
                                            <p:strVal val="#ppt_h"/>
                                          </p:val>
                                        </p:tav>
                                        <p:tav tm="100000">
                                          <p:val>
                                            <p:strVal val="#ppt_h"/>
                                          </p:val>
                                        </p:tav>
                                      </p:tavLst>
                                    </p:anim>
                                    <p:animEffect transition="in" filter="fade">
                                      <p:cBhvr>
                                        <p:cTn id="54" dur="1000"/>
                                        <p:tgtEl>
                                          <p:spTgt spid="332802">
                                            <p:txEl>
                                              <p:pRg st="8" end="8"/>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55" presetClass="entr" presetSubtype="0" fill="hold" nodeType="clickEffect">
                                  <p:stCondLst>
                                    <p:cond delay="0"/>
                                  </p:stCondLst>
                                  <p:childTnLst>
                                    <p:set>
                                      <p:cBhvr>
                                        <p:cTn id="58" dur="1" fill="hold">
                                          <p:stCondLst>
                                            <p:cond delay="0"/>
                                          </p:stCondLst>
                                        </p:cTn>
                                        <p:tgtEl>
                                          <p:spTgt spid="332802">
                                            <p:txEl>
                                              <p:pRg st="9" end="9"/>
                                            </p:txEl>
                                          </p:spTgt>
                                        </p:tgtEl>
                                        <p:attrNameLst>
                                          <p:attrName>style.visibility</p:attrName>
                                        </p:attrNameLst>
                                      </p:cBhvr>
                                      <p:to>
                                        <p:strVal val="visible"/>
                                      </p:to>
                                    </p:set>
                                    <p:anim calcmode="lin" valueType="num">
                                      <p:cBhvr>
                                        <p:cTn id="59" dur="1000" fill="hold"/>
                                        <p:tgtEl>
                                          <p:spTgt spid="332802">
                                            <p:txEl>
                                              <p:pRg st="9" end="9"/>
                                            </p:txEl>
                                          </p:spTgt>
                                        </p:tgtEl>
                                        <p:attrNameLst>
                                          <p:attrName>ppt_w</p:attrName>
                                        </p:attrNameLst>
                                      </p:cBhvr>
                                      <p:tavLst>
                                        <p:tav tm="0">
                                          <p:val>
                                            <p:strVal val="#ppt_w*0.70"/>
                                          </p:val>
                                        </p:tav>
                                        <p:tav tm="100000">
                                          <p:val>
                                            <p:strVal val="#ppt_w"/>
                                          </p:val>
                                        </p:tav>
                                      </p:tavLst>
                                    </p:anim>
                                    <p:anim calcmode="lin" valueType="num">
                                      <p:cBhvr>
                                        <p:cTn id="60" dur="1000" fill="hold"/>
                                        <p:tgtEl>
                                          <p:spTgt spid="332802">
                                            <p:txEl>
                                              <p:pRg st="9" end="9"/>
                                            </p:txEl>
                                          </p:spTgt>
                                        </p:tgtEl>
                                        <p:attrNameLst>
                                          <p:attrName>ppt_h</p:attrName>
                                        </p:attrNameLst>
                                      </p:cBhvr>
                                      <p:tavLst>
                                        <p:tav tm="0">
                                          <p:val>
                                            <p:strVal val="#ppt_h"/>
                                          </p:val>
                                        </p:tav>
                                        <p:tav tm="100000">
                                          <p:val>
                                            <p:strVal val="#ppt_h"/>
                                          </p:val>
                                        </p:tav>
                                      </p:tavLst>
                                    </p:anim>
                                    <p:animEffect transition="in" filter="fade">
                                      <p:cBhvr>
                                        <p:cTn id="61" dur="1000"/>
                                        <p:tgtEl>
                                          <p:spTgt spid="33280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1"/>
          </p:nvPr>
        </p:nvSpPr>
        <p:spPr>
          <a:noFill/>
        </p:spPr>
        <p:txBody>
          <a:bodyPr/>
          <a:lstStyle/>
          <a:p>
            <a:fld id="{AA415DBF-C8E3-4F77-A923-533F45128836}" type="slidenum">
              <a:rPr lang="he-IL" smtClean="0"/>
              <a:pPr/>
              <a:t>29</a:t>
            </a:fld>
            <a:endParaRPr lang="en-US" smtClean="0"/>
          </a:p>
        </p:txBody>
      </p:sp>
      <p:sp>
        <p:nvSpPr>
          <p:cNvPr id="334850" name="Rectangle 2"/>
          <p:cNvSpPr>
            <a:spLocks noGrp="1" noChangeArrowheads="1"/>
          </p:cNvSpPr>
          <p:nvPr>
            <p:ph type="body" idx="1"/>
          </p:nvPr>
        </p:nvSpPr>
        <p:spPr>
          <a:xfrm>
            <a:off x="539750" y="1628775"/>
            <a:ext cx="8108950" cy="4916488"/>
          </a:xfrm>
        </p:spPr>
        <p:txBody>
          <a:bodyPr/>
          <a:lstStyle/>
          <a:p>
            <a:pPr eaLnBrk="1" hangingPunct="1">
              <a:buClr>
                <a:srgbClr val="0000FF"/>
              </a:buClr>
              <a:buFont typeface="Wingdings" pitchFamily="2" charset="2"/>
              <a:buNone/>
            </a:pPr>
            <a:r>
              <a:rPr lang="he-IL" sz="2600" u="sng" smtClean="0"/>
              <a:t>תוצאות</a:t>
            </a:r>
          </a:p>
          <a:p>
            <a:pPr eaLnBrk="1" hangingPunct="1">
              <a:buClr>
                <a:srgbClr val="0000FF"/>
              </a:buClr>
              <a:buFont typeface="Wingdings" pitchFamily="2" charset="2"/>
              <a:buChar char="r"/>
            </a:pPr>
            <a:r>
              <a:rPr lang="he-IL" sz="2200" smtClean="0"/>
              <a:t>מהן תוצאות המחקר?</a:t>
            </a:r>
          </a:p>
          <a:p>
            <a:pPr lvl="1" eaLnBrk="1" hangingPunct="1">
              <a:buClr>
                <a:srgbClr val="0000FF"/>
              </a:buClr>
            </a:pPr>
            <a:r>
              <a:rPr lang="he-IL" sz="1900" u="sng" smtClean="0"/>
              <a:t>בניגוד להשערה</a:t>
            </a:r>
            <a:r>
              <a:rPr lang="he-IL" sz="1900" smtClean="0"/>
              <a:t> חיילים ובני תיכון מהעיר גילו עוצמה רבה יותר של צורך בהישג.</a:t>
            </a:r>
          </a:p>
          <a:p>
            <a:pPr lvl="1" eaLnBrk="1" hangingPunct="1">
              <a:buClr>
                <a:srgbClr val="0000FF"/>
              </a:buClr>
            </a:pPr>
            <a:r>
              <a:rPr lang="he-IL" sz="1900" u="sng" smtClean="0"/>
              <a:t>בניגוד להשערה</a:t>
            </a:r>
            <a:r>
              <a:rPr lang="he-IL" sz="1900" smtClean="0"/>
              <a:t> חיילים ובני תיכון מהעיר גילו צורך רב יותר באישור חברתי.</a:t>
            </a:r>
          </a:p>
          <a:p>
            <a:pPr lvl="1" eaLnBrk="1" hangingPunct="1">
              <a:buClr>
                <a:srgbClr val="0000FF"/>
              </a:buClr>
            </a:pPr>
            <a:r>
              <a:rPr lang="he-IL" sz="1900" smtClean="0"/>
              <a:t>באמצעות הסולם למדידת אחריות חברתית שפותח ע"י </a:t>
            </a:r>
            <a:r>
              <a:rPr lang="en-US" sz="1900" smtClean="0"/>
              <a:t>Gough, Mcclosky &amp; meehl</a:t>
            </a:r>
            <a:r>
              <a:rPr lang="he-IL" sz="1900" smtClean="0"/>
              <a:t> לא נמצא הבדל מובהק בין הקבוצות. באמצעות סולם אחר למדידת אחריות חברתית שוב </a:t>
            </a:r>
            <a:r>
              <a:rPr lang="he-IL" sz="1900" u="sng" smtClean="0"/>
              <a:t>בניגוד להשערה</a:t>
            </a:r>
            <a:r>
              <a:rPr lang="he-IL" sz="1900" smtClean="0"/>
              <a:t> חיילים ובני תיכון מהעיר גילו אחריות חברתית רבה יותר.</a:t>
            </a:r>
          </a:p>
          <a:p>
            <a:pPr eaLnBrk="1" hangingPunct="1">
              <a:buClr>
                <a:srgbClr val="0000FF"/>
              </a:buClr>
              <a:buFont typeface="Wingdings" pitchFamily="2" charset="2"/>
              <a:buNone/>
            </a:pPr>
            <a:r>
              <a:rPr lang="he-IL" sz="2600" u="sng" smtClean="0"/>
              <a:t>דיון (מסקנות)</a:t>
            </a:r>
          </a:p>
          <a:p>
            <a:pPr eaLnBrk="1" hangingPunct="1">
              <a:buClr>
                <a:srgbClr val="0000FF"/>
              </a:buClr>
              <a:buFont typeface="Wingdings" pitchFamily="2" charset="2"/>
              <a:buChar char="r"/>
            </a:pPr>
            <a:r>
              <a:rPr lang="he-IL" sz="2200" smtClean="0"/>
              <a:t>מהן מסקנות המחקר?</a:t>
            </a:r>
          </a:p>
          <a:p>
            <a:pPr lvl="1" eaLnBrk="1" hangingPunct="1">
              <a:buClr>
                <a:srgbClr val="0000FF"/>
              </a:buClr>
            </a:pPr>
            <a:r>
              <a:rPr lang="he-IL" sz="1900" smtClean="0"/>
              <a:t>ממצאים מנוגדים להשערות המחקר.</a:t>
            </a:r>
          </a:p>
          <a:p>
            <a:pPr lvl="1" eaLnBrk="1" hangingPunct="1">
              <a:buClr>
                <a:srgbClr val="0000FF"/>
              </a:buClr>
            </a:pPr>
            <a:r>
              <a:rPr lang="he-IL" sz="1900" smtClean="0"/>
              <a:t>ייתכן שחלו תמורות ב 15 שנה האחרונות המסבירות את ההבדלים בין תוצאות מחקר זה למחקרים קודמים.</a:t>
            </a:r>
          </a:p>
          <a:p>
            <a:pPr lvl="1" eaLnBrk="1" hangingPunct="1">
              <a:buClr>
                <a:srgbClr val="0000FF"/>
              </a:buClr>
            </a:pPr>
            <a:r>
              <a:rPr lang="he-IL" sz="1900" smtClean="0"/>
              <a:t>יש לשוב ולבדוק מדוע מצליחים בני הקיבוצים בצה"ל יותר מבני העיר.</a:t>
            </a:r>
          </a:p>
        </p:txBody>
      </p:sp>
      <p:sp>
        <p:nvSpPr>
          <p:cNvPr id="31748" name="Rectangle 3"/>
          <p:cNvSpPr>
            <a:spLocks noGrp="1" noChangeArrowheads="1"/>
          </p:cNvSpPr>
          <p:nvPr>
            <p:ph type="title"/>
          </p:nvPr>
        </p:nvSpPr>
        <p:spPr>
          <a:xfrm>
            <a:off x="611188" y="115888"/>
            <a:ext cx="7848600" cy="1216025"/>
          </a:xfrm>
          <a:noFill/>
        </p:spPr>
        <p:txBody>
          <a:bodyPr/>
          <a:lstStyle/>
          <a:p>
            <a:pPr algn="r" eaLnBrk="1" hangingPunct="1"/>
            <a:r>
              <a:rPr lang="he-IL" sz="2500" smtClean="0"/>
              <a:t>תרגיל: על בסיס המאמר 'מדוע מצליחים בני הקיבוצים בצבא?'</a:t>
            </a:r>
            <a:r>
              <a:rPr lang="he-IL" sz="3600" smtClean="0"/>
              <a:t/>
            </a:r>
            <a:br>
              <a:rPr lang="he-IL" sz="3600" smtClean="0"/>
            </a:br>
            <a:r>
              <a:rPr lang="he-IL" sz="1700" i="1" smtClean="0"/>
              <a:t>יואל ינון &amp; נילי פרידמן</a:t>
            </a:r>
            <a:endParaRPr lang="en-US" sz="1700" i="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33485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9" presetClass="entr" presetSubtype="0" fill="hold" nodeType="clickEffect">
                                  <p:stCondLst>
                                    <p:cond delay="0"/>
                                  </p:stCondLst>
                                  <p:childTnLst>
                                    <p:set>
                                      <p:cBhvr>
                                        <p:cTn id="10" dur="1" fill="hold">
                                          <p:stCondLst>
                                            <p:cond delay="0"/>
                                          </p:stCondLst>
                                        </p:cTn>
                                        <p:tgtEl>
                                          <p:spTgt spid="334850">
                                            <p:txEl>
                                              <p:pRg st="1" end="1"/>
                                            </p:txEl>
                                          </p:spTgt>
                                        </p:tgtEl>
                                        <p:attrNameLst>
                                          <p:attrName>style.visibility</p:attrName>
                                        </p:attrNameLst>
                                      </p:cBhvr>
                                      <p:to>
                                        <p:strVal val="visible"/>
                                      </p:to>
                                    </p:set>
                                    <p:anim calcmode="lin" valueType="num">
                                      <p:cBhvr>
                                        <p:cTn id="11" dur="1000" fill="hold"/>
                                        <p:tgtEl>
                                          <p:spTgt spid="334850">
                                            <p:txEl>
                                              <p:pRg st="1" end="1"/>
                                            </p:txEl>
                                          </p:spTgt>
                                        </p:tgtEl>
                                        <p:attrNameLst>
                                          <p:attrName>ppt_x</p:attrName>
                                        </p:attrNameLst>
                                      </p:cBhvr>
                                      <p:tavLst>
                                        <p:tav tm="0">
                                          <p:val>
                                            <p:strVal val="#ppt_x-.2"/>
                                          </p:val>
                                        </p:tav>
                                        <p:tav tm="100000">
                                          <p:val>
                                            <p:strVal val="#ppt_x"/>
                                          </p:val>
                                        </p:tav>
                                      </p:tavLst>
                                    </p:anim>
                                    <p:anim calcmode="lin" valueType="num">
                                      <p:cBhvr>
                                        <p:cTn id="12" dur="1000" fill="hold"/>
                                        <p:tgtEl>
                                          <p:spTgt spid="334850">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3" dur="1000"/>
                                        <p:tgtEl>
                                          <p:spTgt spid="334850">
                                            <p:txEl>
                                              <p:pRg st="1" end="1"/>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5" presetClass="entr" presetSubtype="0" fill="hold" nodeType="clickEffect">
                                  <p:stCondLst>
                                    <p:cond delay="0"/>
                                  </p:stCondLst>
                                  <p:childTnLst>
                                    <p:set>
                                      <p:cBhvr>
                                        <p:cTn id="17" dur="1" fill="hold">
                                          <p:stCondLst>
                                            <p:cond delay="0"/>
                                          </p:stCondLst>
                                        </p:cTn>
                                        <p:tgtEl>
                                          <p:spTgt spid="334850">
                                            <p:txEl>
                                              <p:pRg st="2" end="2"/>
                                            </p:txEl>
                                          </p:spTgt>
                                        </p:tgtEl>
                                        <p:attrNameLst>
                                          <p:attrName>style.visibility</p:attrName>
                                        </p:attrNameLst>
                                      </p:cBhvr>
                                      <p:to>
                                        <p:strVal val="visible"/>
                                      </p:to>
                                    </p:set>
                                    <p:anim calcmode="lin" valueType="num">
                                      <p:cBhvr>
                                        <p:cTn id="18" dur="1000" fill="hold"/>
                                        <p:tgtEl>
                                          <p:spTgt spid="334850">
                                            <p:txEl>
                                              <p:pRg st="2" end="2"/>
                                            </p:txEl>
                                          </p:spTgt>
                                        </p:tgtEl>
                                        <p:attrNameLst>
                                          <p:attrName>ppt_w</p:attrName>
                                        </p:attrNameLst>
                                      </p:cBhvr>
                                      <p:tavLst>
                                        <p:tav tm="0">
                                          <p:val>
                                            <p:strVal val="#ppt_w*0.70"/>
                                          </p:val>
                                        </p:tav>
                                        <p:tav tm="100000">
                                          <p:val>
                                            <p:strVal val="#ppt_w"/>
                                          </p:val>
                                        </p:tav>
                                      </p:tavLst>
                                    </p:anim>
                                    <p:anim calcmode="lin" valueType="num">
                                      <p:cBhvr>
                                        <p:cTn id="19" dur="1000" fill="hold"/>
                                        <p:tgtEl>
                                          <p:spTgt spid="334850">
                                            <p:txEl>
                                              <p:pRg st="2" end="2"/>
                                            </p:txEl>
                                          </p:spTgt>
                                        </p:tgtEl>
                                        <p:attrNameLst>
                                          <p:attrName>ppt_h</p:attrName>
                                        </p:attrNameLst>
                                      </p:cBhvr>
                                      <p:tavLst>
                                        <p:tav tm="0">
                                          <p:val>
                                            <p:strVal val="#ppt_h"/>
                                          </p:val>
                                        </p:tav>
                                        <p:tav tm="100000">
                                          <p:val>
                                            <p:strVal val="#ppt_h"/>
                                          </p:val>
                                        </p:tav>
                                      </p:tavLst>
                                    </p:anim>
                                    <p:animEffect transition="in" filter="fade">
                                      <p:cBhvr>
                                        <p:cTn id="20" dur="1000"/>
                                        <p:tgtEl>
                                          <p:spTgt spid="334850">
                                            <p:txEl>
                                              <p:pRg st="2" end="2"/>
                                            </p:txEl>
                                          </p:spTgt>
                                        </p:tgtEl>
                                      </p:cBhvr>
                                    </p:animEffect>
                                  </p:childTnLst>
                                </p:cTn>
                              </p:par>
                              <p:par>
                                <p:cTn id="21" presetID="55" presetClass="entr" presetSubtype="0" fill="hold" nodeType="withEffect">
                                  <p:stCondLst>
                                    <p:cond delay="0"/>
                                  </p:stCondLst>
                                  <p:childTnLst>
                                    <p:set>
                                      <p:cBhvr>
                                        <p:cTn id="22" dur="1" fill="hold">
                                          <p:stCondLst>
                                            <p:cond delay="0"/>
                                          </p:stCondLst>
                                        </p:cTn>
                                        <p:tgtEl>
                                          <p:spTgt spid="334850">
                                            <p:txEl>
                                              <p:pRg st="3" end="3"/>
                                            </p:txEl>
                                          </p:spTgt>
                                        </p:tgtEl>
                                        <p:attrNameLst>
                                          <p:attrName>style.visibility</p:attrName>
                                        </p:attrNameLst>
                                      </p:cBhvr>
                                      <p:to>
                                        <p:strVal val="visible"/>
                                      </p:to>
                                    </p:set>
                                    <p:anim calcmode="lin" valueType="num">
                                      <p:cBhvr>
                                        <p:cTn id="23" dur="1000" fill="hold"/>
                                        <p:tgtEl>
                                          <p:spTgt spid="334850">
                                            <p:txEl>
                                              <p:pRg st="3" end="3"/>
                                            </p:txEl>
                                          </p:spTgt>
                                        </p:tgtEl>
                                        <p:attrNameLst>
                                          <p:attrName>ppt_w</p:attrName>
                                        </p:attrNameLst>
                                      </p:cBhvr>
                                      <p:tavLst>
                                        <p:tav tm="0">
                                          <p:val>
                                            <p:strVal val="#ppt_w*0.70"/>
                                          </p:val>
                                        </p:tav>
                                        <p:tav tm="100000">
                                          <p:val>
                                            <p:strVal val="#ppt_w"/>
                                          </p:val>
                                        </p:tav>
                                      </p:tavLst>
                                    </p:anim>
                                    <p:anim calcmode="lin" valueType="num">
                                      <p:cBhvr>
                                        <p:cTn id="24" dur="1000" fill="hold"/>
                                        <p:tgtEl>
                                          <p:spTgt spid="334850">
                                            <p:txEl>
                                              <p:pRg st="3" end="3"/>
                                            </p:txEl>
                                          </p:spTgt>
                                        </p:tgtEl>
                                        <p:attrNameLst>
                                          <p:attrName>ppt_h</p:attrName>
                                        </p:attrNameLst>
                                      </p:cBhvr>
                                      <p:tavLst>
                                        <p:tav tm="0">
                                          <p:val>
                                            <p:strVal val="#ppt_h"/>
                                          </p:val>
                                        </p:tav>
                                        <p:tav tm="100000">
                                          <p:val>
                                            <p:strVal val="#ppt_h"/>
                                          </p:val>
                                        </p:tav>
                                      </p:tavLst>
                                    </p:anim>
                                    <p:animEffect transition="in" filter="fade">
                                      <p:cBhvr>
                                        <p:cTn id="25" dur="1000"/>
                                        <p:tgtEl>
                                          <p:spTgt spid="334850">
                                            <p:txEl>
                                              <p:pRg st="3" end="3"/>
                                            </p:txEl>
                                          </p:spTgt>
                                        </p:tgtEl>
                                      </p:cBhvr>
                                    </p:animEffect>
                                  </p:childTnLst>
                                </p:cTn>
                              </p:par>
                              <p:par>
                                <p:cTn id="26" presetID="55" presetClass="entr" presetSubtype="0" fill="hold" nodeType="withEffect">
                                  <p:stCondLst>
                                    <p:cond delay="0"/>
                                  </p:stCondLst>
                                  <p:childTnLst>
                                    <p:set>
                                      <p:cBhvr>
                                        <p:cTn id="27" dur="1" fill="hold">
                                          <p:stCondLst>
                                            <p:cond delay="0"/>
                                          </p:stCondLst>
                                        </p:cTn>
                                        <p:tgtEl>
                                          <p:spTgt spid="334850">
                                            <p:txEl>
                                              <p:pRg st="4" end="4"/>
                                            </p:txEl>
                                          </p:spTgt>
                                        </p:tgtEl>
                                        <p:attrNameLst>
                                          <p:attrName>style.visibility</p:attrName>
                                        </p:attrNameLst>
                                      </p:cBhvr>
                                      <p:to>
                                        <p:strVal val="visible"/>
                                      </p:to>
                                    </p:set>
                                    <p:anim calcmode="lin" valueType="num">
                                      <p:cBhvr>
                                        <p:cTn id="28" dur="1000" fill="hold"/>
                                        <p:tgtEl>
                                          <p:spTgt spid="334850">
                                            <p:txEl>
                                              <p:pRg st="4" end="4"/>
                                            </p:txEl>
                                          </p:spTgt>
                                        </p:tgtEl>
                                        <p:attrNameLst>
                                          <p:attrName>ppt_w</p:attrName>
                                        </p:attrNameLst>
                                      </p:cBhvr>
                                      <p:tavLst>
                                        <p:tav tm="0">
                                          <p:val>
                                            <p:strVal val="#ppt_w*0.70"/>
                                          </p:val>
                                        </p:tav>
                                        <p:tav tm="100000">
                                          <p:val>
                                            <p:strVal val="#ppt_w"/>
                                          </p:val>
                                        </p:tav>
                                      </p:tavLst>
                                    </p:anim>
                                    <p:anim calcmode="lin" valueType="num">
                                      <p:cBhvr>
                                        <p:cTn id="29" dur="1000" fill="hold"/>
                                        <p:tgtEl>
                                          <p:spTgt spid="334850">
                                            <p:txEl>
                                              <p:pRg st="4" end="4"/>
                                            </p:txEl>
                                          </p:spTgt>
                                        </p:tgtEl>
                                        <p:attrNameLst>
                                          <p:attrName>ppt_h</p:attrName>
                                        </p:attrNameLst>
                                      </p:cBhvr>
                                      <p:tavLst>
                                        <p:tav tm="0">
                                          <p:val>
                                            <p:strVal val="#ppt_h"/>
                                          </p:val>
                                        </p:tav>
                                        <p:tav tm="100000">
                                          <p:val>
                                            <p:strVal val="#ppt_h"/>
                                          </p:val>
                                        </p:tav>
                                      </p:tavLst>
                                    </p:anim>
                                    <p:animEffect transition="in" filter="fade">
                                      <p:cBhvr>
                                        <p:cTn id="30" dur="1000"/>
                                        <p:tgtEl>
                                          <p:spTgt spid="334850">
                                            <p:txEl>
                                              <p:pRg st="4" end="4"/>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34850">
                                            <p:txEl>
                                              <p:pRg st="5" end="5"/>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29" presetClass="entr" presetSubtype="0" fill="hold" nodeType="clickEffect">
                                  <p:stCondLst>
                                    <p:cond delay="0"/>
                                  </p:stCondLst>
                                  <p:childTnLst>
                                    <p:set>
                                      <p:cBhvr>
                                        <p:cTn id="38" dur="1" fill="hold">
                                          <p:stCondLst>
                                            <p:cond delay="0"/>
                                          </p:stCondLst>
                                        </p:cTn>
                                        <p:tgtEl>
                                          <p:spTgt spid="334850">
                                            <p:txEl>
                                              <p:pRg st="6" end="6"/>
                                            </p:txEl>
                                          </p:spTgt>
                                        </p:tgtEl>
                                        <p:attrNameLst>
                                          <p:attrName>style.visibility</p:attrName>
                                        </p:attrNameLst>
                                      </p:cBhvr>
                                      <p:to>
                                        <p:strVal val="visible"/>
                                      </p:to>
                                    </p:set>
                                    <p:anim calcmode="lin" valueType="num">
                                      <p:cBhvr>
                                        <p:cTn id="39" dur="1000" fill="hold"/>
                                        <p:tgtEl>
                                          <p:spTgt spid="334850">
                                            <p:txEl>
                                              <p:pRg st="6" end="6"/>
                                            </p:txEl>
                                          </p:spTgt>
                                        </p:tgtEl>
                                        <p:attrNameLst>
                                          <p:attrName>ppt_x</p:attrName>
                                        </p:attrNameLst>
                                      </p:cBhvr>
                                      <p:tavLst>
                                        <p:tav tm="0">
                                          <p:val>
                                            <p:strVal val="#ppt_x-.2"/>
                                          </p:val>
                                        </p:tav>
                                        <p:tav tm="100000">
                                          <p:val>
                                            <p:strVal val="#ppt_x"/>
                                          </p:val>
                                        </p:tav>
                                      </p:tavLst>
                                    </p:anim>
                                    <p:anim calcmode="lin" valueType="num">
                                      <p:cBhvr>
                                        <p:cTn id="40" dur="1000" fill="hold"/>
                                        <p:tgtEl>
                                          <p:spTgt spid="334850">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334850">
                                            <p:txEl>
                                              <p:pRg st="6" end="6"/>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5" presetClass="entr" presetSubtype="0" fill="hold" nodeType="clickEffect">
                                  <p:stCondLst>
                                    <p:cond delay="0"/>
                                  </p:stCondLst>
                                  <p:childTnLst>
                                    <p:set>
                                      <p:cBhvr>
                                        <p:cTn id="45" dur="1" fill="hold">
                                          <p:stCondLst>
                                            <p:cond delay="0"/>
                                          </p:stCondLst>
                                        </p:cTn>
                                        <p:tgtEl>
                                          <p:spTgt spid="334850">
                                            <p:txEl>
                                              <p:pRg st="7" end="7"/>
                                            </p:txEl>
                                          </p:spTgt>
                                        </p:tgtEl>
                                        <p:attrNameLst>
                                          <p:attrName>style.visibility</p:attrName>
                                        </p:attrNameLst>
                                      </p:cBhvr>
                                      <p:to>
                                        <p:strVal val="visible"/>
                                      </p:to>
                                    </p:set>
                                    <p:anim calcmode="lin" valueType="num">
                                      <p:cBhvr>
                                        <p:cTn id="46" dur="1000" fill="hold"/>
                                        <p:tgtEl>
                                          <p:spTgt spid="334850">
                                            <p:txEl>
                                              <p:pRg st="7" end="7"/>
                                            </p:txEl>
                                          </p:spTgt>
                                        </p:tgtEl>
                                        <p:attrNameLst>
                                          <p:attrName>ppt_w</p:attrName>
                                        </p:attrNameLst>
                                      </p:cBhvr>
                                      <p:tavLst>
                                        <p:tav tm="0">
                                          <p:val>
                                            <p:strVal val="#ppt_w*0.70"/>
                                          </p:val>
                                        </p:tav>
                                        <p:tav tm="100000">
                                          <p:val>
                                            <p:strVal val="#ppt_w"/>
                                          </p:val>
                                        </p:tav>
                                      </p:tavLst>
                                    </p:anim>
                                    <p:anim calcmode="lin" valueType="num">
                                      <p:cBhvr>
                                        <p:cTn id="47" dur="1000" fill="hold"/>
                                        <p:tgtEl>
                                          <p:spTgt spid="334850">
                                            <p:txEl>
                                              <p:pRg st="7" end="7"/>
                                            </p:txEl>
                                          </p:spTgt>
                                        </p:tgtEl>
                                        <p:attrNameLst>
                                          <p:attrName>ppt_h</p:attrName>
                                        </p:attrNameLst>
                                      </p:cBhvr>
                                      <p:tavLst>
                                        <p:tav tm="0">
                                          <p:val>
                                            <p:strVal val="#ppt_h"/>
                                          </p:val>
                                        </p:tav>
                                        <p:tav tm="100000">
                                          <p:val>
                                            <p:strVal val="#ppt_h"/>
                                          </p:val>
                                        </p:tav>
                                      </p:tavLst>
                                    </p:anim>
                                    <p:animEffect transition="in" filter="fade">
                                      <p:cBhvr>
                                        <p:cTn id="48" dur="1000"/>
                                        <p:tgtEl>
                                          <p:spTgt spid="334850">
                                            <p:txEl>
                                              <p:pRg st="7" end="7"/>
                                            </p:txEl>
                                          </p:spTgt>
                                        </p:tgtEl>
                                      </p:cBhvr>
                                    </p:animEffect>
                                  </p:childTnLst>
                                </p:cTn>
                              </p:par>
                              <p:par>
                                <p:cTn id="49" presetID="55" presetClass="entr" presetSubtype="0" fill="hold" nodeType="withEffect">
                                  <p:stCondLst>
                                    <p:cond delay="0"/>
                                  </p:stCondLst>
                                  <p:childTnLst>
                                    <p:set>
                                      <p:cBhvr>
                                        <p:cTn id="50" dur="1" fill="hold">
                                          <p:stCondLst>
                                            <p:cond delay="0"/>
                                          </p:stCondLst>
                                        </p:cTn>
                                        <p:tgtEl>
                                          <p:spTgt spid="334850">
                                            <p:txEl>
                                              <p:pRg st="8" end="8"/>
                                            </p:txEl>
                                          </p:spTgt>
                                        </p:tgtEl>
                                        <p:attrNameLst>
                                          <p:attrName>style.visibility</p:attrName>
                                        </p:attrNameLst>
                                      </p:cBhvr>
                                      <p:to>
                                        <p:strVal val="visible"/>
                                      </p:to>
                                    </p:set>
                                    <p:anim calcmode="lin" valueType="num">
                                      <p:cBhvr>
                                        <p:cTn id="51" dur="1000" fill="hold"/>
                                        <p:tgtEl>
                                          <p:spTgt spid="334850">
                                            <p:txEl>
                                              <p:pRg st="8" end="8"/>
                                            </p:txEl>
                                          </p:spTgt>
                                        </p:tgtEl>
                                        <p:attrNameLst>
                                          <p:attrName>ppt_w</p:attrName>
                                        </p:attrNameLst>
                                      </p:cBhvr>
                                      <p:tavLst>
                                        <p:tav tm="0">
                                          <p:val>
                                            <p:strVal val="#ppt_w*0.70"/>
                                          </p:val>
                                        </p:tav>
                                        <p:tav tm="100000">
                                          <p:val>
                                            <p:strVal val="#ppt_w"/>
                                          </p:val>
                                        </p:tav>
                                      </p:tavLst>
                                    </p:anim>
                                    <p:anim calcmode="lin" valueType="num">
                                      <p:cBhvr>
                                        <p:cTn id="52" dur="1000" fill="hold"/>
                                        <p:tgtEl>
                                          <p:spTgt spid="334850">
                                            <p:txEl>
                                              <p:pRg st="8" end="8"/>
                                            </p:txEl>
                                          </p:spTgt>
                                        </p:tgtEl>
                                        <p:attrNameLst>
                                          <p:attrName>ppt_h</p:attrName>
                                        </p:attrNameLst>
                                      </p:cBhvr>
                                      <p:tavLst>
                                        <p:tav tm="0">
                                          <p:val>
                                            <p:strVal val="#ppt_h"/>
                                          </p:val>
                                        </p:tav>
                                        <p:tav tm="100000">
                                          <p:val>
                                            <p:strVal val="#ppt_h"/>
                                          </p:val>
                                        </p:tav>
                                      </p:tavLst>
                                    </p:anim>
                                    <p:animEffect transition="in" filter="fade">
                                      <p:cBhvr>
                                        <p:cTn id="53" dur="1000"/>
                                        <p:tgtEl>
                                          <p:spTgt spid="334850">
                                            <p:txEl>
                                              <p:pRg st="8" end="8"/>
                                            </p:txEl>
                                          </p:spTgt>
                                        </p:tgtEl>
                                      </p:cBhvr>
                                    </p:animEffect>
                                  </p:childTnLst>
                                </p:cTn>
                              </p:par>
                              <p:par>
                                <p:cTn id="54" presetID="55" presetClass="entr" presetSubtype="0" fill="hold" nodeType="withEffect">
                                  <p:stCondLst>
                                    <p:cond delay="0"/>
                                  </p:stCondLst>
                                  <p:childTnLst>
                                    <p:set>
                                      <p:cBhvr>
                                        <p:cTn id="55" dur="1" fill="hold">
                                          <p:stCondLst>
                                            <p:cond delay="0"/>
                                          </p:stCondLst>
                                        </p:cTn>
                                        <p:tgtEl>
                                          <p:spTgt spid="334850">
                                            <p:txEl>
                                              <p:pRg st="9" end="9"/>
                                            </p:txEl>
                                          </p:spTgt>
                                        </p:tgtEl>
                                        <p:attrNameLst>
                                          <p:attrName>style.visibility</p:attrName>
                                        </p:attrNameLst>
                                      </p:cBhvr>
                                      <p:to>
                                        <p:strVal val="visible"/>
                                      </p:to>
                                    </p:set>
                                    <p:anim calcmode="lin" valueType="num">
                                      <p:cBhvr>
                                        <p:cTn id="56" dur="1000" fill="hold"/>
                                        <p:tgtEl>
                                          <p:spTgt spid="334850">
                                            <p:txEl>
                                              <p:pRg st="9" end="9"/>
                                            </p:txEl>
                                          </p:spTgt>
                                        </p:tgtEl>
                                        <p:attrNameLst>
                                          <p:attrName>ppt_w</p:attrName>
                                        </p:attrNameLst>
                                      </p:cBhvr>
                                      <p:tavLst>
                                        <p:tav tm="0">
                                          <p:val>
                                            <p:strVal val="#ppt_w*0.70"/>
                                          </p:val>
                                        </p:tav>
                                        <p:tav tm="100000">
                                          <p:val>
                                            <p:strVal val="#ppt_w"/>
                                          </p:val>
                                        </p:tav>
                                      </p:tavLst>
                                    </p:anim>
                                    <p:anim calcmode="lin" valueType="num">
                                      <p:cBhvr>
                                        <p:cTn id="57" dur="1000" fill="hold"/>
                                        <p:tgtEl>
                                          <p:spTgt spid="334850">
                                            <p:txEl>
                                              <p:pRg st="9" end="9"/>
                                            </p:txEl>
                                          </p:spTgt>
                                        </p:tgtEl>
                                        <p:attrNameLst>
                                          <p:attrName>ppt_h</p:attrName>
                                        </p:attrNameLst>
                                      </p:cBhvr>
                                      <p:tavLst>
                                        <p:tav tm="0">
                                          <p:val>
                                            <p:strVal val="#ppt_h"/>
                                          </p:val>
                                        </p:tav>
                                        <p:tav tm="100000">
                                          <p:val>
                                            <p:strVal val="#ppt_h"/>
                                          </p:val>
                                        </p:tav>
                                      </p:tavLst>
                                    </p:anim>
                                    <p:animEffect transition="in" filter="fade">
                                      <p:cBhvr>
                                        <p:cTn id="58" dur="1000"/>
                                        <p:tgtEl>
                                          <p:spTgt spid="33485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algn="ctr" eaLnBrk="1" hangingPunct="1"/>
            <a:r>
              <a:rPr lang="he-IL" smtClean="0"/>
              <a:t>נושא 1: מבוא לשיטת מחקר - מדע</a:t>
            </a:r>
            <a:endParaRPr lang="en-US" smtClean="0"/>
          </a:p>
        </p:txBody>
      </p:sp>
      <p:sp>
        <p:nvSpPr>
          <p:cNvPr id="86019" name="Rectangle 3"/>
          <p:cNvSpPr>
            <a:spLocks noGrp="1" noChangeArrowheads="1"/>
          </p:cNvSpPr>
          <p:nvPr>
            <p:ph type="subTitle" idx="1"/>
          </p:nvPr>
        </p:nvSpPr>
        <p:spPr>
          <a:xfrm>
            <a:off x="4572000" y="2924175"/>
            <a:ext cx="3529013" cy="2735263"/>
          </a:xfrm>
        </p:spPr>
        <p:txBody>
          <a:bodyPr/>
          <a:lstStyle/>
          <a:p>
            <a:pPr eaLnBrk="1" hangingPunct="1">
              <a:lnSpc>
                <a:spcPct val="90000"/>
              </a:lnSpc>
              <a:buClr>
                <a:schemeClr val="tx1"/>
              </a:buClr>
            </a:pPr>
            <a:r>
              <a:rPr lang="he-IL" sz="2400" smtClean="0"/>
              <a:t> </a:t>
            </a:r>
            <a:r>
              <a:rPr lang="he-IL" sz="2400" u="sng" smtClean="0"/>
              <a:t>תתי נושאים</a:t>
            </a:r>
          </a:p>
          <a:p>
            <a:pPr eaLnBrk="1" hangingPunct="1">
              <a:lnSpc>
                <a:spcPct val="90000"/>
              </a:lnSpc>
              <a:buClr>
                <a:schemeClr val="tx1"/>
              </a:buClr>
              <a:buFont typeface="Wingdings" pitchFamily="2" charset="2"/>
              <a:buChar char="r"/>
            </a:pPr>
            <a:r>
              <a:rPr lang="he-IL" sz="2400" smtClean="0"/>
              <a:t> הגישה המדעית להשגת ידע</a:t>
            </a:r>
          </a:p>
          <a:p>
            <a:pPr eaLnBrk="1" hangingPunct="1">
              <a:lnSpc>
                <a:spcPct val="90000"/>
              </a:lnSpc>
              <a:buClr>
                <a:schemeClr val="tx1"/>
              </a:buClr>
              <a:buFont typeface="Wingdings" pitchFamily="2" charset="2"/>
              <a:buChar char="r"/>
            </a:pPr>
            <a:r>
              <a:rPr lang="he-IL" sz="2400" smtClean="0"/>
              <a:t> תפקיד המדע ומטרותיו</a:t>
            </a:r>
          </a:p>
          <a:p>
            <a:pPr eaLnBrk="1" hangingPunct="1">
              <a:lnSpc>
                <a:spcPct val="90000"/>
              </a:lnSpc>
              <a:buClr>
                <a:schemeClr val="tx1"/>
              </a:buClr>
              <a:buFont typeface="Wingdings" pitchFamily="2" charset="2"/>
              <a:buChar char="r"/>
            </a:pPr>
            <a:r>
              <a:rPr lang="he-IL" sz="2400" smtClean="0"/>
              <a:t> תכונות המדע</a:t>
            </a:r>
          </a:p>
          <a:p>
            <a:pPr eaLnBrk="1" hangingPunct="1">
              <a:lnSpc>
                <a:spcPct val="90000"/>
              </a:lnSpc>
              <a:buClr>
                <a:schemeClr val="tx1"/>
              </a:buClr>
              <a:buFont typeface="Wingdings" pitchFamily="2" charset="2"/>
              <a:buChar char="r"/>
            </a:pPr>
            <a:r>
              <a:rPr lang="he-IL" sz="2400" smtClean="0"/>
              <a:t> הסבר מדעי</a:t>
            </a:r>
          </a:p>
          <a:p>
            <a:pPr eaLnBrk="1" hangingPunct="1">
              <a:lnSpc>
                <a:spcPct val="90000"/>
              </a:lnSpc>
              <a:buClr>
                <a:schemeClr val="tx1"/>
              </a:buClr>
              <a:buFont typeface="Wingdings" pitchFamily="2" charset="2"/>
              <a:buChar char="r"/>
            </a:pPr>
            <a:r>
              <a:rPr lang="he-IL" sz="2400" smtClean="0"/>
              <a:t> תיאוריה</a:t>
            </a:r>
            <a:endParaRPr lang="en-US" sz="2400" smtClean="0"/>
          </a:p>
        </p:txBody>
      </p:sp>
      <p:sp>
        <p:nvSpPr>
          <p:cNvPr id="86020" name="Rectangle 4"/>
          <p:cNvSpPr>
            <a:spLocks noChangeArrowheads="1"/>
          </p:cNvSpPr>
          <p:nvPr/>
        </p:nvSpPr>
        <p:spPr bwMode="auto">
          <a:xfrm>
            <a:off x="2411413" y="5445125"/>
            <a:ext cx="5705475" cy="750888"/>
          </a:xfrm>
          <a:prstGeom prst="rect">
            <a:avLst/>
          </a:prstGeom>
          <a:noFill/>
          <a:ln w="9525">
            <a:noFill/>
            <a:miter lim="800000"/>
            <a:headEnd/>
            <a:tailEnd/>
          </a:ln>
        </p:spPr>
        <p:txBody>
          <a:bodyPr wrap="none">
            <a:spAutoFit/>
          </a:bodyPr>
          <a:lstStyle/>
          <a:p>
            <a:pPr>
              <a:lnSpc>
                <a:spcPct val="110000"/>
              </a:lnSpc>
              <a:spcBef>
                <a:spcPct val="20000"/>
              </a:spcBef>
              <a:buClr>
                <a:schemeClr val="hlink"/>
              </a:buClr>
              <a:buSzPct val="70000"/>
              <a:buFont typeface="Wingdings" pitchFamily="2" charset="2"/>
              <a:buNone/>
            </a:pPr>
            <a:r>
              <a:rPr lang="he-IL" b="1" u="sng"/>
              <a:t>ביבליוגרפיה</a:t>
            </a:r>
            <a:r>
              <a:rPr lang="he-IL"/>
              <a:t> </a:t>
            </a:r>
          </a:p>
          <a:p>
            <a:pPr>
              <a:lnSpc>
                <a:spcPct val="110000"/>
              </a:lnSpc>
              <a:spcBef>
                <a:spcPct val="20000"/>
              </a:spcBef>
              <a:buClr>
                <a:schemeClr val="hlink"/>
              </a:buClr>
              <a:buSzPct val="70000"/>
              <a:buFont typeface="Wingdings" pitchFamily="2" charset="2"/>
              <a:buChar char="&amp;"/>
            </a:pPr>
            <a:r>
              <a:rPr lang="he-IL"/>
              <a:t> שיטות מחקר במדעי החברה יחידה 1 ע"מ 1 – 9, + נספח 4.</a:t>
            </a:r>
          </a:p>
        </p:txBody>
      </p:sp>
      <p:sp>
        <p:nvSpPr>
          <p:cNvPr id="86021" name="Rectangle 5"/>
          <p:cNvSpPr>
            <a:spLocks noChangeArrowheads="1"/>
          </p:cNvSpPr>
          <p:nvPr/>
        </p:nvSpPr>
        <p:spPr bwMode="auto">
          <a:xfrm>
            <a:off x="1116013" y="2852738"/>
            <a:ext cx="3529012" cy="2735262"/>
          </a:xfrm>
          <a:prstGeom prst="rect">
            <a:avLst/>
          </a:prstGeom>
          <a:noFill/>
          <a:ln w="9525">
            <a:noFill/>
            <a:miter lim="800000"/>
            <a:headEnd/>
            <a:tailEnd/>
          </a:ln>
        </p:spPr>
        <p:txBody>
          <a:bodyPr/>
          <a:lstStyle/>
          <a:p>
            <a:pPr>
              <a:lnSpc>
                <a:spcPct val="90000"/>
              </a:lnSpc>
              <a:spcBef>
                <a:spcPct val="20000"/>
              </a:spcBef>
              <a:buClr>
                <a:schemeClr val="tx1"/>
              </a:buClr>
              <a:buSzPct val="70000"/>
              <a:buFont typeface="Wingdings" pitchFamily="2" charset="2"/>
              <a:buNone/>
            </a:pPr>
            <a:r>
              <a:rPr lang="he-IL" sz="2400" u="sng">
                <a:solidFill>
                  <a:srgbClr val="0000FF"/>
                </a:solidFill>
                <a:latin typeface="Times New Roman" pitchFamily="18" charset="0"/>
                <a:cs typeface="Times New Roman" pitchFamily="18" charset="0"/>
              </a:rPr>
              <a:t>אפליקציות יישומיות</a:t>
            </a:r>
          </a:p>
          <a:p>
            <a:pPr>
              <a:lnSpc>
                <a:spcPct val="90000"/>
              </a:lnSpc>
              <a:spcBef>
                <a:spcPct val="20000"/>
              </a:spcBef>
              <a:buClr>
                <a:schemeClr val="tx1"/>
              </a:buClr>
              <a:buSzPct val="70000"/>
              <a:buFont typeface="Wingdings" pitchFamily="2" charset="2"/>
              <a:buChar char="r"/>
            </a:pPr>
            <a:r>
              <a:rPr lang="he-IL" sz="2400">
                <a:solidFill>
                  <a:srgbClr val="0000FF"/>
                </a:solidFill>
                <a:latin typeface="Times New Roman" pitchFamily="18" charset="0"/>
                <a:cs typeface="Times New Roman" pitchFamily="18" charset="0"/>
              </a:rPr>
              <a:t> הכרת מאגרי נתונים</a:t>
            </a:r>
          </a:p>
          <a:p>
            <a:pPr>
              <a:lnSpc>
                <a:spcPct val="90000"/>
              </a:lnSpc>
              <a:spcBef>
                <a:spcPct val="20000"/>
              </a:spcBef>
              <a:buClr>
                <a:schemeClr val="tx1"/>
              </a:buClr>
              <a:buSzPct val="70000"/>
              <a:buFont typeface="Wingdings" pitchFamily="2" charset="2"/>
              <a:buNone/>
            </a:pPr>
            <a:endParaRPr lang="en-US" sz="240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86020"/>
                                        </p:tgtEl>
                                        <p:attrNameLst>
                                          <p:attrName>style.visibility</p:attrName>
                                        </p:attrNameLst>
                                      </p:cBhvr>
                                      <p:to>
                                        <p:strVal val="visible"/>
                                      </p:to>
                                    </p:set>
                                    <p:anim calcmode="lin" valueType="num">
                                      <p:cBhvr>
                                        <p:cTn id="7" dur="1000" fill="hold"/>
                                        <p:tgtEl>
                                          <p:spTgt spid="86020"/>
                                        </p:tgtEl>
                                        <p:attrNameLst>
                                          <p:attrName>ppt_w</p:attrName>
                                        </p:attrNameLst>
                                      </p:cBhvr>
                                      <p:tavLst>
                                        <p:tav tm="0">
                                          <p:val>
                                            <p:strVal val="#ppt_w*0.70"/>
                                          </p:val>
                                        </p:tav>
                                        <p:tav tm="100000">
                                          <p:val>
                                            <p:strVal val="#ppt_w"/>
                                          </p:val>
                                        </p:tav>
                                      </p:tavLst>
                                    </p:anim>
                                    <p:anim calcmode="lin" valueType="num">
                                      <p:cBhvr>
                                        <p:cTn id="8" dur="1000" fill="hold"/>
                                        <p:tgtEl>
                                          <p:spTgt spid="86020"/>
                                        </p:tgtEl>
                                        <p:attrNameLst>
                                          <p:attrName>ppt_h</p:attrName>
                                        </p:attrNameLst>
                                      </p:cBhvr>
                                      <p:tavLst>
                                        <p:tav tm="0">
                                          <p:val>
                                            <p:strVal val="#ppt_h"/>
                                          </p:val>
                                        </p:tav>
                                        <p:tav tm="100000">
                                          <p:val>
                                            <p:strVal val="#ppt_h"/>
                                          </p:val>
                                        </p:tav>
                                      </p:tavLst>
                                    </p:anim>
                                    <p:animEffect transition="in" filter="fade">
                                      <p:cBhvr>
                                        <p:cTn id="9" dur="1000"/>
                                        <p:tgtEl>
                                          <p:spTgt spid="86020"/>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86019">
                                            <p:txEl>
                                              <p:pRg st="0" end="0"/>
                                            </p:txEl>
                                          </p:spTgt>
                                        </p:tgtEl>
                                        <p:attrNameLst>
                                          <p:attrName>style.visibility</p:attrName>
                                        </p:attrNameLst>
                                      </p:cBhvr>
                                      <p:to>
                                        <p:strVal val="visible"/>
                                      </p:to>
                                    </p:set>
                                    <p:anim calcmode="lin" valueType="num">
                                      <p:cBhvr>
                                        <p:cTn id="13" dur="1000" fill="hold"/>
                                        <p:tgtEl>
                                          <p:spTgt spid="86019">
                                            <p:txEl>
                                              <p:pRg st="0" end="0"/>
                                            </p:txEl>
                                          </p:spTgt>
                                        </p:tgtEl>
                                        <p:attrNameLst>
                                          <p:attrName>ppt_w</p:attrName>
                                        </p:attrNameLst>
                                      </p:cBhvr>
                                      <p:tavLst>
                                        <p:tav tm="0">
                                          <p:val>
                                            <p:strVal val="#ppt_w*0.70"/>
                                          </p:val>
                                        </p:tav>
                                        <p:tav tm="100000">
                                          <p:val>
                                            <p:strVal val="#ppt_w"/>
                                          </p:val>
                                        </p:tav>
                                      </p:tavLst>
                                    </p:anim>
                                    <p:anim calcmode="lin" valueType="num">
                                      <p:cBhvr>
                                        <p:cTn id="14" dur="1000" fill="hold"/>
                                        <p:tgtEl>
                                          <p:spTgt spid="86019">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86019">
                                            <p:txEl>
                                              <p:pRg st="0" end="0"/>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86019">
                                            <p:txEl>
                                              <p:pRg st="1" end="1"/>
                                            </p:txEl>
                                          </p:spTgt>
                                        </p:tgtEl>
                                        <p:attrNameLst>
                                          <p:attrName>style.visibility</p:attrName>
                                        </p:attrNameLst>
                                      </p:cBhvr>
                                      <p:to>
                                        <p:strVal val="visible"/>
                                      </p:to>
                                    </p:set>
                                    <p:anim calcmode="lin" valueType="num">
                                      <p:cBhvr>
                                        <p:cTn id="19" dur="1000" fill="hold"/>
                                        <p:tgtEl>
                                          <p:spTgt spid="86019">
                                            <p:txEl>
                                              <p:pRg st="1" end="1"/>
                                            </p:txEl>
                                          </p:spTgt>
                                        </p:tgtEl>
                                        <p:attrNameLst>
                                          <p:attrName>ppt_w</p:attrName>
                                        </p:attrNameLst>
                                      </p:cBhvr>
                                      <p:tavLst>
                                        <p:tav tm="0">
                                          <p:val>
                                            <p:strVal val="#ppt_w*0.70"/>
                                          </p:val>
                                        </p:tav>
                                        <p:tav tm="100000">
                                          <p:val>
                                            <p:strVal val="#ppt_w"/>
                                          </p:val>
                                        </p:tav>
                                      </p:tavLst>
                                    </p:anim>
                                    <p:anim calcmode="lin" valueType="num">
                                      <p:cBhvr>
                                        <p:cTn id="20" dur="1000" fill="hold"/>
                                        <p:tgtEl>
                                          <p:spTgt spid="86019">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86019">
                                            <p:txEl>
                                              <p:pRg st="1" end="1"/>
                                            </p:txEl>
                                          </p:spTgt>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86019">
                                            <p:txEl>
                                              <p:pRg st="2" end="2"/>
                                            </p:txEl>
                                          </p:spTgt>
                                        </p:tgtEl>
                                        <p:attrNameLst>
                                          <p:attrName>style.visibility</p:attrName>
                                        </p:attrNameLst>
                                      </p:cBhvr>
                                      <p:to>
                                        <p:strVal val="visible"/>
                                      </p:to>
                                    </p:set>
                                    <p:anim calcmode="lin" valueType="num">
                                      <p:cBhvr>
                                        <p:cTn id="25" dur="1000" fill="hold"/>
                                        <p:tgtEl>
                                          <p:spTgt spid="86019">
                                            <p:txEl>
                                              <p:pRg st="2" end="2"/>
                                            </p:txEl>
                                          </p:spTgt>
                                        </p:tgtEl>
                                        <p:attrNameLst>
                                          <p:attrName>ppt_w</p:attrName>
                                        </p:attrNameLst>
                                      </p:cBhvr>
                                      <p:tavLst>
                                        <p:tav tm="0">
                                          <p:val>
                                            <p:strVal val="#ppt_w*0.70"/>
                                          </p:val>
                                        </p:tav>
                                        <p:tav tm="100000">
                                          <p:val>
                                            <p:strVal val="#ppt_w"/>
                                          </p:val>
                                        </p:tav>
                                      </p:tavLst>
                                    </p:anim>
                                    <p:anim calcmode="lin" valueType="num">
                                      <p:cBhvr>
                                        <p:cTn id="26" dur="1000" fill="hold"/>
                                        <p:tgtEl>
                                          <p:spTgt spid="86019">
                                            <p:txEl>
                                              <p:pRg st="2" end="2"/>
                                            </p:txEl>
                                          </p:spTgt>
                                        </p:tgtEl>
                                        <p:attrNameLst>
                                          <p:attrName>ppt_h</p:attrName>
                                        </p:attrNameLst>
                                      </p:cBhvr>
                                      <p:tavLst>
                                        <p:tav tm="0">
                                          <p:val>
                                            <p:strVal val="#ppt_h"/>
                                          </p:val>
                                        </p:tav>
                                        <p:tav tm="100000">
                                          <p:val>
                                            <p:strVal val="#ppt_h"/>
                                          </p:val>
                                        </p:tav>
                                      </p:tavLst>
                                    </p:anim>
                                    <p:animEffect transition="in" filter="fade">
                                      <p:cBhvr>
                                        <p:cTn id="27" dur="1000"/>
                                        <p:tgtEl>
                                          <p:spTgt spid="86019">
                                            <p:txEl>
                                              <p:pRg st="2" end="2"/>
                                            </p:txEl>
                                          </p:spTgt>
                                        </p:tgtEl>
                                      </p:cBhvr>
                                    </p:animEffect>
                                  </p:childTnLst>
                                </p:cTn>
                              </p:par>
                            </p:childTnLst>
                          </p:cTn>
                        </p:par>
                        <p:par>
                          <p:cTn id="28" fill="hold" nodeType="afterGroup">
                            <p:stCondLst>
                              <p:cond delay="4000"/>
                            </p:stCondLst>
                            <p:childTnLst>
                              <p:par>
                                <p:cTn id="29" presetID="55" presetClass="entr" presetSubtype="0" fill="hold" grpId="0" nodeType="afterEffect">
                                  <p:stCondLst>
                                    <p:cond delay="0"/>
                                  </p:stCondLst>
                                  <p:childTnLst>
                                    <p:set>
                                      <p:cBhvr>
                                        <p:cTn id="30" dur="1" fill="hold">
                                          <p:stCondLst>
                                            <p:cond delay="0"/>
                                          </p:stCondLst>
                                        </p:cTn>
                                        <p:tgtEl>
                                          <p:spTgt spid="86019">
                                            <p:txEl>
                                              <p:pRg st="3" end="3"/>
                                            </p:txEl>
                                          </p:spTgt>
                                        </p:tgtEl>
                                        <p:attrNameLst>
                                          <p:attrName>style.visibility</p:attrName>
                                        </p:attrNameLst>
                                      </p:cBhvr>
                                      <p:to>
                                        <p:strVal val="visible"/>
                                      </p:to>
                                    </p:set>
                                    <p:anim calcmode="lin" valueType="num">
                                      <p:cBhvr>
                                        <p:cTn id="31" dur="1000" fill="hold"/>
                                        <p:tgtEl>
                                          <p:spTgt spid="86019">
                                            <p:txEl>
                                              <p:pRg st="3" end="3"/>
                                            </p:txEl>
                                          </p:spTgt>
                                        </p:tgtEl>
                                        <p:attrNameLst>
                                          <p:attrName>ppt_w</p:attrName>
                                        </p:attrNameLst>
                                      </p:cBhvr>
                                      <p:tavLst>
                                        <p:tav tm="0">
                                          <p:val>
                                            <p:strVal val="#ppt_w*0.70"/>
                                          </p:val>
                                        </p:tav>
                                        <p:tav tm="100000">
                                          <p:val>
                                            <p:strVal val="#ppt_w"/>
                                          </p:val>
                                        </p:tav>
                                      </p:tavLst>
                                    </p:anim>
                                    <p:anim calcmode="lin" valueType="num">
                                      <p:cBhvr>
                                        <p:cTn id="32" dur="1000" fill="hold"/>
                                        <p:tgtEl>
                                          <p:spTgt spid="86019">
                                            <p:txEl>
                                              <p:pRg st="3" end="3"/>
                                            </p:txEl>
                                          </p:spTgt>
                                        </p:tgtEl>
                                        <p:attrNameLst>
                                          <p:attrName>ppt_h</p:attrName>
                                        </p:attrNameLst>
                                      </p:cBhvr>
                                      <p:tavLst>
                                        <p:tav tm="0">
                                          <p:val>
                                            <p:strVal val="#ppt_h"/>
                                          </p:val>
                                        </p:tav>
                                        <p:tav tm="100000">
                                          <p:val>
                                            <p:strVal val="#ppt_h"/>
                                          </p:val>
                                        </p:tav>
                                      </p:tavLst>
                                    </p:anim>
                                    <p:animEffect transition="in" filter="fade">
                                      <p:cBhvr>
                                        <p:cTn id="33" dur="1000"/>
                                        <p:tgtEl>
                                          <p:spTgt spid="86019">
                                            <p:txEl>
                                              <p:pRg st="3" end="3"/>
                                            </p:txEl>
                                          </p:spTgt>
                                        </p:tgtEl>
                                      </p:cBhvr>
                                    </p:animEffect>
                                  </p:childTnLst>
                                </p:cTn>
                              </p:par>
                            </p:childTnLst>
                          </p:cTn>
                        </p:par>
                        <p:par>
                          <p:cTn id="34" fill="hold" nodeType="afterGroup">
                            <p:stCondLst>
                              <p:cond delay="5000"/>
                            </p:stCondLst>
                            <p:childTnLst>
                              <p:par>
                                <p:cTn id="35" presetID="55" presetClass="entr" presetSubtype="0" fill="hold" grpId="0" nodeType="afterEffect">
                                  <p:stCondLst>
                                    <p:cond delay="0"/>
                                  </p:stCondLst>
                                  <p:childTnLst>
                                    <p:set>
                                      <p:cBhvr>
                                        <p:cTn id="36" dur="1" fill="hold">
                                          <p:stCondLst>
                                            <p:cond delay="0"/>
                                          </p:stCondLst>
                                        </p:cTn>
                                        <p:tgtEl>
                                          <p:spTgt spid="86019">
                                            <p:txEl>
                                              <p:pRg st="4" end="4"/>
                                            </p:txEl>
                                          </p:spTgt>
                                        </p:tgtEl>
                                        <p:attrNameLst>
                                          <p:attrName>style.visibility</p:attrName>
                                        </p:attrNameLst>
                                      </p:cBhvr>
                                      <p:to>
                                        <p:strVal val="visible"/>
                                      </p:to>
                                    </p:set>
                                    <p:anim calcmode="lin" valueType="num">
                                      <p:cBhvr>
                                        <p:cTn id="37" dur="1000" fill="hold"/>
                                        <p:tgtEl>
                                          <p:spTgt spid="86019">
                                            <p:txEl>
                                              <p:pRg st="4" end="4"/>
                                            </p:txEl>
                                          </p:spTgt>
                                        </p:tgtEl>
                                        <p:attrNameLst>
                                          <p:attrName>ppt_w</p:attrName>
                                        </p:attrNameLst>
                                      </p:cBhvr>
                                      <p:tavLst>
                                        <p:tav tm="0">
                                          <p:val>
                                            <p:strVal val="#ppt_w*0.70"/>
                                          </p:val>
                                        </p:tav>
                                        <p:tav tm="100000">
                                          <p:val>
                                            <p:strVal val="#ppt_w"/>
                                          </p:val>
                                        </p:tav>
                                      </p:tavLst>
                                    </p:anim>
                                    <p:anim calcmode="lin" valueType="num">
                                      <p:cBhvr>
                                        <p:cTn id="38" dur="1000" fill="hold"/>
                                        <p:tgtEl>
                                          <p:spTgt spid="86019">
                                            <p:txEl>
                                              <p:pRg st="4" end="4"/>
                                            </p:txEl>
                                          </p:spTgt>
                                        </p:tgtEl>
                                        <p:attrNameLst>
                                          <p:attrName>ppt_h</p:attrName>
                                        </p:attrNameLst>
                                      </p:cBhvr>
                                      <p:tavLst>
                                        <p:tav tm="0">
                                          <p:val>
                                            <p:strVal val="#ppt_h"/>
                                          </p:val>
                                        </p:tav>
                                        <p:tav tm="100000">
                                          <p:val>
                                            <p:strVal val="#ppt_h"/>
                                          </p:val>
                                        </p:tav>
                                      </p:tavLst>
                                    </p:anim>
                                    <p:animEffect transition="in" filter="fade">
                                      <p:cBhvr>
                                        <p:cTn id="39" dur="1000"/>
                                        <p:tgtEl>
                                          <p:spTgt spid="86019">
                                            <p:txEl>
                                              <p:pRg st="4" end="4"/>
                                            </p:txEl>
                                          </p:spTgt>
                                        </p:tgtEl>
                                      </p:cBhvr>
                                    </p:animEffect>
                                  </p:childTnLst>
                                </p:cTn>
                              </p:par>
                            </p:childTnLst>
                          </p:cTn>
                        </p:par>
                        <p:par>
                          <p:cTn id="40" fill="hold" nodeType="afterGroup">
                            <p:stCondLst>
                              <p:cond delay="6000"/>
                            </p:stCondLst>
                            <p:childTnLst>
                              <p:par>
                                <p:cTn id="41" presetID="55" presetClass="entr" presetSubtype="0" fill="hold" grpId="0" nodeType="afterEffect">
                                  <p:stCondLst>
                                    <p:cond delay="0"/>
                                  </p:stCondLst>
                                  <p:childTnLst>
                                    <p:set>
                                      <p:cBhvr>
                                        <p:cTn id="42" dur="1" fill="hold">
                                          <p:stCondLst>
                                            <p:cond delay="0"/>
                                          </p:stCondLst>
                                        </p:cTn>
                                        <p:tgtEl>
                                          <p:spTgt spid="86019">
                                            <p:txEl>
                                              <p:pRg st="5" end="5"/>
                                            </p:txEl>
                                          </p:spTgt>
                                        </p:tgtEl>
                                        <p:attrNameLst>
                                          <p:attrName>style.visibility</p:attrName>
                                        </p:attrNameLst>
                                      </p:cBhvr>
                                      <p:to>
                                        <p:strVal val="visible"/>
                                      </p:to>
                                    </p:set>
                                    <p:anim calcmode="lin" valueType="num">
                                      <p:cBhvr>
                                        <p:cTn id="43" dur="1000" fill="hold"/>
                                        <p:tgtEl>
                                          <p:spTgt spid="86019">
                                            <p:txEl>
                                              <p:pRg st="5" end="5"/>
                                            </p:txEl>
                                          </p:spTgt>
                                        </p:tgtEl>
                                        <p:attrNameLst>
                                          <p:attrName>ppt_w</p:attrName>
                                        </p:attrNameLst>
                                      </p:cBhvr>
                                      <p:tavLst>
                                        <p:tav tm="0">
                                          <p:val>
                                            <p:strVal val="#ppt_w*0.70"/>
                                          </p:val>
                                        </p:tav>
                                        <p:tav tm="100000">
                                          <p:val>
                                            <p:strVal val="#ppt_w"/>
                                          </p:val>
                                        </p:tav>
                                      </p:tavLst>
                                    </p:anim>
                                    <p:anim calcmode="lin" valueType="num">
                                      <p:cBhvr>
                                        <p:cTn id="44" dur="1000" fill="hold"/>
                                        <p:tgtEl>
                                          <p:spTgt spid="86019">
                                            <p:txEl>
                                              <p:pRg st="5" end="5"/>
                                            </p:txEl>
                                          </p:spTgt>
                                        </p:tgtEl>
                                        <p:attrNameLst>
                                          <p:attrName>ppt_h</p:attrName>
                                        </p:attrNameLst>
                                      </p:cBhvr>
                                      <p:tavLst>
                                        <p:tav tm="0">
                                          <p:val>
                                            <p:strVal val="#ppt_h"/>
                                          </p:val>
                                        </p:tav>
                                        <p:tav tm="100000">
                                          <p:val>
                                            <p:strVal val="#ppt_h"/>
                                          </p:val>
                                        </p:tav>
                                      </p:tavLst>
                                    </p:anim>
                                    <p:animEffect transition="in" filter="fade">
                                      <p:cBhvr>
                                        <p:cTn id="45" dur="1000"/>
                                        <p:tgtEl>
                                          <p:spTgt spid="86019">
                                            <p:txEl>
                                              <p:pRg st="5" end="5"/>
                                            </p:txEl>
                                          </p:spTgt>
                                        </p:tgtEl>
                                      </p:cBhvr>
                                    </p:animEffect>
                                  </p:childTnLst>
                                </p:cTn>
                              </p:par>
                            </p:childTnLst>
                          </p:cTn>
                        </p:par>
                        <p:par>
                          <p:cTn id="46" fill="hold" nodeType="afterGroup">
                            <p:stCondLst>
                              <p:cond delay="7000"/>
                            </p:stCondLst>
                            <p:childTnLst>
                              <p:par>
                                <p:cTn id="47" presetID="55" presetClass="entr" presetSubtype="0" fill="hold" grpId="0" nodeType="afterEffect">
                                  <p:stCondLst>
                                    <p:cond delay="0"/>
                                  </p:stCondLst>
                                  <p:childTnLst>
                                    <p:set>
                                      <p:cBhvr>
                                        <p:cTn id="48" dur="1" fill="hold">
                                          <p:stCondLst>
                                            <p:cond delay="0"/>
                                          </p:stCondLst>
                                        </p:cTn>
                                        <p:tgtEl>
                                          <p:spTgt spid="86021">
                                            <p:txEl>
                                              <p:pRg st="0" end="0"/>
                                            </p:txEl>
                                          </p:spTgt>
                                        </p:tgtEl>
                                        <p:attrNameLst>
                                          <p:attrName>style.visibility</p:attrName>
                                        </p:attrNameLst>
                                      </p:cBhvr>
                                      <p:to>
                                        <p:strVal val="visible"/>
                                      </p:to>
                                    </p:set>
                                    <p:anim calcmode="lin" valueType="num">
                                      <p:cBhvr>
                                        <p:cTn id="49" dur="1000" fill="hold"/>
                                        <p:tgtEl>
                                          <p:spTgt spid="86021">
                                            <p:txEl>
                                              <p:pRg st="0" end="0"/>
                                            </p:txEl>
                                          </p:spTgt>
                                        </p:tgtEl>
                                        <p:attrNameLst>
                                          <p:attrName>ppt_w</p:attrName>
                                        </p:attrNameLst>
                                      </p:cBhvr>
                                      <p:tavLst>
                                        <p:tav tm="0">
                                          <p:val>
                                            <p:strVal val="#ppt_w*0.70"/>
                                          </p:val>
                                        </p:tav>
                                        <p:tav tm="100000">
                                          <p:val>
                                            <p:strVal val="#ppt_w"/>
                                          </p:val>
                                        </p:tav>
                                      </p:tavLst>
                                    </p:anim>
                                    <p:anim calcmode="lin" valueType="num">
                                      <p:cBhvr>
                                        <p:cTn id="50" dur="1000" fill="hold"/>
                                        <p:tgtEl>
                                          <p:spTgt spid="86021">
                                            <p:txEl>
                                              <p:pRg st="0" end="0"/>
                                            </p:txEl>
                                          </p:spTgt>
                                        </p:tgtEl>
                                        <p:attrNameLst>
                                          <p:attrName>ppt_h</p:attrName>
                                        </p:attrNameLst>
                                      </p:cBhvr>
                                      <p:tavLst>
                                        <p:tav tm="0">
                                          <p:val>
                                            <p:strVal val="#ppt_h"/>
                                          </p:val>
                                        </p:tav>
                                        <p:tav tm="100000">
                                          <p:val>
                                            <p:strVal val="#ppt_h"/>
                                          </p:val>
                                        </p:tav>
                                      </p:tavLst>
                                    </p:anim>
                                    <p:animEffect transition="in" filter="fade">
                                      <p:cBhvr>
                                        <p:cTn id="51" dur="1000"/>
                                        <p:tgtEl>
                                          <p:spTgt spid="86021">
                                            <p:txEl>
                                              <p:pRg st="0" end="0"/>
                                            </p:txEl>
                                          </p:spTgt>
                                        </p:tgtEl>
                                      </p:cBhvr>
                                    </p:animEffect>
                                  </p:childTnLst>
                                </p:cTn>
                              </p:par>
                            </p:childTnLst>
                          </p:cTn>
                        </p:par>
                        <p:par>
                          <p:cTn id="52" fill="hold" nodeType="afterGroup">
                            <p:stCondLst>
                              <p:cond delay="8000"/>
                            </p:stCondLst>
                            <p:childTnLst>
                              <p:par>
                                <p:cTn id="53" presetID="55" presetClass="entr" presetSubtype="0" fill="hold" grpId="0" nodeType="afterEffect">
                                  <p:stCondLst>
                                    <p:cond delay="0"/>
                                  </p:stCondLst>
                                  <p:childTnLst>
                                    <p:set>
                                      <p:cBhvr>
                                        <p:cTn id="54" dur="1" fill="hold">
                                          <p:stCondLst>
                                            <p:cond delay="0"/>
                                          </p:stCondLst>
                                        </p:cTn>
                                        <p:tgtEl>
                                          <p:spTgt spid="86021">
                                            <p:txEl>
                                              <p:pRg st="1" end="1"/>
                                            </p:txEl>
                                          </p:spTgt>
                                        </p:tgtEl>
                                        <p:attrNameLst>
                                          <p:attrName>style.visibility</p:attrName>
                                        </p:attrNameLst>
                                      </p:cBhvr>
                                      <p:to>
                                        <p:strVal val="visible"/>
                                      </p:to>
                                    </p:set>
                                    <p:anim calcmode="lin" valueType="num">
                                      <p:cBhvr>
                                        <p:cTn id="55" dur="1000" fill="hold"/>
                                        <p:tgtEl>
                                          <p:spTgt spid="86021">
                                            <p:txEl>
                                              <p:pRg st="1" end="1"/>
                                            </p:txEl>
                                          </p:spTgt>
                                        </p:tgtEl>
                                        <p:attrNameLst>
                                          <p:attrName>ppt_w</p:attrName>
                                        </p:attrNameLst>
                                      </p:cBhvr>
                                      <p:tavLst>
                                        <p:tav tm="0">
                                          <p:val>
                                            <p:strVal val="#ppt_w*0.70"/>
                                          </p:val>
                                        </p:tav>
                                        <p:tav tm="100000">
                                          <p:val>
                                            <p:strVal val="#ppt_w"/>
                                          </p:val>
                                        </p:tav>
                                      </p:tavLst>
                                    </p:anim>
                                    <p:anim calcmode="lin" valueType="num">
                                      <p:cBhvr>
                                        <p:cTn id="56" dur="1000" fill="hold"/>
                                        <p:tgtEl>
                                          <p:spTgt spid="86021">
                                            <p:txEl>
                                              <p:pRg st="1" end="1"/>
                                            </p:txEl>
                                          </p:spTgt>
                                        </p:tgtEl>
                                        <p:attrNameLst>
                                          <p:attrName>ppt_h</p:attrName>
                                        </p:attrNameLst>
                                      </p:cBhvr>
                                      <p:tavLst>
                                        <p:tav tm="0">
                                          <p:val>
                                            <p:strVal val="#ppt_h"/>
                                          </p:val>
                                        </p:tav>
                                        <p:tav tm="100000">
                                          <p:val>
                                            <p:strVal val="#ppt_h"/>
                                          </p:val>
                                        </p:tav>
                                      </p:tavLst>
                                    </p:anim>
                                    <p:animEffect transition="in" filter="fade">
                                      <p:cBhvr>
                                        <p:cTn id="57" dur="1000"/>
                                        <p:tgtEl>
                                          <p:spTgt spid="8602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p:bldP spid="86020" grpId="0"/>
      <p:bldP spid="86021"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Slide Number Placeholder 4"/>
          <p:cNvSpPr>
            <a:spLocks noGrp="1"/>
          </p:cNvSpPr>
          <p:nvPr>
            <p:ph type="sldNum" sz="quarter" idx="11"/>
          </p:nvPr>
        </p:nvSpPr>
        <p:spPr>
          <a:noFill/>
        </p:spPr>
        <p:txBody>
          <a:bodyPr/>
          <a:lstStyle/>
          <a:p>
            <a:fld id="{DFE906AE-B549-4667-BD3C-E0857C1CDBEE}" type="slidenum">
              <a:rPr lang="he-IL" smtClean="0"/>
              <a:pPr/>
              <a:t>30</a:t>
            </a:fld>
            <a:endParaRPr lang="en-US" smtClean="0"/>
          </a:p>
        </p:txBody>
      </p:sp>
      <p:sp>
        <p:nvSpPr>
          <p:cNvPr id="215042" name="Rectangle 2"/>
          <p:cNvSpPr>
            <a:spLocks noGrp="1" noChangeArrowheads="1"/>
          </p:cNvSpPr>
          <p:nvPr>
            <p:ph type="title"/>
          </p:nvPr>
        </p:nvSpPr>
        <p:spPr>
          <a:xfrm>
            <a:off x="733425" y="765175"/>
            <a:ext cx="7726363" cy="608013"/>
          </a:xfrm>
        </p:spPr>
        <p:txBody>
          <a:bodyPr/>
          <a:lstStyle/>
          <a:p>
            <a:pPr eaLnBrk="1" hangingPunct="1"/>
            <a:r>
              <a:rPr lang="he-IL" altLang="en-US" smtClean="0"/>
              <a:t>משתנים: תלויים / בלתי תלויים</a:t>
            </a:r>
            <a:endParaRPr lang="en-US" smtClean="0"/>
          </a:p>
        </p:txBody>
      </p:sp>
      <p:sp>
        <p:nvSpPr>
          <p:cNvPr id="215043" name="Rectangle 3"/>
          <p:cNvSpPr>
            <a:spLocks noGrp="1" noChangeArrowheads="1"/>
          </p:cNvSpPr>
          <p:nvPr>
            <p:ph type="body" idx="1"/>
          </p:nvPr>
        </p:nvSpPr>
        <p:spPr>
          <a:xfrm>
            <a:off x="1182688" y="2017713"/>
            <a:ext cx="7656512" cy="4383087"/>
          </a:xfrm>
        </p:spPr>
        <p:txBody>
          <a:bodyPr/>
          <a:lstStyle/>
          <a:p>
            <a:pPr marL="342900" indent="-342900" algn="just" eaLnBrk="1" hangingPunct="1">
              <a:buClr>
                <a:srgbClr val="0000FF"/>
              </a:buClr>
              <a:buFont typeface="Wingdings" pitchFamily="2" charset="2"/>
              <a:buChar char="r"/>
            </a:pPr>
            <a:r>
              <a:rPr lang="he-IL" altLang="en-US" sz="2800" b="1" smtClean="0"/>
              <a:t>משתנה תלוי</a:t>
            </a:r>
            <a:r>
              <a:rPr lang="he-IL" altLang="en-US" sz="2800" smtClean="0"/>
              <a:t> – משתנה המתואר ע"י המשתנים האחרים במחקר (הבלתי תלויים). המשתנה המוסבר.</a:t>
            </a:r>
          </a:p>
          <a:p>
            <a:pPr marL="342900" indent="-342900" algn="just" eaLnBrk="1" hangingPunct="1">
              <a:buClr>
                <a:srgbClr val="0000FF"/>
              </a:buClr>
              <a:buFont typeface="Wingdings" pitchFamily="2" charset="2"/>
              <a:buChar char="r"/>
            </a:pPr>
            <a:r>
              <a:rPr lang="he-IL" sz="2800" b="1" smtClean="0"/>
              <a:t>משתנה בלתי תלוי</a:t>
            </a:r>
            <a:r>
              <a:rPr lang="he-IL" sz="2800" smtClean="0"/>
              <a:t> – משתנה המתאר את המשתנה התלוי. המשתנה המסביר. </a:t>
            </a:r>
          </a:p>
          <a:p>
            <a:pPr marL="342900" indent="-342900" algn="just" eaLnBrk="1" hangingPunct="1">
              <a:buClr>
                <a:srgbClr val="0000FF"/>
              </a:buClr>
              <a:buFont typeface="Wingdings" pitchFamily="2" charset="2"/>
              <a:buChar char="r"/>
            </a:pPr>
            <a:r>
              <a:rPr lang="he-IL" sz="2800" b="1" smtClean="0"/>
              <a:t>סוג המשתנה, תלוי או בלתי תלוי, נקבע ע"י החוקר ושיטת המחקר ולא קשור לתוכן של המשתנה.</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15042"/>
                                        </p:tgtEl>
                                      </p:cBhvr>
                                    </p:animEffect>
                                    <p:animScale>
                                      <p:cBhvr>
                                        <p:cTn id="7" dur="250" autoRev="1" fill="hold"/>
                                        <p:tgtEl>
                                          <p:spTgt spid="215042"/>
                                        </p:tgtEl>
                                      </p:cBhvr>
                                      <p:by x="105000" y="105000"/>
                                    </p:animScale>
                                  </p:childTnLst>
                                </p:cTn>
                              </p:par>
                            </p:childTnLst>
                          </p:cTn>
                        </p:par>
                        <p:par>
                          <p:cTn id="8" fill="hold" nodeType="afterGroup">
                            <p:stCondLst>
                              <p:cond delay="500"/>
                            </p:stCondLst>
                            <p:childTnLst>
                              <p:par>
                                <p:cTn id="9" presetID="55" presetClass="entr" presetSubtype="0" fill="hold" grpId="0" nodeType="afterEffect">
                                  <p:stCondLst>
                                    <p:cond delay="0"/>
                                  </p:stCondLst>
                                  <p:childTnLst>
                                    <p:set>
                                      <p:cBhvr>
                                        <p:cTn id="10" dur="1" fill="hold">
                                          <p:stCondLst>
                                            <p:cond delay="0"/>
                                          </p:stCondLst>
                                        </p:cTn>
                                        <p:tgtEl>
                                          <p:spTgt spid="215043">
                                            <p:txEl>
                                              <p:pRg st="0" end="0"/>
                                            </p:txEl>
                                          </p:spTgt>
                                        </p:tgtEl>
                                        <p:attrNameLst>
                                          <p:attrName>style.visibility</p:attrName>
                                        </p:attrNameLst>
                                      </p:cBhvr>
                                      <p:to>
                                        <p:strVal val="visible"/>
                                      </p:to>
                                    </p:set>
                                    <p:anim calcmode="lin" valueType="num">
                                      <p:cBhvr>
                                        <p:cTn id="11" dur="1000" fill="hold"/>
                                        <p:tgtEl>
                                          <p:spTgt spid="21504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21504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215043">
                                            <p:txEl>
                                              <p:pRg st="0" end="0"/>
                                            </p:txEl>
                                          </p:spTgt>
                                        </p:tgtEl>
                                      </p:cBhvr>
                                    </p:animEffect>
                                  </p:childTnLst>
                                </p:cTn>
                              </p:par>
                            </p:childTnLst>
                          </p:cTn>
                        </p:par>
                        <p:par>
                          <p:cTn id="14" fill="hold" nodeType="afterGroup">
                            <p:stCondLst>
                              <p:cond delay="1500"/>
                            </p:stCondLst>
                            <p:childTnLst>
                              <p:par>
                                <p:cTn id="15" presetID="55" presetClass="entr" presetSubtype="0" fill="hold" grpId="0" nodeType="afterEffect">
                                  <p:stCondLst>
                                    <p:cond delay="0"/>
                                  </p:stCondLst>
                                  <p:childTnLst>
                                    <p:set>
                                      <p:cBhvr>
                                        <p:cTn id="16" dur="1" fill="hold">
                                          <p:stCondLst>
                                            <p:cond delay="0"/>
                                          </p:stCondLst>
                                        </p:cTn>
                                        <p:tgtEl>
                                          <p:spTgt spid="215043">
                                            <p:txEl>
                                              <p:pRg st="1" end="1"/>
                                            </p:txEl>
                                          </p:spTgt>
                                        </p:tgtEl>
                                        <p:attrNameLst>
                                          <p:attrName>style.visibility</p:attrName>
                                        </p:attrNameLst>
                                      </p:cBhvr>
                                      <p:to>
                                        <p:strVal val="visible"/>
                                      </p:to>
                                    </p:set>
                                    <p:anim calcmode="lin" valueType="num">
                                      <p:cBhvr>
                                        <p:cTn id="17" dur="1000" fill="hold"/>
                                        <p:tgtEl>
                                          <p:spTgt spid="215043">
                                            <p:txEl>
                                              <p:pRg st="1" end="1"/>
                                            </p:txEl>
                                          </p:spTgt>
                                        </p:tgtEl>
                                        <p:attrNameLst>
                                          <p:attrName>ppt_w</p:attrName>
                                        </p:attrNameLst>
                                      </p:cBhvr>
                                      <p:tavLst>
                                        <p:tav tm="0">
                                          <p:val>
                                            <p:strVal val="#ppt_w*0.70"/>
                                          </p:val>
                                        </p:tav>
                                        <p:tav tm="100000">
                                          <p:val>
                                            <p:strVal val="#ppt_w"/>
                                          </p:val>
                                        </p:tav>
                                      </p:tavLst>
                                    </p:anim>
                                    <p:anim calcmode="lin" valueType="num">
                                      <p:cBhvr>
                                        <p:cTn id="18" dur="1000" fill="hold"/>
                                        <p:tgtEl>
                                          <p:spTgt spid="215043">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215043">
                                            <p:txEl>
                                              <p:pRg st="1" end="1"/>
                                            </p:txEl>
                                          </p:spTgt>
                                        </p:tgtEl>
                                      </p:cBhvr>
                                    </p:animEffect>
                                  </p:childTnLst>
                                </p:cTn>
                              </p:par>
                            </p:childTnLst>
                          </p:cTn>
                        </p:par>
                        <p:par>
                          <p:cTn id="20" fill="hold" nodeType="afterGroup">
                            <p:stCondLst>
                              <p:cond delay="2500"/>
                            </p:stCondLst>
                            <p:childTnLst>
                              <p:par>
                                <p:cTn id="21" presetID="55" presetClass="entr" presetSubtype="0" fill="hold" grpId="0" nodeType="afterEffect">
                                  <p:stCondLst>
                                    <p:cond delay="0"/>
                                  </p:stCondLst>
                                  <p:childTnLst>
                                    <p:set>
                                      <p:cBhvr>
                                        <p:cTn id="22" dur="1" fill="hold">
                                          <p:stCondLst>
                                            <p:cond delay="0"/>
                                          </p:stCondLst>
                                        </p:cTn>
                                        <p:tgtEl>
                                          <p:spTgt spid="215043">
                                            <p:txEl>
                                              <p:pRg st="2" end="2"/>
                                            </p:txEl>
                                          </p:spTgt>
                                        </p:tgtEl>
                                        <p:attrNameLst>
                                          <p:attrName>style.visibility</p:attrName>
                                        </p:attrNameLst>
                                      </p:cBhvr>
                                      <p:to>
                                        <p:strVal val="visible"/>
                                      </p:to>
                                    </p:set>
                                    <p:anim calcmode="lin" valueType="num">
                                      <p:cBhvr>
                                        <p:cTn id="23" dur="1000" fill="hold"/>
                                        <p:tgtEl>
                                          <p:spTgt spid="215043">
                                            <p:txEl>
                                              <p:pRg st="2" end="2"/>
                                            </p:txEl>
                                          </p:spTgt>
                                        </p:tgtEl>
                                        <p:attrNameLst>
                                          <p:attrName>ppt_w</p:attrName>
                                        </p:attrNameLst>
                                      </p:cBhvr>
                                      <p:tavLst>
                                        <p:tav tm="0">
                                          <p:val>
                                            <p:strVal val="#ppt_w*0.70"/>
                                          </p:val>
                                        </p:tav>
                                        <p:tav tm="100000">
                                          <p:val>
                                            <p:strVal val="#ppt_w"/>
                                          </p:val>
                                        </p:tav>
                                      </p:tavLst>
                                    </p:anim>
                                    <p:anim calcmode="lin" valueType="num">
                                      <p:cBhvr>
                                        <p:cTn id="24" dur="1000" fill="hold"/>
                                        <p:tgtEl>
                                          <p:spTgt spid="215043">
                                            <p:txEl>
                                              <p:pRg st="2" end="2"/>
                                            </p:txEl>
                                          </p:spTgt>
                                        </p:tgtEl>
                                        <p:attrNameLst>
                                          <p:attrName>ppt_h</p:attrName>
                                        </p:attrNameLst>
                                      </p:cBhvr>
                                      <p:tavLst>
                                        <p:tav tm="0">
                                          <p:val>
                                            <p:strVal val="#ppt_h"/>
                                          </p:val>
                                        </p:tav>
                                        <p:tav tm="100000">
                                          <p:val>
                                            <p:strVal val="#ppt_h"/>
                                          </p:val>
                                        </p:tav>
                                      </p:tavLst>
                                    </p:anim>
                                    <p:animEffect transition="in" filter="fade">
                                      <p:cBhvr>
                                        <p:cTn id="25" dur="1000"/>
                                        <p:tgtEl>
                                          <p:spTgt spid="2150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2" grpId="0"/>
      <p:bldP spid="215043"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1"/>
          </p:nvPr>
        </p:nvSpPr>
        <p:spPr>
          <a:noFill/>
        </p:spPr>
        <p:txBody>
          <a:bodyPr/>
          <a:lstStyle/>
          <a:p>
            <a:fld id="{96C7F28C-17BA-46BE-A428-F43751F2EC61}" type="slidenum">
              <a:rPr lang="he-IL" smtClean="0"/>
              <a:pPr/>
              <a:t>31</a:t>
            </a:fld>
            <a:endParaRPr lang="en-US" smtClean="0"/>
          </a:p>
        </p:txBody>
      </p:sp>
      <p:sp>
        <p:nvSpPr>
          <p:cNvPr id="358402" name="Rectangle 2"/>
          <p:cNvSpPr>
            <a:spLocks noGrp="1" noChangeArrowheads="1"/>
          </p:cNvSpPr>
          <p:nvPr>
            <p:ph type="title"/>
          </p:nvPr>
        </p:nvSpPr>
        <p:spPr>
          <a:xfrm>
            <a:off x="733425" y="765175"/>
            <a:ext cx="7726363" cy="608013"/>
          </a:xfrm>
        </p:spPr>
        <p:txBody>
          <a:bodyPr/>
          <a:lstStyle/>
          <a:p>
            <a:pPr algn="r" eaLnBrk="1" hangingPunct="1"/>
            <a:r>
              <a:rPr lang="he-IL" altLang="en-US" smtClean="0"/>
              <a:t>שאלות מחקר על מאגרי הנתונים</a:t>
            </a:r>
            <a:endParaRPr lang="en-US" smtClean="0"/>
          </a:p>
        </p:txBody>
      </p:sp>
      <p:sp>
        <p:nvSpPr>
          <p:cNvPr id="358403" name="Rectangle 3"/>
          <p:cNvSpPr>
            <a:spLocks noGrp="1" noChangeArrowheads="1"/>
          </p:cNvSpPr>
          <p:nvPr>
            <p:ph type="body" idx="1"/>
          </p:nvPr>
        </p:nvSpPr>
        <p:spPr>
          <a:xfrm>
            <a:off x="755650" y="2017713"/>
            <a:ext cx="8083550" cy="4383087"/>
          </a:xfrm>
        </p:spPr>
        <p:txBody>
          <a:bodyPr/>
          <a:lstStyle/>
          <a:p>
            <a:pPr marL="342900" indent="-342900" algn="just" eaLnBrk="1" hangingPunct="1">
              <a:buClr>
                <a:srgbClr val="0000FF"/>
              </a:buClr>
              <a:buFont typeface="Wingdings" pitchFamily="2" charset="2"/>
              <a:buChar char="r"/>
            </a:pPr>
            <a:r>
              <a:rPr lang="he-IL" altLang="en-US" sz="2800" b="1" smtClean="0"/>
              <a:t>שאלה: האם יש קשר בין סוג הצומת לבין תאונות דרכים?</a:t>
            </a:r>
          </a:p>
          <a:p>
            <a:pPr marL="342900" indent="-342900" algn="just" eaLnBrk="1" hangingPunct="1">
              <a:buClr>
                <a:srgbClr val="0000FF"/>
              </a:buClr>
              <a:buFont typeface="Wingdings" pitchFamily="2" charset="2"/>
              <a:buChar char="r"/>
            </a:pPr>
            <a:r>
              <a:rPr lang="he-IL" altLang="en-US" sz="2800" b="1" smtClean="0"/>
              <a:t>השערה: </a:t>
            </a:r>
          </a:p>
          <a:p>
            <a:pPr marL="342900" indent="-342900" algn="just" eaLnBrk="1" hangingPunct="1">
              <a:buClr>
                <a:srgbClr val="0000FF"/>
              </a:buClr>
              <a:buFont typeface="Wingdings" pitchFamily="2" charset="2"/>
              <a:buChar char="r"/>
            </a:pPr>
            <a:r>
              <a:rPr lang="he-IL" altLang="en-US" sz="2800" b="1" smtClean="0"/>
              <a:t>משתני המחקר: </a:t>
            </a:r>
          </a:p>
          <a:p>
            <a:pPr marL="342900" indent="-342900" algn="just" eaLnBrk="1" hangingPunct="1">
              <a:buClr>
                <a:srgbClr val="0000FF"/>
              </a:buClr>
              <a:buFont typeface="Wingdings" pitchFamily="2" charset="2"/>
              <a:buChar char="r"/>
            </a:pPr>
            <a:r>
              <a:rPr lang="he-IL" altLang="en-US" sz="2800" b="1" smtClean="0"/>
              <a:t>הגדרה תיאורטית</a:t>
            </a:r>
          </a:p>
          <a:p>
            <a:pPr marL="342900" indent="-342900" algn="just" eaLnBrk="1" hangingPunct="1">
              <a:buClr>
                <a:srgbClr val="0000FF"/>
              </a:buClr>
              <a:buFont typeface="Wingdings" pitchFamily="2" charset="2"/>
              <a:buChar char="r"/>
            </a:pPr>
            <a:r>
              <a:rPr lang="he-IL" altLang="en-US" sz="2800" b="1" smtClean="0"/>
              <a:t>הגדרה אופרציונלית</a:t>
            </a:r>
          </a:p>
          <a:p>
            <a:pPr marL="342900" indent="-342900" algn="just" eaLnBrk="1" hangingPunct="1">
              <a:buClr>
                <a:srgbClr val="0000FF"/>
              </a:buClr>
              <a:buFont typeface="Wingdings" pitchFamily="2" charset="2"/>
              <a:buChar char="r"/>
            </a:pPr>
            <a:r>
              <a:rPr lang="he-IL" altLang="en-US" sz="2800" b="1" smtClean="0"/>
              <a:t>תלוי / בלתי תלוי </a:t>
            </a:r>
          </a:p>
          <a:p>
            <a:pPr marL="342900" indent="-342900" algn="just" eaLnBrk="1" hangingPunct="1">
              <a:buClr>
                <a:srgbClr val="0000FF"/>
              </a:buClr>
              <a:buFont typeface="Wingdings" pitchFamily="2" charset="2"/>
              <a:buNone/>
            </a:pPr>
            <a:endParaRPr lang="he-IL" altLang="en-US" sz="2800" smtClean="0"/>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358402"/>
                                        </p:tgtEl>
                                      </p:cBhvr>
                                    </p:animEffect>
                                    <p:animScale>
                                      <p:cBhvr>
                                        <p:cTn id="7" dur="250" autoRev="1" fill="hold"/>
                                        <p:tgtEl>
                                          <p:spTgt spid="358402"/>
                                        </p:tgtEl>
                                      </p:cBhvr>
                                      <p:by x="105000" y="105000"/>
                                    </p:animScale>
                                  </p:childTnLst>
                                </p:cTn>
                              </p:par>
                            </p:childTnLst>
                          </p:cTn>
                        </p:par>
                        <p:par>
                          <p:cTn id="8" fill="hold" nodeType="afterGroup">
                            <p:stCondLst>
                              <p:cond delay="500"/>
                            </p:stCondLst>
                            <p:childTnLst>
                              <p:par>
                                <p:cTn id="9" presetID="55" presetClass="entr" presetSubtype="0" fill="hold" grpId="0" nodeType="afterEffect">
                                  <p:stCondLst>
                                    <p:cond delay="0"/>
                                  </p:stCondLst>
                                  <p:childTnLst>
                                    <p:set>
                                      <p:cBhvr>
                                        <p:cTn id="10" dur="1" fill="hold">
                                          <p:stCondLst>
                                            <p:cond delay="0"/>
                                          </p:stCondLst>
                                        </p:cTn>
                                        <p:tgtEl>
                                          <p:spTgt spid="358403">
                                            <p:txEl>
                                              <p:pRg st="0" end="0"/>
                                            </p:txEl>
                                          </p:spTgt>
                                        </p:tgtEl>
                                        <p:attrNameLst>
                                          <p:attrName>style.visibility</p:attrName>
                                        </p:attrNameLst>
                                      </p:cBhvr>
                                      <p:to>
                                        <p:strVal val="visible"/>
                                      </p:to>
                                    </p:set>
                                    <p:anim calcmode="lin" valueType="num">
                                      <p:cBhvr>
                                        <p:cTn id="11" dur="1000" fill="hold"/>
                                        <p:tgtEl>
                                          <p:spTgt spid="35840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35840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58403">
                                            <p:txEl>
                                              <p:pRg st="0" end="0"/>
                                            </p:txEl>
                                          </p:spTgt>
                                        </p:tgtEl>
                                      </p:cBhvr>
                                    </p:animEffect>
                                  </p:childTnLst>
                                </p:cTn>
                              </p:par>
                            </p:childTnLst>
                          </p:cTn>
                        </p:par>
                        <p:par>
                          <p:cTn id="14" fill="hold" nodeType="afterGroup">
                            <p:stCondLst>
                              <p:cond delay="1500"/>
                            </p:stCondLst>
                            <p:childTnLst>
                              <p:par>
                                <p:cTn id="15" presetID="55" presetClass="entr" presetSubtype="0" fill="hold" grpId="0" nodeType="afterEffect">
                                  <p:stCondLst>
                                    <p:cond delay="0"/>
                                  </p:stCondLst>
                                  <p:childTnLst>
                                    <p:set>
                                      <p:cBhvr>
                                        <p:cTn id="16" dur="1" fill="hold">
                                          <p:stCondLst>
                                            <p:cond delay="0"/>
                                          </p:stCondLst>
                                        </p:cTn>
                                        <p:tgtEl>
                                          <p:spTgt spid="358403">
                                            <p:txEl>
                                              <p:pRg st="1" end="1"/>
                                            </p:txEl>
                                          </p:spTgt>
                                        </p:tgtEl>
                                        <p:attrNameLst>
                                          <p:attrName>style.visibility</p:attrName>
                                        </p:attrNameLst>
                                      </p:cBhvr>
                                      <p:to>
                                        <p:strVal val="visible"/>
                                      </p:to>
                                    </p:set>
                                    <p:anim calcmode="lin" valueType="num">
                                      <p:cBhvr>
                                        <p:cTn id="17" dur="1000" fill="hold"/>
                                        <p:tgtEl>
                                          <p:spTgt spid="358403">
                                            <p:txEl>
                                              <p:pRg st="1" end="1"/>
                                            </p:txEl>
                                          </p:spTgt>
                                        </p:tgtEl>
                                        <p:attrNameLst>
                                          <p:attrName>ppt_w</p:attrName>
                                        </p:attrNameLst>
                                      </p:cBhvr>
                                      <p:tavLst>
                                        <p:tav tm="0">
                                          <p:val>
                                            <p:strVal val="#ppt_w*0.70"/>
                                          </p:val>
                                        </p:tav>
                                        <p:tav tm="100000">
                                          <p:val>
                                            <p:strVal val="#ppt_w"/>
                                          </p:val>
                                        </p:tav>
                                      </p:tavLst>
                                    </p:anim>
                                    <p:anim calcmode="lin" valueType="num">
                                      <p:cBhvr>
                                        <p:cTn id="18" dur="1000" fill="hold"/>
                                        <p:tgtEl>
                                          <p:spTgt spid="358403">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358403">
                                            <p:txEl>
                                              <p:pRg st="1" end="1"/>
                                            </p:txEl>
                                          </p:spTgt>
                                        </p:tgtEl>
                                      </p:cBhvr>
                                    </p:animEffect>
                                  </p:childTnLst>
                                </p:cTn>
                              </p:par>
                            </p:childTnLst>
                          </p:cTn>
                        </p:par>
                        <p:par>
                          <p:cTn id="20" fill="hold" nodeType="afterGroup">
                            <p:stCondLst>
                              <p:cond delay="2500"/>
                            </p:stCondLst>
                            <p:childTnLst>
                              <p:par>
                                <p:cTn id="21" presetID="55" presetClass="entr" presetSubtype="0" fill="hold" grpId="0" nodeType="afterEffect">
                                  <p:stCondLst>
                                    <p:cond delay="0"/>
                                  </p:stCondLst>
                                  <p:childTnLst>
                                    <p:set>
                                      <p:cBhvr>
                                        <p:cTn id="22" dur="1" fill="hold">
                                          <p:stCondLst>
                                            <p:cond delay="0"/>
                                          </p:stCondLst>
                                        </p:cTn>
                                        <p:tgtEl>
                                          <p:spTgt spid="358403">
                                            <p:txEl>
                                              <p:pRg st="2" end="2"/>
                                            </p:txEl>
                                          </p:spTgt>
                                        </p:tgtEl>
                                        <p:attrNameLst>
                                          <p:attrName>style.visibility</p:attrName>
                                        </p:attrNameLst>
                                      </p:cBhvr>
                                      <p:to>
                                        <p:strVal val="visible"/>
                                      </p:to>
                                    </p:set>
                                    <p:anim calcmode="lin" valueType="num">
                                      <p:cBhvr>
                                        <p:cTn id="23" dur="1000" fill="hold"/>
                                        <p:tgtEl>
                                          <p:spTgt spid="358403">
                                            <p:txEl>
                                              <p:pRg st="2" end="2"/>
                                            </p:txEl>
                                          </p:spTgt>
                                        </p:tgtEl>
                                        <p:attrNameLst>
                                          <p:attrName>ppt_w</p:attrName>
                                        </p:attrNameLst>
                                      </p:cBhvr>
                                      <p:tavLst>
                                        <p:tav tm="0">
                                          <p:val>
                                            <p:strVal val="#ppt_w*0.70"/>
                                          </p:val>
                                        </p:tav>
                                        <p:tav tm="100000">
                                          <p:val>
                                            <p:strVal val="#ppt_w"/>
                                          </p:val>
                                        </p:tav>
                                      </p:tavLst>
                                    </p:anim>
                                    <p:anim calcmode="lin" valueType="num">
                                      <p:cBhvr>
                                        <p:cTn id="24" dur="1000" fill="hold"/>
                                        <p:tgtEl>
                                          <p:spTgt spid="358403">
                                            <p:txEl>
                                              <p:pRg st="2" end="2"/>
                                            </p:txEl>
                                          </p:spTgt>
                                        </p:tgtEl>
                                        <p:attrNameLst>
                                          <p:attrName>ppt_h</p:attrName>
                                        </p:attrNameLst>
                                      </p:cBhvr>
                                      <p:tavLst>
                                        <p:tav tm="0">
                                          <p:val>
                                            <p:strVal val="#ppt_h"/>
                                          </p:val>
                                        </p:tav>
                                        <p:tav tm="100000">
                                          <p:val>
                                            <p:strVal val="#ppt_h"/>
                                          </p:val>
                                        </p:tav>
                                      </p:tavLst>
                                    </p:anim>
                                    <p:animEffect transition="in" filter="fade">
                                      <p:cBhvr>
                                        <p:cTn id="25" dur="1000"/>
                                        <p:tgtEl>
                                          <p:spTgt spid="358403">
                                            <p:txEl>
                                              <p:pRg st="2" end="2"/>
                                            </p:txEl>
                                          </p:spTgt>
                                        </p:tgtEl>
                                      </p:cBhvr>
                                    </p:animEffect>
                                  </p:childTnLst>
                                </p:cTn>
                              </p:par>
                            </p:childTnLst>
                          </p:cTn>
                        </p:par>
                        <p:par>
                          <p:cTn id="26" fill="hold" nodeType="afterGroup">
                            <p:stCondLst>
                              <p:cond delay="3500"/>
                            </p:stCondLst>
                            <p:childTnLst>
                              <p:par>
                                <p:cTn id="27" presetID="55" presetClass="entr" presetSubtype="0" fill="hold" grpId="0" nodeType="afterEffect">
                                  <p:stCondLst>
                                    <p:cond delay="0"/>
                                  </p:stCondLst>
                                  <p:childTnLst>
                                    <p:set>
                                      <p:cBhvr>
                                        <p:cTn id="28" dur="1" fill="hold">
                                          <p:stCondLst>
                                            <p:cond delay="0"/>
                                          </p:stCondLst>
                                        </p:cTn>
                                        <p:tgtEl>
                                          <p:spTgt spid="358403">
                                            <p:txEl>
                                              <p:pRg st="3" end="3"/>
                                            </p:txEl>
                                          </p:spTgt>
                                        </p:tgtEl>
                                        <p:attrNameLst>
                                          <p:attrName>style.visibility</p:attrName>
                                        </p:attrNameLst>
                                      </p:cBhvr>
                                      <p:to>
                                        <p:strVal val="visible"/>
                                      </p:to>
                                    </p:set>
                                    <p:anim calcmode="lin" valueType="num">
                                      <p:cBhvr>
                                        <p:cTn id="29" dur="1000" fill="hold"/>
                                        <p:tgtEl>
                                          <p:spTgt spid="358403">
                                            <p:txEl>
                                              <p:pRg st="3" end="3"/>
                                            </p:txEl>
                                          </p:spTgt>
                                        </p:tgtEl>
                                        <p:attrNameLst>
                                          <p:attrName>ppt_w</p:attrName>
                                        </p:attrNameLst>
                                      </p:cBhvr>
                                      <p:tavLst>
                                        <p:tav tm="0">
                                          <p:val>
                                            <p:strVal val="#ppt_w*0.70"/>
                                          </p:val>
                                        </p:tav>
                                        <p:tav tm="100000">
                                          <p:val>
                                            <p:strVal val="#ppt_w"/>
                                          </p:val>
                                        </p:tav>
                                      </p:tavLst>
                                    </p:anim>
                                    <p:anim calcmode="lin" valueType="num">
                                      <p:cBhvr>
                                        <p:cTn id="30" dur="1000" fill="hold"/>
                                        <p:tgtEl>
                                          <p:spTgt spid="358403">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358403">
                                            <p:txEl>
                                              <p:pRg st="3" end="3"/>
                                            </p:txEl>
                                          </p:spTgt>
                                        </p:tgtEl>
                                      </p:cBhvr>
                                    </p:animEffect>
                                  </p:childTnLst>
                                </p:cTn>
                              </p:par>
                            </p:childTnLst>
                          </p:cTn>
                        </p:par>
                        <p:par>
                          <p:cTn id="32" fill="hold" nodeType="afterGroup">
                            <p:stCondLst>
                              <p:cond delay="4500"/>
                            </p:stCondLst>
                            <p:childTnLst>
                              <p:par>
                                <p:cTn id="33" presetID="55" presetClass="entr" presetSubtype="0" fill="hold" grpId="0" nodeType="afterEffect">
                                  <p:stCondLst>
                                    <p:cond delay="0"/>
                                  </p:stCondLst>
                                  <p:childTnLst>
                                    <p:set>
                                      <p:cBhvr>
                                        <p:cTn id="34" dur="1" fill="hold">
                                          <p:stCondLst>
                                            <p:cond delay="0"/>
                                          </p:stCondLst>
                                        </p:cTn>
                                        <p:tgtEl>
                                          <p:spTgt spid="358403">
                                            <p:txEl>
                                              <p:pRg st="4" end="4"/>
                                            </p:txEl>
                                          </p:spTgt>
                                        </p:tgtEl>
                                        <p:attrNameLst>
                                          <p:attrName>style.visibility</p:attrName>
                                        </p:attrNameLst>
                                      </p:cBhvr>
                                      <p:to>
                                        <p:strVal val="visible"/>
                                      </p:to>
                                    </p:set>
                                    <p:anim calcmode="lin" valueType="num">
                                      <p:cBhvr>
                                        <p:cTn id="35" dur="1000" fill="hold"/>
                                        <p:tgtEl>
                                          <p:spTgt spid="35840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5840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58403">
                                            <p:txEl>
                                              <p:pRg st="4" end="4"/>
                                            </p:txEl>
                                          </p:spTgt>
                                        </p:tgtEl>
                                      </p:cBhvr>
                                    </p:animEffect>
                                  </p:childTnLst>
                                </p:cTn>
                              </p:par>
                            </p:childTnLst>
                          </p:cTn>
                        </p:par>
                        <p:par>
                          <p:cTn id="38" fill="hold" nodeType="afterGroup">
                            <p:stCondLst>
                              <p:cond delay="5500"/>
                            </p:stCondLst>
                            <p:childTnLst>
                              <p:par>
                                <p:cTn id="39" presetID="55" presetClass="entr" presetSubtype="0" fill="hold" grpId="0" nodeType="afterEffect">
                                  <p:stCondLst>
                                    <p:cond delay="0"/>
                                  </p:stCondLst>
                                  <p:childTnLst>
                                    <p:set>
                                      <p:cBhvr>
                                        <p:cTn id="40" dur="1" fill="hold">
                                          <p:stCondLst>
                                            <p:cond delay="0"/>
                                          </p:stCondLst>
                                        </p:cTn>
                                        <p:tgtEl>
                                          <p:spTgt spid="358403">
                                            <p:txEl>
                                              <p:pRg st="5" end="5"/>
                                            </p:txEl>
                                          </p:spTgt>
                                        </p:tgtEl>
                                        <p:attrNameLst>
                                          <p:attrName>style.visibility</p:attrName>
                                        </p:attrNameLst>
                                      </p:cBhvr>
                                      <p:to>
                                        <p:strVal val="visible"/>
                                      </p:to>
                                    </p:set>
                                    <p:anim calcmode="lin" valueType="num">
                                      <p:cBhvr>
                                        <p:cTn id="41" dur="1000" fill="hold"/>
                                        <p:tgtEl>
                                          <p:spTgt spid="358403">
                                            <p:txEl>
                                              <p:pRg st="5" end="5"/>
                                            </p:txEl>
                                          </p:spTgt>
                                        </p:tgtEl>
                                        <p:attrNameLst>
                                          <p:attrName>ppt_w</p:attrName>
                                        </p:attrNameLst>
                                      </p:cBhvr>
                                      <p:tavLst>
                                        <p:tav tm="0">
                                          <p:val>
                                            <p:strVal val="#ppt_w*0.70"/>
                                          </p:val>
                                        </p:tav>
                                        <p:tav tm="100000">
                                          <p:val>
                                            <p:strVal val="#ppt_w"/>
                                          </p:val>
                                        </p:tav>
                                      </p:tavLst>
                                    </p:anim>
                                    <p:anim calcmode="lin" valueType="num">
                                      <p:cBhvr>
                                        <p:cTn id="42" dur="1000" fill="hold"/>
                                        <p:tgtEl>
                                          <p:spTgt spid="358403">
                                            <p:txEl>
                                              <p:pRg st="5" end="5"/>
                                            </p:txEl>
                                          </p:spTgt>
                                        </p:tgtEl>
                                        <p:attrNameLst>
                                          <p:attrName>ppt_h</p:attrName>
                                        </p:attrNameLst>
                                      </p:cBhvr>
                                      <p:tavLst>
                                        <p:tav tm="0">
                                          <p:val>
                                            <p:strVal val="#ppt_h"/>
                                          </p:val>
                                        </p:tav>
                                        <p:tav tm="100000">
                                          <p:val>
                                            <p:strVal val="#ppt_h"/>
                                          </p:val>
                                        </p:tav>
                                      </p:tavLst>
                                    </p:anim>
                                    <p:animEffect transition="in" filter="fade">
                                      <p:cBhvr>
                                        <p:cTn id="43" dur="1000"/>
                                        <p:tgtEl>
                                          <p:spTgt spid="35840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02" grpId="0"/>
      <p:bldP spid="358403"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p:txBody>
          <a:bodyPr/>
          <a:lstStyle/>
          <a:p>
            <a:pPr algn="ctr" eaLnBrk="1" hangingPunct="1"/>
            <a:r>
              <a:rPr lang="he-IL" sz="3200" smtClean="0"/>
              <a:t>נושא 3: סוגי מחקר ומערכי מחקר</a:t>
            </a:r>
            <a:endParaRPr lang="en-US" sz="3200" smtClean="0"/>
          </a:p>
        </p:txBody>
      </p:sp>
      <p:sp>
        <p:nvSpPr>
          <p:cNvPr id="201731" name="Rectangle 3"/>
          <p:cNvSpPr>
            <a:spLocks noGrp="1" noChangeArrowheads="1"/>
          </p:cNvSpPr>
          <p:nvPr>
            <p:ph type="subTitle" idx="1"/>
          </p:nvPr>
        </p:nvSpPr>
        <p:spPr>
          <a:xfrm>
            <a:off x="4140200" y="2997200"/>
            <a:ext cx="4464050" cy="2663825"/>
          </a:xfrm>
        </p:spPr>
        <p:txBody>
          <a:bodyPr/>
          <a:lstStyle/>
          <a:p>
            <a:pPr eaLnBrk="1" hangingPunct="1">
              <a:buClr>
                <a:schemeClr val="tx1"/>
              </a:buClr>
            </a:pPr>
            <a:r>
              <a:rPr lang="he-IL" sz="2800" smtClean="0"/>
              <a:t> </a:t>
            </a:r>
            <a:r>
              <a:rPr lang="he-IL" sz="2800" u="sng" smtClean="0"/>
              <a:t>תתי נושאים</a:t>
            </a:r>
            <a:endParaRPr lang="he-IL" sz="2800" smtClean="0"/>
          </a:p>
          <a:p>
            <a:pPr eaLnBrk="1" hangingPunct="1">
              <a:buClr>
                <a:schemeClr val="tx1"/>
              </a:buClr>
              <a:buFont typeface="Wingdings" pitchFamily="2" charset="2"/>
              <a:buChar char="r"/>
            </a:pPr>
            <a:r>
              <a:rPr lang="he-IL" sz="2800" smtClean="0"/>
              <a:t> סיווג מחקרים ע"פ השערותיהם.</a:t>
            </a:r>
          </a:p>
          <a:p>
            <a:pPr eaLnBrk="1" hangingPunct="1">
              <a:buClr>
                <a:schemeClr val="tx1"/>
              </a:buClr>
              <a:buFont typeface="Wingdings" pitchFamily="2" charset="2"/>
              <a:buChar char="r"/>
            </a:pPr>
            <a:r>
              <a:rPr lang="he-IL" sz="2800" smtClean="0"/>
              <a:t> מתאם וסיבתיות.</a:t>
            </a:r>
          </a:p>
          <a:p>
            <a:pPr eaLnBrk="1" hangingPunct="1">
              <a:buClr>
                <a:schemeClr val="tx1"/>
              </a:buClr>
              <a:buFont typeface="Wingdings" pitchFamily="2" charset="2"/>
              <a:buChar char="r"/>
            </a:pPr>
            <a:r>
              <a:rPr lang="he-IL" sz="2800" smtClean="0"/>
              <a:t> מערכי מחקר: מתאמי // ניסויי.</a:t>
            </a:r>
            <a:r>
              <a:rPr lang="en-US" sz="2800" smtClean="0"/>
              <a:t> </a:t>
            </a:r>
          </a:p>
        </p:txBody>
      </p:sp>
      <p:sp>
        <p:nvSpPr>
          <p:cNvPr id="201732" name="Rectangle 4"/>
          <p:cNvSpPr>
            <a:spLocks noChangeArrowheads="1"/>
          </p:cNvSpPr>
          <p:nvPr/>
        </p:nvSpPr>
        <p:spPr bwMode="auto">
          <a:xfrm>
            <a:off x="2952750" y="5445125"/>
            <a:ext cx="5164138" cy="750888"/>
          </a:xfrm>
          <a:prstGeom prst="rect">
            <a:avLst/>
          </a:prstGeom>
          <a:noFill/>
          <a:ln w="9525">
            <a:noFill/>
            <a:miter lim="800000"/>
            <a:headEnd/>
            <a:tailEnd/>
          </a:ln>
        </p:spPr>
        <p:txBody>
          <a:bodyPr wrap="none">
            <a:spAutoFit/>
          </a:bodyPr>
          <a:lstStyle/>
          <a:p>
            <a:pPr>
              <a:lnSpc>
                <a:spcPct val="110000"/>
              </a:lnSpc>
              <a:spcBef>
                <a:spcPct val="20000"/>
              </a:spcBef>
              <a:buClr>
                <a:schemeClr val="hlink"/>
              </a:buClr>
              <a:buSzPct val="70000"/>
              <a:buFont typeface="Wingdings" pitchFamily="2" charset="2"/>
              <a:buNone/>
            </a:pPr>
            <a:r>
              <a:rPr lang="he-IL" b="1" u="sng"/>
              <a:t>ביבליוגרפיה</a:t>
            </a:r>
            <a:r>
              <a:rPr lang="he-IL"/>
              <a:t> </a:t>
            </a:r>
          </a:p>
          <a:p>
            <a:pPr>
              <a:lnSpc>
                <a:spcPct val="110000"/>
              </a:lnSpc>
              <a:spcBef>
                <a:spcPct val="20000"/>
              </a:spcBef>
              <a:buClr>
                <a:schemeClr val="hlink"/>
              </a:buClr>
              <a:buSzPct val="70000"/>
              <a:buFont typeface="Wingdings" pitchFamily="2" charset="2"/>
              <a:buChar char="&amp;"/>
            </a:pPr>
            <a:r>
              <a:rPr lang="he-IL"/>
              <a:t> שיטות מחקר במדעי החברה יחידה 2 (2.1, 2.2, 2.3).</a:t>
            </a:r>
          </a:p>
        </p:txBody>
      </p:sp>
      <p:sp>
        <p:nvSpPr>
          <p:cNvPr id="201733" name="Rectangle 5"/>
          <p:cNvSpPr>
            <a:spLocks noChangeArrowheads="1"/>
          </p:cNvSpPr>
          <p:nvPr/>
        </p:nvSpPr>
        <p:spPr bwMode="auto">
          <a:xfrm>
            <a:off x="323850" y="2997200"/>
            <a:ext cx="3959225" cy="2663825"/>
          </a:xfrm>
          <a:prstGeom prst="rect">
            <a:avLst/>
          </a:prstGeom>
          <a:noFill/>
          <a:ln w="9525">
            <a:noFill/>
            <a:miter lim="800000"/>
            <a:headEnd/>
            <a:tailEnd/>
          </a:ln>
        </p:spPr>
        <p:txBody>
          <a:bodyPr/>
          <a:lstStyle/>
          <a:p>
            <a:pPr>
              <a:spcBef>
                <a:spcPct val="20000"/>
              </a:spcBef>
              <a:buClr>
                <a:schemeClr val="tx1"/>
              </a:buClr>
              <a:buSzPct val="70000"/>
              <a:buFont typeface="Wingdings" pitchFamily="2" charset="2"/>
              <a:buNone/>
            </a:pPr>
            <a:r>
              <a:rPr lang="he-IL" sz="2400">
                <a:solidFill>
                  <a:srgbClr val="0000FF"/>
                </a:solidFill>
                <a:latin typeface="Times New Roman" pitchFamily="18" charset="0"/>
                <a:cs typeface="Times New Roman" pitchFamily="18" charset="0"/>
              </a:rPr>
              <a:t> </a:t>
            </a:r>
            <a:r>
              <a:rPr lang="he-IL" sz="2400" u="sng">
                <a:solidFill>
                  <a:srgbClr val="0000FF"/>
                </a:solidFill>
                <a:latin typeface="Times New Roman" pitchFamily="18" charset="0"/>
                <a:cs typeface="Times New Roman" pitchFamily="18" charset="0"/>
              </a:rPr>
              <a:t>אימפליקציות יישומיות</a:t>
            </a:r>
            <a:endParaRPr lang="he-IL" sz="2400">
              <a:solidFill>
                <a:srgbClr val="0000FF"/>
              </a:solidFill>
              <a:latin typeface="Times New Roman" pitchFamily="18" charset="0"/>
              <a:cs typeface="Times New Roman" pitchFamily="18" charset="0"/>
            </a:endParaRPr>
          </a:p>
          <a:p>
            <a:pPr>
              <a:spcBef>
                <a:spcPct val="20000"/>
              </a:spcBef>
              <a:buClr>
                <a:schemeClr val="tx1"/>
              </a:buClr>
              <a:buSzPct val="70000"/>
              <a:buFont typeface="Wingdings" pitchFamily="2" charset="2"/>
              <a:buChar char="r"/>
            </a:pPr>
            <a:r>
              <a:rPr lang="he-IL" sz="2400">
                <a:solidFill>
                  <a:srgbClr val="0000FF"/>
                </a:solidFill>
                <a:latin typeface="Times New Roman" pitchFamily="18" charset="0"/>
                <a:cs typeface="Times New Roman" pitchFamily="18" charset="0"/>
              </a:rPr>
              <a:t> הדגמה של מודלים בסיסיים.</a:t>
            </a:r>
          </a:p>
          <a:p>
            <a:pPr>
              <a:spcBef>
                <a:spcPct val="20000"/>
              </a:spcBef>
              <a:buClr>
                <a:schemeClr val="tx1"/>
              </a:buClr>
              <a:buSzPct val="70000"/>
              <a:buFont typeface="Wingdings" pitchFamily="2" charset="2"/>
              <a:buChar char="r"/>
            </a:pPr>
            <a:endParaRPr lang="en-US" sz="240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01731">
                                            <p:txEl>
                                              <p:pRg st="0" end="0"/>
                                            </p:txEl>
                                          </p:spTgt>
                                        </p:tgtEl>
                                        <p:attrNameLst>
                                          <p:attrName>style.visibility</p:attrName>
                                        </p:attrNameLst>
                                      </p:cBhvr>
                                      <p:to>
                                        <p:strVal val="visible"/>
                                      </p:to>
                                    </p:set>
                                    <p:anim calcmode="lin" valueType="num">
                                      <p:cBhvr>
                                        <p:cTn id="7" dur="1000" fill="hold"/>
                                        <p:tgtEl>
                                          <p:spTgt spid="20173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0173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01731">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01731">
                                            <p:txEl>
                                              <p:pRg st="1" end="1"/>
                                            </p:txEl>
                                          </p:spTgt>
                                        </p:tgtEl>
                                        <p:attrNameLst>
                                          <p:attrName>style.visibility</p:attrName>
                                        </p:attrNameLst>
                                      </p:cBhvr>
                                      <p:to>
                                        <p:strVal val="visible"/>
                                      </p:to>
                                    </p:set>
                                    <p:anim calcmode="lin" valueType="num">
                                      <p:cBhvr>
                                        <p:cTn id="13" dur="1000" fill="hold"/>
                                        <p:tgtEl>
                                          <p:spTgt spid="201731">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01731">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01731">
                                            <p:txEl>
                                              <p:pRg st="1" end="1"/>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01731">
                                            <p:txEl>
                                              <p:pRg st="2" end="2"/>
                                            </p:txEl>
                                          </p:spTgt>
                                        </p:tgtEl>
                                        <p:attrNameLst>
                                          <p:attrName>style.visibility</p:attrName>
                                        </p:attrNameLst>
                                      </p:cBhvr>
                                      <p:to>
                                        <p:strVal val="visible"/>
                                      </p:to>
                                    </p:set>
                                    <p:anim calcmode="lin" valueType="num">
                                      <p:cBhvr>
                                        <p:cTn id="19" dur="1000" fill="hold"/>
                                        <p:tgtEl>
                                          <p:spTgt spid="201731">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201731">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201731">
                                            <p:txEl>
                                              <p:pRg st="2" end="2"/>
                                            </p:txEl>
                                          </p:spTgt>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201731">
                                            <p:txEl>
                                              <p:pRg st="3" end="3"/>
                                            </p:txEl>
                                          </p:spTgt>
                                        </p:tgtEl>
                                        <p:attrNameLst>
                                          <p:attrName>style.visibility</p:attrName>
                                        </p:attrNameLst>
                                      </p:cBhvr>
                                      <p:to>
                                        <p:strVal val="visible"/>
                                      </p:to>
                                    </p:set>
                                    <p:anim calcmode="lin" valueType="num">
                                      <p:cBhvr>
                                        <p:cTn id="25" dur="1000" fill="hold"/>
                                        <p:tgtEl>
                                          <p:spTgt spid="201731">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201731">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201731">
                                            <p:txEl>
                                              <p:pRg st="3" end="3"/>
                                            </p:txEl>
                                          </p:spTgt>
                                        </p:tgtEl>
                                      </p:cBhvr>
                                    </p:animEffect>
                                  </p:childTnLst>
                                </p:cTn>
                              </p:par>
                            </p:childTnLst>
                          </p:cTn>
                        </p:par>
                        <p:par>
                          <p:cTn id="28" fill="hold" nodeType="afterGroup">
                            <p:stCondLst>
                              <p:cond delay="4000"/>
                            </p:stCondLst>
                            <p:childTnLst>
                              <p:par>
                                <p:cTn id="29" presetID="55" presetClass="entr" presetSubtype="0" fill="hold" grpId="0" nodeType="afterEffect">
                                  <p:stCondLst>
                                    <p:cond delay="0"/>
                                  </p:stCondLst>
                                  <p:childTnLst>
                                    <p:set>
                                      <p:cBhvr>
                                        <p:cTn id="30" dur="1" fill="hold">
                                          <p:stCondLst>
                                            <p:cond delay="0"/>
                                          </p:stCondLst>
                                        </p:cTn>
                                        <p:tgtEl>
                                          <p:spTgt spid="201732"/>
                                        </p:tgtEl>
                                        <p:attrNameLst>
                                          <p:attrName>style.visibility</p:attrName>
                                        </p:attrNameLst>
                                      </p:cBhvr>
                                      <p:to>
                                        <p:strVal val="visible"/>
                                      </p:to>
                                    </p:set>
                                    <p:anim calcmode="lin" valueType="num">
                                      <p:cBhvr>
                                        <p:cTn id="31" dur="1000" fill="hold"/>
                                        <p:tgtEl>
                                          <p:spTgt spid="201732"/>
                                        </p:tgtEl>
                                        <p:attrNameLst>
                                          <p:attrName>ppt_w</p:attrName>
                                        </p:attrNameLst>
                                      </p:cBhvr>
                                      <p:tavLst>
                                        <p:tav tm="0">
                                          <p:val>
                                            <p:strVal val="#ppt_w*0.70"/>
                                          </p:val>
                                        </p:tav>
                                        <p:tav tm="100000">
                                          <p:val>
                                            <p:strVal val="#ppt_w"/>
                                          </p:val>
                                        </p:tav>
                                      </p:tavLst>
                                    </p:anim>
                                    <p:anim calcmode="lin" valueType="num">
                                      <p:cBhvr>
                                        <p:cTn id="32" dur="1000" fill="hold"/>
                                        <p:tgtEl>
                                          <p:spTgt spid="201732"/>
                                        </p:tgtEl>
                                        <p:attrNameLst>
                                          <p:attrName>ppt_h</p:attrName>
                                        </p:attrNameLst>
                                      </p:cBhvr>
                                      <p:tavLst>
                                        <p:tav tm="0">
                                          <p:val>
                                            <p:strVal val="#ppt_h"/>
                                          </p:val>
                                        </p:tav>
                                        <p:tav tm="100000">
                                          <p:val>
                                            <p:strVal val="#ppt_h"/>
                                          </p:val>
                                        </p:tav>
                                      </p:tavLst>
                                    </p:anim>
                                    <p:animEffect transition="in" filter="fade">
                                      <p:cBhvr>
                                        <p:cTn id="33" dur="1000"/>
                                        <p:tgtEl>
                                          <p:spTgt spid="201732"/>
                                        </p:tgtEl>
                                      </p:cBhvr>
                                    </p:animEffect>
                                  </p:childTnLst>
                                </p:cTn>
                              </p:par>
                            </p:childTnLst>
                          </p:cTn>
                        </p:par>
                        <p:par>
                          <p:cTn id="34" fill="hold" nodeType="afterGroup">
                            <p:stCondLst>
                              <p:cond delay="5000"/>
                            </p:stCondLst>
                            <p:childTnLst>
                              <p:par>
                                <p:cTn id="35" presetID="55" presetClass="entr" presetSubtype="0" fill="hold" grpId="0" nodeType="afterEffect">
                                  <p:stCondLst>
                                    <p:cond delay="0"/>
                                  </p:stCondLst>
                                  <p:childTnLst>
                                    <p:set>
                                      <p:cBhvr>
                                        <p:cTn id="36" dur="1" fill="hold">
                                          <p:stCondLst>
                                            <p:cond delay="0"/>
                                          </p:stCondLst>
                                        </p:cTn>
                                        <p:tgtEl>
                                          <p:spTgt spid="201733">
                                            <p:txEl>
                                              <p:pRg st="0" end="0"/>
                                            </p:txEl>
                                          </p:spTgt>
                                        </p:tgtEl>
                                        <p:attrNameLst>
                                          <p:attrName>style.visibility</p:attrName>
                                        </p:attrNameLst>
                                      </p:cBhvr>
                                      <p:to>
                                        <p:strVal val="visible"/>
                                      </p:to>
                                    </p:set>
                                    <p:anim calcmode="lin" valueType="num">
                                      <p:cBhvr>
                                        <p:cTn id="37" dur="1000" fill="hold"/>
                                        <p:tgtEl>
                                          <p:spTgt spid="201733">
                                            <p:txEl>
                                              <p:pRg st="0" end="0"/>
                                            </p:txEl>
                                          </p:spTgt>
                                        </p:tgtEl>
                                        <p:attrNameLst>
                                          <p:attrName>ppt_w</p:attrName>
                                        </p:attrNameLst>
                                      </p:cBhvr>
                                      <p:tavLst>
                                        <p:tav tm="0">
                                          <p:val>
                                            <p:strVal val="#ppt_w*0.70"/>
                                          </p:val>
                                        </p:tav>
                                        <p:tav tm="100000">
                                          <p:val>
                                            <p:strVal val="#ppt_w"/>
                                          </p:val>
                                        </p:tav>
                                      </p:tavLst>
                                    </p:anim>
                                    <p:anim calcmode="lin" valueType="num">
                                      <p:cBhvr>
                                        <p:cTn id="38" dur="1000" fill="hold"/>
                                        <p:tgtEl>
                                          <p:spTgt spid="201733">
                                            <p:txEl>
                                              <p:pRg st="0" end="0"/>
                                            </p:txEl>
                                          </p:spTgt>
                                        </p:tgtEl>
                                        <p:attrNameLst>
                                          <p:attrName>ppt_h</p:attrName>
                                        </p:attrNameLst>
                                      </p:cBhvr>
                                      <p:tavLst>
                                        <p:tav tm="0">
                                          <p:val>
                                            <p:strVal val="#ppt_h"/>
                                          </p:val>
                                        </p:tav>
                                        <p:tav tm="100000">
                                          <p:val>
                                            <p:strVal val="#ppt_h"/>
                                          </p:val>
                                        </p:tav>
                                      </p:tavLst>
                                    </p:anim>
                                    <p:animEffect transition="in" filter="fade">
                                      <p:cBhvr>
                                        <p:cTn id="39" dur="1000"/>
                                        <p:tgtEl>
                                          <p:spTgt spid="201733">
                                            <p:txEl>
                                              <p:pRg st="0" end="0"/>
                                            </p:txEl>
                                          </p:spTgt>
                                        </p:tgtEl>
                                      </p:cBhvr>
                                    </p:animEffect>
                                  </p:childTnLst>
                                </p:cTn>
                              </p:par>
                            </p:childTnLst>
                          </p:cTn>
                        </p:par>
                        <p:par>
                          <p:cTn id="40" fill="hold" nodeType="afterGroup">
                            <p:stCondLst>
                              <p:cond delay="6000"/>
                            </p:stCondLst>
                            <p:childTnLst>
                              <p:par>
                                <p:cTn id="41" presetID="55" presetClass="entr" presetSubtype="0" fill="hold" grpId="0" nodeType="afterEffect">
                                  <p:stCondLst>
                                    <p:cond delay="0"/>
                                  </p:stCondLst>
                                  <p:childTnLst>
                                    <p:set>
                                      <p:cBhvr>
                                        <p:cTn id="42" dur="1" fill="hold">
                                          <p:stCondLst>
                                            <p:cond delay="0"/>
                                          </p:stCondLst>
                                        </p:cTn>
                                        <p:tgtEl>
                                          <p:spTgt spid="201733">
                                            <p:txEl>
                                              <p:pRg st="1" end="1"/>
                                            </p:txEl>
                                          </p:spTgt>
                                        </p:tgtEl>
                                        <p:attrNameLst>
                                          <p:attrName>style.visibility</p:attrName>
                                        </p:attrNameLst>
                                      </p:cBhvr>
                                      <p:to>
                                        <p:strVal val="visible"/>
                                      </p:to>
                                    </p:set>
                                    <p:anim calcmode="lin" valueType="num">
                                      <p:cBhvr>
                                        <p:cTn id="43" dur="1000" fill="hold"/>
                                        <p:tgtEl>
                                          <p:spTgt spid="201733">
                                            <p:txEl>
                                              <p:pRg st="1" end="1"/>
                                            </p:txEl>
                                          </p:spTgt>
                                        </p:tgtEl>
                                        <p:attrNameLst>
                                          <p:attrName>ppt_w</p:attrName>
                                        </p:attrNameLst>
                                      </p:cBhvr>
                                      <p:tavLst>
                                        <p:tav tm="0">
                                          <p:val>
                                            <p:strVal val="#ppt_w*0.70"/>
                                          </p:val>
                                        </p:tav>
                                        <p:tav tm="100000">
                                          <p:val>
                                            <p:strVal val="#ppt_w"/>
                                          </p:val>
                                        </p:tav>
                                      </p:tavLst>
                                    </p:anim>
                                    <p:anim calcmode="lin" valueType="num">
                                      <p:cBhvr>
                                        <p:cTn id="44" dur="1000" fill="hold"/>
                                        <p:tgtEl>
                                          <p:spTgt spid="201733">
                                            <p:txEl>
                                              <p:pRg st="1" end="1"/>
                                            </p:txEl>
                                          </p:spTgt>
                                        </p:tgtEl>
                                        <p:attrNameLst>
                                          <p:attrName>ppt_h</p:attrName>
                                        </p:attrNameLst>
                                      </p:cBhvr>
                                      <p:tavLst>
                                        <p:tav tm="0">
                                          <p:val>
                                            <p:strVal val="#ppt_h"/>
                                          </p:val>
                                        </p:tav>
                                        <p:tav tm="100000">
                                          <p:val>
                                            <p:strVal val="#ppt_h"/>
                                          </p:val>
                                        </p:tav>
                                      </p:tavLst>
                                    </p:anim>
                                    <p:animEffect transition="in" filter="fade">
                                      <p:cBhvr>
                                        <p:cTn id="45" dur="1000"/>
                                        <p:tgtEl>
                                          <p:spTgt spid="20173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1" grpId="0" build="p"/>
      <p:bldP spid="201732" grpId="0"/>
      <p:bldP spid="201733"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Slide Number Placeholder 4"/>
          <p:cNvSpPr>
            <a:spLocks noGrp="1"/>
          </p:cNvSpPr>
          <p:nvPr>
            <p:ph type="sldNum" sz="quarter" idx="11"/>
          </p:nvPr>
        </p:nvSpPr>
        <p:spPr>
          <a:noFill/>
        </p:spPr>
        <p:txBody>
          <a:bodyPr/>
          <a:lstStyle/>
          <a:p>
            <a:fld id="{7A2D0472-A421-4D4F-A107-E63D72EE0BC3}" type="slidenum">
              <a:rPr lang="he-IL" smtClean="0"/>
              <a:pPr/>
              <a:t>33</a:t>
            </a:fld>
            <a:endParaRPr lang="en-US" smtClean="0"/>
          </a:p>
        </p:txBody>
      </p:sp>
      <p:sp>
        <p:nvSpPr>
          <p:cNvPr id="35843" name="Rectangle 2"/>
          <p:cNvSpPr>
            <a:spLocks noGrp="1" noChangeArrowheads="1"/>
          </p:cNvSpPr>
          <p:nvPr>
            <p:ph type="title"/>
          </p:nvPr>
        </p:nvSpPr>
        <p:spPr>
          <a:xfrm>
            <a:off x="900113" y="476250"/>
            <a:ext cx="7527925" cy="960438"/>
          </a:xfrm>
        </p:spPr>
        <p:txBody>
          <a:bodyPr/>
          <a:lstStyle/>
          <a:p>
            <a:pPr eaLnBrk="1" hangingPunct="1"/>
            <a:r>
              <a:rPr lang="he-IL" sz="3200" smtClean="0"/>
              <a:t>סיווג מחקרים לפי השערותיהם:מחקר גישוש</a:t>
            </a:r>
            <a:endParaRPr lang="en-US" sz="3200" smtClean="0"/>
          </a:p>
        </p:txBody>
      </p:sp>
      <p:sp>
        <p:nvSpPr>
          <p:cNvPr id="211971" name="Rectangle 3"/>
          <p:cNvSpPr>
            <a:spLocks noGrp="1" noChangeArrowheads="1"/>
          </p:cNvSpPr>
          <p:nvPr>
            <p:ph type="body" idx="1"/>
          </p:nvPr>
        </p:nvSpPr>
        <p:spPr/>
        <p:txBody>
          <a:bodyPr/>
          <a:lstStyle/>
          <a:p>
            <a:pPr marL="342900" indent="-342900" algn="just" eaLnBrk="1" hangingPunct="1">
              <a:lnSpc>
                <a:spcPct val="110000"/>
              </a:lnSpc>
              <a:buClr>
                <a:srgbClr val="0000FF"/>
              </a:buClr>
              <a:buFont typeface="Wingdings" pitchFamily="2" charset="2"/>
              <a:buChar char="r"/>
            </a:pPr>
            <a:r>
              <a:rPr lang="he-IL" b="1" smtClean="0"/>
              <a:t>מחקר גישוש (</a:t>
            </a:r>
            <a:r>
              <a:rPr lang="en-US" sz="2600" b="1" smtClean="0"/>
              <a:t>Exploratory Study</a:t>
            </a:r>
            <a:r>
              <a:rPr lang="he-IL" b="1" smtClean="0"/>
              <a:t>):</a:t>
            </a:r>
          </a:p>
          <a:p>
            <a:pPr marL="742950" lvl="1" indent="-285750" algn="just" eaLnBrk="1" hangingPunct="1">
              <a:lnSpc>
                <a:spcPct val="110000"/>
              </a:lnSpc>
              <a:buClr>
                <a:srgbClr val="0000FF"/>
              </a:buClr>
            </a:pPr>
            <a:r>
              <a:rPr lang="he-IL" smtClean="0"/>
              <a:t>המטרה להכיר תופעה באופן כללי על מנת לגבש השערות למחקר עתידי. </a:t>
            </a:r>
            <a:r>
              <a:rPr lang="he-IL" u="sng" smtClean="0"/>
              <a:t>בד"כ צפייה במספר רב של גורמים</a:t>
            </a:r>
            <a:r>
              <a:rPr lang="he-IL" smtClean="0"/>
              <a:t>.</a:t>
            </a:r>
          </a:p>
          <a:p>
            <a:pPr marL="742950" lvl="1" indent="-285750" algn="just" eaLnBrk="1" hangingPunct="1">
              <a:lnSpc>
                <a:spcPct val="110000"/>
              </a:lnSpc>
              <a:buClr>
                <a:srgbClr val="0000FF"/>
              </a:buClr>
            </a:pPr>
            <a:r>
              <a:rPr lang="he-IL" smtClean="0"/>
              <a:t>אינו מחקר מדעי כיוון שאינו מעמיד השערות למבחן אלא מסייע לאתרן (למחקר עתידי). נעשה שימוש בכלים מדעיים (אובייקטיבי, אמפירי אך אינו מסתכן ואין חוק כללי).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11971">
                                            <p:txEl>
                                              <p:pRg st="0" end="0"/>
                                            </p:txEl>
                                          </p:spTgt>
                                        </p:tgtEl>
                                        <p:attrNameLst>
                                          <p:attrName>style.visibility</p:attrName>
                                        </p:attrNameLst>
                                      </p:cBhvr>
                                      <p:to>
                                        <p:strVal val="visible"/>
                                      </p:to>
                                    </p:set>
                                    <p:anim calcmode="lin" valueType="num">
                                      <p:cBhvr>
                                        <p:cTn id="7" dur="1000" fill="hold"/>
                                        <p:tgtEl>
                                          <p:spTgt spid="21197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1197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11971">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11971">
                                            <p:txEl>
                                              <p:pRg st="1" end="1"/>
                                            </p:txEl>
                                          </p:spTgt>
                                        </p:tgtEl>
                                        <p:attrNameLst>
                                          <p:attrName>style.visibility</p:attrName>
                                        </p:attrNameLst>
                                      </p:cBhvr>
                                      <p:to>
                                        <p:strVal val="visible"/>
                                      </p:to>
                                    </p:set>
                                    <p:anim calcmode="lin" valueType="num">
                                      <p:cBhvr>
                                        <p:cTn id="13" dur="1000" fill="hold"/>
                                        <p:tgtEl>
                                          <p:spTgt spid="211971">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11971">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11971">
                                            <p:txEl>
                                              <p:pRg st="1" end="1"/>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11971">
                                            <p:txEl>
                                              <p:pRg st="2" end="2"/>
                                            </p:txEl>
                                          </p:spTgt>
                                        </p:tgtEl>
                                        <p:attrNameLst>
                                          <p:attrName>style.visibility</p:attrName>
                                        </p:attrNameLst>
                                      </p:cBhvr>
                                      <p:to>
                                        <p:strVal val="visible"/>
                                      </p:to>
                                    </p:set>
                                    <p:anim calcmode="lin" valueType="num">
                                      <p:cBhvr>
                                        <p:cTn id="19" dur="1000" fill="hold"/>
                                        <p:tgtEl>
                                          <p:spTgt spid="211971">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211971">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2119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1"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Slide Number Placeholder 4"/>
          <p:cNvSpPr>
            <a:spLocks noGrp="1"/>
          </p:cNvSpPr>
          <p:nvPr>
            <p:ph type="sldNum" sz="quarter" idx="11"/>
          </p:nvPr>
        </p:nvSpPr>
        <p:spPr>
          <a:noFill/>
        </p:spPr>
        <p:txBody>
          <a:bodyPr/>
          <a:lstStyle/>
          <a:p>
            <a:fld id="{031F6095-7936-4A3C-9C9F-C227F708E3F5}" type="slidenum">
              <a:rPr lang="he-IL" smtClean="0"/>
              <a:pPr/>
              <a:t>34</a:t>
            </a:fld>
            <a:endParaRPr lang="en-US" smtClean="0"/>
          </a:p>
        </p:txBody>
      </p:sp>
      <p:sp>
        <p:nvSpPr>
          <p:cNvPr id="36867" name="Rectangle 2"/>
          <p:cNvSpPr>
            <a:spLocks noGrp="1" noChangeArrowheads="1"/>
          </p:cNvSpPr>
          <p:nvPr>
            <p:ph type="title"/>
          </p:nvPr>
        </p:nvSpPr>
        <p:spPr>
          <a:xfrm>
            <a:off x="755650" y="692150"/>
            <a:ext cx="7527925" cy="744538"/>
          </a:xfrm>
        </p:spPr>
        <p:txBody>
          <a:bodyPr/>
          <a:lstStyle/>
          <a:p>
            <a:pPr eaLnBrk="1" hangingPunct="1"/>
            <a:r>
              <a:rPr lang="he-IL" sz="3200" smtClean="0"/>
              <a:t>סיווג מחקרים לפי השערותיהם – מחקר תיאורי</a:t>
            </a:r>
            <a:endParaRPr lang="en-US" sz="3200" smtClean="0"/>
          </a:p>
        </p:txBody>
      </p:sp>
      <p:sp>
        <p:nvSpPr>
          <p:cNvPr id="212995" name="Rectangle 3"/>
          <p:cNvSpPr>
            <a:spLocks noGrp="1" noChangeArrowheads="1"/>
          </p:cNvSpPr>
          <p:nvPr>
            <p:ph type="body" idx="1"/>
          </p:nvPr>
        </p:nvSpPr>
        <p:spPr>
          <a:xfrm>
            <a:off x="468313" y="1989138"/>
            <a:ext cx="8456612" cy="4608512"/>
          </a:xfrm>
        </p:spPr>
        <p:txBody>
          <a:bodyPr/>
          <a:lstStyle/>
          <a:p>
            <a:pPr marL="342900" indent="-342900" eaLnBrk="1" hangingPunct="1">
              <a:lnSpc>
                <a:spcPct val="110000"/>
              </a:lnSpc>
              <a:buClr>
                <a:srgbClr val="0000FF"/>
              </a:buClr>
              <a:buFont typeface="Wingdings" pitchFamily="2" charset="2"/>
              <a:buChar char="r"/>
            </a:pPr>
            <a:r>
              <a:rPr lang="he-IL" sz="2200" b="1" smtClean="0"/>
              <a:t>מחקר תיאורי </a:t>
            </a:r>
            <a:r>
              <a:rPr lang="en-US" sz="2200" b="1" smtClean="0"/>
              <a:t>(Descriptive Study)</a:t>
            </a:r>
            <a:r>
              <a:rPr lang="he-IL" sz="2200" b="1" smtClean="0"/>
              <a:t>:</a:t>
            </a:r>
          </a:p>
          <a:p>
            <a:pPr marL="742950" lvl="1" indent="-285750" eaLnBrk="1" hangingPunct="1">
              <a:lnSpc>
                <a:spcPct val="110000"/>
              </a:lnSpc>
              <a:buClr>
                <a:srgbClr val="0000FF"/>
              </a:buClr>
            </a:pPr>
            <a:r>
              <a:rPr lang="he-IL" sz="2000" smtClean="0"/>
              <a:t>תיאור מהימן של תופעות לכשעצמן (אין תפעול).</a:t>
            </a:r>
          </a:p>
          <a:p>
            <a:pPr marL="1085850" lvl="2" indent="-228600" eaLnBrk="1" hangingPunct="1">
              <a:lnSpc>
                <a:spcPct val="110000"/>
              </a:lnSpc>
              <a:buClr>
                <a:srgbClr val="0000FF"/>
              </a:buClr>
              <a:buFont typeface="Wingdings" pitchFamily="2" charset="2"/>
              <a:buChar char="r"/>
            </a:pPr>
            <a:r>
              <a:rPr lang="he-IL" sz="1600" smtClean="0"/>
              <a:t>שכיחויות המשתנים / התופעה.</a:t>
            </a:r>
          </a:p>
          <a:p>
            <a:pPr marL="1085850" lvl="2" indent="-228600" eaLnBrk="1" hangingPunct="1">
              <a:lnSpc>
                <a:spcPct val="110000"/>
              </a:lnSpc>
              <a:buClr>
                <a:srgbClr val="0000FF"/>
              </a:buClr>
              <a:buFont typeface="Wingdings" pitchFamily="2" charset="2"/>
              <a:buChar char="r"/>
            </a:pPr>
            <a:r>
              <a:rPr lang="he-IL" sz="1600" smtClean="0"/>
              <a:t>עוצמה וסוג הקשר בין משתנים (מחקר קורלטיבי).</a:t>
            </a:r>
          </a:p>
          <a:p>
            <a:pPr marL="1085850" lvl="2" indent="-228600" eaLnBrk="1" hangingPunct="1">
              <a:lnSpc>
                <a:spcPct val="110000"/>
              </a:lnSpc>
              <a:buClr>
                <a:srgbClr val="0000FF"/>
              </a:buClr>
              <a:buFont typeface="Wingdings" pitchFamily="2" charset="2"/>
              <a:buChar char="r"/>
            </a:pPr>
            <a:r>
              <a:rPr lang="he-IL" sz="1600" smtClean="0"/>
              <a:t>קשה להסיק על קשר סיבתי – אין תפעול (אין ניסוי במובן הקלאסי של המילה).</a:t>
            </a:r>
          </a:p>
          <a:p>
            <a:pPr marL="742950" lvl="1" indent="-285750" eaLnBrk="1" hangingPunct="1">
              <a:lnSpc>
                <a:spcPct val="110000"/>
              </a:lnSpc>
              <a:buClr>
                <a:srgbClr val="0000FF"/>
              </a:buClr>
            </a:pPr>
            <a:r>
              <a:rPr lang="he-IL" sz="2000" smtClean="0"/>
              <a:t>מדעיותו של המחקר התיאורי תלויה (מעבר לאמפיריות ואובייקטיביות) בהימצאות השערה ברורה (הסתכנות) ושאיפה לחוק כללי. </a:t>
            </a:r>
          </a:p>
          <a:p>
            <a:pPr marL="742950" lvl="1" indent="-285750" eaLnBrk="1" hangingPunct="1">
              <a:lnSpc>
                <a:spcPct val="110000"/>
              </a:lnSpc>
              <a:buClr>
                <a:srgbClr val="0000FF"/>
              </a:buClr>
            </a:pPr>
            <a:r>
              <a:rPr lang="he-IL" sz="2000" smtClean="0"/>
              <a:t>סקרים (תיאורי) – נעשים בכלים מדעיים, יש שאלה מחקרית אך לא תמיד יש השערה ברורה, שאיפה לחוק כללי עם ניסיון להכליל מעבר לזמן וסיטואציה. </a:t>
            </a:r>
          </a:p>
        </p:txBody>
      </p:sp>
      <p:graphicFrame>
        <p:nvGraphicFramePr>
          <p:cNvPr id="213143" name="Group 151"/>
          <p:cNvGraphicFramePr>
            <a:graphicFrameLocks noGrp="1"/>
          </p:cNvGraphicFramePr>
          <p:nvPr/>
        </p:nvGraphicFramePr>
        <p:xfrm>
          <a:off x="323850" y="1773238"/>
          <a:ext cx="3067050" cy="1600200"/>
        </p:xfrm>
        <a:graphic>
          <a:graphicData uri="http://schemas.openxmlformats.org/drawingml/2006/table">
            <a:tbl>
              <a:tblPr rtl="1"/>
              <a:tblGrid>
                <a:gridCol w="646112"/>
                <a:gridCol w="836613"/>
                <a:gridCol w="720725"/>
                <a:gridCol w="863600"/>
              </a:tblGrid>
              <a:tr h="290513">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נבדק</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66">
                        <a:alpha val="50000"/>
                      </a:srgb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פרסומות</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66">
                        <a:alpha val="50000"/>
                      </a:srgb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קנייה</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66">
                        <a:alpha val="50000"/>
                      </a:srgb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ס. הוצאה</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66">
                        <a:alpha val="50000"/>
                      </a:srgbClr>
                    </a:solidFill>
                  </a:tcPr>
                </a:tc>
              </a:tr>
              <a:tr h="290513">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55 ₪ </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בגדים</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90513">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100 ₪ </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מ. חשמל</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90513">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800 ₪ </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אוכל</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90513">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500 ₪ </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אוכל</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12995">
                                            <p:txEl>
                                              <p:pRg st="0" end="0"/>
                                            </p:txEl>
                                          </p:spTgt>
                                        </p:tgtEl>
                                        <p:attrNameLst>
                                          <p:attrName>style.visibility</p:attrName>
                                        </p:attrNameLst>
                                      </p:cBhvr>
                                      <p:to>
                                        <p:strVal val="visible"/>
                                      </p:to>
                                    </p:set>
                                    <p:anim calcmode="lin" valueType="num">
                                      <p:cBhvr>
                                        <p:cTn id="7" dur="1000" fill="hold"/>
                                        <p:tgtEl>
                                          <p:spTgt spid="21299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1299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12995">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12995">
                                            <p:txEl>
                                              <p:pRg st="1" end="1"/>
                                            </p:txEl>
                                          </p:spTgt>
                                        </p:tgtEl>
                                        <p:attrNameLst>
                                          <p:attrName>style.visibility</p:attrName>
                                        </p:attrNameLst>
                                      </p:cBhvr>
                                      <p:to>
                                        <p:strVal val="visible"/>
                                      </p:to>
                                    </p:set>
                                    <p:anim calcmode="lin" valueType="num">
                                      <p:cBhvr>
                                        <p:cTn id="13" dur="1000" fill="hold"/>
                                        <p:tgtEl>
                                          <p:spTgt spid="212995">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12995">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12995">
                                            <p:txEl>
                                              <p:pRg st="1" end="1"/>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12995">
                                            <p:txEl>
                                              <p:pRg st="2" end="2"/>
                                            </p:txEl>
                                          </p:spTgt>
                                        </p:tgtEl>
                                        <p:attrNameLst>
                                          <p:attrName>style.visibility</p:attrName>
                                        </p:attrNameLst>
                                      </p:cBhvr>
                                      <p:to>
                                        <p:strVal val="visible"/>
                                      </p:to>
                                    </p:set>
                                    <p:anim calcmode="lin" valueType="num">
                                      <p:cBhvr>
                                        <p:cTn id="19" dur="1000" fill="hold"/>
                                        <p:tgtEl>
                                          <p:spTgt spid="212995">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212995">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212995">
                                            <p:txEl>
                                              <p:pRg st="2" end="2"/>
                                            </p:txEl>
                                          </p:spTgt>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212995">
                                            <p:txEl>
                                              <p:pRg st="3" end="3"/>
                                            </p:txEl>
                                          </p:spTgt>
                                        </p:tgtEl>
                                        <p:attrNameLst>
                                          <p:attrName>style.visibility</p:attrName>
                                        </p:attrNameLst>
                                      </p:cBhvr>
                                      <p:to>
                                        <p:strVal val="visible"/>
                                      </p:to>
                                    </p:set>
                                    <p:anim calcmode="lin" valueType="num">
                                      <p:cBhvr>
                                        <p:cTn id="25" dur="1000" fill="hold"/>
                                        <p:tgtEl>
                                          <p:spTgt spid="212995">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212995">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212995">
                                            <p:txEl>
                                              <p:pRg st="3" end="3"/>
                                            </p:txEl>
                                          </p:spTgt>
                                        </p:tgtEl>
                                      </p:cBhvr>
                                    </p:animEffect>
                                  </p:childTnLst>
                                </p:cTn>
                              </p:par>
                            </p:childTnLst>
                          </p:cTn>
                        </p:par>
                        <p:par>
                          <p:cTn id="28" fill="hold" nodeType="afterGroup">
                            <p:stCondLst>
                              <p:cond delay="4000"/>
                            </p:stCondLst>
                            <p:childTnLst>
                              <p:par>
                                <p:cTn id="29" presetID="55" presetClass="entr" presetSubtype="0" fill="hold" grpId="0" nodeType="afterEffect">
                                  <p:stCondLst>
                                    <p:cond delay="0"/>
                                  </p:stCondLst>
                                  <p:childTnLst>
                                    <p:set>
                                      <p:cBhvr>
                                        <p:cTn id="30" dur="1" fill="hold">
                                          <p:stCondLst>
                                            <p:cond delay="0"/>
                                          </p:stCondLst>
                                        </p:cTn>
                                        <p:tgtEl>
                                          <p:spTgt spid="212995">
                                            <p:txEl>
                                              <p:pRg st="4" end="4"/>
                                            </p:txEl>
                                          </p:spTgt>
                                        </p:tgtEl>
                                        <p:attrNameLst>
                                          <p:attrName>style.visibility</p:attrName>
                                        </p:attrNameLst>
                                      </p:cBhvr>
                                      <p:to>
                                        <p:strVal val="visible"/>
                                      </p:to>
                                    </p:set>
                                    <p:anim calcmode="lin" valueType="num">
                                      <p:cBhvr>
                                        <p:cTn id="31" dur="1000" fill="hold"/>
                                        <p:tgtEl>
                                          <p:spTgt spid="212995">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212995">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212995">
                                            <p:txEl>
                                              <p:pRg st="4" end="4"/>
                                            </p:txEl>
                                          </p:spTgt>
                                        </p:tgtEl>
                                      </p:cBhvr>
                                    </p:animEffect>
                                  </p:childTnLst>
                                </p:cTn>
                              </p:par>
                            </p:childTnLst>
                          </p:cTn>
                        </p:par>
                        <p:par>
                          <p:cTn id="34" fill="hold" nodeType="afterGroup">
                            <p:stCondLst>
                              <p:cond delay="5000"/>
                            </p:stCondLst>
                            <p:childTnLst>
                              <p:par>
                                <p:cTn id="35" presetID="55" presetClass="entr" presetSubtype="0" fill="hold" grpId="0" nodeType="afterEffect">
                                  <p:stCondLst>
                                    <p:cond delay="0"/>
                                  </p:stCondLst>
                                  <p:childTnLst>
                                    <p:set>
                                      <p:cBhvr>
                                        <p:cTn id="36" dur="1" fill="hold">
                                          <p:stCondLst>
                                            <p:cond delay="0"/>
                                          </p:stCondLst>
                                        </p:cTn>
                                        <p:tgtEl>
                                          <p:spTgt spid="212995">
                                            <p:txEl>
                                              <p:pRg st="5" end="5"/>
                                            </p:txEl>
                                          </p:spTgt>
                                        </p:tgtEl>
                                        <p:attrNameLst>
                                          <p:attrName>style.visibility</p:attrName>
                                        </p:attrNameLst>
                                      </p:cBhvr>
                                      <p:to>
                                        <p:strVal val="visible"/>
                                      </p:to>
                                    </p:set>
                                    <p:anim calcmode="lin" valueType="num">
                                      <p:cBhvr>
                                        <p:cTn id="37" dur="1000" fill="hold"/>
                                        <p:tgtEl>
                                          <p:spTgt spid="212995">
                                            <p:txEl>
                                              <p:pRg st="5" end="5"/>
                                            </p:txEl>
                                          </p:spTgt>
                                        </p:tgtEl>
                                        <p:attrNameLst>
                                          <p:attrName>ppt_w</p:attrName>
                                        </p:attrNameLst>
                                      </p:cBhvr>
                                      <p:tavLst>
                                        <p:tav tm="0">
                                          <p:val>
                                            <p:strVal val="#ppt_w*0.70"/>
                                          </p:val>
                                        </p:tav>
                                        <p:tav tm="100000">
                                          <p:val>
                                            <p:strVal val="#ppt_w"/>
                                          </p:val>
                                        </p:tav>
                                      </p:tavLst>
                                    </p:anim>
                                    <p:anim calcmode="lin" valueType="num">
                                      <p:cBhvr>
                                        <p:cTn id="38" dur="1000" fill="hold"/>
                                        <p:tgtEl>
                                          <p:spTgt spid="212995">
                                            <p:txEl>
                                              <p:pRg st="5" end="5"/>
                                            </p:txEl>
                                          </p:spTgt>
                                        </p:tgtEl>
                                        <p:attrNameLst>
                                          <p:attrName>ppt_h</p:attrName>
                                        </p:attrNameLst>
                                      </p:cBhvr>
                                      <p:tavLst>
                                        <p:tav tm="0">
                                          <p:val>
                                            <p:strVal val="#ppt_h"/>
                                          </p:val>
                                        </p:tav>
                                        <p:tav tm="100000">
                                          <p:val>
                                            <p:strVal val="#ppt_h"/>
                                          </p:val>
                                        </p:tav>
                                      </p:tavLst>
                                    </p:anim>
                                    <p:animEffect transition="in" filter="fade">
                                      <p:cBhvr>
                                        <p:cTn id="39" dur="1000"/>
                                        <p:tgtEl>
                                          <p:spTgt spid="212995">
                                            <p:txEl>
                                              <p:pRg st="5" end="5"/>
                                            </p:txEl>
                                          </p:spTgt>
                                        </p:tgtEl>
                                      </p:cBhvr>
                                    </p:animEffect>
                                  </p:childTnLst>
                                </p:cTn>
                              </p:par>
                            </p:childTnLst>
                          </p:cTn>
                        </p:par>
                        <p:par>
                          <p:cTn id="40" fill="hold" nodeType="afterGroup">
                            <p:stCondLst>
                              <p:cond delay="6000"/>
                            </p:stCondLst>
                            <p:childTnLst>
                              <p:par>
                                <p:cTn id="41" presetID="55" presetClass="entr" presetSubtype="0" fill="hold" grpId="0" nodeType="afterEffect">
                                  <p:stCondLst>
                                    <p:cond delay="0"/>
                                  </p:stCondLst>
                                  <p:childTnLst>
                                    <p:set>
                                      <p:cBhvr>
                                        <p:cTn id="42" dur="1" fill="hold">
                                          <p:stCondLst>
                                            <p:cond delay="0"/>
                                          </p:stCondLst>
                                        </p:cTn>
                                        <p:tgtEl>
                                          <p:spTgt spid="212995">
                                            <p:txEl>
                                              <p:pRg st="6" end="6"/>
                                            </p:txEl>
                                          </p:spTgt>
                                        </p:tgtEl>
                                        <p:attrNameLst>
                                          <p:attrName>style.visibility</p:attrName>
                                        </p:attrNameLst>
                                      </p:cBhvr>
                                      <p:to>
                                        <p:strVal val="visible"/>
                                      </p:to>
                                    </p:set>
                                    <p:anim calcmode="lin" valueType="num">
                                      <p:cBhvr>
                                        <p:cTn id="43" dur="1000" fill="hold"/>
                                        <p:tgtEl>
                                          <p:spTgt spid="212995">
                                            <p:txEl>
                                              <p:pRg st="6" end="6"/>
                                            </p:txEl>
                                          </p:spTgt>
                                        </p:tgtEl>
                                        <p:attrNameLst>
                                          <p:attrName>ppt_w</p:attrName>
                                        </p:attrNameLst>
                                      </p:cBhvr>
                                      <p:tavLst>
                                        <p:tav tm="0">
                                          <p:val>
                                            <p:strVal val="#ppt_w*0.70"/>
                                          </p:val>
                                        </p:tav>
                                        <p:tav tm="100000">
                                          <p:val>
                                            <p:strVal val="#ppt_w"/>
                                          </p:val>
                                        </p:tav>
                                      </p:tavLst>
                                    </p:anim>
                                    <p:anim calcmode="lin" valueType="num">
                                      <p:cBhvr>
                                        <p:cTn id="44" dur="1000" fill="hold"/>
                                        <p:tgtEl>
                                          <p:spTgt spid="212995">
                                            <p:txEl>
                                              <p:pRg st="6" end="6"/>
                                            </p:txEl>
                                          </p:spTgt>
                                        </p:tgtEl>
                                        <p:attrNameLst>
                                          <p:attrName>ppt_h</p:attrName>
                                        </p:attrNameLst>
                                      </p:cBhvr>
                                      <p:tavLst>
                                        <p:tav tm="0">
                                          <p:val>
                                            <p:strVal val="#ppt_h"/>
                                          </p:val>
                                        </p:tav>
                                        <p:tav tm="100000">
                                          <p:val>
                                            <p:strVal val="#ppt_h"/>
                                          </p:val>
                                        </p:tav>
                                      </p:tavLst>
                                    </p:anim>
                                    <p:animEffect transition="in" filter="fade">
                                      <p:cBhvr>
                                        <p:cTn id="45" dur="1000"/>
                                        <p:tgtEl>
                                          <p:spTgt spid="2129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5"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Slide Number Placeholder 4"/>
          <p:cNvSpPr>
            <a:spLocks noGrp="1"/>
          </p:cNvSpPr>
          <p:nvPr>
            <p:ph type="sldNum" sz="quarter" idx="11"/>
          </p:nvPr>
        </p:nvSpPr>
        <p:spPr>
          <a:noFill/>
        </p:spPr>
        <p:txBody>
          <a:bodyPr/>
          <a:lstStyle/>
          <a:p>
            <a:fld id="{200E901A-1E56-4812-BFB1-E928A2E53B2C}" type="slidenum">
              <a:rPr lang="he-IL" smtClean="0"/>
              <a:pPr/>
              <a:t>35</a:t>
            </a:fld>
            <a:endParaRPr lang="en-US" smtClean="0"/>
          </a:p>
        </p:txBody>
      </p:sp>
      <p:sp>
        <p:nvSpPr>
          <p:cNvPr id="37891" name="Rectangle 2"/>
          <p:cNvSpPr>
            <a:spLocks noGrp="1" noChangeArrowheads="1"/>
          </p:cNvSpPr>
          <p:nvPr>
            <p:ph type="title"/>
          </p:nvPr>
        </p:nvSpPr>
        <p:spPr>
          <a:xfrm>
            <a:off x="755650" y="549275"/>
            <a:ext cx="7777163" cy="855663"/>
          </a:xfrm>
        </p:spPr>
        <p:txBody>
          <a:bodyPr/>
          <a:lstStyle/>
          <a:p>
            <a:pPr eaLnBrk="1" hangingPunct="1"/>
            <a:r>
              <a:rPr lang="he-IL" sz="2600" smtClean="0"/>
              <a:t>סיווג מחקרים לפי השערותיהם: מחקר ניסויי (סיבתי, תפעולי)</a:t>
            </a:r>
            <a:endParaRPr lang="en-US" sz="2600" smtClean="0"/>
          </a:p>
        </p:txBody>
      </p:sp>
      <p:sp>
        <p:nvSpPr>
          <p:cNvPr id="214019" name="Rectangle 3"/>
          <p:cNvSpPr>
            <a:spLocks noGrp="1" noChangeArrowheads="1"/>
          </p:cNvSpPr>
          <p:nvPr>
            <p:ph type="body" idx="1"/>
          </p:nvPr>
        </p:nvSpPr>
        <p:spPr>
          <a:xfrm>
            <a:off x="468313" y="1773238"/>
            <a:ext cx="8424862" cy="4319587"/>
          </a:xfrm>
        </p:spPr>
        <p:txBody>
          <a:bodyPr/>
          <a:lstStyle/>
          <a:p>
            <a:pPr marL="342900" indent="-342900" algn="just" eaLnBrk="1" hangingPunct="1">
              <a:lnSpc>
                <a:spcPct val="110000"/>
              </a:lnSpc>
              <a:buClr>
                <a:srgbClr val="0000FF"/>
              </a:buClr>
              <a:buFont typeface="Wingdings" pitchFamily="2" charset="2"/>
              <a:buChar char="r"/>
            </a:pPr>
            <a:r>
              <a:rPr lang="he-IL" b="1" smtClean="0"/>
              <a:t> </a:t>
            </a:r>
            <a:r>
              <a:rPr lang="he-IL" sz="3000" b="1" smtClean="0"/>
              <a:t>מחקר הבוחן השערות על סיבתיות (מחקר ניסויי):</a:t>
            </a:r>
          </a:p>
          <a:p>
            <a:pPr marL="742950" lvl="1" indent="-285750" algn="just" eaLnBrk="1" hangingPunct="1">
              <a:lnSpc>
                <a:spcPct val="110000"/>
              </a:lnSpc>
              <a:buClr>
                <a:srgbClr val="0000FF"/>
              </a:buClr>
            </a:pPr>
            <a:r>
              <a:rPr lang="he-IL" smtClean="0"/>
              <a:t>בודק קשר סיבתי בין משתנים.</a:t>
            </a:r>
          </a:p>
          <a:p>
            <a:pPr marL="1085850" lvl="2" indent="-228600" algn="just" eaLnBrk="1" hangingPunct="1">
              <a:lnSpc>
                <a:spcPct val="110000"/>
              </a:lnSpc>
              <a:buClr>
                <a:srgbClr val="0000FF"/>
              </a:buClr>
              <a:buFont typeface="Wingdings" pitchFamily="2" charset="2"/>
              <a:buChar char="r"/>
            </a:pPr>
            <a:r>
              <a:rPr lang="he-IL" smtClean="0"/>
              <a:t> יותר קל לאשש קשר סיבתי בין משתנים.</a:t>
            </a:r>
          </a:p>
          <a:p>
            <a:pPr marL="1085850" lvl="2" indent="-228600" algn="just" eaLnBrk="1" hangingPunct="1">
              <a:lnSpc>
                <a:spcPct val="110000"/>
              </a:lnSpc>
              <a:buClr>
                <a:srgbClr val="0000FF"/>
              </a:buClr>
              <a:buFont typeface="Wingdings" pitchFamily="2" charset="2"/>
              <a:buChar char="r"/>
            </a:pPr>
            <a:r>
              <a:rPr lang="he-IL" smtClean="0"/>
              <a:t> יש תפעול (ניסוי), יש שליטה על המשתנה הבלתי תלוי.</a:t>
            </a:r>
          </a:p>
          <a:p>
            <a:pPr marL="1085850" lvl="2" indent="-228600" algn="just" eaLnBrk="1" hangingPunct="1">
              <a:lnSpc>
                <a:spcPct val="110000"/>
              </a:lnSpc>
              <a:buClr>
                <a:srgbClr val="0000FF"/>
              </a:buClr>
              <a:buFont typeface="Wingdings" pitchFamily="2" charset="2"/>
              <a:buChar char="r"/>
            </a:pPr>
            <a:r>
              <a:rPr lang="he-IL" smtClean="0"/>
              <a:t> יש להפריך הסברים חלופיים.</a:t>
            </a:r>
          </a:p>
          <a:p>
            <a:pPr marL="742950" lvl="1" indent="-285750" algn="just" eaLnBrk="1" hangingPunct="1">
              <a:lnSpc>
                <a:spcPct val="110000"/>
              </a:lnSpc>
              <a:buFont typeface="Wingdings" pitchFamily="2" charset="2"/>
              <a:buNone/>
            </a:pPr>
            <a:endParaRPr lang="he-IL" sz="2200" smtClean="0"/>
          </a:p>
          <a:p>
            <a:pPr marL="742950" lvl="1" indent="-285750" algn="just" eaLnBrk="1" hangingPunct="1">
              <a:lnSpc>
                <a:spcPct val="110000"/>
              </a:lnSpc>
              <a:buFont typeface="Wingdings" pitchFamily="2" charset="2"/>
              <a:buNone/>
            </a:pPr>
            <a:r>
              <a:rPr lang="he-IL" sz="1800" smtClean="0"/>
              <a:t>לדוגמא: </a:t>
            </a:r>
          </a:p>
          <a:p>
            <a:pPr marL="1085850" lvl="2" indent="-228600" algn="just" eaLnBrk="1" hangingPunct="1">
              <a:lnSpc>
                <a:spcPct val="110000"/>
              </a:lnSpc>
            </a:pPr>
            <a:r>
              <a:rPr lang="he-IL" sz="1600" smtClean="0"/>
              <a:t>ניתן לבדוק קשר </a:t>
            </a:r>
            <a:r>
              <a:rPr lang="he-IL" sz="1600" u="sng" smtClean="0"/>
              <a:t>סיבתי</a:t>
            </a:r>
            <a:r>
              <a:rPr lang="he-IL" sz="1600" smtClean="0"/>
              <a:t> (השפעה) בין </a:t>
            </a:r>
            <a:r>
              <a:rPr lang="he-IL" sz="1600" u="sng" smtClean="0"/>
              <a:t>פרסום לקנייה</a:t>
            </a:r>
            <a:r>
              <a:rPr lang="he-IL" sz="1600" smtClean="0"/>
              <a:t> [עדיין יש להפריך הסברים חלופיים - אולי מדובר בתקופה בשנה שקונים יותר?]. </a:t>
            </a:r>
          </a:p>
        </p:txBody>
      </p:sp>
      <p:graphicFrame>
        <p:nvGraphicFramePr>
          <p:cNvPr id="214058" name="Group 42"/>
          <p:cNvGraphicFramePr>
            <a:graphicFrameLocks noGrp="1"/>
          </p:cNvGraphicFramePr>
          <p:nvPr/>
        </p:nvGraphicFramePr>
        <p:xfrm>
          <a:off x="395288" y="2420938"/>
          <a:ext cx="1584325" cy="1920876"/>
        </p:xfrm>
        <a:graphic>
          <a:graphicData uri="http://schemas.openxmlformats.org/drawingml/2006/table">
            <a:tbl>
              <a:tblPr rtl="1"/>
              <a:tblGrid>
                <a:gridCol w="744538"/>
                <a:gridCol w="839787"/>
              </a:tblGrid>
              <a:tr h="320146">
                <a:tc gridSpan="2">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מסע פרסום</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marT="45735" marB="45735"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66">
                        <a:alpha val="50000"/>
                      </a:srgbClr>
                    </a:solidFill>
                  </a:tcPr>
                </a:tc>
                <a:tc hMerge="1">
                  <a:txBody>
                    <a:bodyPr/>
                    <a:lstStyle/>
                    <a:p>
                      <a:pPr rtl="1"/>
                      <a:endParaRPr lang="he-IL"/>
                    </a:p>
                  </a:txBody>
                  <a:tcPr/>
                </a:tc>
              </a:tr>
              <a:tr h="320146">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לא</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marT="45735" marB="4573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66">
                        <a:alpha val="50000"/>
                      </a:srgb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כן</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marT="45735" marB="4573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66">
                        <a:alpha val="50000"/>
                      </a:srgbClr>
                    </a:solidFill>
                  </a:tcPr>
                </a:tc>
              </a:tr>
              <a:tr h="320146">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40 ₪ </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35" marB="4573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55 ₪ </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35" marB="4573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20146">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90 ₪ </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35" marB="4573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100 ₪ </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35" marB="4573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20146">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650 ₪ </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35" marB="4573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800 ₪ </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35" marB="4573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20146">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400 ₪ </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35" marB="45735"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500 ₪ </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35" marB="4573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37915" name="Line 39"/>
          <p:cNvSpPr>
            <a:spLocks noChangeShapeType="1"/>
          </p:cNvSpPr>
          <p:nvPr/>
        </p:nvSpPr>
        <p:spPr bwMode="auto">
          <a:xfrm flipH="1" flipV="1">
            <a:off x="2124075" y="4149725"/>
            <a:ext cx="2592388" cy="1079500"/>
          </a:xfrm>
          <a:prstGeom prst="line">
            <a:avLst/>
          </a:prstGeom>
          <a:noFill/>
          <a:ln w="19050">
            <a:solidFill>
              <a:schemeClr val="tx1"/>
            </a:solidFill>
            <a:miter lim="800000"/>
            <a:headEnd/>
            <a:tailEnd type="triangle" w="lg" len="lg"/>
          </a:ln>
        </p:spPr>
        <p:txBody>
          <a:bodyPr wrap="none"/>
          <a:lstStyle/>
          <a:p>
            <a:endParaRPr lang="he-IL"/>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14019">
                                            <p:txEl>
                                              <p:pRg st="0" end="0"/>
                                            </p:txEl>
                                          </p:spTgt>
                                        </p:tgtEl>
                                        <p:attrNameLst>
                                          <p:attrName>style.visibility</p:attrName>
                                        </p:attrNameLst>
                                      </p:cBhvr>
                                      <p:to>
                                        <p:strVal val="visible"/>
                                      </p:to>
                                    </p:set>
                                    <p:anim calcmode="lin" valueType="num">
                                      <p:cBhvr>
                                        <p:cTn id="7" dur="1000" fill="hold"/>
                                        <p:tgtEl>
                                          <p:spTgt spid="21401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140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14019">
                                            <p:txEl>
                                              <p:pRg st="0" end="0"/>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214019">
                                            <p:txEl>
                                              <p:pRg st="1" end="1"/>
                                            </p:txEl>
                                          </p:spTgt>
                                        </p:tgtEl>
                                        <p:attrNameLst>
                                          <p:attrName>style.visibility</p:attrName>
                                        </p:attrNameLst>
                                      </p:cBhvr>
                                      <p:to>
                                        <p:strVal val="visible"/>
                                      </p:to>
                                    </p:set>
                                    <p:anim calcmode="lin" valueType="num">
                                      <p:cBhvr>
                                        <p:cTn id="12" dur="1000" fill="hold"/>
                                        <p:tgtEl>
                                          <p:spTgt spid="214019">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214019">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214019">
                                            <p:txEl>
                                              <p:pRg st="1" end="1"/>
                                            </p:txEl>
                                          </p:spTgt>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214019">
                                            <p:txEl>
                                              <p:pRg st="2" end="2"/>
                                            </p:txEl>
                                          </p:spTgt>
                                        </p:tgtEl>
                                        <p:attrNameLst>
                                          <p:attrName>style.visibility</p:attrName>
                                        </p:attrNameLst>
                                      </p:cBhvr>
                                      <p:to>
                                        <p:strVal val="visible"/>
                                      </p:to>
                                    </p:set>
                                    <p:anim calcmode="lin" valueType="num">
                                      <p:cBhvr>
                                        <p:cTn id="17" dur="1000" fill="hold"/>
                                        <p:tgtEl>
                                          <p:spTgt spid="214019">
                                            <p:txEl>
                                              <p:pRg st="2" end="2"/>
                                            </p:txEl>
                                          </p:spTgt>
                                        </p:tgtEl>
                                        <p:attrNameLst>
                                          <p:attrName>ppt_w</p:attrName>
                                        </p:attrNameLst>
                                      </p:cBhvr>
                                      <p:tavLst>
                                        <p:tav tm="0">
                                          <p:val>
                                            <p:strVal val="#ppt_w*0.70"/>
                                          </p:val>
                                        </p:tav>
                                        <p:tav tm="100000">
                                          <p:val>
                                            <p:strVal val="#ppt_w"/>
                                          </p:val>
                                        </p:tav>
                                      </p:tavLst>
                                    </p:anim>
                                    <p:anim calcmode="lin" valueType="num">
                                      <p:cBhvr>
                                        <p:cTn id="18" dur="1000" fill="hold"/>
                                        <p:tgtEl>
                                          <p:spTgt spid="214019">
                                            <p:txEl>
                                              <p:pRg st="2" end="2"/>
                                            </p:txEl>
                                          </p:spTgt>
                                        </p:tgtEl>
                                        <p:attrNameLst>
                                          <p:attrName>ppt_h</p:attrName>
                                        </p:attrNameLst>
                                      </p:cBhvr>
                                      <p:tavLst>
                                        <p:tav tm="0">
                                          <p:val>
                                            <p:strVal val="#ppt_h"/>
                                          </p:val>
                                        </p:tav>
                                        <p:tav tm="100000">
                                          <p:val>
                                            <p:strVal val="#ppt_h"/>
                                          </p:val>
                                        </p:tav>
                                      </p:tavLst>
                                    </p:anim>
                                    <p:animEffect transition="in" filter="fade">
                                      <p:cBhvr>
                                        <p:cTn id="19" dur="1000"/>
                                        <p:tgtEl>
                                          <p:spTgt spid="214019">
                                            <p:txEl>
                                              <p:pRg st="2" end="2"/>
                                            </p:txEl>
                                          </p:spTgt>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214019">
                                            <p:txEl>
                                              <p:pRg st="3" end="3"/>
                                            </p:txEl>
                                          </p:spTgt>
                                        </p:tgtEl>
                                        <p:attrNameLst>
                                          <p:attrName>style.visibility</p:attrName>
                                        </p:attrNameLst>
                                      </p:cBhvr>
                                      <p:to>
                                        <p:strVal val="visible"/>
                                      </p:to>
                                    </p:set>
                                    <p:anim calcmode="lin" valueType="num">
                                      <p:cBhvr>
                                        <p:cTn id="22" dur="1000" fill="hold"/>
                                        <p:tgtEl>
                                          <p:spTgt spid="214019">
                                            <p:txEl>
                                              <p:pRg st="3" end="3"/>
                                            </p:txEl>
                                          </p:spTgt>
                                        </p:tgtEl>
                                        <p:attrNameLst>
                                          <p:attrName>ppt_w</p:attrName>
                                        </p:attrNameLst>
                                      </p:cBhvr>
                                      <p:tavLst>
                                        <p:tav tm="0">
                                          <p:val>
                                            <p:strVal val="#ppt_w*0.70"/>
                                          </p:val>
                                        </p:tav>
                                        <p:tav tm="100000">
                                          <p:val>
                                            <p:strVal val="#ppt_w"/>
                                          </p:val>
                                        </p:tav>
                                      </p:tavLst>
                                    </p:anim>
                                    <p:anim calcmode="lin" valueType="num">
                                      <p:cBhvr>
                                        <p:cTn id="23" dur="1000" fill="hold"/>
                                        <p:tgtEl>
                                          <p:spTgt spid="214019">
                                            <p:txEl>
                                              <p:pRg st="3" end="3"/>
                                            </p:txEl>
                                          </p:spTgt>
                                        </p:tgtEl>
                                        <p:attrNameLst>
                                          <p:attrName>ppt_h</p:attrName>
                                        </p:attrNameLst>
                                      </p:cBhvr>
                                      <p:tavLst>
                                        <p:tav tm="0">
                                          <p:val>
                                            <p:strVal val="#ppt_h"/>
                                          </p:val>
                                        </p:tav>
                                        <p:tav tm="100000">
                                          <p:val>
                                            <p:strVal val="#ppt_h"/>
                                          </p:val>
                                        </p:tav>
                                      </p:tavLst>
                                    </p:anim>
                                    <p:animEffect transition="in" filter="fade">
                                      <p:cBhvr>
                                        <p:cTn id="24" dur="1000"/>
                                        <p:tgtEl>
                                          <p:spTgt spid="214019">
                                            <p:txEl>
                                              <p:pRg st="3" end="3"/>
                                            </p:txEl>
                                          </p:spTgt>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214019">
                                            <p:txEl>
                                              <p:pRg st="4" end="4"/>
                                            </p:txEl>
                                          </p:spTgt>
                                        </p:tgtEl>
                                        <p:attrNameLst>
                                          <p:attrName>style.visibility</p:attrName>
                                        </p:attrNameLst>
                                      </p:cBhvr>
                                      <p:to>
                                        <p:strVal val="visible"/>
                                      </p:to>
                                    </p:set>
                                    <p:anim calcmode="lin" valueType="num">
                                      <p:cBhvr>
                                        <p:cTn id="27" dur="1000" fill="hold"/>
                                        <p:tgtEl>
                                          <p:spTgt spid="214019">
                                            <p:txEl>
                                              <p:pRg st="4" end="4"/>
                                            </p:txEl>
                                          </p:spTgt>
                                        </p:tgtEl>
                                        <p:attrNameLst>
                                          <p:attrName>ppt_w</p:attrName>
                                        </p:attrNameLst>
                                      </p:cBhvr>
                                      <p:tavLst>
                                        <p:tav tm="0">
                                          <p:val>
                                            <p:strVal val="#ppt_w*0.70"/>
                                          </p:val>
                                        </p:tav>
                                        <p:tav tm="100000">
                                          <p:val>
                                            <p:strVal val="#ppt_w"/>
                                          </p:val>
                                        </p:tav>
                                      </p:tavLst>
                                    </p:anim>
                                    <p:anim calcmode="lin" valueType="num">
                                      <p:cBhvr>
                                        <p:cTn id="28" dur="1000" fill="hold"/>
                                        <p:tgtEl>
                                          <p:spTgt spid="214019">
                                            <p:txEl>
                                              <p:pRg st="4" end="4"/>
                                            </p:txEl>
                                          </p:spTgt>
                                        </p:tgtEl>
                                        <p:attrNameLst>
                                          <p:attrName>ppt_h</p:attrName>
                                        </p:attrNameLst>
                                      </p:cBhvr>
                                      <p:tavLst>
                                        <p:tav tm="0">
                                          <p:val>
                                            <p:strVal val="#ppt_h"/>
                                          </p:val>
                                        </p:tav>
                                        <p:tav tm="100000">
                                          <p:val>
                                            <p:strVal val="#ppt_h"/>
                                          </p:val>
                                        </p:tav>
                                      </p:tavLst>
                                    </p:anim>
                                    <p:animEffect transition="in" filter="fade">
                                      <p:cBhvr>
                                        <p:cTn id="29" dur="1000"/>
                                        <p:tgtEl>
                                          <p:spTgt spid="214019">
                                            <p:txEl>
                                              <p:pRg st="4" end="4"/>
                                            </p:txEl>
                                          </p:spTgt>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214019">
                                            <p:txEl>
                                              <p:pRg st="6" end="6"/>
                                            </p:txEl>
                                          </p:spTgt>
                                        </p:tgtEl>
                                        <p:attrNameLst>
                                          <p:attrName>style.visibility</p:attrName>
                                        </p:attrNameLst>
                                      </p:cBhvr>
                                      <p:to>
                                        <p:strVal val="visible"/>
                                      </p:to>
                                    </p:set>
                                    <p:anim calcmode="lin" valueType="num">
                                      <p:cBhvr>
                                        <p:cTn id="32" dur="1000" fill="hold"/>
                                        <p:tgtEl>
                                          <p:spTgt spid="214019">
                                            <p:txEl>
                                              <p:pRg st="6" end="6"/>
                                            </p:txEl>
                                          </p:spTgt>
                                        </p:tgtEl>
                                        <p:attrNameLst>
                                          <p:attrName>ppt_w</p:attrName>
                                        </p:attrNameLst>
                                      </p:cBhvr>
                                      <p:tavLst>
                                        <p:tav tm="0">
                                          <p:val>
                                            <p:strVal val="#ppt_w*0.70"/>
                                          </p:val>
                                        </p:tav>
                                        <p:tav tm="100000">
                                          <p:val>
                                            <p:strVal val="#ppt_w"/>
                                          </p:val>
                                        </p:tav>
                                      </p:tavLst>
                                    </p:anim>
                                    <p:anim calcmode="lin" valueType="num">
                                      <p:cBhvr>
                                        <p:cTn id="33" dur="1000" fill="hold"/>
                                        <p:tgtEl>
                                          <p:spTgt spid="214019">
                                            <p:txEl>
                                              <p:pRg st="6" end="6"/>
                                            </p:txEl>
                                          </p:spTgt>
                                        </p:tgtEl>
                                        <p:attrNameLst>
                                          <p:attrName>ppt_h</p:attrName>
                                        </p:attrNameLst>
                                      </p:cBhvr>
                                      <p:tavLst>
                                        <p:tav tm="0">
                                          <p:val>
                                            <p:strVal val="#ppt_h"/>
                                          </p:val>
                                        </p:tav>
                                        <p:tav tm="100000">
                                          <p:val>
                                            <p:strVal val="#ppt_h"/>
                                          </p:val>
                                        </p:tav>
                                      </p:tavLst>
                                    </p:anim>
                                    <p:animEffect transition="in" filter="fade">
                                      <p:cBhvr>
                                        <p:cTn id="34" dur="1000"/>
                                        <p:tgtEl>
                                          <p:spTgt spid="214019">
                                            <p:txEl>
                                              <p:pRg st="6" end="6"/>
                                            </p:txEl>
                                          </p:spTgt>
                                        </p:tgtEl>
                                      </p:cBhvr>
                                    </p:animEffect>
                                  </p:childTnLst>
                                </p:cTn>
                              </p:par>
                              <p:par>
                                <p:cTn id="35" presetID="55" presetClass="entr" presetSubtype="0" fill="hold" grpId="0" nodeType="withEffect">
                                  <p:stCondLst>
                                    <p:cond delay="0"/>
                                  </p:stCondLst>
                                  <p:childTnLst>
                                    <p:set>
                                      <p:cBhvr>
                                        <p:cTn id="36" dur="1" fill="hold">
                                          <p:stCondLst>
                                            <p:cond delay="0"/>
                                          </p:stCondLst>
                                        </p:cTn>
                                        <p:tgtEl>
                                          <p:spTgt spid="214019">
                                            <p:txEl>
                                              <p:pRg st="7" end="7"/>
                                            </p:txEl>
                                          </p:spTgt>
                                        </p:tgtEl>
                                        <p:attrNameLst>
                                          <p:attrName>style.visibility</p:attrName>
                                        </p:attrNameLst>
                                      </p:cBhvr>
                                      <p:to>
                                        <p:strVal val="visible"/>
                                      </p:to>
                                    </p:set>
                                    <p:anim calcmode="lin" valueType="num">
                                      <p:cBhvr>
                                        <p:cTn id="37" dur="1000" fill="hold"/>
                                        <p:tgtEl>
                                          <p:spTgt spid="214019">
                                            <p:txEl>
                                              <p:pRg st="7" end="7"/>
                                            </p:txEl>
                                          </p:spTgt>
                                        </p:tgtEl>
                                        <p:attrNameLst>
                                          <p:attrName>ppt_w</p:attrName>
                                        </p:attrNameLst>
                                      </p:cBhvr>
                                      <p:tavLst>
                                        <p:tav tm="0">
                                          <p:val>
                                            <p:strVal val="#ppt_w*0.70"/>
                                          </p:val>
                                        </p:tav>
                                        <p:tav tm="100000">
                                          <p:val>
                                            <p:strVal val="#ppt_w"/>
                                          </p:val>
                                        </p:tav>
                                      </p:tavLst>
                                    </p:anim>
                                    <p:anim calcmode="lin" valueType="num">
                                      <p:cBhvr>
                                        <p:cTn id="38" dur="1000" fill="hold"/>
                                        <p:tgtEl>
                                          <p:spTgt spid="214019">
                                            <p:txEl>
                                              <p:pRg st="7" end="7"/>
                                            </p:txEl>
                                          </p:spTgt>
                                        </p:tgtEl>
                                        <p:attrNameLst>
                                          <p:attrName>ppt_h</p:attrName>
                                        </p:attrNameLst>
                                      </p:cBhvr>
                                      <p:tavLst>
                                        <p:tav tm="0">
                                          <p:val>
                                            <p:strVal val="#ppt_h"/>
                                          </p:val>
                                        </p:tav>
                                        <p:tav tm="100000">
                                          <p:val>
                                            <p:strVal val="#ppt_h"/>
                                          </p:val>
                                        </p:tav>
                                      </p:tavLst>
                                    </p:anim>
                                    <p:animEffect transition="in" filter="fade">
                                      <p:cBhvr>
                                        <p:cTn id="39" dur="1000"/>
                                        <p:tgtEl>
                                          <p:spTgt spid="2140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9"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Slide Number Placeholder 4"/>
          <p:cNvSpPr>
            <a:spLocks noGrp="1"/>
          </p:cNvSpPr>
          <p:nvPr>
            <p:ph type="sldNum" sz="quarter" idx="11"/>
          </p:nvPr>
        </p:nvSpPr>
        <p:spPr>
          <a:noFill/>
        </p:spPr>
        <p:txBody>
          <a:bodyPr/>
          <a:lstStyle/>
          <a:p>
            <a:fld id="{E74B0F47-724C-4636-B05E-BE25AF4BDA76}" type="slidenum">
              <a:rPr lang="he-IL" smtClean="0"/>
              <a:pPr/>
              <a:t>36</a:t>
            </a:fld>
            <a:endParaRPr lang="en-US" smtClean="0"/>
          </a:p>
        </p:txBody>
      </p:sp>
      <p:sp>
        <p:nvSpPr>
          <p:cNvPr id="38915" name="Rectangle 2"/>
          <p:cNvSpPr>
            <a:spLocks noGrp="1" noChangeArrowheads="1"/>
          </p:cNvSpPr>
          <p:nvPr>
            <p:ph type="title"/>
          </p:nvPr>
        </p:nvSpPr>
        <p:spPr>
          <a:xfrm>
            <a:off x="900113" y="620713"/>
            <a:ext cx="6892925" cy="808037"/>
          </a:xfrm>
        </p:spPr>
        <p:txBody>
          <a:bodyPr/>
          <a:lstStyle/>
          <a:p>
            <a:pPr eaLnBrk="1" hangingPunct="1"/>
            <a:r>
              <a:rPr lang="he-IL" sz="3600" smtClean="0"/>
              <a:t>מתאם וסיבתיות</a:t>
            </a:r>
            <a:endParaRPr lang="en-US" sz="3600" smtClean="0"/>
          </a:p>
        </p:txBody>
      </p:sp>
      <p:sp>
        <p:nvSpPr>
          <p:cNvPr id="218115" name="Rectangle 3"/>
          <p:cNvSpPr>
            <a:spLocks noGrp="1" noChangeArrowheads="1"/>
          </p:cNvSpPr>
          <p:nvPr>
            <p:ph type="body" idx="1"/>
          </p:nvPr>
        </p:nvSpPr>
        <p:spPr/>
        <p:txBody>
          <a:bodyPr/>
          <a:lstStyle/>
          <a:p>
            <a:pPr marL="342900" indent="-342900" algn="just" eaLnBrk="1" hangingPunct="1">
              <a:lnSpc>
                <a:spcPct val="110000"/>
              </a:lnSpc>
              <a:buFont typeface="Wingdings" pitchFamily="2" charset="2"/>
              <a:buNone/>
            </a:pPr>
            <a:r>
              <a:rPr lang="he-IL" smtClean="0"/>
              <a:t>מחקר על הקשר בין אכילת אפרסמונים לחסימת מעיים:</a:t>
            </a:r>
          </a:p>
          <a:p>
            <a:pPr marL="342900" indent="-342900" algn="just" eaLnBrk="1" hangingPunct="1">
              <a:lnSpc>
                <a:spcPct val="110000"/>
              </a:lnSpc>
              <a:buFont typeface="Wingdings" pitchFamily="2" charset="2"/>
              <a:buNone/>
            </a:pPr>
            <a:endParaRPr lang="he-IL" smtClean="0"/>
          </a:p>
          <a:p>
            <a:pPr marL="342900" indent="-342900" algn="just" eaLnBrk="1" hangingPunct="1">
              <a:lnSpc>
                <a:spcPct val="110000"/>
              </a:lnSpc>
              <a:buFont typeface="Wingdings" pitchFamily="2" charset="2"/>
              <a:buNone/>
            </a:pPr>
            <a:endParaRPr lang="he-IL" smtClean="0"/>
          </a:p>
          <a:p>
            <a:pPr marL="342900" indent="-342900" algn="just" eaLnBrk="1" hangingPunct="1">
              <a:lnSpc>
                <a:spcPct val="110000"/>
              </a:lnSpc>
              <a:buFont typeface="Wingdings" pitchFamily="2" charset="2"/>
              <a:buNone/>
            </a:pPr>
            <a:endParaRPr lang="he-IL" smtClean="0"/>
          </a:p>
          <a:p>
            <a:pPr marL="342900" indent="-342900" algn="just" eaLnBrk="1" hangingPunct="1">
              <a:lnSpc>
                <a:spcPct val="110000"/>
              </a:lnSpc>
              <a:buFont typeface="Wingdings" pitchFamily="2" charset="2"/>
              <a:buNone/>
            </a:pPr>
            <a:r>
              <a:rPr lang="he-IL" smtClean="0"/>
              <a:t>האם ניתן להניח על סיביות? האם ניתן לומר כי אכילת האפרסמונים היא שגרמה לחסימת המעיים?</a:t>
            </a:r>
            <a:endParaRPr lang="en-US" smtClean="0"/>
          </a:p>
        </p:txBody>
      </p:sp>
      <p:graphicFrame>
        <p:nvGraphicFramePr>
          <p:cNvPr id="218138" name="Group 26"/>
          <p:cNvGraphicFramePr>
            <a:graphicFrameLocks noGrp="1"/>
          </p:cNvGraphicFramePr>
          <p:nvPr/>
        </p:nvGraphicFramePr>
        <p:xfrm>
          <a:off x="1258888" y="2708275"/>
          <a:ext cx="7162800" cy="1643063"/>
        </p:xfrm>
        <a:graphic>
          <a:graphicData uri="http://schemas.openxmlformats.org/drawingml/2006/table">
            <a:tbl>
              <a:tblPr rtl="1"/>
              <a:tblGrid>
                <a:gridCol w="2387600"/>
                <a:gridCol w="2387600"/>
                <a:gridCol w="2387600"/>
              </a:tblGrid>
              <a:tr h="576263">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4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400" b="0" i="0" u="none" strike="noStrike" cap="none" normalizeH="0" baseline="0" smtClean="0">
                          <a:ln>
                            <a:noFill/>
                          </a:ln>
                          <a:solidFill>
                            <a:schemeClr val="tx1"/>
                          </a:solidFill>
                          <a:effectLst/>
                          <a:latin typeface="Times New Roman" pitchFamily="18" charset="0"/>
                          <a:cs typeface="Times New Roman" pitchFamily="18" charset="0"/>
                        </a:rPr>
                        <a:t>חולה בחסימת מעי</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400" b="0" i="0" u="none" strike="noStrike" cap="none" normalizeH="0" baseline="0" smtClean="0">
                          <a:ln>
                            <a:noFill/>
                          </a:ln>
                          <a:solidFill>
                            <a:schemeClr val="tx1"/>
                          </a:solidFill>
                          <a:effectLst/>
                          <a:latin typeface="Times New Roman" pitchFamily="18" charset="0"/>
                          <a:cs typeface="Times New Roman" pitchFamily="18" charset="0"/>
                        </a:rPr>
                        <a:t>חולה במחלה אחרת</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r>
              <a:tr h="533400">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400" b="0" i="0" u="none" strike="noStrike" cap="none" normalizeH="0" baseline="0" smtClean="0">
                          <a:ln>
                            <a:noFill/>
                          </a:ln>
                          <a:solidFill>
                            <a:schemeClr val="tx1"/>
                          </a:solidFill>
                          <a:effectLst/>
                          <a:latin typeface="Times New Roman" pitchFamily="18" charset="0"/>
                          <a:cs typeface="Times New Roman" pitchFamily="18" charset="0"/>
                        </a:rPr>
                        <a:t>אכל אפרסמונים</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400" b="0" i="0" u="none" strike="noStrike" cap="none" normalizeH="0" baseline="0" smtClean="0">
                          <a:ln>
                            <a:noFill/>
                          </a:ln>
                          <a:solidFill>
                            <a:schemeClr val="tx1"/>
                          </a:solidFill>
                          <a:effectLst/>
                          <a:latin typeface="Times New Roman" pitchFamily="18" charset="0"/>
                          <a:cs typeface="Times New Roman" pitchFamily="18" charset="0"/>
                        </a:rPr>
                        <a:t>65</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400" b="0" i="0" u="none" strike="noStrike" cap="none" normalizeH="0" baseline="0" smtClean="0">
                          <a:ln>
                            <a:noFill/>
                          </a:ln>
                          <a:solidFill>
                            <a:schemeClr val="tx1"/>
                          </a:solidFill>
                          <a:effectLst/>
                          <a:latin typeface="Times New Roman" pitchFamily="18" charset="0"/>
                          <a:cs typeface="Times New Roman" pitchFamily="18" charset="0"/>
                        </a:rPr>
                        <a:t>25</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533400">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400" b="0" i="0" u="none" strike="noStrike" cap="none" normalizeH="0" baseline="0" smtClean="0">
                          <a:ln>
                            <a:noFill/>
                          </a:ln>
                          <a:solidFill>
                            <a:schemeClr val="tx1"/>
                          </a:solidFill>
                          <a:effectLst/>
                          <a:latin typeface="Times New Roman" pitchFamily="18" charset="0"/>
                          <a:cs typeface="Times New Roman" pitchFamily="18" charset="0"/>
                        </a:rPr>
                        <a:t>לא אכל אפרסמונים</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400" b="0" i="0" u="none" strike="noStrike" cap="none" normalizeH="0" baseline="0" smtClean="0">
                          <a:ln>
                            <a:noFill/>
                          </a:ln>
                          <a:solidFill>
                            <a:schemeClr val="tx1"/>
                          </a:solidFill>
                          <a:effectLst/>
                          <a:latin typeface="Times New Roman" pitchFamily="18" charset="0"/>
                          <a:cs typeface="Times New Roman" pitchFamily="18" charset="0"/>
                        </a:rPr>
                        <a:t>35</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400" b="0" i="0" u="none" strike="noStrike" cap="none" normalizeH="0" baseline="0" smtClean="0">
                          <a:ln>
                            <a:noFill/>
                          </a:ln>
                          <a:solidFill>
                            <a:schemeClr val="tx1"/>
                          </a:solidFill>
                          <a:effectLst/>
                          <a:latin typeface="Times New Roman" pitchFamily="18" charset="0"/>
                          <a:cs typeface="Times New Roman" pitchFamily="18" charset="0"/>
                        </a:rPr>
                        <a:t>75</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18115">
                                            <p:txEl>
                                              <p:pRg st="0" end="0"/>
                                            </p:txEl>
                                          </p:spTgt>
                                        </p:tgtEl>
                                        <p:attrNameLst>
                                          <p:attrName>style.visibility</p:attrName>
                                        </p:attrNameLst>
                                      </p:cBhvr>
                                      <p:to>
                                        <p:strVal val="visible"/>
                                      </p:to>
                                    </p:set>
                                    <p:anim calcmode="lin" valueType="num">
                                      <p:cBhvr>
                                        <p:cTn id="7" dur="1000" fill="hold"/>
                                        <p:tgtEl>
                                          <p:spTgt spid="21811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1811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18115">
                                            <p:txEl>
                                              <p:pRg st="0" end="0"/>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218115">
                                            <p:txEl>
                                              <p:pRg st="4" end="4"/>
                                            </p:txEl>
                                          </p:spTgt>
                                        </p:tgtEl>
                                        <p:attrNameLst>
                                          <p:attrName>style.visibility</p:attrName>
                                        </p:attrNameLst>
                                      </p:cBhvr>
                                      <p:to>
                                        <p:strVal val="visible"/>
                                      </p:to>
                                    </p:set>
                                    <p:anim calcmode="lin" valueType="num">
                                      <p:cBhvr>
                                        <p:cTn id="12" dur="1000" fill="hold"/>
                                        <p:tgtEl>
                                          <p:spTgt spid="218115">
                                            <p:txEl>
                                              <p:pRg st="4" end="4"/>
                                            </p:txEl>
                                          </p:spTgt>
                                        </p:tgtEl>
                                        <p:attrNameLst>
                                          <p:attrName>ppt_w</p:attrName>
                                        </p:attrNameLst>
                                      </p:cBhvr>
                                      <p:tavLst>
                                        <p:tav tm="0">
                                          <p:val>
                                            <p:strVal val="#ppt_w*0.70"/>
                                          </p:val>
                                        </p:tav>
                                        <p:tav tm="100000">
                                          <p:val>
                                            <p:strVal val="#ppt_w"/>
                                          </p:val>
                                        </p:tav>
                                      </p:tavLst>
                                    </p:anim>
                                    <p:anim calcmode="lin" valueType="num">
                                      <p:cBhvr>
                                        <p:cTn id="13" dur="1000" fill="hold"/>
                                        <p:tgtEl>
                                          <p:spTgt spid="218115">
                                            <p:txEl>
                                              <p:pRg st="4" end="4"/>
                                            </p:txEl>
                                          </p:spTgt>
                                        </p:tgtEl>
                                        <p:attrNameLst>
                                          <p:attrName>ppt_h</p:attrName>
                                        </p:attrNameLst>
                                      </p:cBhvr>
                                      <p:tavLst>
                                        <p:tav tm="0">
                                          <p:val>
                                            <p:strVal val="#ppt_h"/>
                                          </p:val>
                                        </p:tav>
                                        <p:tav tm="100000">
                                          <p:val>
                                            <p:strVal val="#ppt_h"/>
                                          </p:val>
                                        </p:tav>
                                      </p:tavLst>
                                    </p:anim>
                                    <p:animEffect transition="in" filter="fade">
                                      <p:cBhvr>
                                        <p:cTn id="14" dur="1000"/>
                                        <p:tgtEl>
                                          <p:spTgt spid="2181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5"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Slide Number Placeholder 4"/>
          <p:cNvSpPr>
            <a:spLocks noGrp="1"/>
          </p:cNvSpPr>
          <p:nvPr>
            <p:ph type="sldNum" sz="quarter" idx="11"/>
          </p:nvPr>
        </p:nvSpPr>
        <p:spPr>
          <a:noFill/>
        </p:spPr>
        <p:txBody>
          <a:bodyPr/>
          <a:lstStyle/>
          <a:p>
            <a:fld id="{2592522F-DEEB-4550-978B-7D035F165BC4}" type="slidenum">
              <a:rPr lang="he-IL" smtClean="0"/>
              <a:pPr/>
              <a:t>37</a:t>
            </a:fld>
            <a:endParaRPr lang="en-US" smtClean="0"/>
          </a:p>
        </p:txBody>
      </p:sp>
      <p:sp>
        <p:nvSpPr>
          <p:cNvPr id="39939" name="Rectangle 2"/>
          <p:cNvSpPr>
            <a:spLocks noGrp="1" noChangeArrowheads="1"/>
          </p:cNvSpPr>
          <p:nvPr>
            <p:ph type="title"/>
          </p:nvPr>
        </p:nvSpPr>
        <p:spPr>
          <a:xfrm>
            <a:off x="900113" y="188913"/>
            <a:ext cx="6892925" cy="1255712"/>
          </a:xfrm>
        </p:spPr>
        <p:txBody>
          <a:bodyPr/>
          <a:lstStyle/>
          <a:p>
            <a:pPr eaLnBrk="1" hangingPunct="1"/>
            <a:r>
              <a:rPr lang="he-IL" sz="3600" smtClean="0"/>
              <a:t>מתאם וסיבתיות (2)</a:t>
            </a:r>
            <a:endParaRPr lang="en-US" sz="3600" smtClean="0"/>
          </a:p>
        </p:txBody>
      </p:sp>
      <p:sp>
        <p:nvSpPr>
          <p:cNvPr id="219139" name="Rectangle 3"/>
          <p:cNvSpPr>
            <a:spLocks noGrp="1" noChangeArrowheads="1"/>
          </p:cNvSpPr>
          <p:nvPr>
            <p:ph type="body" idx="1"/>
          </p:nvPr>
        </p:nvSpPr>
        <p:spPr>
          <a:xfrm>
            <a:off x="827088" y="1989138"/>
            <a:ext cx="8029575" cy="4414837"/>
          </a:xfrm>
        </p:spPr>
        <p:txBody>
          <a:bodyPr/>
          <a:lstStyle/>
          <a:p>
            <a:pPr marL="342900" indent="-342900" algn="just" eaLnBrk="1" hangingPunct="1">
              <a:lnSpc>
                <a:spcPct val="80000"/>
              </a:lnSpc>
              <a:buClr>
                <a:srgbClr val="0000FF"/>
              </a:buClr>
              <a:buFont typeface="Wingdings 2" pitchFamily="18" charset="2"/>
              <a:buChar char="&lt;"/>
            </a:pPr>
            <a:r>
              <a:rPr lang="he-IL" sz="2000" smtClean="0"/>
              <a:t>ייתכן כי אכילת אפרסמונים גורמת לחסימת מעיים (קשר ישיר).</a:t>
            </a:r>
          </a:p>
          <a:p>
            <a:pPr marL="742950" lvl="1" indent="-285750" algn="just" eaLnBrk="1" hangingPunct="1">
              <a:lnSpc>
                <a:spcPct val="80000"/>
              </a:lnSpc>
              <a:buClr>
                <a:srgbClr val="0000FF"/>
              </a:buClr>
            </a:pPr>
            <a:r>
              <a:rPr lang="he-IL" sz="1800" smtClean="0"/>
              <a:t> </a:t>
            </a:r>
            <a:r>
              <a:rPr lang="en-US" sz="1800" smtClean="0"/>
              <a:t>A </a:t>
            </a:r>
            <a:r>
              <a:rPr lang="en-US" sz="1800" smtClean="0">
                <a:sym typeface="Wingdings" pitchFamily="2" charset="2"/>
              </a:rPr>
              <a:t> B</a:t>
            </a:r>
            <a:endParaRPr lang="he-IL" sz="1800" smtClean="0">
              <a:sym typeface="Wingdings" pitchFamily="2" charset="2"/>
            </a:endParaRPr>
          </a:p>
          <a:p>
            <a:pPr marL="342900" indent="-342900" algn="just" eaLnBrk="1" hangingPunct="1">
              <a:lnSpc>
                <a:spcPct val="80000"/>
              </a:lnSpc>
              <a:buFont typeface="Wingdings" pitchFamily="2" charset="2"/>
              <a:buNone/>
            </a:pPr>
            <a:r>
              <a:rPr lang="he-IL" sz="2800" smtClean="0"/>
              <a:t>אבל ייתכן גם כי ...</a:t>
            </a:r>
          </a:p>
          <a:p>
            <a:pPr marL="342900" indent="-342900" algn="just" eaLnBrk="1" hangingPunct="1">
              <a:lnSpc>
                <a:spcPct val="80000"/>
              </a:lnSpc>
              <a:buClr>
                <a:srgbClr val="FF0000"/>
              </a:buClr>
              <a:buFont typeface="Wingdings 2" pitchFamily="18" charset="2"/>
              <a:buChar char="N"/>
            </a:pPr>
            <a:r>
              <a:rPr lang="he-IL" sz="2000" smtClean="0"/>
              <a:t>ייתכן כי חסימת מעי מעוררת באנשים צורך לאכילת אפרסמונים </a:t>
            </a:r>
            <a:r>
              <a:rPr lang="he-IL" sz="2000" b="1" smtClean="0"/>
              <a:t>(קשר ישיר הפוך).</a:t>
            </a:r>
          </a:p>
          <a:p>
            <a:pPr marL="742950" lvl="1" indent="-285750" algn="just" eaLnBrk="1" hangingPunct="1">
              <a:lnSpc>
                <a:spcPct val="80000"/>
              </a:lnSpc>
              <a:buClr>
                <a:srgbClr val="FF0000"/>
              </a:buClr>
              <a:buSzPct val="70000"/>
            </a:pPr>
            <a:r>
              <a:rPr lang="en-US" sz="1800" smtClean="0">
                <a:sym typeface="Wingdings" pitchFamily="2" charset="2"/>
              </a:rPr>
              <a:t>B  A</a:t>
            </a:r>
          </a:p>
          <a:p>
            <a:pPr marL="342900" indent="-342900" algn="just" eaLnBrk="1" hangingPunct="1">
              <a:lnSpc>
                <a:spcPct val="80000"/>
              </a:lnSpc>
              <a:buClr>
                <a:srgbClr val="FF0000"/>
              </a:buClr>
              <a:buFont typeface="Wingdings 2" pitchFamily="18" charset="2"/>
              <a:buChar char="N"/>
            </a:pPr>
            <a:r>
              <a:rPr lang="he-IL" sz="2000" smtClean="0"/>
              <a:t>ייתכן כי גורם שלישי (חוסר איזון כימי בגוף) גורם הן לחסימת מעי והן מעורר צורך לאכול אפרסמונים </a:t>
            </a:r>
            <a:r>
              <a:rPr lang="he-IL" sz="2000" b="1" smtClean="0"/>
              <a:t>(מתאם מזויף).</a:t>
            </a:r>
          </a:p>
          <a:p>
            <a:pPr marL="742950" lvl="1" indent="-285750" algn="just" eaLnBrk="1" hangingPunct="1">
              <a:lnSpc>
                <a:spcPct val="80000"/>
              </a:lnSpc>
              <a:buClr>
                <a:srgbClr val="FF0000"/>
              </a:buClr>
              <a:buSzPct val="70000"/>
            </a:pPr>
            <a:r>
              <a:rPr lang="en-US" sz="1800" smtClean="0"/>
              <a:t>C </a:t>
            </a:r>
            <a:r>
              <a:rPr lang="en-US" sz="1800" smtClean="0">
                <a:sym typeface="Wingdings" pitchFamily="2" charset="2"/>
              </a:rPr>
              <a:t> A</a:t>
            </a:r>
            <a:endParaRPr lang="he-IL" sz="1800" smtClean="0"/>
          </a:p>
          <a:p>
            <a:pPr marL="742950" lvl="1" indent="-285750" algn="just" eaLnBrk="1" hangingPunct="1">
              <a:lnSpc>
                <a:spcPct val="80000"/>
              </a:lnSpc>
              <a:buClr>
                <a:srgbClr val="FF0000"/>
              </a:buClr>
              <a:buSzPct val="70000"/>
            </a:pPr>
            <a:r>
              <a:rPr lang="en-US" sz="1800" smtClean="0"/>
              <a:t>C </a:t>
            </a:r>
            <a:r>
              <a:rPr lang="en-US" sz="1800" smtClean="0">
                <a:sym typeface="Wingdings" pitchFamily="2" charset="2"/>
              </a:rPr>
              <a:t> B</a:t>
            </a:r>
            <a:endParaRPr lang="he-IL" sz="1800" smtClean="0">
              <a:sym typeface="Wingdings" pitchFamily="2" charset="2"/>
            </a:endParaRPr>
          </a:p>
          <a:p>
            <a:pPr marL="342900" indent="-342900" algn="just" eaLnBrk="1" hangingPunct="1">
              <a:lnSpc>
                <a:spcPct val="80000"/>
              </a:lnSpc>
              <a:buClr>
                <a:srgbClr val="FF0000"/>
              </a:buClr>
              <a:buFont typeface="Wingdings 2" pitchFamily="18" charset="2"/>
              <a:buChar char="N"/>
            </a:pPr>
            <a:r>
              <a:rPr lang="he-IL" sz="2000" smtClean="0">
                <a:sym typeface="Wingdings" pitchFamily="2" charset="2"/>
              </a:rPr>
              <a:t>ייתכן כי רק כאשר משתנה שלישי (ניתוח בקיבה) קיים, מתקיים הקשר בין המשתנים </a:t>
            </a:r>
            <a:r>
              <a:rPr lang="he-IL" sz="2000" b="1" smtClean="0">
                <a:sym typeface="Wingdings" pitchFamily="2" charset="2"/>
              </a:rPr>
              <a:t>(קשר מותנה).</a:t>
            </a:r>
          </a:p>
          <a:p>
            <a:pPr marL="742950" lvl="1" indent="-285750" algn="just" eaLnBrk="1" hangingPunct="1">
              <a:lnSpc>
                <a:spcPct val="80000"/>
              </a:lnSpc>
              <a:buClr>
                <a:srgbClr val="FF0000"/>
              </a:buClr>
              <a:buSzPct val="70000"/>
            </a:pPr>
            <a:r>
              <a:rPr lang="en-US" sz="1800" smtClean="0">
                <a:sym typeface="Wingdings" pitchFamily="2" charset="2"/>
              </a:rPr>
              <a:t>A  B</a:t>
            </a:r>
            <a:r>
              <a:rPr lang="he-IL" sz="1800" smtClean="0">
                <a:sym typeface="Wingdings" pitchFamily="2" charset="2"/>
              </a:rPr>
              <a:t> רק כאשר </a:t>
            </a:r>
            <a:r>
              <a:rPr lang="en-US" sz="1800" smtClean="0">
                <a:sym typeface="Wingdings" pitchFamily="2" charset="2"/>
              </a:rPr>
              <a:t>C</a:t>
            </a:r>
            <a:r>
              <a:rPr lang="he-IL" sz="1800" smtClean="0">
                <a:sym typeface="Wingdings" pitchFamily="2" charset="2"/>
              </a:rPr>
              <a:t> מתקיים.</a:t>
            </a:r>
          </a:p>
          <a:p>
            <a:pPr marL="342900" indent="-342900" algn="just" eaLnBrk="1" hangingPunct="1">
              <a:lnSpc>
                <a:spcPct val="80000"/>
              </a:lnSpc>
              <a:buClr>
                <a:srgbClr val="FF0000"/>
              </a:buClr>
              <a:buFont typeface="Wingdings 2" pitchFamily="18" charset="2"/>
              <a:buChar char="N"/>
            </a:pPr>
            <a:r>
              <a:rPr lang="he-IL" sz="2000" smtClean="0">
                <a:sym typeface="Wingdings" pitchFamily="2" charset="2"/>
              </a:rPr>
              <a:t>ייתכן כי יש </a:t>
            </a:r>
            <a:r>
              <a:rPr lang="he-IL" sz="2000" b="1" smtClean="0">
                <a:sym typeface="Wingdings" pitchFamily="2" charset="2"/>
              </a:rPr>
              <a:t>גורם מתווך</a:t>
            </a:r>
            <a:r>
              <a:rPr lang="he-IL" sz="2000" smtClean="0">
                <a:sym typeface="Wingdings" pitchFamily="2" charset="2"/>
              </a:rPr>
              <a:t>, אכילת אפרסמונים מגדילה את כמות הסיבים בגוף, עליה בכמות הסיבים גורמת לחסימה במעי. </a:t>
            </a:r>
          </a:p>
          <a:p>
            <a:pPr marL="742950" lvl="1" indent="-285750" algn="just" eaLnBrk="1" hangingPunct="1">
              <a:lnSpc>
                <a:spcPct val="80000"/>
              </a:lnSpc>
              <a:buClr>
                <a:srgbClr val="FF0000"/>
              </a:buClr>
              <a:buSzPct val="70000"/>
            </a:pPr>
            <a:r>
              <a:rPr lang="en-US" sz="1800" smtClean="0">
                <a:sym typeface="Wingdings" pitchFamily="2" charset="2"/>
              </a:rPr>
              <a:t>A  C  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19139">
                                            <p:txEl>
                                              <p:pRg st="0" end="0"/>
                                            </p:txEl>
                                          </p:spTgt>
                                        </p:tgtEl>
                                        <p:attrNameLst>
                                          <p:attrName>style.visibility</p:attrName>
                                        </p:attrNameLst>
                                      </p:cBhvr>
                                      <p:to>
                                        <p:strVal val="visible"/>
                                      </p:to>
                                    </p:set>
                                    <p:anim calcmode="lin" valueType="num">
                                      <p:cBhvr>
                                        <p:cTn id="7" dur="500" fill="hold"/>
                                        <p:tgtEl>
                                          <p:spTgt spid="21913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1913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19139">
                                            <p:txEl>
                                              <p:pRg st="0" end="0"/>
                                            </p:txEl>
                                          </p:spTgt>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19139">
                                            <p:txEl>
                                              <p:pRg st="1" end="1"/>
                                            </p:txEl>
                                          </p:spTgt>
                                        </p:tgtEl>
                                        <p:attrNameLst>
                                          <p:attrName>style.visibility</p:attrName>
                                        </p:attrNameLst>
                                      </p:cBhvr>
                                      <p:to>
                                        <p:strVal val="visible"/>
                                      </p:to>
                                    </p:set>
                                    <p:anim calcmode="lin" valueType="num">
                                      <p:cBhvr>
                                        <p:cTn id="12" dur="500" fill="hold"/>
                                        <p:tgtEl>
                                          <p:spTgt spid="219139">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219139">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219139">
                                            <p:txEl>
                                              <p:pRg st="1" end="1"/>
                                            </p:txEl>
                                          </p:spTgt>
                                        </p:tgtEl>
                                      </p:cBhvr>
                                    </p:animEffect>
                                  </p:childTnLst>
                                </p:cTn>
                              </p:par>
                            </p:childTnLst>
                          </p:cTn>
                        </p:par>
                        <p:par>
                          <p:cTn id="15" fill="hold" nodeType="afterGroup">
                            <p:stCondLst>
                              <p:cond delay="500"/>
                            </p:stCondLst>
                            <p:childTnLst>
                              <p:par>
                                <p:cTn id="16" presetID="53" presetClass="entr" presetSubtype="0" fill="hold" grpId="0" nodeType="afterEffect">
                                  <p:stCondLst>
                                    <p:cond delay="0"/>
                                  </p:stCondLst>
                                  <p:childTnLst>
                                    <p:set>
                                      <p:cBhvr>
                                        <p:cTn id="17" dur="1" fill="hold">
                                          <p:stCondLst>
                                            <p:cond delay="0"/>
                                          </p:stCondLst>
                                        </p:cTn>
                                        <p:tgtEl>
                                          <p:spTgt spid="219139">
                                            <p:txEl>
                                              <p:pRg st="2" end="2"/>
                                            </p:txEl>
                                          </p:spTgt>
                                        </p:tgtEl>
                                        <p:attrNameLst>
                                          <p:attrName>style.visibility</p:attrName>
                                        </p:attrNameLst>
                                      </p:cBhvr>
                                      <p:to>
                                        <p:strVal val="visible"/>
                                      </p:to>
                                    </p:set>
                                    <p:anim calcmode="lin" valueType="num">
                                      <p:cBhvr>
                                        <p:cTn id="18" dur="500" fill="hold"/>
                                        <p:tgtEl>
                                          <p:spTgt spid="219139">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219139">
                                            <p:txEl>
                                              <p:pRg st="2" end="2"/>
                                            </p:txEl>
                                          </p:spTgt>
                                        </p:tgtEl>
                                        <p:attrNameLst>
                                          <p:attrName>ppt_h</p:attrName>
                                        </p:attrNameLst>
                                      </p:cBhvr>
                                      <p:tavLst>
                                        <p:tav tm="0">
                                          <p:val>
                                            <p:fltVal val="0"/>
                                          </p:val>
                                        </p:tav>
                                        <p:tav tm="100000">
                                          <p:val>
                                            <p:strVal val="#ppt_h"/>
                                          </p:val>
                                        </p:tav>
                                      </p:tavLst>
                                    </p:anim>
                                    <p:animEffect transition="in" filter="fade">
                                      <p:cBhvr>
                                        <p:cTn id="20" dur="500"/>
                                        <p:tgtEl>
                                          <p:spTgt spid="219139">
                                            <p:txEl>
                                              <p:pRg st="2" end="2"/>
                                            </p:txEl>
                                          </p:spTgt>
                                        </p:tgtEl>
                                      </p:cBhvr>
                                    </p:animEffect>
                                  </p:childTnLst>
                                </p:cTn>
                              </p:par>
                            </p:childTnLst>
                          </p:cTn>
                        </p:par>
                        <p:par>
                          <p:cTn id="21" fill="hold" nodeType="afterGroup">
                            <p:stCondLst>
                              <p:cond delay="1000"/>
                            </p:stCondLst>
                            <p:childTnLst>
                              <p:par>
                                <p:cTn id="22" presetID="53" presetClass="entr" presetSubtype="0" fill="hold" grpId="0" nodeType="afterEffect">
                                  <p:stCondLst>
                                    <p:cond delay="0"/>
                                  </p:stCondLst>
                                  <p:childTnLst>
                                    <p:set>
                                      <p:cBhvr>
                                        <p:cTn id="23" dur="1" fill="hold">
                                          <p:stCondLst>
                                            <p:cond delay="0"/>
                                          </p:stCondLst>
                                        </p:cTn>
                                        <p:tgtEl>
                                          <p:spTgt spid="219139">
                                            <p:txEl>
                                              <p:pRg st="3" end="3"/>
                                            </p:txEl>
                                          </p:spTgt>
                                        </p:tgtEl>
                                        <p:attrNameLst>
                                          <p:attrName>style.visibility</p:attrName>
                                        </p:attrNameLst>
                                      </p:cBhvr>
                                      <p:to>
                                        <p:strVal val="visible"/>
                                      </p:to>
                                    </p:set>
                                    <p:anim calcmode="lin" valueType="num">
                                      <p:cBhvr>
                                        <p:cTn id="24" dur="500" fill="hold"/>
                                        <p:tgtEl>
                                          <p:spTgt spid="219139">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219139">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219139">
                                            <p:txEl>
                                              <p:pRg st="3" end="3"/>
                                            </p:txEl>
                                          </p:spTgt>
                                        </p:tgtEl>
                                      </p:cBhvr>
                                    </p:animEffect>
                                  </p:childTnLst>
                                </p:cTn>
                              </p:par>
                            </p:childTnLst>
                          </p:cTn>
                        </p:par>
                        <p:par>
                          <p:cTn id="27" fill="hold" nodeType="afterGroup">
                            <p:stCondLst>
                              <p:cond delay="1500"/>
                            </p:stCondLst>
                            <p:childTnLst>
                              <p:par>
                                <p:cTn id="28" presetID="53" presetClass="entr" presetSubtype="0" fill="hold" grpId="0" nodeType="afterEffect">
                                  <p:stCondLst>
                                    <p:cond delay="0"/>
                                  </p:stCondLst>
                                  <p:childTnLst>
                                    <p:set>
                                      <p:cBhvr>
                                        <p:cTn id="29" dur="1" fill="hold">
                                          <p:stCondLst>
                                            <p:cond delay="0"/>
                                          </p:stCondLst>
                                        </p:cTn>
                                        <p:tgtEl>
                                          <p:spTgt spid="219139">
                                            <p:txEl>
                                              <p:pRg st="4" end="4"/>
                                            </p:txEl>
                                          </p:spTgt>
                                        </p:tgtEl>
                                        <p:attrNameLst>
                                          <p:attrName>style.visibility</p:attrName>
                                        </p:attrNameLst>
                                      </p:cBhvr>
                                      <p:to>
                                        <p:strVal val="visible"/>
                                      </p:to>
                                    </p:set>
                                    <p:anim calcmode="lin" valueType="num">
                                      <p:cBhvr>
                                        <p:cTn id="30" dur="500" fill="hold"/>
                                        <p:tgtEl>
                                          <p:spTgt spid="219139">
                                            <p:txEl>
                                              <p:pRg st="4" end="4"/>
                                            </p:txEl>
                                          </p:spTgt>
                                        </p:tgtEl>
                                        <p:attrNameLst>
                                          <p:attrName>ppt_w</p:attrName>
                                        </p:attrNameLst>
                                      </p:cBhvr>
                                      <p:tavLst>
                                        <p:tav tm="0">
                                          <p:val>
                                            <p:fltVal val="0"/>
                                          </p:val>
                                        </p:tav>
                                        <p:tav tm="100000">
                                          <p:val>
                                            <p:strVal val="#ppt_w"/>
                                          </p:val>
                                        </p:tav>
                                      </p:tavLst>
                                    </p:anim>
                                    <p:anim calcmode="lin" valueType="num">
                                      <p:cBhvr>
                                        <p:cTn id="31" dur="500" fill="hold"/>
                                        <p:tgtEl>
                                          <p:spTgt spid="219139">
                                            <p:txEl>
                                              <p:pRg st="4" end="4"/>
                                            </p:txEl>
                                          </p:spTgt>
                                        </p:tgtEl>
                                        <p:attrNameLst>
                                          <p:attrName>ppt_h</p:attrName>
                                        </p:attrNameLst>
                                      </p:cBhvr>
                                      <p:tavLst>
                                        <p:tav tm="0">
                                          <p:val>
                                            <p:fltVal val="0"/>
                                          </p:val>
                                        </p:tav>
                                        <p:tav tm="100000">
                                          <p:val>
                                            <p:strVal val="#ppt_h"/>
                                          </p:val>
                                        </p:tav>
                                      </p:tavLst>
                                    </p:anim>
                                    <p:animEffect transition="in" filter="fade">
                                      <p:cBhvr>
                                        <p:cTn id="32" dur="500"/>
                                        <p:tgtEl>
                                          <p:spTgt spid="219139">
                                            <p:txEl>
                                              <p:pRg st="4" end="4"/>
                                            </p:txEl>
                                          </p:spTgt>
                                        </p:tgtEl>
                                      </p:cBhvr>
                                    </p:animEffect>
                                  </p:childTnLst>
                                </p:cTn>
                              </p:par>
                            </p:childTnLst>
                          </p:cTn>
                        </p:par>
                        <p:par>
                          <p:cTn id="33" fill="hold" nodeType="afterGroup">
                            <p:stCondLst>
                              <p:cond delay="2000"/>
                            </p:stCondLst>
                            <p:childTnLst>
                              <p:par>
                                <p:cTn id="34" presetID="53" presetClass="entr" presetSubtype="0" fill="hold" grpId="0" nodeType="afterEffect">
                                  <p:stCondLst>
                                    <p:cond delay="0"/>
                                  </p:stCondLst>
                                  <p:childTnLst>
                                    <p:set>
                                      <p:cBhvr>
                                        <p:cTn id="35" dur="1" fill="hold">
                                          <p:stCondLst>
                                            <p:cond delay="0"/>
                                          </p:stCondLst>
                                        </p:cTn>
                                        <p:tgtEl>
                                          <p:spTgt spid="219139">
                                            <p:txEl>
                                              <p:pRg st="5" end="5"/>
                                            </p:txEl>
                                          </p:spTgt>
                                        </p:tgtEl>
                                        <p:attrNameLst>
                                          <p:attrName>style.visibility</p:attrName>
                                        </p:attrNameLst>
                                      </p:cBhvr>
                                      <p:to>
                                        <p:strVal val="visible"/>
                                      </p:to>
                                    </p:set>
                                    <p:anim calcmode="lin" valueType="num">
                                      <p:cBhvr>
                                        <p:cTn id="36" dur="500" fill="hold"/>
                                        <p:tgtEl>
                                          <p:spTgt spid="219139">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219139">
                                            <p:txEl>
                                              <p:pRg st="5" end="5"/>
                                            </p:txEl>
                                          </p:spTgt>
                                        </p:tgtEl>
                                        <p:attrNameLst>
                                          <p:attrName>ppt_h</p:attrName>
                                        </p:attrNameLst>
                                      </p:cBhvr>
                                      <p:tavLst>
                                        <p:tav tm="0">
                                          <p:val>
                                            <p:fltVal val="0"/>
                                          </p:val>
                                        </p:tav>
                                        <p:tav tm="100000">
                                          <p:val>
                                            <p:strVal val="#ppt_h"/>
                                          </p:val>
                                        </p:tav>
                                      </p:tavLst>
                                    </p:anim>
                                    <p:animEffect transition="in" filter="fade">
                                      <p:cBhvr>
                                        <p:cTn id="38" dur="500"/>
                                        <p:tgtEl>
                                          <p:spTgt spid="219139">
                                            <p:txEl>
                                              <p:pRg st="5" end="5"/>
                                            </p:txEl>
                                          </p:spTgt>
                                        </p:tgtEl>
                                      </p:cBhvr>
                                    </p:animEffect>
                                  </p:childTnLst>
                                </p:cTn>
                              </p:par>
                            </p:childTnLst>
                          </p:cTn>
                        </p:par>
                        <p:par>
                          <p:cTn id="39" fill="hold" nodeType="afterGroup">
                            <p:stCondLst>
                              <p:cond delay="2500"/>
                            </p:stCondLst>
                            <p:childTnLst>
                              <p:par>
                                <p:cTn id="40" presetID="53" presetClass="entr" presetSubtype="0" fill="hold" grpId="0" nodeType="afterEffect">
                                  <p:stCondLst>
                                    <p:cond delay="0"/>
                                  </p:stCondLst>
                                  <p:childTnLst>
                                    <p:set>
                                      <p:cBhvr>
                                        <p:cTn id="41" dur="1" fill="hold">
                                          <p:stCondLst>
                                            <p:cond delay="0"/>
                                          </p:stCondLst>
                                        </p:cTn>
                                        <p:tgtEl>
                                          <p:spTgt spid="219139">
                                            <p:txEl>
                                              <p:pRg st="6" end="6"/>
                                            </p:txEl>
                                          </p:spTgt>
                                        </p:tgtEl>
                                        <p:attrNameLst>
                                          <p:attrName>style.visibility</p:attrName>
                                        </p:attrNameLst>
                                      </p:cBhvr>
                                      <p:to>
                                        <p:strVal val="visible"/>
                                      </p:to>
                                    </p:set>
                                    <p:anim calcmode="lin" valueType="num">
                                      <p:cBhvr>
                                        <p:cTn id="42" dur="500" fill="hold"/>
                                        <p:tgtEl>
                                          <p:spTgt spid="219139">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219139">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219139">
                                            <p:txEl>
                                              <p:pRg st="6" end="6"/>
                                            </p:txEl>
                                          </p:spTgt>
                                        </p:tgtEl>
                                      </p:cBhvr>
                                    </p:animEffect>
                                  </p:childTnLst>
                                </p:cTn>
                              </p:par>
                            </p:childTnLst>
                          </p:cTn>
                        </p:par>
                        <p:par>
                          <p:cTn id="45" fill="hold" nodeType="afterGroup">
                            <p:stCondLst>
                              <p:cond delay="3000"/>
                            </p:stCondLst>
                            <p:childTnLst>
                              <p:par>
                                <p:cTn id="46" presetID="53" presetClass="entr" presetSubtype="0" fill="hold" grpId="0" nodeType="afterEffect">
                                  <p:stCondLst>
                                    <p:cond delay="0"/>
                                  </p:stCondLst>
                                  <p:childTnLst>
                                    <p:set>
                                      <p:cBhvr>
                                        <p:cTn id="47" dur="1" fill="hold">
                                          <p:stCondLst>
                                            <p:cond delay="0"/>
                                          </p:stCondLst>
                                        </p:cTn>
                                        <p:tgtEl>
                                          <p:spTgt spid="219139">
                                            <p:txEl>
                                              <p:pRg st="7" end="7"/>
                                            </p:txEl>
                                          </p:spTgt>
                                        </p:tgtEl>
                                        <p:attrNameLst>
                                          <p:attrName>style.visibility</p:attrName>
                                        </p:attrNameLst>
                                      </p:cBhvr>
                                      <p:to>
                                        <p:strVal val="visible"/>
                                      </p:to>
                                    </p:set>
                                    <p:anim calcmode="lin" valueType="num">
                                      <p:cBhvr>
                                        <p:cTn id="48" dur="500" fill="hold"/>
                                        <p:tgtEl>
                                          <p:spTgt spid="219139">
                                            <p:txEl>
                                              <p:pRg st="7" end="7"/>
                                            </p:txEl>
                                          </p:spTgt>
                                        </p:tgtEl>
                                        <p:attrNameLst>
                                          <p:attrName>ppt_w</p:attrName>
                                        </p:attrNameLst>
                                      </p:cBhvr>
                                      <p:tavLst>
                                        <p:tav tm="0">
                                          <p:val>
                                            <p:fltVal val="0"/>
                                          </p:val>
                                        </p:tav>
                                        <p:tav tm="100000">
                                          <p:val>
                                            <p:strVal val="#ppt_w"/>
                                          </p:val>
                                        </p:tav>
                                      </p:tavLst>
                                    </p:anim>
                                    <p:anim calcmode="lin" valueType="num">
                                      <p:cBhvr>
                                        <p:cTn id="49" dur="500" fill="hold"/>
                                        <p:tgtEl>
                                          <p:spTgt spid="219139">
                                            <p:txEl>
                                              <p:pRg st="7" end="7"/>
                                            </p:txEl>
                                          </p:spTgt>
                                        </p:tgtEl>
                                        <p:attrNameLst>
                                          <p:attrName>ppt_h</p:attrName>
                                        </p:attrNameLst>
                                      </p:cBhvr>
                                      <p:tavLst>
                                        <p:tav tm="0">
                                          <p:val>
                                            <p:fltVal val="0"/>
                                          </p:val>
                                        </p:tav>
                                        <p:tav tm="100000">
                                          <p:val>
                                            <p:strVal val="#ppt_h"/>
                                          </p:val>
                                        </p:tav>
                                      </p:tavLst>
                                    </p:anim>
                                    <p:animEffect transition="in" filter="fade">
                                      <p:cBhvr>
                                        <p:cTn id="50" dur="500"/>
                                        <p:tgtEl>
                                          <p:spTgt spid="219139">
                                            <p:txEl>
                                              <p:pRg st="7" end="7"/>
                                            </p:txEl>
                                          </p:spTgt>
                                        </p:tgtEl>
                                      </p:cBhvr>
                                    </p:animEffect>
                                  </p:childTnLst>
                                </p:cTn>
                              </p:par>
                            </p:childTnLst>
                          </p:cTn>
                        </p:par>
                        <p:par>
                          <p:cTn id="51" fill="hold" nodeType="afterGroup">
                            <p:stCondLst>
                              <p:cond delay="3500"/>
                            </p:stCondLst>
                            <p:childTnLst>
                              <p:par>
                                <p:cTn id="52" presetID="53" presetClass="entr" presetSubtype="0" fill="hold" grpId="0" nodeType="afterEffect">
                                  <p:stCondLst>
                                    <p:cond delay="0"/>
                                  </p:stCondLst>
                                  <p:childTnLst>
                                    <p:set>
                                      <p:cBhvr>
                                        <p:cTn id="53" dur="1" fill="hold">
                                          <p:stCondLst>
                                            <p:cond delay="0"/>
                                          </p:stCondLst>
                                        </p:cTn>
                                        <p:tgtEl>
                                          <p:spTgt spid="219139">
                                            <p:txEl>
                                              <p:pRg st="8" end="8"/>
                                            </p:txEl>
                                          </p:spTgt>
                                        </p:tgtEl>
                                        <p:attrNameLst>
                                          <p:attrName>style.visibility</p:attrName>
                                        </p:attrNameLst>
                                      </p:cBhvr>
                                      <p:to>
                                        <p:strVal val="visible"/>
                                      </p:to>
                                    </p:set>
                                    <p:anim calcmode="lin" valueType="num">
                                      <p:cBhvr>
                                        <p:cTn id="54" dur="500" fill="hold"/>
                                        <p:tgtEl>
                                          <p:spTgt spid="219139">
                                            <p:txEl>
                                              <p:pRg st="8" end="8"/>
                                            </p:txEl>
                                          </p:spTgt>
                                        </p:tgtEl>
                                        <p:attrNameLst>
                                          <p:attrName>ppt_w</p:attrName>
                                        </p:attrNameLst>
                                      </p:cBhvr>
                                      <p:tavLst>
                                        <p:tav tm="0">
                                          <p:val>
                                            <p:fltVal val="0"/>
                                          </p:val>
                                        </p:tav>
                                        <p:tav tm="100000">
                                          <p:val>
                                            <p:strVal val="#ppt_w"/>
                                          </p:val>
                                        </p:tav>
                                      </p:tavLst>
                                    </p:anim>
                                    <p:anim calcmode="lin" valueType="num">
                                      <p:cBhvr>
                                        <p:cTn id="55" dur="500" fill="hold"/>
                                        <p:tgtEl>
                                          <p:spTgt spid="219139">
                                            <p:txEl>
                                              <p:pRg st="8" end="8"/>
                                            </p:txEl>
                                          </p:spTgt>
                                        </p:tgtEl>
                                        <p:attrNameLst>
                                          <p:attrName>ppt_h</p:attrName>
                                        </p:attrNameLst>
                                      </p:cBhvr>
                                      <p:tavLst>
                                        <p:tav tm="0">
                                          <p:val>
                                            <p:fltVal val="0"/>
                                          </p:val>
                                        </p:tav>
                                        <p:tav tm="100000">
                                          <p:val>
                                            <p:strVal val="#ppt_h"/>
                                          </p:val>
                                        </p:tav>
                                      </p:tavLst>
                                    </p:anim>
                                    <p:animEffect transition="in" filter="fade">
                                      <p:cBhvr>
                                        <p:cTn id="56" dur="500"/>
                                        <p:tgtEl>
                                          <p:spTgt spid="219139">
                                            <p:txEl>
                                              <p:pRg st="8" end="8"/>
                                            </p:txEl>
                                          </p:spTgt>
                                        </p:tgtEl>
                                      </p:cBhvr>
                                    </p:animEffect>
                                  </p:childTnLst>
                                </p:cTn>
                              </p:par>
                            </p:childTnLst>
                          </p:cTn>
                        </p:par>
                        <p:par>
                          <p:cTn id="57" fill="hold" nodeType="afterGroup">
                            <p:stCondLst>
                              <p:cond delay="4000"/>
                            </p:stCondLst>
                            <p:childTnLst>
                              <p:par>
                                <p:cTn id="58" presetID="53" presetClass="entr" presetSubtype="0" fill="hold" grpId="0" nodeType="afterEffect">
                                  <p:stCondLst>
                                    <p:cond delay="0"/>
                                  </p:stCondLst>
                                  <p:childTnLst>
                                    <p:set>
                                      <p:cBhvr>
                                        <p:cTn id="59" dur="1" fill="hold">
                                          <p:stCondLst>
                                            <p:cond delay="0"/>
                                          </p:stCondLst>
                                        </p:cTn>
                                        <p:tgtEl>
                                          <p:spTgt spid="219139">
                                            <p:txEl>
                                              <p:pRg st="9" end="9"/>
                                            </p:txEl>
                                          </p:spTgt>
                                        </p:tgtEl>
                                        <p:attrNameLst>
                                          <p:attrName>style.visibility</p:attrName>
                                        </p:attrNameLst>
                                      </p:cBhvr>
                                      <p:to>
                                        <p:strVal val="visible"/>
                                      </p:to>
                                    </p:set>
                                    <p:anim calcmode="lin" valueType="num">
                                      <p:cBhvr>
                                        <p:cTn id="60" dur="500" fill="hold"/>
                                        <p:tgtEl>
                                          <p:spTgt spid="219139">
                                            <p:txEl>
                                              <p:pRg st="9" end="9"/>
                                            </p:txEl>
                                          </p:spTgt>
                                        </p:tgtEl>
                                        <p:attrNameLst>
                                          <p:attrName>ppt_w</p:attrName>
                                        </p:attrNameLst>
                                      </p:cBhvr>
                                      <p:tavLst>
                                        <p:tav tm="0">
                                          <p:val>
                                            <p:fltVal val="0"/>
                                          </p:val>
                                        </p:tav>
                                        <p:tav tm="100000">
                                          <p:val>
                                            <p:strVal val="#ppt_w"/>
                                          </p:val>
                                        </p:tav>
                                      </p:tavLst>
                                    </p:anim>
                                    <p:anim calcmode="lin" valueType="num">
                                      <p:cBhvr>
                                        <p:cTn id="61" dur="500" fill="hold"/>
                                        <p:tgtEl>
                                          <p:spTgt spid="219139">
                                            <p:txEl>
                                              <p:pRg st="9" end="9"/>
                                            </p:txEl>
                                          </p:spTgt>
                                        </p:tgtEl>
                                        <p:attrNameLst>
                                          <p:attrName>ppt_h</p:attrName>
                                        </p:attrNameLst>
                                      </p:cBhvr>
                                      <p:tavLst>
                                        <p:tav tm="0">
                                          <p:val>
                                            <p:fltVal val="0"/>
                                          </p:val>
                                        </p:tav>
                                        <p:tav tm="100000">
                                          <p:val>
                                            <p:strVal val="#ppt_h"/>
                                          </p:val>
                                        </p:tav>
                                      </p:tavLst>
                                    </p:anim>
                                    <p:animEffect transition="in" filter="fade">
                                      <p:cBhvr>
                                        <p:cTn id="62" dur="500"/>
                                        <p:tgtEl>
                                          <p:spTgt spid="219139">
                                            <p:txEl>
                                              <p:pRg st="9" end="9"/>
                                            </p:txEl>
                                          </p:spTgt>
                                        </p:tgtEl>
                                      </p:cBhvr>
                                    </p:animEffect>
                                  </p:childTnLst>
                                </p:cTn>
                              </p:par>
                            </p:childTnLst>
                          </p:cTn>
                        </p:par>
                        <p:par>
                          <p:cTn id="63" fill="hold" nodeType="afterGroup">
                            <p:stCondLst>
                              <p:cond delay="4500"/>
                            </p:stCondLst>
                            <p:childTnLst>
                              <p:par>
                                <p:cTn id="64" presetID="53" presetClass="entr" presetSubtype="0" fill="hold" grpId="0" nodeType="afterEffect">
                                  <p:stCondLst>
                                    <p:cond delay="0"/>
                                  </p:stCondLst>
                                  <p:childTnLst>
                                    <p:set>
                                      <p:cBhvr>
                                        <p:cTn id="65" dur="1" fill="hold">
                                          <p:stCondLst>
                                            <p:cond delay="0"/>
                                          </p:stCondLst>
                                        </p:cTn>
                                        <p:tgtEl>
                                          <p:spTgt spid="219139">
                                            <p:txEl>
                                              <p:pRg st="10" end="10"/>
                                            </p:txEl>
                                          </p:spTgt>
                                        </p:tgtEl>
                                        <p:attrNameLst>
                                          <p:attrName>style.visibility</p:attrName>
                                        </p:attrNameLst>
                                      </p:cBhvr>
                                      <p:to>
                                        <p:strVal val="visible"/>
                                      </p:to>
                                    </p:set>
                                    <p:anim calcmode="lin" valueType="num">
                                      <p:cBhvr>
                                        <p:cTn id="66" dur="500" fill="hold"/>
                                        <p:tgtEl>
                                          <p:spTgt spid="219139">
                                            <p:txEl>
                                              <p:pRg st="10" end="10"/>
                                            </p:txEl>
                                          </p:spTgt>
                                        </p:tgtEl>
                                        <p:attrNameLst>
                                          <p:attrName>ppt_w</p:attrName>
                                        </p:attrNameLst>
                                      </p:cBhvr>
                                      <p:tavLst>
                                        <p:tav tm="0">
                                          <p:val>
                                            <p:fltVal val="0"/>
                                          </p:val>
                                        </p:tav>
                                        <p:tav tm="100000">
                                          <p:val>
                                            <p:strVal val="#ppt_w"/>
                                          </p:val>
                                        </p:tav>
                                      </p:tavLst>
                                    </p:anim>
                                    <p:anim calcmode="lin" valueType="num">
                                      <p:cBhvr>
                                        <p:cTn id="67" dur="500" fill="hold"/>
                                        <p:tgtEl>
                                          <p:spTgt spid="219139">
                                            <p:txEl>
                                              <p:pRg st="10" end="10"/>
                                            </p:txEl>
                                          </p:spTgt>
                                        </p:tgtEl>
                                        <p:attrNameLst>
                                          <p:attrName>ppt_h</p:attrName>
                                        </p:attrNameLst>
                                      </p:cBhvr>
                                      <p:tavLst>
                                        <p:tav tm="0">
                                          <p:val>
                                            <p:fltVal val="0"/>
                                          </p:val>
                                        </p:tav>
                                        <p:tav tm="100000">
                                          <p:val>
                                            <p:strVal val="#ppt_h"/>
                                          </p:val>
                                        </p:tav>
                                      </p:tavLst>
                                    </p:anim>
                                    <p:animEffect transition="in" filter="fade">
                                      <p:cBhvr>
                                        <p:cTn id="68" dur="500"/>
                                        <p:tgtEl>
                                          <p:spTgt spid="219139">
                                            <p:txEl>
                                              <p:pRg st="10" end="10"/>
                                            </p:txEl>
                                          </p:spTgt>
                                        </p:tgtEl>
                                      </p:cBhvr>
                                    </p:animEffect>
                                  </p:childTnLst>
                                </p:cTn>
                              </p:par>
                            </p:childTnLst>
                          </p:cTn>
                        </p:par>
                        <p:par>
                          <p:cTn id="69" fill="hold" nodeType="afterGroup">
                            <p:stCondLst>
                              <p:cond delay="5000"/>
                            </p:stCondLst>
                            <p:childTnLst>
                              <p:par>
                                <p:cTn id="70" presetID="53" presetClass="entr" presetSubtype="0" fill="hold" grpId="0" nodeType="afterEffect">
                                  <p:stCondLst>
                                    <p:cond delay="0"/>
                                  </p:stCondLst>
                                  <p:childTnLst>
                                    <p:set>
                                      <p:cBhvr>
                                        <p:cTn id="71" dur="1" fill="hold">
                                          <p:stCondLst>
                                            <p:cond delay="0"/>
                                          </p:stCondLst>
                                        </p:cTn>
                                        <p:tgtEl>
                                          <p:spTgt spid="219139">
                                            <p:txEl>
                                              <p:pRg st="11" end="11"/>
                                            </p:txEl>
                                          </p:spTgt>
                                        </p:tgtEl>
                                        <p:attrNameLst>
                                          <p:attrName>style.visibility</p:attrName>
                                        </p:attrNameLst>
                                      </p:cBhvr>
                                      <p:to>
                                        <p:strVal val="visible"/>
                                      </p:to>
                                    </p:set>
                                    <p:anim calcmode="lin" valueType="num">
                                      <p:cBhvr>
                                        <p:cTn id="72" dur="500" fill="hold"/>
                                        <p:tgtEl>
                                          <p:spTgt spid="219139">
                                            <p:txEl>
                                              <p:pRg st="11" end="11"/>
                                            </p:txEl>
                                          </p:spTgt>
                                        </p:tgtEl>
                                        <p:attrNameLst>
                                          <p:attrName>ppt_w</p:attrName>
                                        </p:attrNameLst>
                                      </p:cBhvr>
                                      <p:tavLst>
                                        <p:tav tm="0">
                                          <p:val>
                                            <p:fltVal val="0"/>
                                          </p:val>
                                        </p:tav>
                                        <p:tav tm="100000">
                                          <p:val>
                                            <p:strVal val="#ppt_w"/>
                                          </p:val>
                                        </p:tav>
                                      </p:tavLst>
                                    </p:anim>
                                    <p:anim calcmode="lin" valueType="num">
                                      <p:cBhvr>
                                        <p:cTn id="73" dur="500" fill="hold"/>
                                        <p:tgtEl>
                                          <p:spTgt spid="219139">
                                            <p:txEl>
                                              <p:pRg st="11" end="11"/>
                                            </p:txEl>
                                          </p:spTgt>
                                        </p:tgtEl>
                                        <p:attrNameLst>
                                          <p:attrName>ppt_h</p:attrName>
                                        </p:attrNameLst>
                                      </p:cBhvr>
                                      <p:tavLst>
                                        <p:tav tm="0">
                                          <p:val>
                                            <p:fltVal val="0"/>
                                          </p:val>
                                        </p:tav>
                                        <p:tav tm="100000">
                                          <p:val>
                                            <p:strVal val="#ppt_h"/>
                                          </p:val>
                                        </p:tav>
                                      </p:tavLst>
                                    </p:anim>
                                    <p:animEffect transition="in" filter="fade">
                                      <p:cBhvr>
                                        <p:cTn id="74" dur="500"/>
                                        <p:tgtEl>
                                          <p:spTgt spid="21913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9"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1"/>
          </p:nvPr>
        </p:nvSpPr>
        <p:spPr>
          <a:noFill/>
        </p:spPr>
        <p:txBody>
          <a:bodyPr/>
          <a:lstStyle/>
          <a:p>
            <a:fld id="{4A369EFE-806D-4B7C-B09C-0953B41206CA}" type="slidenum">
              <a:rPr lang="he-IL" smtClean="0"/>
              <a:pPr/>
              <a:t>38</a:t>
            </a:fld>
            <a:endParaRPr lang="en-US" smtClean="0"/>
          </a:p>
        </p:txBody>
      </p:sp>
      <p:sp>
        <p:nvSpPr>
          <p:cNvPr id="40963" name="Rectangle 2"/>
          <p:cNvSpPr>
            <a:spLocks noGrp="1" noChangeArrowheads="1"/>
          </p:cNvSpPr>
          <p:nvPr>
            <p:ph type="title"/>
          </p:nvPr>
        </p:nvSpPr>
        <p:spPr>
          <a:xfrm>
            <a:off x="755650" y="0"/>
            <a:ext cx="7158038" cy="1412875"/>
          </a:xfrm>
        </p:spPr>
        <p:txBody>
          <a:bodyPr/>
          <a:lstStyle/>
          <a:p>
            <a:pPr eaLnBrk="1" hangingPunct="1"/>
            <a:r>
              <a:rPr lang="he-IL" smtClean="0"/>
              <a:t>מערך מחקר: מתאמי // ניסויי </a:t>
            </a:r>
            <a:endParaRPr lang="en-US" smtClean="0"/>
          </a:p>
        </p:txBody>
      </p:sp>
      <p:sp>
        <p:nvSpPr>
          <p:cNvPr id="220163" name="Rectangle 3"/>
          <p:cNvSpPr>
            <a:spLocks noGrp="1" noChangeArrowheads="1"/>
          </p:cNvSpPr>
          <p:nvPr>
            <p:ph type="body" idx="1"/>
          </p:nvPr>
        </p:nvSpPr>
        <p:spPr>
          <a:xfrm>
            <a:off x="1042988" y="2060575"/>
            <a:ext cx="7724775" cy="4033838"/>
          </a:xfrm>
        </p:spPr>
        <p:txBody>
          <a:bodyPr/>
          <a:lstStyle/>
          <a:p>
            <a:pPr marL="292100" indent="-292100" algn="just" eaLnBrk="1" hangingPunct="1">
              <a:lnSpc>
                <a:spcPct val="80000"/>
              </a:lnSpc>
              <a:buClr>
                <a:srgbClr val="0000FF"/>
              </a:buClr>
              <a:buFont typeface="Wingdings" pitchFamily="2" charset="2"/>
              <a:buChar char="r"/>
            </a:pPr>
            <a:r>
              <a:rPr lang="he-IL" sz="2800" smtClean="0"/>
              <a:t> במחקר ניסויי יש תפעול של המשתנים הבלתי תלויים ובהתאם </a:t>
            </a:r>
            <a:r>
              <a:rPr lang="he-IL" sz="2800" b="1" smtClean="0"/>
              <a:t>מערך מחקר ניסויי מתאפיין בהשוואה בין ממוצעי שתי קבוצות או יותר</a:t>
            </a:r>
            <a:r>
              <a:rPr lang="he-IL" sz="2800" smtClean="0"/>
              <a:t>. במחקר המתאמי המשתנים הבלתי תלויים הם משתני ייחוס – משתנים שהחוקר לא מתפעל ובהתאם </a:t>
            </a:r>
            <a:r>
              <a:rPr lang="he-IL" sz="2800" b="1" smtClean="0"/>
              <a:t>מערך מחקר מתאמי מתאפיין במתאם (קורלציה) ובהשוואה תוך נבדקית</a:t>
            </a:r>
            <a:r>
              <a:rPr lang="he-IL" sz="2800" smtClean="0"/>
              <a:t>.</a:t>
            </a:r>
          </a:p>
          <a:p>
            <a:pPr marL="292100" indent="-292100" algn="just" eaLnBrk="1" hangingPunct="1">
              <a:lnSpc>
                <a:spcPct val="80000"/>
              </a:lnSpc>
              <a:buClr>
                <a:srgbClr val="0000FF"/>
              </a:buClr>
              <a:buFont typeface="Wingdings" pitchFamily="2" charset="2"/>
              <a:buChar char="r"/>
            </a:pPr>
            <a:r>
              <a:rPr lang="he-IL" sz="2800" smtClean="0"/>
              <a:t> במחקר ניסויי ההבדלים במשתנה התלוי בתוך הקבוצות מהוות 'מטרד' לחוקר. השאיפה להבדלים גדולים בין הקבוצות ומינימליים בתוך הקבוצות. כך שניתן יהיה לייחס את ההבדלים לתפעול.</a:t>
            </a:r>
          </a:p>
          <a:p>
            <a:pPr marL="292100" indent="-292100" algn="just" eaLnBrk="1" hangingPunct="1">
              <a:lnSpc>
                <a:spcPct val="80000"/>
              </a:lnSpc>
              <a:buClr>
                <a:srgbClr val="0000FF"/>
              </a:buClr>
              <a:buFont typeface="Wingdings" pitchFamily="2" charset="2"/>
              <a:buChar char="r"/>
            </a:pPr>
            <a:r>
              <a:rPr lang="he-IL" sz="2800" smtClean="0"/>
              <a:t> במחקר מתאמי ההבדלים הבין אישיים הכרחיים.</a:t>
            </a: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20163">
                                            <p:txEl>
                                              <p:pRg st="0" end="0"/>
                                            </p:txEl>
                                          </p:spTgt>
                                        </p:tgtEl>
                                        <p:attrNameLst>
                                          <p:attrName>style.visibility</p:attrName>
                                        </p:attrNameLst>
                                      </p:cBhvr>
                                      <p:to>
                                        <p:strVal val="visible"/>
                                      </p:to>
                                    </p:set>
                                    <p:anim calcmode="lin" valueType="num">
                                      <p:cBhvr>
                                        <p:cTn id="7" dur="1000" fill="hold"/>
                                        <p:tgtEl>
                                          <p:spTgt spid="22016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2016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20163">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20163">
                                            <p:txEl>
                                              <p:pRg st="1" end="1"/>
                                            </p:txEl>
                                          </p:spTgt>
                                        </p:tgtEl>
                                        <p:attrNameLst>
                                          <p:attrName>style.visibility</p:attrName>
                                        </p:attrNameLst>
                                      </p:cBhvr>
                                      <p:to>
                                        <p:strVal val="visible"/>
                                      </p:to>
                                    </p:set>
                                    <p:anim calcmode="lin" valueType="num">
                                      <p:cBhvr>
                                        <p:cTn id="13" dur="1000" fill="hold"/>
                                        <p:tgtEl>
                                          <p:spTgt spid="220163">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2016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20163">
                                            <p:txEl>
                                              <p:pRg st="1" end="1"/>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20163">
                                            <p:txEl>
                                              <p:pRg st="2" end="2"/>
                                            </p:txEl>
                                          </p:spTgt>
                                        </p:tgtEl>
                                        <p:attrNameLst>
                                          <p:attrName>style.visibility</p:attrName>
                                        </p:attrNameLst>
                                      </p:cBhvr>
                                      <p:to>
                                        <p:strVal val="visible"/>
                                      </p:to>
                                    </p:set>
                                    <p:anim calcmode="lin" valueType="num">
                                      <p:cBhvr>
                                        <p:cTn id="19" dur="1000" fill="hold"/>
                                        <p:tgtEl>
                                          <p:spTgt spid="220163">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22016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2201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3"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Slide Number Placeholder 4"/>
          <p:cNvSpPr>
            <a:spLocks noGrp="1"/>
          </p:cNvSpPr>
          <p:nvPr>
            <p:ph type="sldNum" sz="quarter" idx="11"/>
          </p:nvPr>
        </p:nvSpPr>
        <p:spPr>
          <a:noFill/>
        </p:spPr>
        <p:txBody>
          <a:bodyPr/>
          <a:lstStyle/>
          <a:p>
            <a:fld id="{9F0EB795-B019-439F-B6FE-84B83AE2E01A}" type="slidenum">
              <a:rPr lang="he-IL" smtClean="0"/>
              <a:pPr/>
              <a:t>39</a:t>
            </a:fld>
            <a:endParaRPr lang="en-US" smtClean="0"/>
          </a:p>
        </p:txBody>
      </p:sp>
      <p:sp>
        <p:nvSpPr>
          <p:cNvPr id="41987" name="Rectangle 2"/>
          <p:cNvSpPr>
            <a:spLocks noGrp="1" noChangeArrowheads="1"/>
          </p:cNvSpPr>
          <p:nvPr>
            <p:ph type="title"/>
          </p:nvPr>
        </p:nvSpPr>
        <p:spPr>
          <a:xfrm>
            <a:off x="755650" y="0"/>
            <a:ext cx="7632700" cy="1412875"/>
          </a:xfrm>
        </p:spPr>
        <p:txBody>
          <a:bodyPr/>
          <a:lstStyle/>
          <a:p>
            <a:pPr eaLnBrk="1" hangingPunct="1"/>
            <a:r>
              <a:rPr lang="he-IL" sz="3600" smtClean="0"/>
              <a:t>מערך מחקר מתאמי // ניסויי (דוגמא 1)  </a:t>
            </a:r>
            <a:endParaRPr lang="en-US" sz="3600" smtClean="0"/>
          </a:p>
        </p:txBody>
      </p:sp>
      <p:graphicFrame>
        <p:nvGraphicFramePr>
          <p:cNvPr id="221305" name="Group 121"/>
          <p:cNvGraphicFramePr>
            <a:graphicFrameLocks noGrp="1"/>
          </p:cNvGraphicFramePr>
          <p:nvPr>
            <p:ph idx="1"/>
          </p:nvPr>
        </p:nvGraphicFramePr>
        <p:xfrm>
          <a:off x="611188" y="1916113"/>
          <a:ext cx="7958137" cy="4062840"/>
        </p:xfrm>
        <a:graphic>
          <a:graphicData uri="http://schemas.openxmlformats.org/drawingml/2006/table">
            <a:tbl>
              <a:tblPr rtl="1"/>
              <a:tblGrid>
                <a:gridCol w="882650"/>
                <a:gridCol w="1584325"/>
                <a:gridCol w="1511300"/>
                <a:gridCol w="938212"/>
                <a:gridCol w="1528763"/>
                <a:gridCol w="1512887"/>
              </a:tblGrid>
              <a:tr h="365703">
                <a:tc gridSpan="3">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800" b="1" i="0" u="none" strike="noStrike" cap="none" normalizeH="0" baseline="0" smtClean="0">
                          <a:ln>
                            <a:noFill/>
                          </a:ln>
                          <a:solidFill>
                            <a:schemeClr val="tx1"/>
                          </a:solidFill>
                          <a:effectLst/>
                          <a:latin typeface="Times New Roman" pitchFamily="18" charset="0"/>
                          <a:cs typeface="Times New Roman" pitchFamily="18" charset="0"/>
                        </a:rPr>
                        <a:t>ניסויי</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hMerge="1">
                  <a:txBody>
                    <a:bodyPr/>
                    <a:lstStyle/>
                    <a:p>
                      <a:pPr rtl="1"/>
                      <a:endParaRPr lang="he-IL"/>
                    </a:p>
                  </a:txBody>
                  <a:tcPr/>
                </a:tc>
                <a:tc hMerge="1">
                  <a:txBody>
                    <a:bodyPr/>
                    <a:lstStyle/>
                    <a:p>
                      <a:pPr rtl="1"/>
                      <a:endParaRPr lang="he-IL"/>
                    </a:p>
                  </a:txBody>
                  <a:tcPr/>
                </a:tc>
                <a:tc gridSpan="3">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800" b="1" i="0" u="none" strike="noStrike" cap="none" normalizeH="0" baseline="0" smtClean="0">
                          <a:ln>
                            <a:noFill/>
                          </a:ln>
                          <a:solidFill>
                            <a:schemeClr val="tx1"/>
                          </a:solidFill>
                          <a:effectLst/>
                          <a:latin typeface="Times New Roman" pitchFamily="18" charset="0"/>
                          <a:cs typeface="Times New Roman" pitchFamily="18" charset="0"/>
                        </a:rPr>
                        <a:t>מתאמי</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hMerge="1">
                  <a:txBody>
                    <a:bodyPr/>
                    <a:lstStyle/>
                    <a:p>
                      <a:pPr rtl="1"/>
                      <a:endParaRPr lang="he-IL"/>
                    </a:p>
                  </a:txBody>
                  <a:tcPr/>
                </a:tc>
                <a:tc hMerge="1">
                  <a:txBody>
                    <a:bodyPr/>
                    <a:lstStyle/>
                    <a:p>
                      <a:pPr rtl="1"/>
                      <a:endParaRPr lang="he-IL"/>
                    </a:p>
                  </a:txBody>
                  <a:tcPr/>
                </a:tc>
              </a:tr>
              <a:tr h="344434">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1" i="0" u="none" strike="noStrike" cap="none" normalizeH="0" baseline="0" smtClean="0">
                          <a:ln>
                            <a:noFill/>
                          </a:ln>
                          <a:solidFill>
                            <a:schemeClr val="tx1"/>
                          </a:solidFill>
                          <a:effectLst/>
                          <a:latin typeface="Times New Roman" pitchFamily="18" charset="0"/>
                          <a:cs typeface="Times New Roman" pitchFamily="18" charset="0"/>
                        </a:rPr>
                        <a:t>מס' נבדק</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1" i="0" u="none" strike="noStrike" cap="none" normalizeH="0" baseline="0" smtClean="0">
                          <a:ln>
                            <a:noFill/>
                          </a:ln>
                          <a:solidFill>
                            <a:schemeClr val="tx1"/>
                          </a:solidFill>
                          <a:effectLst/>
                          <a:latin typeface="Times New Roman" pitchFamily="18" charset="0"/>
                          <a:cs typeface="Times New Roman" pitchFamily="18" charset="0"/>
                        </a:rPr>
                        <a:t>ב"ת קצב הקראה</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1" i="0" u="none" strike="noStrike" cap="none" normalizeH="0" baseline="0" smtClean="0">
                          <a:ln>
                            <a:noFill/>
                          </a:ln>
                          <a:solidFill>
                            <a:schemeClr val="tx1"/>
                          </a:solidFill>
                          <a:effectLst/>
                          <a:latin typeface="Times New Roman" pitchFamily="18" charset="0"/>
                          <a:cs typeface="Times New Roman" pitchFamily="18" charset="0"/>
                        </a:rPr>
                        <a:t>תלוי מילים שזכר</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1" i="0" u="none" strike="noStrike" cap="none" normalizeH="0" baseline="0" smtClean="0">
                          <a:ln>
                            <a:noFill/>
                          </a:ln>
                          <a:solidFill>
                            <a:schemeClr val="tx1"/>
                          </a:solidFill>
                          <a:effectLst/>
                          <a:latin typeface="Times New Roman" pitchFamily="18" charset="0"/>
                          <a:cs typeface="Times New Roman" pitchFamily="18" charset="0"/>
                        </a:rPr>
                        <a:t>מס' נבדק</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1" i="0" u="none" strike="noStrike" cap="none" normalizeH="0" baseline="0" smtClean="0">
                          <a:ln>
                            <a:noFill/>
                          </a:ln>
                          <a:solidFill>
                            <a:schemeClr val="tx1"/>
                          </a:solidFill>
                          <a:effectLst/>
                          <a:latin typeface="Times New Roman" pitchFamily="18" charset="0"/>
                          <a:cs typeface="Times New Roman" pitchFamily="18" charset="0"/>
                        </a:rPr>
                        <a:t>ב"ת סיגריות ליום</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1" i="0" u="none" strike="noStrike" cap="none" normalizeH="0" baseline="0" smtClean="0">
                          <a:ln>
                            <a:noFill/>
                          </a:ln>
                          <a:solidFill>
                            <a:schemeClr val="tx1"/>
                          </a:solidFill>
                          <a:effectLst/>
                          <a:latin typeface="Times New Roman" pitchFamily="18" charset="0"/>
                          <a:cs typeface="Times New Roman" pitchFamily="18" charset="0"/>
                        </a:rPr>
                        <a:t>תלוי לחץ דם</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r>
              <a:tr h="335228">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8</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120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5228">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13</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120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5228">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122</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5228">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122</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5228">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ysDash"/>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ys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ys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128</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5228">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ys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ys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38100" cap="flat" cmpd="sng" algn="ctr">
                      <a:solidFill>
                        <a:schemeClr val="tx1"/>
                      </a:solidFill>
                      <a:prstDash val="sys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118</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5228">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112</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5228">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8</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8</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123</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5228">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9</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9</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126</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5228">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8</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122</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fill="hold" nodeType="afterEffect">
                                  <p:stCondLst>
                                    <p:cond delay="0"/>
                                  </p:stCondLst>
                                  <p:childTnLst>
                                    <p:animRot by="21600000">
                                      <p:cBhvr>
                                        <p:cTn id="6" dur="1000" fill="hold"/>
                                        <p:tgtEl>
                                          <p:spTgt spid="22130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p:cNvSpPr>
            <a:spLocks noGrp="1"/>
          </p:cNvSpPr>
          <p:nvPr>
            <p:ph type="sldNum" sz="quarter" idx="11"/>
          </p:nvPr>
        </p:nvSpPr>
        <p:spPr>
          <a:noFill/>
        </p:spPr>
        <p:txBody>
          <a:bodyPr/>
          <a:lstStyle/>
          <a:p>
            <a:fld id="{96E3FB26-9F8F-480D-9855-9A763A932989}" type="slidenum">
              <a:rPr lang="he-IL" smtClean="0"/>
              <a:pPr/>
              <a:t>4</a:t>
            </a:fld>
            <a:endParaRPr lang="en-US" smtClean="0"/>
          </a:p>
        </p:txBody>
      </p:sp>
      <p:sp>
        <p:nvSpPr>
          <p:cNvPr id="6147" name="Rectangle 2"/>
          <p:cNvSpPr>
            <a:spLocks noGrp="1" noChangeArrowheads="1"/>
          </p:cNvSpPr>
          <p:nvPr>
            <p:ph type="title"/>
          </p:nvPr>
        </p:nvSpPr>
        <p:spPr/>
        <p:txBody>
          <a:bodyPr/>
          <a:lstStyle/>
          <a:p>
            <a:pPr eaLnBrk="1" hangingPunct="1"/>
            <a:r>
              <a:rPr lang="he-IL" smtClean="0"/>
              <a:t>ארבע דרכים לרכישת ידע </a:t>
            </a:r>
            <a:r>
              <a:rPr lang="he-IL" sz="1800" smtClean="0"/>
              <a:t>(צ'ארלס פירס)</a:t>
            </a:r>
            <a:r>
              <a:rPr lang="he-IL" smtClean="0"/>
              <a:t> </a:t>
            </a:r>
            <a:endParaRPr lang="en-US" smtClean="0"/>
          </a:p>
        </p:txBody>
      </p:sp>
      <p:sp>
        <p:nvSpPr>
          <p:cNvPr id="94211" name="Rectangle 3"/>
          <p:cNvSpPr>
            <a:spLocks noGrp="1" noChangeArrowheads="1"/>
          </p:cNvSpPr>
          <p:nvPr>
            <p:ph type="body" idx="1"/>
          </p:nvPr>
        </p:nvSpPr>
        <p:spPr>
          <a:xfrm>
            <a:off x="827088" y="1844675"/>
            <a:ext cx="7661275" cy="4114800"/>
          </a:xfrm>
        </p:spPr>
        <p:txBody>
          <a:bodyPr/>
          <a:lstStyle/>
          <a:p>
            <a:pPr eaLnBrk="1" hangingPunct="1">
              <a:buClr>
                <a:srgbClr val="0000FF"/>
              </a:buClr>
              <a:buFont typeface="Wingdings" pitchFamily="2" charset="2"/>
              <a:buChar char="r"/>
              <a:defRPr/>
            </a:pPr>
            <a:r>
              <a:rPr lang="he-IL" smtClean="0"/>
              <a:t>שיטת הדבקות</a:t>
            </a:r>
          </a:p>
          <a:p>
            <a:pPr eaLnBrk="1" hangingPunct="1">
              <a:buClr>
                <a:srgbClr val="0000FF"/>
              </a:buClr>
              <a:buFont typeface="Wingdings" pitchFamily="2" charset="2"/>
              <a:buChar char="r"/>
              <a:defRPr/>
            </a:pPr>
            <a:r>
              <a:rPr lang="he-IL" smtClean="0"/>
              <a:t>שיטת הסמכות</a:t>
            </a:r>
          </a:p>
          <a:p>
            <a:pPr eaLnBrk="1" hangingPunct="1">
              <a:buClr>
                <a:srgbClr val="0000FF"/>
              </a:buClr>
              <a:buFont typeface="Wingdings" pitchFamily="2" charset="2"/>
              <a:buChar char="r"/>
              <a:defRPr/>
            </a:pPr>
            <a:r>
              <a:rPr lang="he-IL" smtClean="0"/>
              <a:t>השיטה האינטואיטיבית </a:t>
            </a:r>
          </a:p>
          <a:p>
            <a:pPr eaLnBrk="1" hangingPunct="1">
              <a:buClr>
                <a:srgbClr val="0000FF"/>
              </a:buClr>
              <a:buFont typeface="Wingdings" pitchFamily="2" charset="2"/>
              <a:buChar char="r"/>
              <a:defRPr/>
            </a:pPr>
            <a:r>
              <a:rPr lang="he-IL" b="1" smtClean="0">
                <a:effectLst>
                  <a:outerShdw blurRad="38100" dist="38100" dir="2700000" algn="tl">
                    <a:srgbClr val="C0C0C0"/>
                  </a:outerShdw>
                </a:effectLst>
              </a:rPr>
              <a:t>גישה מדעית</a:t>
            </a:r>
            <a:endParaRPr lang="en-US" b="1" smtClean="0">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Effect transition="in" filter="fade">
                                      <p:cBhvr>
                                        <p:cTn id="7" dur="2000"/>
                                        <p:tgtEl>
                                          <p:spTgt spid="94211">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94211">
                                            <p:txEl>
                                              <p:pRg st="1" end="1"/>
                                            </p:txEl>
                                          </p:spTgt>
                                        </p:tgtEl>
                                        <p:attrNameLst>
                                          <p:attrName>style.visibility</p:attrName>
                                        </p:attrNameLst>
                                      </p:cBhvr>
                                      <p:to>
                                        <p:strVal val="visible"/>
                                      </p:to>
                                    </p:set>
                                    <p:animEffect transition="in" filter="fade">
                                      <p:cBhvr>
                                        <p:cTn id="11" dur="2000"/>
                                        <p:tgtEl>
                                          <p:spTgt spid="94211">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94211">
                                            <p:txEl>
                                              <p:pRg st="2" end="2"/>
                                            </p:txEl>
                                          </p:spTgt>
                                        </p:tgtEl>
                                        <p:attrNameLst>
                                          <p:attrName>style.visibility</p:attrName>
                                        </p:attrNameLst>
                                      </p:cBhvr>
                                      <p:to>
                                        <p:strVal val="visible"/>
                                      </p:to>
                                    </p:set>
                                    <p:animEffect transition="in" filter="fade">
                                      <p:cBhvr>
                                        <p:cTn id="15" dur="2000"/>
                                        <p:tgtEl>
                                          <p:spTgt spid="94211">
                                            <p:txEl>
                                              <p:pRg st="2" end="2"/>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94211">
                                            <p:txEl>
                                              <p:pRg st="3" end="3"/>
                                            </p:txEl>
                                          </p:spTgt>
                                        </p:tgtEl>
                                        <p:attrNameLst>
                                          <p:attrName>style.visibility</p:attrName>
                                        </p:attrNameLst>
                                      </p:cBhvr>
                                      <p:to>
                                        <p:strVal val="visible"/>
                                      </p:to>
                                    </p:set>
                                    <p:animEffect transition="in" filter="fade">
                                      <p:cBhvr>
                                        <p:cTn id="19" dur="2000"/>
                                        <p:tgtEl>
                                          <p:spTgt spid="942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Slide Number Placeholder 4"/>
          <p:cNvSpPr>
            <a:spLocks noGrp="1"/>
          </p:cNvSpPr>
          <p:nvPr>
            <p:ph type="sldNum" sz="quarter" idx="11"/>
          </p:nvPr>
        </p:nvSpPr>
        <p:spPr>
          <a:noFill/>
        </p:spPr>
        <p:txBody>
          <a:bodyPr/>
          <a:lstStyle/>
          <a:p>
            <a:fld id="{FA7759C4-2D05-4ECD-B61C-DC68EBF1DFBA}" type="slidenum">
              <a:rPr lang="he-IL" smtClean="0"/>
              <a:pPr/>
              <a:t>40</a:t>
            </a:fld>
            <a:endParaRPr lang="en-US" smtClean="0"/>
          </a:p>
        </p:txBody>
      </p:sp>
      <p:sp>
        <p:nvSpPr>
          <p:cNvPr id="43011" name="Rectangle 2"/>
          <p:cNvSpPr>
            <a:spLocks noGrp="1" noChangeArrowheads="1"/>
          </p:cNvSpPr>
          <p:nvPr>
            <p:ph type="title"/>
          </p:nvPr>
        </p:nvSpPr>
        <p:spPr>
          <a:xfrm>
            <a:off x="755650" y="0"/>
            <a:ext cx="7527925" cy="1412875"/>
          </a:xfrm>
        </p:spPr>
        <p:txBody>
          <a:bodyPr/>
          <a:lstStyle/>
          <a:p>
            <a:pPr eaLnBrk="1" hangingPunct="1"/>
            <a:r>
              <a:rPr lang="he-IL" sz="3600" smtClean="0"/>
              <a:t>מערך מחקר מתאמי // ניסויי דוגמא (2)</a:t>
            </a:r>
            <a:endParaRPr lang="en-US" sz="3600" smtClean="0"/>
          </a:p>
        </p:txBody>
      </p:sp>
      <p:graphicFrame>
        <p:nvGraphicFramePr>
          <p:cNvPr id="222311" name="Group 103"/>
          <p:cNvGraphicFramePr>
            <a:graphicFrameLocks noGrp="1"/>
          </p:cNvGraphicFramePr>
          <p:nvPr>
            <p:ph idx="1"/>
          </p:nvPr>
        </p:nvGraphicFramePr>
        <p:xfrm>
          <a:off x="611188" y="1916113"/>
          <a:ext cx="7958137" cy="4062840"/>
        </p:xfrm>
        <a:graphic>
          <a:graphicData uri="http://schemas.openxmlformats.org/drawingml/2006/table">
            <a:tbl>
              <a:tblPr rtl="1"/>
              <a:tblGrid>
                <a:gridCol w="882650"/>
                <a:gridCol w="1584325"/>
                <a:gridCol w="1511300"/>
                <a:gridCol w="938212"/>
                <a:gridCol w="1528763"/>
                <a:gridCol w="1512887"/>
              </a:tblGrid>
              <a:tr h="365703">
                <a:tc gridSpan="3">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800" b="1" i="0" u="none" strike="noStrike" cap="none" normalizeH="0" baseline="0" smtClean="0">
                          <a:ln>
                            <a:noFill/>
                          </a:ln>
                          <a:solidFill>
                            <a:schemeClr val="tx1"/>
                          </a:solidFill>
                          <a:effectLst/>
                          <a:latin typeface="Times New Roman" pitchFamily="18" charset="0"/>
                          <a:cs typeface="Times New Roman" pitchFamily="18" charset="0"/>
                        </a:rPr>
                        <a:t>ניסויי</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hMerge="1">
                  <a:txBody>
                    <a:bodyPr/>
                    <a:lstStyle/>
                    <a:p>
                      <a:pPr rtl="1"/>
                      <a:endParaRPr lang="he-IL"/>
                    </a:p>
                  </a:txBody>
                  <a:tcPr/>
                </a:tc>
                <a:tc hMerge="1">
                  <a:txBody>
                    <a:bodyPr/>
                    <a:lstStyle/>
                    <a:p>
                      <a:pPr rtl="1"/>
                      <a:endParaRPr lang="he-IL"/>
                    </a:p>
                  </a:txBody>
                  <a:tcPr/>
                </a:tc>
                <a:tc gridSpan="3">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800" b="1" i="0" u="none" strike="noStrike" cap="none" normalizeH="0" baseline="0" smtClean="0">
                          <a:ln>
                            <a:noFill/>
                          </a:ln>
                          <a:solidFill>
                            <a:schemeClr val="tx1"/>
                          </a:solidFill>
                          <a:effectLst/>
                          <a:latin typeface="Times New Roman" pitchFamily="18" charset="0"/>
                          <a:cs typeface="Times New Roman" pitchFamily="18" charset="0"/>
                        </a:rPr>
                        <a:t>מתאמי</a:t>
                      </a:r>
                      <a:endParaRPr kumimoji="0" lang="en-US" sz="1800" b="1"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hMerge="1">
                  <a:txBody>
                    <a:bodyPr/>
                    <a:lstStyle/>
                    <a:p>
                      <a:pPr rtl="1"/>
                      <a:endParaRPr lang="he-IL"/>
                    </a:p>
                  </a:txBody>
                  <a:tcPr/>
                </a:tc>
                <a:tc hMerge="1">
                  <a:txBody>
                    <a:bodyPr/>
                    <a:lstStyle/>
                    <a:p>
                      <a:pPr rtl="1"/>
                      <a:endParaRPr lang="he-IL"/>
                    </a:p>
                  </a:txBody>
                  <a:tcPr/>
                </a:tc>
              </a:tr>
              <a:tr h="344434">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1" i="0" u="none" strike="noStrike" cap="none" normalizeH="0" baseline="0" smtClean="0">
                          <a:ln>
                            <a:noFill/>
                          </a:ln>
                          <a:solidFill>
                            <a:schemeClr val="tx1"/>
                          </a:solidFill>
                          <a:effectLst/>
                          <a:latin typeface="Times New Roman" pitchFamily="18" charset="0"/>
                          <a:cs typeface="Times New Roman" pitchFamily="18" charset="0"/>
                        </a:rPr>
                        <a:t>מס' נבדק</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1" i="0" u="none" strike="noStrike" cap="none" normalizeH="0" baseline="0" smtClean="0">
                          <a:ln>
                            <a:noFill/>
                          </a:ln>
                          <a:solidFill>
                            <a:schemeClr val="tx1"/>
                          </a:solidFill>
                          <a:effectLst/>
                          <a:latin typeface="Times New Roman" pitchFamily="18" charset="0"/>
                          <a:cs typeface="Times New Roman" pitchFamily="18" charset="0"/>
                        </a:rPr>
                        <a:t>ב"ת קצב הקראה</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1" i="0" u="none" strike="noStrike" cap="none" normalizeH="0" baseline="0" smtClean="0">
                          <a:ln>
                            <a:noFill/>
                          </a:ln>
                          <a:solidFill>
                            <a:schemeClr val="tx1"/>
                          </a:solidFill>
                          <a:effectLst/>
                          <a:latin typeface="Times New Roman" pitchFamily="18" charset="0"/>
                          <a:cs typeface="Times New Roman" pitchFamily="18" charset="0"/>
                        </a:rPr>
                        <a:t>תלוי מילים שזכר</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1" i="0" u="none" strike="noStrike" cap="none" normalizeH="0" baseline="0" smtClean="0">
                          <a:ln>
                            <a:noFill/>
                          </a:ln>
                          <a:solidFill>
                            <a:schemeClr val="tx1"/>
                          </a:solidFill>
                          <a:effectLst/>
                          <a:latin typeface="Times New Roman" pitchFamily="18" charset="0"/>
                          <a:cs typeface="Times New Roman" pitchFamily="18" charset="0"/>
                        </a:rPr>
                        <a:t>מס' נבדק</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1" i="0" u="none" strike="noStrike" cap="none" normalizeH="0" baseline="0" smtClean="0">
                          <a:ln>
                            <a:noFill/>
                          </a:ln>
                          <a:solidFill>
                            <a:schemeClr val="tx1"/>
                          </a:solidFill>
                          <a:effectLst/>
                          <a:latin typeface="Times New Roman" pitchFamily="18" charset="0"/>
                          <a:cs typeface="Times New Roman" pitchFamily="18" charset="0"/>
                        </a:rPr>
                        <a:t>ב"ת סיגריות ליום</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1" i="0" u="none" strike="noStrike" cap="none" normalizeH="0" baseline="0" smtClean="0">
                          <a:ln>
                            <a:noFill/>
                          </a:ln>
                          <a:solidFill>
                            <a:schemeClr val="tx1"/>
                          </a:solidFill>
                          <a:effectLst/>
                          <a:latin typeface="Times New Roman" pitchFamily="18" charset="0"/>
                          <a:cs typeface="Times New Roman" pitchFamily="18" charset="0"/>
                        </a:rPr>
                        <a:t>תלוי לחץ דם</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r>
              <a:tr h="335228">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5228">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20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125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5228">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11</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23</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122</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5228">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25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134</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5228">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ysDash"/>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ys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12</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38100" cap="flat" cmpd="sng" algn="ctr">
                      <a:solidFill>
                        <a:schemeClr val="tx1"/>
                      </a:solidFill>
                      <a:prstDash val="sysDash"/>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122</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5228">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ys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38100" cap="flat" cmpd="sng" algn="ctr">
                      <a:solidFill>
                        <a:schemeClr val="tx1"/>
                      </a:solidFill>
                      <a:prstDash val="sys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38100" cap="flat" cmpd="sng" algn="ctr">
                      <a:solidFill>
                        <a:schemeClr val="tx1"/>
                      </a:solidFill>
                      <a:prstDash val="sysDash"/>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5228">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112</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5228">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8</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8</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9</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123</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5228">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9</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9</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32</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150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5228">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381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381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14</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0" i="0" u="none" strike="noStrike" cap="none" normalizeH="0" baseline="0" smtClean="0">
                          <a:ln>
                            <a:noFill/>
                          </a:ln>
                          <a:solidFill>
                            <a:schemeClr val="tx1"/>
                          </a:solidFill>
                          <a:effectLst/>
                          <a:latin typeface="Times New Roman" pitchFamily="18" charset="0"/>
                          <a:cs typeface="Times New Roman" pitchFamily="18" charset="0"/>
                        </a:rPr>
                        <a:t>123</a:t>
                      </a:r>
                      <a:endParaRPr kumimoji="0" lang="en-US" sz="16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222311"/>
                                        </p:tgtEl>
                                        <p:attrNameLst>
                                          <p:attrName>style.visibility</p:attrName>
                                        </p:attrNameLst>
                                      </p:cBhvr>
                                      <p:to>
                                        <p:strVal val="visible"/>
                                      </p:to>
                                    </p:set>
                                    <p:anim calcmode="lin" valueType="num">
                                      <p:cBhvr>
                                        <p:cTn id="7" dur="1000" fill="hold"/>
                                        <p:tgtEl>
                                          <p:spTgt spid="222311"/>
                                        </p:tgtEl>
                                        <p:attrNameLst>
                                          <p:attrName>ppt_w</p:attrName>
                                        </p:attrNameLst>
                                      </p:cBhvr>
                                      <p:tavLst>
                                        <p:tav tm="0">
                                          <p:val>
                                            <p:fltVal val="0"/>
                                          </p:val>
                                        </p:tav>
                                        <p:tav tm="100000">
                                          <p:val>
                                            <p:strVal val="#ppt_w"/>
                                          </p:val>
                                        </p:tav>
                                      </p:tavLst>
                                    </p:anim>
                                    <p:anim calcmode="lin" valueType="num">
                                      <p:cBhvr>
                                        <p:cTn id="8" dur="1000" fill="hold"/>
                                        <p:tgtEl>
                                          <p:spTgt spid="222311"/>
                                        </p:tgtEl>
                                        <p:attrNameLst>
                                          <p:attrName>ppt_h</p:attrName>
                                        </p:attrNameLst>
                                      </p:cBhvr>
                                      <p:tavLst>
                                        <p:tav tm="0">
                                          <p:val>
                                            <p:fltVal val="0"/>
                                          </p:val>
                                        </p:tav>
                                        <p:tav tm="100000">
                                          <p:val>
                                            <p:strVal val="#ppt_h"/>
                                          </p:val>
                                        </p:tav>
                                      </p:tavLst>
                                    </p:anim>
                                    <p:anim calcmode="lin" valueType="num">
                                      <p:cBhvr>
                                        <p:cTn id="9" dur="1000" fill="hold"/>
                                        <p:tgtEl>
                                          <p:spTgt spid="222311"/>
                                        </p:tgtEl>
                                        <p:attrNameLst>
                                          <p:attrName>style.rotation</p:attrName>
                                        </p:attrNameLst>
                                      </p:cBhvr>
                                      <p:tavLst>
                                        <p:tav tm="0">
                                          <p:val>
                                            <p:fltVal val="360"/>
                                          </p:val>
                                        </p:tav>
                                        <p:tav tm="100000">
                                          <p:val>
                                            <p:fltVal val="0"/>
                                          </p:val>
                                        </p:tav>
                                      </p:tavLst>
                                    </p:anim>
                                    <p:animEffect transition="in" filter="fade">
                                      <p:cBhvr>
                                        <p:cTn id="10" dur="1000"/>
                                        <p:tgtEl>
                                          <p:spTgt spid="2223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Slide Number Placeholder 4"/>
          <p:cNvSpPr>
            <a:spLocks noGrp="1"/>
          </p:cNvSpPr>
          <p:nvPr>
            <p:ph type="sldNum" sz="quarter" idx="11"/>
          </p:nvPr>
        </p:nvSpPr>
        <p:spPr>
          <a:noFill/>
        </p:spPr>
        <p:txBody>
          <a:bodyPr/>
          <a:lstStyle/>
          <a:p>
            <a:fld id="{AB75A129-3B5B-48E8-837E-A6C89ED28AA2}" type="slidenum">
              <a:rPr lang="he-IL" smtClean="0"/>
              <a:pPr/>
              <a:t>41</a:t>
            </a:fld>
            <a:endParaRPr lang="en-US" smtClean="0"/>
          </a:p>
        </p:txBody>
      </p:sp>
      <p:sp>
        <p:nvSpPr>
          <p:cNvPr id="44035" name="Rectangle 2"/>
          <p:cNvSpPr>
            <a:spLocks noGrp="1" noChangeArrowheads="1"/>
          </p:cNvSpPr>
          <p:nvPr>
            <p:ph type="title"/>
          </p:nvPr>
        </p:nvSpPr>
        <p:spPr>
          <a:xfrm>
            <a:off x="755650" y="0"/>
            <a:ext cx="7158038" cy="1412875"/>
          </a:xfrm>
        </p:spPr>
        <p:txBody>
          <a:bodyPr/>
          <a:lstStyle/>
          <a:p>
            <a:pPr eaLnBrk="1" hangingPunct="1"/>
            <a:r>
              <a:rPr lang="he-IL" smtClean="0"/>
              <a:t>מתי נשתמש במחקר מתאמי </a:t>
            </a:r>
            <a:endParaRPr lang="en-US" smtClean="0"/>
          </a:p>
        </p:txBody>
      </p:sp>
      <p:sp>
        <p:nvSpPr>
          <p:cNvPr id="223235" name="Rectangle 3"/>
          <p:cNvSpPr>
            <a:spLocks noGrp="1" noChangeArrowheads="1"/>
          </p:cNvSpPr>
          <p:nvPr>
            <p:ph type="body" idx="1"/>
          </p:nvPr>
        </p:nvSpPr>
        <p:spPr>
          <a:xfrm>
            <a:off x="755650" y="2214563"/>
            <a:ext cx="8159750" cy="3878262"/>
          </a:xfrm>
        </p:spPr>
        <p:txBody>
          <a:bodyPr/>
          <a:lstStyle/>
          <a:p>
            <a:pPr marL="444500" indent="-444500" algn="just" eaLnBrk="1" hangingPunct="1">
              <a:lnSpc>
                <a:spcPct val="110000"/>
              </a:lnSpc>
              <a:buClr>
                <a:srgbClr val="0000FF"/>
              </a:buClr>
              <a:buFont typeface="Wingdings" pitchFamily="2" charset="2"/>
              <a:buChar char="r"/>
            </a:pPr>
            <a:r>
              <a:rPr lang="he-IL" sz="2700" smtClean="0"/>
              <a:t> </a:t>
            </a:r>
            <a:r>
              <a:rPr lang="he-IL" sz="2400" smtClean="0"/>
              <a:t>כאשר לא ניתן לעשות מניפולציה במשתנים, למשל מין גיל גובה משקל אינטליגנציה מוצא השקפה פוליטית וכיו"ב.</a:t>
            </a:r>
          </a:p>
          <a:p>
            <a:pPr marL="444500" indent="-444500" algn="just" eaLnBrk="1" hangingPunct="1">
              <a:lnSpc>
                <a:spcPct val="110000"/>
              </a:lnSpc>
              <a:buClr>
                <a:srgbClr val="0000FF"/>
              </a:buClr>
              <a:buFont typeface="Wingdings" pitchFamily="2" charset="2"/>
              <a:buChar char="r"/>
            </a:pPr>
            <a:r>
              <a:rPr lang="he-IL" sz="2400" smtClean="0"/>
              <a:t> כאשר מניפולציה במשתנים בלתי מוסרית, למשל מחקר הבודק השפעות של חוסר גירויים בגיל הילדות.</a:t>
            </a:r>
          </a:p>
          <a:p>
            <a:pPr marL="444500" indent="-444500" algn="just" eaLnBrk="1" hangingPunct="1">
              <a:lnSpc>
                <a:spcPct val="110000"/>
              </a:lnSpc>
              <a:buClr>
                <a:srgbClr val="0000FF"/>
              </a:buClr>
              <a:buFont typeface="Wingdings" pitchFamily="2" charset="2"/>
              <a:buChar char="r"/>
            </a:pPr>
            <a:r>
              <a:rPr lang="he-IL" sz="2400" smtClean="0"/>
              <a:t> כאשר מניפולציה תהפוך את המחקר למלאכותי.</a:t>
            </a:r>
          </a:p>
          <a:p>
            <a:pPr marL="444500" indent="-444500" algn="just" eaLnBrk="1" hangingPunct="1">
              <a:lnSpc>
                <a:spcPct val="110000"/>
              </a:lnSpc>
            </a:pPr>
            <a:endParaRPr lang="he-IL" sz="2400" smtClean="0"/>
          </a:p>
          <a:p>
            <a:pPr marL="444500" indent="-444500" algn="just" eaLnBrk="1" hangingPunct="1">
              <a:lnSpc>
                <a:spcPct val="110000"/>
              </a:lnSpc>
              <a:buClr>
                <a:srgbClr val="0066FF"/>
              </a:buClr>
              <a:buFont typeface="Wingdings" pitchFamily="2" charset="2"/>
              <a:buChar char="§"/>
            </a:pPr>
            <a:r>
              <a:rPr lang="he-IL" sz="2400" smtClean="0"/>
              <a:t>במחקרים רבים נעשה שימוש הן במערך מתאמי והן במערך ניסויי. </a:t>
            </a:r>
          </a:p>
          <a:p>
            <a:pPr marL="444500" indent="-444500" algn="just" eaLnBrk="1" hangingPunct="1">
              <a:lnSpc>
                <a:spcPct val="110000"/>
              </a:lnSpc>
              <a:buClr>
                <a:srgbClr val="0066FF"/>
              </a:buClr>
              <a:buFont typeface="Wingdings" pitchFamily="2" charset="2"/>
              <a:buChar char="§"/>
            </a:pPr>
            <a:r>
              <a:rPr lang="he-IL" sz="2400" smtClean="0"/>
              <a:t>מערך מחקר ניסויי לא מעיד בהכרח כי המחקר היה ניסויי תפעולי.</a:t>
            </a:r>
          </a:p>
          <a:p>
            <a:pPr marL="444500" indent="-444500" algn="just" eaLnBrk="1" hangingPunct="1">
              <a:lnSpc>
                <a:spcPct val="110000"/>
              </a:lnSpc>
              <a:buClr>
                <a:srgbClr val="0066FF"/>
              </a:buClr>
              <a:buFont typeface="Wingdings" pitchFamily="2" charset="2"/>
              <a:buChar char="§"/>
            </a:pP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23235">
                                            <p:txEl>
                                              <p:pRg st="0" end="0"/>
                                            </p:txEl>
                                          </p:spTgt>
                                        </p:tgtEl>
                                        <p:attrNameLst>
                                          <p:attrName>style.visibility</p:attrName>
                                        </p:attrNameLst>
                                      </p:cBhvr>
                                      <p:to>
                                        <p:strVal val="visible"/>
                                      </p:to>
                                    </p:set>
                                    <p:anim calcmode="discrete" valueType="clr">
                                      <p:cBhvr override="childStyle">
                                        <p:cTn id="7" dur="80"/>
                                        <p:tgtEl>
                                          <p:spTgt spid="22323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2323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23235">
                                            <p:txEl>
                                              <p:pRg st="0" end="0"/>
                                            </p:txEl>
                                          </p:spTgt>
                                        </p:tgtEl>
                                        <p:attrNameLst>
                                          <p:attrName>fill.type</p:attrName>
                                        </p:attrNameLst>
                                      </p:cBhvr>
                                      <p:to>
                                        <p:strVal val="solid"/>
                                      </p:to>
                                    </p:set>
                                  </p:childTnLst>
                                </p:cTn>
                              </p:par>
                            </p:childTnLst>
                          </p:cTn>
                        </p:par>
                        <p:par>
                          <p:cTn id="10" fill="hold" nodeType="afterGroup">
                            <p:stCondLst>
                              <p:cond delay="3400"/>
                            </p:stCondLst>
                            <p:childTnLst>
                              <p:par>
                                <p:cTn id="11" presetID="27" presetClass="entr" presetSubtype="0" fill="hold" grpId="0" nodeType="afterEffect">
                                  <p:stCondLst>
                                    <p:cond delay="0"/>
                                  </p:stCondLst>
                                  <p:iterate type="lt">
                                    <p:tmPct val="50000"/>
                                  </p:iterate>
                                  <p:childTnLst>
                                    <p:set>
                                      <p:cBhvr>
                                        <p:cTn id="12" dur="1" fill="hold">
                                          <p:stCondLst>
                                            <p:cond delay="0"/>
                                          </p:stCondLst>
                                        </p:cTn>
                                        <p:tgtEl>
                                          <p:spTgt spid="223235">
                                            <p:txEl>
                                              <p:pRg st="1" end="1"/>
                                            </p:txEl>
                                          </p:spTgt>
                                        </p:tgtEl>
                                        <p:attrNameLst>
                                          <p:attrName>style.visibility</p:attrName>
                                        </p:attrNameLst>
                                      </p:cBhvr>
                                      <p:to>
                                        <p:strVal val="visible"/>
                                      </p:to>
                                    </p:set>
                                    <p:anim calcmode="discrete" valueType="clr">
                                      <p:cBhvr override="childStyle">
                                        <p:cTn id="13" dur="80"/>
                                        <p:tgtEl>
                                          <p:spTgt spid="223235">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223235">
                                            <p:txEl>
                                              <p:pRg st="1" end="1"/>
                                            </p:txEl>
                                          </p:spTgt>
                                        </p:tgtEl>
                                        <p:attrNameLst>
                                          <p:attrName>fillcolor</p:attrName>
                                        </p:attrNameLst>
                                      </p:cBhvr>
                                      <p:tavLst>
                                        <p:tav tm="0">
                                          <p:val>
                                            <p:clrVal>
                                              <a:schemeClr val="accent2"/>
                                            </p:clrVal>
                                          </p:val>
                                        </p:tav>
                                        <p:tav tm="50000">
                                          <p:val>
                                            <p:clrVal>
                                              <a:schemeClr val="hlink"/>
                                            </p:clrVal>
                                          </p:val>
                                        </p:tav>
                                      </p:tavLst>
                                    </p:anim>
                                    <p:set>
                                      <p:cBhvr>
                                        <p:cTn id="15" dur="80"/>
                                        <p:tgtEl>
                                          <p:spTgt spid="223235">
                                            <p:txEl>
                                              <p:pRg st="1" end="1"/>
                                            </p:txEl>
                                          </p:spTgt>
                                        </p:tgtEl>
                                        <p:attrNameLst>
                                          <p:attrName>fill.type</p:attrName>
                                        </p:attrNameLst>
                                      </p:cBhvr>
                                      <p:to>
                                        <p:strVal val="solid"/>
                                      </p:to>
                                    </p:set>
                                  </p:childTnLst>
                                </p:cTn>
                              </p:par>
                            </p:childTnLst>
                          </p:cTn>
                        </p:par>
                        <p:par>
                          <p:cTn id="16" fill="hold" nodeType="afterGroup">
                            <p:stCondLst>
                              <p:cond delay="6400"/>
                            </p:stCondLst>
                            <p:childTnLst>
                              <p:par>
                                <p:cTn id="17" presetID="27" presetClass="entr" presetSubtype="0" fill="hold" grpId="0" nodeType="afterEffect">
                                  <p:stCondLst>
                                    <p:cond delay="0"/>
                                  </p:stCondLst>
                                  <p:iterate type="lt">
                                    <p:tmPct val="50000"/>
                                  </p:iterate>
                                  <p:childTnLst>
                                    <p:set>
                                      <p:cBhvr>
                                        <p:cTn id="18" dur="1" fill="hold">
                                          <p:stCondLst>
                                            <p:cond delay="0"/>
                                          </p:stCondLst>
                                        </p:cTn>
                                        <p:tgtEl>
                                          <p:spTgt spid="223235">
                                            <p:txEl>
                                              <p:pRg st="2" end="2"/>
                                            </p:txEl>
                                          </p:spTgt>
                                        </p:tgtEl>
                                        <p:attrNameLst>
                                          <p:attrName>style.visibility</p:attrName>
                                        </p:attrNameLst>
                                      </p:cBhvr>
                                      <p:to>
                                        <p:strVal val="visible"/>
                                      </p:to>
                                    </p:set>
                                    <p:anim calcmode="discrete" valueType="clr">
                                      <p:cBhvr override="childStyle">
                                        <p:cTn id="19" dur="80"/>
                                        <p:tgtEl>
                                          <p:spTgt spid="223235">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223235">
                                            <p:txEl>
                                              <p:pRg st="2" end="2"/>
                                            </p:txEl>
                                          </p:spTgt>
                                        </p:tgtEl>
                                        <p:attrNameLst>
                                          <p:attrName>fillcolor</p:attrName>
                                        </p:attrNameLst>
                                      </p:cBhvr>
                                      <p:tavLst>
                                        <p:tav tm="0">
                                          <p:val>
                                            <p:clrVal>
                                              <a:schemeClr val="accent2"/>
                                            </p:clrVal>
                                          </p:val>
                                        </p:tav>
                                        <p:tav tm="50000">
                                          <p:val>
                                            <p:clrVal>
                                              <a:schemeClr val="hlink"/>
                                            </p:clrVal>
                                          </p:val>
                                        </p:tav>
                                      </p:tavLst>
                                    </p:anim>
                                    <p:set>
                                      <p:cBhvr>
                                        <p:cTn id="21" dur="80"/>
                                        <p:tgtEl>
                                          <p:spTgt spid="223235">
                                            <p:txEl>
                                              <p:pRg st="2" end="2"/>
                                            </p:txEl>
                                          </p:spTgt>
                                        </p:tgtEl>
                                        <p:attrNameLst>
                                          <p:attrName>fill.type</p:attrName>
                                        </p:attrNameLst>
                                      </p:cBhvr>
                                      <p:to>
                                        <p:strVal val="solid"/>
                                      </p:to>
                                    </p:set>
                                  </p:childTnLst>
                                </p:cTn>
                              </p:par>
                            </p:childTnLst>
                          </p:cTn>
                        </p:par>
                        <p:par>
                          <p:cTn id="22" fill="hold" nodeType="afterGroup">
                            <p:stCondLst>
                              <p:cond delay="7800"/>
                            </p:stCondLst>
                            <p:childTnLst>
                              <p:par>
                                <p:cTn id="23" presetID="27" presetClass="entr" presetSubtype="0" fill="hold" grpId="0" nodeType="afterEffect">
                                  <p:stCondLst>
                                    <p:cond delay="0"/>
                                  </p:stCondLst>
                                  <p:iterate type="lt">
                                    <p:tmPct val="50000"/>
                                  </p:iterate>
                                  <p:childTnLst>
                                    <p:set>
                                      <p:cBhvr>
                                        <p:cTn id="24" dur="1" fill="hold">
                                          <p:stCondLst>
                                            <p:cond delay="0"/>
                                          </p:stCondLst>
                                        </p:cTn>
                                        <p:tgtEl>
                                          <p:spTgt spid="223235">
                                            <p:txEl>
                                              <p:pRg st="4" end="4"/>
                                            </p:txEl>
                                          </p:spTgt>
                                        </p:tgtEl>
                                        <p:attrNameLst>
                                          <p:attrName>style.visibility</p:attrName>
                                        </p:attrNameLst>
                                      </p:cBhvr>
                                      <p:to>
                                        <p:strVal val="visible"/>
                                      </p:to>
                                    </p:set>
                                    <p:anim calcmode="discrete" valueType="clr">
                                      <p:cBhvr override="childStyle">
                                        <p:cTn id="25" dur="80"/>
                                        <p:tgtEl>
                                          <p:spTgt spid="223235">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223235">
                                            <p:txEl>
                                              <p:pRg st="4" end="4"/>
                                            </p:txEl>
                                          </p:spTgt>
                                        </p:tgtEl>
                                        <p:attrNameLst>
                                          <p:attrName>fillcolor</p:attrName>
                                        </p:attrNameLst>
                                      </p:cBhvr>
                                      <p:tavLst>
                                        <p:tav tm="0">
                                          <p:val>
                                            <p:clrVal>
                                              <a:schemeClr val="accent2"/>
                                            </p:clrVal>
                                          </p:val>
                                        </p:tav>
                                        <p:tav tm="50000">
                                          <p:val>
                                            <p:clrVal>
                                              <a:schemeClr val="hlink"/>
                                            </p:clrVal>
                                          </p:val>
                                        </p:tav>
                                      </p:tavLst>
                                    </p:anim>
                                    <p:set>
                                      <p:cBhvr>
                                        <p:cTn id="27" dur="80"/>
                                        <p:tgtEl>
                                          <p:spTgt spid="223235">
                                            <p:txEl>
                                              <p:pRg st="4" end="4"/>
                                            </p:txEl>
                                          </p:spTgt>
                                        </p:tgtEl>
                                        <p:attrNameLst>
                                          <p:attrName>fill.type</p:attrName>
                                        </p:attrNameLst>
                                      </p:cBhvr>
                                      <p:to>
                                        <p:strVal val="solid"/>
                                      </p:to>
                                    </p:set>
                                  </p:childTnLst>
                                </p:cTn>
                              </p:par>
                            </p:childTnLst>
                          </p:cTn>
                        </p:par>
                        <p:par>
                          <p:cTn id="28" fill="hold" nodeType="afterGroup">
                            <p:stCondLst>
                              <p:cond delay="9720"/>
                            </p:stCondLst>
                            <p:childTnLst>
                              <p:par>
                                <p:cTn id="29" presetID="27" presetClass="entr" presetSubtype="0" fill="hold" grpId="0" nodeType="afterEffect">
                                  <p:stCondLst>
                                    <p:cond delay="0"/>
                                  </p:stCondLst>
                                  <p:iterate type="lt">
                                    <p:tmPct val="50000"/>
                                  </p:iterate>
                                  <p:childTnLst>
                                    <p:set>
                                      <p:cBhvr>
                                        <p:cTn id="30" dur="1" fill="hold">
                                          <p:stCondLst>
                                            <p:cond delay="0"/>
                                          </p:stCondLst>
                                        </p:cTn>
                                        <p:tgtEl>
                                          <p:spTgt spid="223235">
                                            <p:txEl>
                                              <p:pRg st="5" end="5"/>
                                            </p:txEl>
                                          </p:spTgt>
                                        </p:tgtEl>
                                        <p:attrNameLst>
                                          <p:attrName>style.visibility</p:attrName>
                                        </p:attrNameLst>
                                      </p:cBhvr>
                                      <p:to>
                                        <p:strVal val="visible"/>
                                      </p:to>
                                    </p:set>
                                    <p:anim calcmode="discrete" valueType="clr">
                                      <p:cBhvr override="childStyle">
                                        <p:cTn id="31" dur="80"/>
                                        <p:tgtEl>
                                          <p:spTgt spid="223235">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223235">
                                            <p:txEl>
                                              <p:pRg st="5" end="5"/>
                                            </p:txEl>
                                          </p:spTgt>
                                        </p:tgtEl>
                                        <p:attrNameLst>
                                          <p:attrName>fillcolor</p:attrName>
                                        </p:attrNameLst>
                                      </p:cBhvr>
                                      <p:tavLst>
                                        <p:tav tm="0">
                                          <p:val>
                                            <p:clrVal>
                                              <a:schemeClr val="accent2"/>
                                            </p:clrVal>
                                          </p:val>
                                        </p:tav>
                                        <p:tav tm="50000">
                                          <p:val>
                                            <p:clrVal>
                                              <a:schemeClr val="hlink"/>
                                            </p:clrVal>
                                          </p:val>
                                        </p:tav>
                                      </p:tavLst>
                                    </p:anim>
                                    <p:set>
                                      <p:cBhvr>
                                        <p:cTn id="33" dur="80"/>
                                        <p:tgtEl>
                                          <p:spTgt spid="223235">
                                            <p:txEl>
                                              <p:pRg st="5" end="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5"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Slide Number Placeholder 4"/>
          <p:cNvSpPr>
            <a:spLocks noGrp="1"/>
          </p:cNvSpPr>
          <p:nvPr>
            <p:ph type="sldNum" sz="quarter" idx="11"/>
          </p:nvPr>
        </p:nvSpPr>
        <p:spPr>
          <a:noFill/>
        </p:spPr>
        <p:txBody>
          <a:bodyPr/>
          <a:lstStyle/>
          <a:p>
            <a:fld id="{EF675C86-7994-4B7B-A9A2-E32CC7BE6139}" type="slidenum">
              <a:rPr lang="he-IL" smtClean="0"/>
              <a:pPr/>
              <a:t>42</a:t>
            </a:fld>
            <a:endParaRPr lang="en-US" smtClean="0"/>
          </a:p>
        </p:txBody>
      </p:sp>
      <p:sp>
        <p:nvSpPr>
          <p:cNvPr id="45059" name="Rectangle 2"/>
          <p:cNvSpPr>
            <a:spLocks noGrp="1" noChangeArrowheads="1"/>
          </p:cNvSpPr>
          <p:nvPr>
            <p:ph type="title"/>
          </p:nvPr>
        </p:nvSpPr>
        <p:spPr>
          <a:xfrm>
            <a:off x="755650" y="0"/>
            <a:ext cx="7158038" cy="1412875"/>
          </a:xfrm>
        </p:spPr>
        <p:txBody>
          <a:bodyPr/>
          <a:lstStyle/>
          <a:p>
            <a:pPr eaLnBrk="1" hangingPunct="1"/>
            <a:r>
              <a:rPr lang="he-IL" smtClean="0"/>
              <a:t>בסיס נתונים והכנסת נתונים באקסל</a:t>
            </a:r>
            <a:endParaRPr lang="en-US" smtClean="0"/>
          </a:p>
        </p:txBody>
      </p:sp>
      <p:sp>
        <p:nvSpPr>
          <p:cNvPr id="223235" name="Rectangle 3"/>
          <p:cNvSpPr>
            <a:spLocks noGrp="1" noChangeArrowheads="1"/>
          </p:cNvSpPr>
          <p:nvPr>
            <p:ph type="body" idx="1"/>
          </p:nvPr>
        </p:nvSpPr>
        <p:spPr>
          <a:xfrm>
            <a:off x="755650" y="2214563"/>
            <a:ext cx="8159750" cy="3878262"/>
          </a:xfrm>
        </p:spPr>
        <p:txBody>
          <a:bodyPr/>
          <a:lstStyle/>
          <a:p>
            <a:pPr marL="444500" indent="-444500" algn="just" eaLnBrk="1" hangingPunct="1">
              <a:lnSpc>
                <a:spcPct val="110000"/>
              </a:lnSpc>
              <a:buClr>
                <a:srgbClr val="0000FF"/>
              </a:buClr>
              <a:buFont typeface="Wingdings" pitchFamily="2" charset="2"/>
              <a:buChar char="r"/>
            </a:pPr>
            <a:r>
              <a:rPr lang="he-IL" sz="2700" smtClean="0"/>
              <a:t> </a:t>
            </a:r>
            <a:r>
              <a:rPr lang="he-IL" sz="2400" smtClean="0"/>
              <a:t>לכל נבדק עמודה [או שורה].</a:t>
            </a:r>
          </a:p>
          <a:p>
            <a:pPr marL="444500" indent="-444500" algn="just" eaLnBrk="1" hangingPunct="1">
              <a:lnSpc>
                <a:spcPct val="110000"/>
              </a:lnSpc>
              <a:buClr>
                <a:srgbClr val="0000FF"/>
              </a:buClr>
              <a:buFont typeface="Wingdings" pitchFamily="2" charset="2"/>
              <a:buChar char="r"/>
            </a:pPr>
            <a:r>
              <a:rPr lang="he-IL" sz="2400" smtClean="0"/>
              <a:t> לכל משתנה שורה [או עמודה].</a:t>
            </a:r>
          </a:p>
          <a:p>
            <a:pPr marL="444500" indent="-444500" algn="just" eaLnBrk="1" hangingPunct="1">
              <a:lnSpc>
                <a:spcPct val="110000"/>
              </a:lnSpc>
              <a:buClr>
                <a:srgbClr val="0000FF"/>
              </a:buClr>
              <a:buFont typeface="Wingdings" pitchFamily="2" charset="2"/>
              <a:buChar char="r"/>
            </a:pPr>
            <a:r>
              <a:rPr lang="he-IL" sz="2400" smtClean="0"/>
              <a:t>מספר שאלון, לכתוב גם בבסיס הנתונים וגם על הטופס עצמו.</a:t>
            </a:r>
          </a:p>
          <a:p>
            <a:pPr marL="444500" indent="-444500" algn="just" eaLnBrk="1" hangingPunct="1">
              <a:lnSpc>
                <a:spcPct val="110000"/>
              </a:lnSpc>
              <a:buClr>
                <a:srgbClr val="0000FF"/>
              </a:buClr>
              <a:buFont typeface="Wingdings" pitchFamily="2" charset="2"/>
              <a:buChar char="r"/>
            </a:pPr>
            <a:r>
              <a:rPr lang="he-IL" sz="2400" smtClean="0"/>
              <a:t>גיליון גיבוי [בו לא נוגעים] וגיליון עבודה. </a:t>
            </a:r>
          </a:p>
          <a:p>
            <a:pPr marL="444500" indent="-444500" algn="just" eaLnBrk="1" hangingPunct="1">
              <a:lnSpc>
                <a:spcPct val="110000"/>
              </a:lnSpc>
              <a:buClr>
                <a:srgbClr val="0000FF"/>
              </a:buClr>
              <a:buFont typeface="Wingdings" pitchFamily="2" charset="2"/>
              <a:buChar char="r"/>
            </a:pPr>
            <a:r>
              <a:rPr lang="he-IL" sz="2400" smtClean="0"/>
              <a:t>כדאי להוסיף הגנה משגיאות הקלדה לגיליון בסיס הנתונים.</a:t>
            </a:r>
          </a:p>
          <a:p>
            <a:pPr marL="444500" indent="-444500" algn="just" eaLnBrk="1" hangingPunct="1">
              <a:lnSpc>
                <a:spcPct val="110000"/>
              </a:lnSpc>
              <a:buClr>
                <a:srgbClr val="0000FF"/>
              </a:buClr>
              <a:buFont typeface="Wingdings" pitchFamily="2" charset="2"/>
              <a:buChar char="r"/>
            </a:pPr>
            <a:endParaRPr lang="he-IL" sz="2400" smtClean="0"/>
          </a:p>
          <a:p>
            <a:pPr marL="444500" indent="-444500" algn="just" eaLnBrk="1" hangingPunct="1">
              <a:lnSpc>
                <a:spcPct val="110000"/>
              </a:lnSpc>
              <a:buClr>
                <a:srgbClr val="0000FF"/>
              </a:buClr>
              <a:buFont typeface="Wingdings" pitchFamily="2" charset="2"/>
              <a:buChar char="r"/>
            </a:pPr>
            <a:endParaRPr lang="he-IL" sz="2400" smtClean="0"/>
          </a:p>
          <a:p>
            <a:pPr marL="444500" indent="-444500" algn="just" eaLnBrk="1" hangingPunct="1">
              <a:lnSpc>
                <a:spcPct val="110000"/>
              </a:lnSpc>
            </a:pPr>
            <a:endParaRPr lang="he-IL" sz="2400" smtClean="0"/>
          </a:p>
          <a:p>
            <a:pPr marL="444500" indent="-444500" algn="just" eaLnBrk="1" hangingPunct="1">
              <a:lnSpc>
                <a:spcPct val="110000"/>
              </a:lnSpc>
              <a:buClr>
                <a:srgbClr val="0066FF"/>
              </a:buClr>
              <a:buFont typeface="Wingdings" pitchFamily="2" charset="2"/>
              <a:buChar char="§"/>
            </a:pP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23235">
                                            <p:txEl>
                                              <p:pRg st="0" end="0"/>
                                            </p:txEl>
                                          </p:spTgt>
                                        </p:tgtEl>
                                        <p:attrNameLst>
                                          <p:attrName>style.visibility</p:attrName>
                                        </p:attrNameLst>
                                      </p:cBhvr>
                                      <p:to>
                                        <p:strVal val="visible"/>
                                      </p:to>
                                    </p:set>
                                    <p:anim calcmode="discrete" valueType="clr">
                                      <p:cBhvr override="childStyle">
                                        <p:cTn id="7" dur="80"/>
                                        <p:tgtEl>
                                          <p:spTgt spid="22323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2323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23235">
                                            <p:txEl>
                                              <p:pRg st="0" end="0"/>
                                            </p:txEl>
                                          </p:spTgt>
                                        </p:tgtEl>
                                        <p:attrNameLst>
                                          <p:attrName>fill.type</p:attrName>
                                        </p:attrNameLst>
                                      </p:cBhvr>
                                      <p:to>
                                        <p:strVal val="solid"/>
                                      </p:to>
                                    </p:set>
                                  </p:childTnLst>
                                </p:cTn>
                              </p:par>
                            </p:childTnLst>
                          </p:cTn>
                        </p:par>
                        <p:par>
                          <p:cTn id="10" fill="hold" nodeType="afterGroup">
                            <p:stCondLst>
                              <p:cond delay="880"/>
                            </p:stCondLst>
                            <p:childTnLst>
                              <p:par>
                                <p:cTn id="11" presetID="27" presetClass="entr" presetSubtype="0" fill="hold" grpId="0" nodeType="afterEffect">
                                  <p:stCondLst>
                                    <p:cond delay="0"/>
                                  </p:stCondLst>
                                  <p:iterate type="lt">
                                    <p:tmPct val="50000"/>
                                  </p:iterate>
                                  <p:childTnLst>
                                    <p:set>
                                      <p:cBhvr>
                                        <p:cTn id="12" dur="1" fill="hold">
                                          <p:stCondLst>
                                            <p:cond delay="0"/>
                                          </p:stCondLst>
                                        </p:cTn>
                                        <p:tgtEl>
                                          <p:spTgt spid="223235">
                                            <p:txEl>
                                              <p:pRg st="1" end="1"/>
                                            </p:txEl>
                                          </p:spTgt>
                                        </p:tgtEl>
                                        <p:attrNameLst>
                                          <p:attrName>style.visibility</p:attrName>
                                        </p:attrNameLst>
                                      </p:cBhvr>
                                      <p:to>
                                        <p:strVal val="visible"/>
                                      </p:to>
                                    </p:set>
                                    <p:anim calcmode="discrete" valueType="clr">
                                      <p:cBhvr override="childStyle">
                                        <p:cTn id="13" dur="80"/>
                                        <p:tgtEl>
                                          <p:spTgt spid="223235">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223235">
                                            <p:txEl>
                                              <p:pRg st="1" end="1"/>
                                            </p:txEl>
                                          </p:spTgt>
                                        </p:tgtEl>
                                        <p:attrNameLst>
                                          <p:attrName>fillcolor</p:attrName>
                                        </p:attrNameLst>
                                      </p:cBhvr>
                                      <p:tavLst>
                                        <p:tav tm="0">
                                          <p:val>
                                            <p:clrVal>
                                              <a:schemeClr val="accent2"/>
                                            </p:clrVal>
                                          </p:val>
                                        </p:tav>
                                        <p:tav tm="50000">
                                          <p:val>
                                            <p:clrVal>
                                              <a:schemeClr val="hlink"/>
                                            </p:clrVal>
                                          </p:val>
                                        </p:tav>
                                      </p:tavLst>
                                    </p:anim>
                                    <p:set>
                                      <p:cBhvr>
                                        <p:cTn id="15" dur="80"/>
                                        <p:tgtEl>
                                          <p:spTgt spid="223235">
                                            <p:txEl>
                                              <p:pRg st="1" end="1"/>
                                            </p:txEl>
                                          </p:spTgt>
                                        </p:tgtEl>
                                        <p:attrNameLst>
                                          <p:attrName>fill.type</p:attrName>
                                        </p:attrNameLst>
                                      </p:cBhvr>
                                      <p:to>
                                        <p:strVal val="solid"/>
                                      </p:to>
                                    </p:set>
                                  </p:childTnLst>
                                </p:cTn>
                              </p:par>
                            </p:childTnLst>
                          </p:cTn>
                        </p:par>
                        <p:par>
                          <p:cTn id="16" fill="hold" nodeType="afterGroup">
                            <p:stCondLst>
                              <p:cond delay="1800"/>
                            </p:stCondLst>
                            <p:childTnLst>
                              <p:par>
                                <p:cTn id="17" presetID="27" presetClass="entr" presetSubtype="0" fill="hold" grpId="0" nodeType="afterEffect">
                                  <p:stCondLst>
                                    <p:cond delay="0"/>
                                  </p:stCondLst>
                                  <p:iterate type="lt">
                                    <p:tmPct val="50000"/>
                                  </p:iterate>
                                  <p:childTnLst>
                                    <p:set>
                                      <p:cBhvr>
                                        <p:cTn id="18" dur="1" fill="hold">
                                          <p:stCondLst>
                                            <p:cond delay="0"/>
                                          </p:stCondLst>
                                        </p:cTn>
                                        <p:tgtEl>
                                          <p:spTgt spid="223235">
                                            <p:txEl>
                                              <p:pRg st="2" end="2"/>
                                            </p:txEl>
                                          </p:spTgt>
                                        </p:tgtEl>
                                        <p:attrNameLst>
                                          <p:attrName>style.visibility</p:attrName>
                                        </p:attrNameLst>
                                      </p:cBhvr>
                                      <p:to>
                                        <p:strVal val="visible"/>
                                      </p:to>
                                    </p:set>
                                    <p:anim calcmode="discrete" valueType="clr">
                                      <p:cBhvr override="childStyle">
                                        <p:cTn id="19" dur="80"/>
                                        <p:tgtEl>
                                          <p:spTgt spid="223235">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223235">
                                            <p:txEl>
                                              <p:pRg st="2" end="2"/>
                                            </p:txEl>
                                          </p:spTgt>
                                        </p:tgtEl>
                                        <p:attrNameLst>
                                          <p:attrName>fillcolor</p:attrName>
                                        </p:attrNameLst>
                                      </p:cBhvr>
                                      <p:tavLst>
                                        <p:tav tm="0">
                                          <p:val>
                                            <p:clrVal>
                                              <a:schemeClr val="accent2"/>
                                            </p:clrVal>
                                          </p:val>
                                        </p:tav>
                                        <p:tav tm="50000">
                                          <p:val>
                                            <p:clrVal>
                                              <a:schemeClr val="hlink"/>
                                            </p:clrVal>
                                          </p:val>
                                        </p:tav>
                                      </p:tavLst>
                                    </p:anim>
                                    <p:set>
                                      <p:cBhvr>
                                        <p:cTn id="21" dur="80"/>
                                        <p:tgtEl>
                                          <p:spTgt spid="223235">
                                            <p:txEl>
                                              <p:pRg st="2" end="2"/>
                                            </p:txEl>
                                          </p:spTgt>
                                        </p:tgtEl>
                                        <p:attrNameLst>
                                          <p:attrName>fill.type</p:attrName>
                                        </p:attrNameLst>
                                      </p:cBhvr>
                                      <p:to>
                                        <p:strVal val="solid"/>
                                      </p:to>
                                    </p:set>
                                  </p:childTnLst>
                                </p:cTn>
                              </p:par>
                            </p:childTnLst>
                          </p:cTn>
                        </p:par>
                        <p:par>
                          <p:cTn id="22" fill="hold" nodeType="afterGroup">
                            <p:stCondLst>
                              <p:cond delay="3600"/>
                            </p:stCondLst>
                            <p:childTnLst>
                              <p:par>
                                <p:cTn id="23" presetID="27" presetClass="entr" presetSubtype="0" fill="hold" grpId="0" nodeType="afterEffect">
                                  <p:stCondLst>
                                    <p:cond delay="0"/>
                                  </p:stCondLst>
                                  <p:iterate type="lt">
                                    <p:tmPct val="50000"/>
                                  </p:iterate>
                                  <p:childTnLst>
                                    <p:set>
                                      <p:cBhvr>
                                        <p:cTn id="24" dur="1" fill="hold">
                                          <p:stCondLst>
                                            <p:cond delay="0"/>
                                          </p:stCondLst>
                                        </p:cTn>
                                        <p:tgtEl>
                                          <p:spTgt spid="223235">
                                            <p:txEl>
                                              <p:pRg st="3" end="3"/>
                                            </p:txEl>
                                          </p:spTgt>
                                        </p:tgtEl>
                                        <p:attrNameLst>
                                          <p:attrName>style.visibility</p:attrName>
                                        </p:attrNameLst>
                                      </p:cBhvr>
                                      <p:to>
                                        <p:strVal val="visible"/>
                                      </p:to>
                                    </p:set>
                                    <p:anim calcmode="discrete" valueType="clr">
                                      <p:cBhvr override="childStyle">
                                        <p:cTn id="25" dur="80"/>
                                        <p:tgtEl>
                                          <p:spTgt spid="223235">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223235">
                                            <p:txEl>
                                              <p:pRg st="3" end="3"/>
                                            </p:txEl>
                                          </p:spTgt>
                                        </p:tgtEl>
                                        <p:attrNameLst>
                                          <p:attrName>fillcolor</p:attrName>
                                        </p:attrNameLst>
                                      </p:cBhvr>
                                      <p:tavLst>
                                        <p:tav tm="0">
                                          <p:val>
                                            <p:clrVal>
                                              <a:schemeClr val="accent2"/>
                                            </p:clrVal>
                                          </p:val>
                                        </p:tav>
                                        <p:tav tm="50000">
                                          <p:val>
                                            <p:clrVal>
                                              <a:schemeClr val="hlink"/>
                                            </p:clrVal>
                                          </p:val>
                                        </p:tav>
                                      </p:tavLst>
                                    </p:anim>
                                    <p:set>
                                      <p:cBhvr>
                                        <p:cTn id="27" dur="80"/>
                                        <p:tgtEl>
                                          <p:spTgt spid="223235">
                                            <p:txEl>
                                              <p:pRg st="3" end="3"/>
                                            </p:txEl>
                                          </p:spTgt>
                                        </p:tgtEl>
                                        <p:attrNameLst>
                                          <p:attrName>fill.type</p:attrName>
                                        </p:attrNameLst>
                                      </p:cBhvr>
                                      <p:to>
                                        <p:strVal val="solid"/>
                                      </p:to>
                                    </p:set>
                                  </p:childTnLst>
                                </p:cTn>
                              </p:par>
                            </p:childTnLst>
                          </p:cTn>
                        </p:par>
                        <p:par>
                          <p:cTn id="28" fill="hold" nodeType="afterGroup">
                            <p:stCondLst>
                              <p:cond delay="5080"/>
                            </p:stCondLst>
                            <p:childTnLst>
                              <p:par>
                                <p:cTn id="29" presetID="27" presetClass="entr" presetSubtype="0" fill="hold" grpId="0" nodeType="afterEffect">
                                  <p:stCondLst>
                                    <p:cond delay="0"/>
                                  </p:stCondLst>
                                  <p:iterate type="lt">
                                    <p:tmPct val="50000"/>
                                  </p:iterate>
                                  <p:childTnLst>
                                    <p:set>
                                      <p:cBhvr>
                                        <p:cTn id="30" dur="1" fill="hold">
                                          <p:stCondLst>
                                            <p:cond delay="0"/>
                                          </p:stCondLst>
                                        </p:cTn>
                                        <p:tgtEl>
                                          <p:spTgt spid="223235">
                                            <p:txEl>
                                              <p:pRg st="4" end="4"/>
                                            </p:txEl>
                                          </p:spTgt>
                                        </p:tgtEl>
                                        <p:attrNameLst>
                                          <p:attrName>style.visibility</p:attrName>
                                        </p:attrNameLst>
                                      </p:cBhvr>
                                      <p:to>
                                        <p:strVal val="visible"/>
                                      </p:to>
                                    </p:set>
                                    <p:anim calcmode="discrete" valueType="clr">
                                      <p:cBhvr override="childStyle">
                                        <p:cTn id="31" dur="80"/>
                                        <p:tgtEl>
                                          <p:spTgt spid="223235">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223235">
                                            <p:txEl>
                                              <p:pRg st="4" end="4"/>
                                            </p:txEl>
                                          </p:spTgt>
                                        </p:tgtEl>
                                        <p:attrNameLst>
                                          <p:attrName>fillcolor</p:attrName>
                                        </p:attrNameLst>
                                      </p:cBhvr>
                                      <p:tavLst>
                                        <p:tav tm="0">
                                          <p:val>
                                            <p:clrVal>
                                              <a:schemeClr val="accent2"/>
                                            </p:clrVal>
                                          </p:val>
                                        </p:tav>
                                        <p:tav tm="50000">
                                          <p:val>
                                            <p:clrVal>
                                              <a:schemeClr val="hlink"/>
                                            </p:clrVal>
                                          </p:val>
                                        </p:tav>
                                      </p:tavLst>
                                    </p:anim>
                                    <p:set>
                                      <p:cBhvr>
                                        <p:cTn id="33" dur="80"/>
                                        <p:tgtEl>
                                          <p:spTgt spid="223235">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5"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Slide Number Placeholder 4"/>
          <p:cNvSpPr>
            <a:spLocks noGrp="1"/>
          </p:cNvSpPr>
          <p:nvPr>
            <p:ph type="sldNum" sz="quarter" idx="11"/>
          </p:nvPr>
        </p:nvSpPr>
        <p:spPr>
          <a:noFill/>
        </p:spPr>
        <p:txBody>
          <a:bodyPr/>
          <a:lstStyle/>
          <a:p>
            <a:fld id="{456AA925-4D54-452D-AF12-0F24E65F9C9D}" type="slidenum">
              <a:rPr lang="he-IL" smtClean="0"/>
              <a:pPr/>
              <a:t>43</a:t>
            </a:fld>
            <a:endParaRPr lang="en-US" smtClean="0"/>
          </a:p>
        </p:txBody>
      </p:sp>
      <p:sp>
        <p:nvSpPr>
          <p:cNvPr id="224259" name="Rectangle 3"/>
          <p:cNvSpPr>
            <a:spLocks noGrp="1" noChangeArrowheads="1"/>
          </p:cNvSpPr>
          <p:nvPr>
            <p:ph type="body" idx="1"/>
          </p:nvPr>
        </p:nvSpPr>
        <p:spPr>
          <a:xfrm>
            <a:off x="809625" y="2214563"/>
            <a:ext cx="7958138" cy="4238625"/>
          </a:xfrm>
        </p:spPr>
        <p:txBody>
          <a:bodyPr/>
          <a:lstStyle/>
          <a:p>
            <a:pPr marL="609600" indent="-609600" algn="just" eaLnBrk="1" hangingPunct="1">
              <a:lnSpc>
                <a:spcPct val="110000"/>
              </a:lnSpc>
              <a:buFont typeface="Wingdings" pitchFamily="2" charset="2"/>
              <a:buNone/>
            </a:pPr>
            <a:r>
              <a:rPr lang="he-IL" sz="2400" smtClean="0"/>
              <a:t>בהתייחס למאמר שקראת:</a:t>
            </a:r>
          </a:p>
          <a:p>
            <a:pPr marL="609600" indent="-609600" algn="just" eaLnBrk="1" hangingPunct="1">
              <a:lnSpc>
                <a:spcPct val="110000"/>
              </a:lnSpc>
              <a:buClr>
                <a:srgbClr val="0000FF"/>
              </a:buClr>
              <a:buFont typeface="Wingdings" pitchFamily="2" charset="2"/>
              <a:buChar char="§"/>
            </a:pPr>
            <a:r>
              <a:rPr lang="he-IL" sz="2400" smtClean="0"/>
              <a:t>מהו </a:t>
            </a:r>
            <a:r>
              <a:rPr lang="he-IL" sz="2400" u="sng" smtClean="0"/>
              <a:t>מערך</a:t>
            </a:r>
            <a:r>
              <a:rPr lang="he-IL" sz="2400" smtClean="0"/>
              <a:t> המחקר, מתאמי או ניסויי? </a:t>
            </a:r>
          </a:p>
          <a:p>
            <a:pPr marL="609600" indent="-609600" algn="just" eaLnBrk="1" hangingPunct="1">
              <a:lnSpc>
                <a:spcPct val="110000"/>
              </a:lnSpc>
              <a:buClr>
                <a:srgbClr val="0000FF"/>
              </a:buClr>
              <a:buFont typeface="Wingdings" pitchFamily="2" charset="2"/>
              <a:buChar char="§"/>
            </a:pPr>
            <a:r>
              <a:rPr lang="he-IL" sz="2400" smtClean="0"/>
              <a:t>האם התבצע ניסוי (תפעול) במחקר?</a:t>
            </a:r>
          </a:p>
          <a:p>
            <a:pPr marL="609600" indent="-609600" algn="just" eaLnBrk="1" hangingPunct="1">
              <a:lnSpc>
                <a:spcPct val="110000"/>
              </a:lnSpc>
              <a:buClr>
                <a:srgbClr val="0000FF"/>
              </a:buClr>
              <a:buFont typeface="Wingdings" pitchFamily="2" charset="2"/>
              <a:buChar char="§"/>
            </a:pPr>
            <a:r>
              <a:rPr lang="he-IL" sz="2400" smtClean="0"/>
              <a:t>מהם המשתנים הבלתי תלויים (משתני הייחוס) ומהם המשתנים התלויים במחקר?</a:t>
            </a:r>
          </a:p>
          <a:p>
            <a:pPr marL="609600" indent="-609600" algn="just" eaLnBrk="1" hangingPunct="1">
              <a:lnSpc>
                <a:spcPct val="110000"/>
              </a:lnSpc>
              <a:buClr>
                <a:srgbClr val="0000FF"/>
              </a:buClr>
              <a:buFont typeface="Wingdings" pitchFamily="2" charset="2"/>
              <a:buChar char="§"/>
            </a:pPr>
            <a:r>
              <a:rPr lang="he-IL" sz="2400" smtClean="0"/>
              <a:t>מהן מטרות המחקר, שאלות המחקר והשערותיו?</a:t>
            </a:r>
          </a:p>
          <a:p>
            <a:pPr marL="609600" indent="-609600" algn="just" eaLnBrk="1" hangingPunct="1">
              <a:lnSpc>
                <a:spcPct val="110000"/>
              </a:lnSpc>
              <a:buClr>
                <a:srgbClr val="0000FF"/>
              </a:buClr>
              <a:buFont typeface="Wingdings" pitchFamily="2" charset="2"/>
              <a:buChar char="§"/>
            </a:pPr>
            <a:r>
              <a:rPr lang="he-IL" sz="2400" smtClean="0"/>
              <a:t>מה יצא מובהק במחקר (תוצאות)?</a:t>
            </a:r>
          </a:p>
          <a:p>
            <a:pPr marL="609600" indent="-609600" algn="just" eaLnBrk="1" hangingPunct="1">
              <a:lnSpc>
                <a:spcPct val="110000"/>
              </a:lnSpc>
              <a:buClr>
                <a:srgbClr val="0000FF"/>
              </a:buClr>
              <a:buFont typeface="Wingdings" pitchFamily="2" charset="2"/>
              <a:buChar char="§"/>
            </a:pPr>
            <a:r>
              <a:rPr lang="he-IL" sz="2400" smtClean="0"/>
              <a:t>מהן מסקנות המחקר? </a:t>
            </a:r>
          </a:p>
        </p:txBody>
      </p:sp>
      <p:sp>
        <p:nvSpPr>
          <p:cNvPr id="46084" name="Rectangle 4"/>
          <p:cNvSpPr>
            <a:spLocks noChangeArrowheads="1"/>
          </p:cNvSpPr>
          <p:nvPr/>
        </p:nvSpPr>
        <p:spPr bwMode="auto">
          <a:xfrm>
            <a:off x="684213" y="333375"/>
            <a:ext cx="7775575" cy="1008063"/>
          </a:xfrm>
          <a:prstGeom prst="rect">
            <a:avLst/>
          </a:prstGeom>
          <a:noFill/>
          <a:ln w="9525">
            <a:noFill/>
            <a:miter lim="800000"/>
            <a:headEnd/>
            <a:tailEnd/>
          </a:ln>
        </p:spPr>
        <p:txBody>
          <a:bodyPr anchor="b"/>
          <a:lstStyle/>
          <a:p>
            <a:r>
              <a:rPr lang="he-IL" sz="2400">
                <a:solidFill>
                  <a:schemeClr val="tx2"/>
                </a:solidFill>
              </a:rPr>
              <a:t>תרגיל רשות: מתייחס למאמר 'ניבוי הצלחה במבחן הממשלתי'.</a:t>
            </a:r>
            <a:endParaRPr lang="en-US" sz="240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8" presetClass="entr" presetSubtype="0" accel="50000" fill="hold" grpId="0" nodeType="clickEffect">
                                  <p:stCondLst>
                                    <p:cond delay="0"/>
                                  </p:stCondLst>
                                  <p:iterate type="wd">
                                    <p:tmPct val="30000"/>
                                  </p:iterate>
                                  <p:childTnLst>
                                    <p:set>
                                      <p:cBhvr>
                                        <p:cTn id="6" dur="1" fill="hold">
                                          <p:stCondLst>
                                            <p:cond delay="0"/>
                                          </p:stCondLst>
                                        </p:cTn>
                                        <p:tgtEl>
                                          <p:spTgt spid="224259">
                                            <p:txEl>
                                              <p:pRg st="0" end="0"/>
                                            </p:txEl>
                                          </p:spTgt>
                                        </p:tgtEl>
                                        <p:attrNameLst>
                                          <p:attrName>style.visibility</p:attrName>
                                        </p:attrNameLst>
                                      </p:cBhvr>
                                      <p:to>
                                        <p:strVal val="visible"/>
                                      </p:to>
                                    </p:set>
                                    <p:set>
                                      <p:cBhvr>
                                        <p:cTn id="7" dur="455" fill="hold">
                                          <p:stCondLst>
                                            <p:cond delay="0"/>
                                          </p:stCondLst>
                                        </p:cTn>
                                        <p:tgtEl>
                                          <p:spTgt spid="224259">
                                            <p:txEl>
                                              <p:pRg st="0" end="0"/>
                                            </p:txEl>
                                          </p:spTgt>
                                        </p:tgtEl>
                                        <p:attrNameLst>
                                          <p:attrName>style.rotation</p:attrName>
                                        </p:attrNameLst>
                                      </p:cBhvr>
                                      <p:to>
                                        <p:strVal val="-45.0"/>
                                      </p:to>
                                    </p:set>
                                    <p:anim calcmode="lin" valueType="num">
                                      <p:cBhvr>
                                        <p:cTn id="8" dur="455" fill="hold">
                                          <p:stCondLst>
                                            <p:cond delay="455"/>
                                          </p:stCondLst>
                                        </p:cTn>
                                        <p:tgtEl>
                                          <p:spTgt spid="224259">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24259">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24259">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24259">
                                            <p:txEl>
                                              <p:pRg st="0" end="0"/>
                                            </p:txEl>
                                          </p:spTgt>
                                        </p:tgtEl>
                                        <p:attrNameLst>
                                          <p:attrName>ppt_y</p:attrName>
                                        </p:attrNameLst>
                                      </p:cBhvr>
                                      <p:tavLst>
                                        <p:tav tm="0">
                                          <p:val>
                                            <p:strVal val="#ppt_y-(0.354*#ppt_w-0.172*#ppt_h)"/>
                                          </p:val>
                                        </p:tav>
                                        <p:tav tm="100000">
                                          <p:val>
                                            <p:strVal val="#ppt_y"/>
                                          </p:val>
                                        </p:tav>
                                      </p:tavLst>
                                    </p:anim>
                                  </p:childTnLst>
                                </p:cTn>
                              </p:par>
                            </p:childTnLst>
                          </p:cTn>
                        </p:par>
                        <p:par>
                          <p:cTn id="12" fill="hold" nodeType="afterGroup">
                            <p:stCondLst>
                              <p:cond delay="1900"/>
                            </p:stCondLst>
                            <p:childTnLst>
                              <p:par>
                                <p:cTn id="13" presetID="38" presetClass="entr" presetSubtype="0" accel="50000" fill="hold" grpId="0" nodeType="afterEffect">
                                  <p:stCondLst>
                                    <p:cond delay="0"/>
                                  </p:stCondLst>
                                  <p:iterate type="wd">
                                    <p:tmPct val="30000"/>
                                  </p:iterate>
                                  <p:childTnLst>
                                    <p:set>
                                      <p:cBhvr>
                                        <p:cTn id="14" dur="1" fill="hold">
                                          <p:stCondLst>
                                            <p:cond delay="0"/>
                                          </p:stCondLst>
                                        </p:cTn>
                                        <p:tgtEl>
                                          <p:spTgt spid="224259">
                                            <p:txEl>
                                              <p:pRg st="1" end="1"/>
                                            </p:txEl>
                                          </p:spTgt>
                                        </p:tgtEl>
                                        <p:attrNameLst>
                                          <p:attrName>style.visibility</p:attrName>
                                        </p:attrNameLst>
                                      </p:cBhvr>
                                      <p:to>
                                        <p:strVal val="visible"/>
                                      </p:to>
                                    </p:set>
                                    <p:set>
                                      <p:cBhvr>
                                        <p:cTn id="15" dur="455" fill="hold">
                                          <p:stCondLst>
                                            <p:cond delay="0"/>
                                          </p:stCondLst>
                                        </p:cTn>
                                        <p:tgtEl>
                                          <p:spTgt spid="224259">
                                            <p:txEl>
                                              <p:pRg st="1" end="1"/>
                                            </p:txEl>
                                          </p:spTgt>
                                        </p:tgtEl>
                                        <p:attrNameLst>
                                          <p:attrName>style.rotation</p:attrName>
                                        </p:attrNameLst>
                                      </p:cBhvr>
                                      <p:to>
                                        <p:strVal val="-45.0"/>
                                      </p:to>
                                    </p:set>
                                    <p:anim calcmode="lin" valueType="num">
                                      <p:cBhvr>
                                        <p:cTn id="16" dur="455" fill="hold">
                                          <p:stCondLst>
                                            <p:cond delay="455"/>
                                          </p:stCondLst>
                                        </p:cTn>
                                        <p:tgtEl>
                                          <p:spTgt spid="224259">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7" dur="455" fill="hold">
                                          <p:stCondLst>
                                            <p:cond delay="0"/>
                                          </p:stCondLst>
                                        </p:cTn>
                                        <p:tgtEl>
                                          <p:spTgt spid="224259">
                                            <p:txEl>
                                              <p:pRg st="1" end="1"/>
                                            </p:txEl>
                                          </p:spTgt>
                                        </p:tgtEl>
                                        <p:attrNameLst>
                                          <p:attrName>ppt_y</p:attrName>
                                        </p:attrNameLst>
                                      </p:cBhvr>
                                      <p:tavLst>
                                        <p:tav tm="0">
                                          <p:val>
                                            <p:strVal val="#ppt_y-1"/>
                                          </p:val>
                                        </p:tav>
                                        <p:tav tm="100000">
                                          <p:val>
                                            <p:strVal val="#ppt_y-(0.354*#ppt_w-0.172*#ppt_h)"/>
                                          </p:val>
                                        </p:tav>
                                      </p:tavLst>
                                    </p:anim>
                                    <p:anim calcmode="lin" valueType="num">
                                      <p:cBhvr>
                                        <p:cTn id="18" dur="156" decel="50000" autoRev="1" fill="hold">
                                          <p:stCondLst>
                                            <p:cond delay="455"/>
                                          </p:stCondLst>
                                        </p:cTn>
                                        <p:tgtEl>
                                          <p:spTgt spid="224259">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19" dur="136" fill="hold">
                                          <p:stCondLst>
                                            <p:cond delay="864"/>
                                          </p:stCondLst>
                                        </p:cTn>
                                        <p:tgtEl>
                                          <p:spTgt spid="224259">
                                            <p:txEl>
                                              <p:pRg st="1" end="1"/>
                                            </p:txEl>
                                          </p:spTgt>
                                        </p:tgtEl>
                                        <p:attrNameLst>
                                          <p:attrName>ppt_y</p:attrName>
                                        </p:attrNameLst>
                                      </p:cBhvr>
                                      <p:tavLst>
                                        <p:tav tm="0">
                                          <p:val>
                                            <p:strVal val="#ppt_y-(0.354*#ppt_w-0.172*#ppt_h)"/>
                                          </p:val>
                                        </p:tav>
                                        <p:tav tm="100000">
                                          <p:val>
                                            <p:strVal val="#ppt_y"/>
                                          </p:val>
                                        </p:tav>
                                      </p:tavLst>
                                    </p:anim>
                                  </p:childTnLst>
                                </p:cTn>
                              </p:par>
                            </p:childTnLst>
                          </p:cTn>
                        </p:par>
                        <p:par>
                          <p:cTn id="20" fill="hold" nodeType="afterGroup">
                            <p:stCondLst>
                              <p:cond delay="5300"/>
                            </p:stCondLst>
                            <p:childTnLst>
                              <p:par>
                                <p:cTn id="21" presetID="38" presetClass="entr" presetSubtype="0" accel="50000" fill="hold" grpId="0" nodeType="afterEffect">
                                  <p:stCondLst>
                                    <p:cond delay="0"/>
                                  </p:stCondLst>
                                  <p:iterate type="wd">
                                    <p:tmPct val="30000"/>
                                  </p:iterate>
                                  <p:childTnLst>
                                    <p:set>
                                      <p:cBhvr>
                                        <p:cTn id="22" dur="1" fill="hold">
                                          <p:stCondLst>
                                            <p:cond delay="0"/>
                                          </p:stCondLst>
                                        </p:cTn>
                                        <p:tgtEl>
                                          <p:spTgt spid="224259">
                                            <p:txEl>
                                              <p:pRg st="2" end="2"/>
                                            </p:txEl>
                                          </p:spTgt>
                                        </p:tgtEl>
                                        <p:attrNameLst>
                                          <p:attrName>style.visibility</p:attrName>
                                        </p:attrNameLst>
                                      </p:cBhvr>
                                      <p:to>
                                        <p:strVal val="visible"/>
                                      </p:to>
                                    </p:set>
                                    <p:set>
                                      <p:cBhvr>
                                        <p:cTn id="23" dur="455" fill="hold">
                                          <p:stCondLst>
                                            <p:cond delay="0"/>
                                          </p:stCondLst>
                                        </p:cTn>
                                        <p:tgtEl>
                                          <p:spTgt spid="224259">
                                            <p:txEl>
                                              <p:pRg st="2" end="2"/>
                                            </p:txEl>
                                          </p:spTgt>
                                        </p:tgtEl>
                                        <p:attrNameLst>
                                          <p:attrName>style.rotation</p:attrName>
                                        </p:attrNameLst>
                                      </p:cBhvr>
                                      <p:to>
                                        <p:strVal val="-45.0"/>
                                      </p:to>
                                    </p:set>
                                    <p:anim calcmode="lin" valueType="num">
                                      <p:cBhvr>
                                        <p:cTn id="24" dur="455" fill="hold">
                                          <p:stCondLst>
                                            <p:cond delay="455"/>
                                          </p:stCondLst>
                                        </p:cTn>
                                        <p:tgtEl>
                                          <p:spTgt spid="224259">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25" dur="455" fill="hold">
                                          <p:stCondLst>
                                            <p:cond delay="0"/>
                                          </p:stCondLst>
                                        </p:cTn>
                                        <p:tgtEl>
                                          <p:spTgt spid="224259">
                                            <p:txEl>
                                              <p:pRg st="2" end="2"/>
                                            </p:txEl>
                                          </p:spTgt>
                                        </p:tgtEl>
                                        <p:attrNameLst>
                                          <p:attrName>ppt_y</p:attrName>
                                        </p:attrNameLst>
                                      </p:cBhvr>
                                      <p:tavLst>
                                        <p:tav tm="0">
                                          <p:val>
                                            <p:strVal val="#ppt_y-1"/>
                                          </p:val>
                                        </p:tav>
                                        <p:tav tm="100000">
                                          <p:val>
                                            <p:strVal val="#ppt_y-(0.354*#ppt_w-0.172*#ppt_h)"/>
                                          </p:val>
                                        </p:tav>
                                      </p:tavLst>
                                    </p:anim>
                                    <p:anim calcmode="lin" valueType="num">
                                      <p:cBhvr>
                                        <p:cTn id="26" dur="156" decel="50000" autoRev="1" fill="hold">
                                          <p:stCondLst>
                                            <p:cond delay="455"/>
                                          </p:stCondLst>
                                        </p:cTn>
                                        <p:tgtEl>
                                          <p:spTgt spid="224259">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7" dur="136" fill="hold">
                                          <p:stCondLst>
                                            <p:cond delay="864"/>
                                          </p:stCondLst>
                                        </p:cTn>
                                        <p:tgtEl>
                                          <p:spTgt spid="224259">
                                            <p:txEl>
                                              <p:pRg st="2" end="2"/>
                                            </p:txEl>
                                          </p:spTgt>
                                        </p:tgtEl>
                                        <p:attrNameLst>
                                          <p:attrName>ppt_y</p:attrName>
                                        </p:attrNameLst>
                                      </p:cBhvr>
                                      <p:tavLst>
                                        <p:tav tm="0">
                                          <p:val>
                                            <p:strVal val="#ppt_y-(0.354*#ppt_w-0.172*#ppt_h)"/>
                                          </p:val>
                                        </p:tav>
                                        <p:tav tm="100000">
                                          <p:val>
                                            <p:strVal val="#ppt_y"/>
                                          </p:val>
                                        </p:tav>
                                      </p:tavLst>
                                    </p:anim>
                                  </p:childTnLst>
                                </p:cTn>
                              </p:par>
                            </p:childTnLst>
                          </p:cTn>
                        </p:par>
                        <p:par>
                          <p:cTn id="28" fill="hold" nodeType="afterGroup">
                            <p:stCondLst>
                              <p:cond delay="8400"/>
                            </p:stCondLst>
                            <p:childTnLst>
                              <p:par>
                                <p:cTn id="29" presetID="38" presetClass="entr" presetSubtype="0" accel="50000" fill="hold" grpId="0" nodeType="afterEffect">
                                  <p:stCondLst>
                                    <p:cond delay="0"/>
                                  </p:stCondLst>
                                  <p:iterate type="wd">
                                    <p:tmPct val="30000"/>
                                  </p:iterate>
                                  <p:childTnLst>
                                    <p:set>
                                      <p:cBhvr>
                                        <p:cTn id="30" dur="1" fill="hold">
                                          <p:stCondLst>
                                            <p:cond delay="0"/>
                                          </p:stCondLst>
                                        </p:cTn>
                                        <p:tgtEl>
                                          <p:spTgt spid="224259">
                                            <p:txEl>
                                              <p:pRg st="3" end="3"/>
                                            </p:txEl>
                                          </p:spTgt>
                                        </p:tgtEl>
                                        <p:attrNameLst>
                                          <p:attrName>style.visibility</p:attrName>
                                        </p:attrNameLst>
                                      </p:cBhvr>
                                      <p:to>
                                        <p:strVal val="visible"/>
                                      </p:to>
                                    </p:set>
                                    <p:set>
                                      <p:cBhvr>
                                        <p:cTn id="31" dur="455" fill="hold">
                                          <p:stCondLst>
                                            <p:cond delay="0"/>
                                          </p:stCondLst>
                                        </p:cTn>
                                        <p:tgtEl>
                                          <p:spTgt spid="224259">
                                            <p:txEl>
                                              <p:pRg st="3" end="3"/>
                                            </p:txEl>
                                          </p:spTgt>
                                        </p:tgtEl>
                                        <p:attrNameLst>
                                          <p:attrName>style.rotation</p:attrName>
                                        </p:attrNameLst>
                                      </p:cBhvr>
                                      <p:to>
                                        <p:strVal val="-45.0"/>
                                      </p:to>
                                    </p:set>
                                    <p:anim calcmode="lin" valueType="num">
                                      <p:cBhvr>
                                        <p:cTn id="32" dur="455" fill="hold">
                                          <p:stCondLst>
                                            <p:cond delay="455"/>
                                          </p:stCondLst>
                                        </p:cTn>
                                        <p:tgtEl>
                                          <p:spTgt spid="224259">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33" dur="455" fill="hold">
                                          <p:stCondLst>
                                            <p:cond delay="0"/>
                                          </p:stCondLst>
                                        </p:cTn>
                                        <p:tgtEl>
                                          <p:spTgt spid="224259">
                                            <p:txEl>
                                              <p:pRg st="3" end="3"/>
                                            </p:txEl>
                                          </p:spTgt>
                                        </p:tgtEl>
                                        <p:attrNameLst>
                                          <p:attrName>ppt_y</p:attrName>
                                        </p:attrNameLst>
                                      </p:cBhvr>
                                      <p:tavLst>
                                        <p:tav tm="0">
                                          <p:val>
                                            <p:strVal val="#ppt_y-1"/>
                                          </p:val>
                                        </p:tav>
                                        <p:tav tm="100000">
                                          <p:val>
                                            <p:strVal val="#ppt_y-(0.354*#ppt_w-0.172*#ppt_h)"/>
                                          </p:val>
                                        </p:tav>
                                      </p:tavLst>
                                    </p:anim>
                                    <p:anim calcmode="lin" valueType="num">
                                      <p:cBhvr>
                                        <p:cTn id="34" dur="156" decel="50000" autoRev="1" fill="hold">
                                          <p:stCondLst>
                                            <p:cond delay="455"/>
                                          </p:stCondLst>
                                        </p:cTn>
                                        <p:tgtEl>
                                          <p:spTgt spid="224259">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35" dur="136" fill="hold">
                                          <p:stCondLst>
                                            <p:cond delay="864"/>
                                          </p:stCondLst>
                                        </p:cTn>
                                        <p:tgtEl>
                                          <p:spTgt spid="224259">
                                            <p:txEl>
                                              <p:pRg st="3" end="3"/>
                                            </p:txEl>
                                          </p:spTgt>
                                        </p:tgtEl>
                                        <p:attrNameLst>
                                          <p:attrName>ppt_y</p:attrName>
                                        </p:attrNameLst>
                                      </p:cBhvr>
                                      <p:tavLst>
                                        <p:tav tm="0">
                                          <p:val>
                                            <p:strVal val="#ppt_y-(0.354*#ppt_w-0.172*#ppt_h)"/>
                                          </p:val>
                                        </p:tav>
                                        <p:tav tm="100000">
                                          <p:val>
                                            <p:strVal val="#ppt_y"/>
                                          </p:val>
                                        </p:tav>
                                      </p:tavLst>
                                    </p:anim>
                                  </p:childTnLst>
                                </p:cTn>
                              </p:par>
                            </p:childTnLst>
                          </p:cTn>
                        </p:par>
                        <p:par>
                          <p:cTn id="36" fill="hold" nodeType="afterGroup">
                            <p:stCondLst>
                              <p:cond delay="13000"/>
                            </p:stCondLst>
                            <p:childTnLst>
                              <p:par>
                                <p:cTn id="37" presetID="38" presetClass="entr" presetSubtype="0" accel="50000" fill="hold" grpId="0" nodeType="afterEffect">
                                  <p:stCondLst>
                                    <p:cond delay="0"/>
                                  </p:stCondLst>
                                  <p:iterate type="wd">
                                    <p:tmPct val="30000"/>
                                  </p:iterate>
                                  <p:childTnLst>
                                    <p:set>
                                      <p:cBhvr>
                                        <p:cTn id="38" dur="1" fill="hold">
                                          <p:stCondLst>
                                            <p:cond delay="0"/>
                                          </p:stCondLst>
                                        </p:cTn>
                                        <p:tgtEl>
                                          <p:spTgt spid="224259">
                                            <p:txEl>
                                              <p:pRg st="4" end="4"/>
                                            </p:txEl>
                                          </p:spTgt>
                                        </p:tgtEl>
                                        <p:attrNameLst>
                                          <p:attrName>style.visibility</p:attrName>
                                        </p:attrNameLst>
                                      </p:cBhvr>
                                      <p:to>
                                        <p:strVal val="visible"/>
                                      </p:to>
                                    </p:set>
                                    <p:set>
                                      <p:cBhvr>
                                        <p:cTn id="39" dur="455" fill="hold">
                                          <p:stCondLst>
                                            <p:cond delay="0"/>
                                          </p:stCondLst>
                                        </p:cTn>
                                        <p:tgtEl>
                                          <p:spTgt spid="224259">
                                            <p:txEl>
                                              <p:pRg st="4" end="4"/>
                                            </p:txEl>
                                          </p:spTgt>
                                        </p:tgtEl>
                                        <p:attrNameLst>
                                          <p:attrName>style.rotation</p:attrName>
                                        </p:attrNameLst>
                                      </p:cBhvr>
                                      <p:to>
                                        <p:strVal val="-45.0"/>
                                      </p:to>
                                    </p:set>
                                    <p:anim calcmode="lin" valueType="num">
                                      <p:cBhvr>
                                        <p:cTn id="40" dur="455" fill="hold">
                                          <p:stCondLst>
                                            <p:cond delay="455"/>
                                          </p:stCondLst>
                                        </p:cTn>
                                        <p:tgtEl>
                                          <p:spTgt spid="224259">
                                            <p:txEl>
                                              <p:pRg st="4" end="4"/>
                                            </p:txEl>
                                          </p:spTgt>
                                        </p:tgtEl>
                                        <p:attrNameLst>
                                          <p:attrName>style.rotation</p:attrName>
                                        </p:attrNameLst>
                                      </p:cBhvr>
                                      <p:tavLst>
                                        <p:tav tm="0">
                                          <p:val>
                                            <p:fltVal val="-45"/>
                                          </p:val>
                                        </p:tav>
                                        <p:tav tm="69900">
                                          <p:val>
                                            <p:fltVal val="45"/>
                                          </p:val>
                                        </p:tav>
                                        <p:tav tm="100000">
                                          <p:val>
                                            <p:fltVal val="0"/>
                                          </p:val>
                                        </p:tav>
                                      </p:tavLst>
                                    </p:anim>
                                    <p:anim calcmode="lin" valueType="num">
                                      <p:cBhvr>
                                        <p:cTn id="41" dur="455" fill="hold">
                                          <p:stCondLst>
                                            <p:cond delay="0"/>
                                          </p:stCondLst>
                                        </p:cTn>
                                        <p:tgtEl>
                                          <p:spTgt spid="224259">
                                            <p:txEl>
                                              <p:pRg st="4" end="4"/>
                                            </p:txEl>
                                          </p:spTgt>
                                        </p:tgtEl>
                                        <p:attrNameLst>
                                          <p:attrName>ppt_y</p:attrName>
                                        </p:attrNameLst>
                                      </p:cBhvr>
                                      <p:tavLst>
                                        <p:tav tm="0">
                                          <p:val>
                                            <p:strVal val="#ppt_y-1"/>
                                          </p:val>
                                        </p:tav>
                                        <p:tav tm="100000">
                                          <p:val>
                                            <p:strVal val="#ppt_y-(0.354*#ppt_w-0.172*#ppt_h)"/>
                                          </p:val>
                                        </p:tav>
                                      </p:tavLst>
                                    </p:anim>
                                    <p:anim calcmode="lin" valueType="num">
                                      <p:cBhvr>
                                        <p:cTn id="42" dur="156" decel="50000" autoRev="1" fill="hold">
                                          <p:stCondLst>
                                            <p:cond delay="455"/>
                                          </p:stCondLst>
                                        </p:cTn>
                                        <p:tgtEl>
                                          <p:spTgt spid="224259">
                                            <p:txEl>
                                              <p:pRg st="4" end="4"/>
                                            </p:txEl>
                                          </p:spTgt>
                                        </p:tgtEl>
                                        <p:attrNameLst>
                                          <p:attrName>ppt_y</p:attrName>
                                        </p:attrNameLst>
                                      </p:cBhvr>
                                      <p:tavLst>
                                        <p:tav tm="0">
                                          <p:val>
                                            <p:strVal val="#ppt_y-(0.354*#ppt_w-0.172*#ppt_h)"/>
                                          </p:val>
                                        </p:tav>
                                        <p:tav tm="100000">
                                          <p:val>
                                            <p:strVal val="#ppt_y-(0.354*#ppt_w-0.172*#ppt_h)-#ppt_h/2"/>
                                          </p:val>
                                        </p:tav>
                                      </p:tavLst>
                                    </p:anim>
                                    <p:anim calcmode="lin" valueType="num">
                                      <p:cBhvr>
                                        <p:cTn id="43" dur="136" fill="hold">
                                          <p:stCondLst>
                                            <p:cond delay="864"/>
                                          </p:stCondLst>
                                        </p:cTn>
                                        <p:tgtEl>
                                          <p:spTgt spid="224259">
                                            <p:txEl>
                                              <p:pRg st="4" end="4"/>
                                            </p:txEl>
                                          </p:spTgt>
                                        </p:tgtEl>
                                        <p:attrNameLst>
                                          <p:attrName>ppt_y</p:attrName>
                                        </p:attrNameLst>
                                      </p:cBhvr>
                                      <p:tavLst>
                                        <p:tav tm="0">
                                          <p:val>
                                            <p:strVal val="#ppt_y-(0.354*#ppt_w-0.172*#ppt_h)"/>
                                          </p:val>
                                        </p:tav>
                                        <p:tav tm="100000">
                                          <p:val>
                                            <p:strVal val="#ppt_y"/>
                                          </p:val>
                                        </p:tav>
                                      </p:tavLst>
                                    </p:anim>
                                  </p:childTnLst>
                                </p:cTn>
                              </p:par>
                            </p:childTnLst>
                          </p:cTn>
                        </p:par>
                        <p:par>
                          <p:cTn id="44" fill="hold" nodeType="afterGroup">
                            <p:stCondLst>
                              <p:cond delay="16100"/>
                            </p:stCondLst>
                            <p:childTnLst>
                              <p:par>
                                <p:cTn id="45" presetID="38" presetClass="entr" presetSubtype="0" accel="50000" fill="hold" grpId="0" nodeType="afterEffect">
                                  <p:stCondLst>
                                    <p:cond delay="0"/>
                                  </p:stCondLst>
                                  <p:iterate type="wd">
                                    <p:tmPct val="30000"/>
                                  </p:iterate>
                                  <p:childTnLst>
                                    <p:set>
                                      <p:cBhvr>
                                        <p:cTn id="46" dur="1" fill="hold">
                                          <p:stCondLst>
                                            <p:cond delay="0"/>
                                          </p:stCondLst>
                                        </p:cTn>
                                        <p:tgtEl>
                                          <p:spTgt spid="224259">
                                            <p:txEl>
                                              <p:pRg st="5" end="5"/>
                                            </p:txEl>
                                          </p:spTgt>
                                        </p:tgtEl>
                                        <p:attrNameLst>
                                          <p:attrName>style.visibility</p:attrName>
                                        </p:attrNameLst>
                                      </p:cBhvr>
                                      <p:to>
                                        <p:strVal val="visible"/>
                                      </p:to>
                                    </p:set>
                                    <p:set>
                                      <p:cBhvr>
                                        <p:cTn id="47" dur="455" fill="hold">
                                          <p:stCondLst>
                                            <p:cond delay="0"/>
                                          </p:stCondLst>
                                        </p:cTn>
                                        <p:tgtEl>
                                          <p:spTgt spid="224259">
                                            <p:txEl>
                                              <p:pRg st="5" end="5"/>
                                            </p:txEl>
                                          </p:spTgt>
                                        </p:tgtEl>
                                        <p:attrNameLst>
                                          <p:attrName>style.rotation</p:attrName>
                                        </p:attrNameLst>
                                      </p:cBhvr>
                                      <p:to>
                                        <p:strVal val="-45.0"/>
                                      </p:to>
                                    </p:set>
                                    <p:anim calcmode="lin" valueType="num">
                                      <p:cBhvr>
                                        <p:cTn id="48" dur="455" fill="hold">
                                          <p:stCondLst>
                                            <p:cond delay="455"/>
                                          </p:stCondLst>
                                        </p:cTn>
                                        <p:tgtEl>
                                          <p:spTgt spid="224259">
                                            <p:txEl>
                                              <p:pRg st="5" end="5"/>
                                            </p:txEl>
                                          </p:spTgt>
                                        </p:tgtEl>
                                        <p:attrNameLst>
                                          <p:attrName>style.rotation</p:attrName>
                                        </p:attrNameLst>
                                      </p:cBhvr>
                                      <p:tavLst>
                                        <p:tav tm="0">
                                          <p:val>
                                            <p:fltVal val="-45"/>
                                          </p:val>
                                        </p:tav>
                                        <p:tav tm="69900">
                                          <p:val>
                                            <p:fltVal val="45"/>
                                          </p:val>
                                        </p:tav>
                                        <p:tav tm="100000">
                                          <p:val>
                                            <p:fltVal val="0"/>
                                          </p:val>
                                        </p:tav>
                                      </p:tavLst>
                                    </p:anim>
                                    <p:anim calcmode="lin" valueType="num">
                                      <p:cBhvr>
                                        <p:cTn id="49" dur="455" fill="hold">
                                          <p:stCondLst>
                                            <p:cond delay="0"/>
                                          </p:stCondLst>
                                        </p:cTn>
                                        <p:tgtEl>
                                          <p:spTgt spid="224259">
                                            <p:txEl>
                                              <p:pRg st="5" end="5"/>
                                            </p:txEl>
                                          </p:spTgt>
                                        </p:tgtEl>
                                        <p:attrNameLst>
                                          <p:attrName>ppt_y</p:attrName>
                                        </p:attrNameLst>
                                      </p:cBhvr>
                                      <p:tavLst>
                                        <p:tav tm="0">
                                          <p:val>
                                            <p:strVal val="#ppt_y-1"/>
                                          </p:val>
                                        </p:tav>
                                        <p:tav tm="100000">
                                          <p:val>
                                            <p:strVal val="#ppt_y-(0.354*#ppt_w-0.172*#ppt_h)"/>
                                          </p:val>
                                        </p:tav>
                                      </p:tavLst>
                                    </p:anim>
                                    <p:anim calcmode="lin" valueType="num">
                                      <p:cBhvr>
                                        <p:cTn id="50" dur="156" decel="50000" autoRev="1" fill="hold">
                                          <p:stCondLst>
                                            <p:cond delay="455"/>
                                          </p:stCondLst>
                                        </p:cTn>
                                        <p:tgtEl>
                                          <p:spTgt spid="224259">
                                            <p:txEl>
                                              <p:pRg st="5" end="5"/>
                                            </p:txEl>
                                          </p:spTgt>
                                        </p:tgtEl>
                                        <p:attrNameLst>
                                          <p:attrName>ppt_y</p:attrName>
                                        </p:attrNameLst>
                                      </p:cBhvr>
                                      <p:tavLst>
                                        <p:tav tm="0">
                                          <p:val>
                                            <p:strVal val="#ppt_y-(0.354*#ppt_w-0.172*#ppt_h)"/>
                                          </p:val>
                                        </p:tav>
                                        <p:tav tm="100000">
                                          <p:val>
                                            <p:strVal val="#ppt_y-(0.354*#ppt_w-0.172*#ppt_h)-#ppt_h/2"/>
                                          </p:val>
                                        </p:tav>
                                      </p:tavLst>
                                    </p:anim>
                                    <p:anim calcmode="lin" valueType="num">
                                      <p:cBhvr>
                                        <p:cTn id="51" dur="136" fill="hold">
                                          <p:stCondLst>
                                            <p:cond delay="864"/>
                                          </p:stCondLst>
                                        </p:cTn>
                                        <p:tgtEl>
                                          <p:spTgt spid="224259">
                                            <p:txEl>
                                              <p:pRg st="5" end="5"/>
                                            </p:txEl>
                                          </p:spTgt>
                                        </p:tgtEl>
                                        <p:attrNameLst>
                                          <p:attrName>ppt_y</p:attrName>
                                        </p:attrNameLst>
                                      </p:cBhvr>
                                      <p:tavLst>
                                        <p:tav tm="0">
                                          <p:val>
                                            <p:strVal val="#ppt_y-(0.354*#ppt_w-0.172*#ppt_h)"/>
                                          </p:val>
                                        </p:tav>
                                        <p:tav tm="100000">
                                          <p:val>
                                            <p:strVal val="#ppt_y"/>
                                          </p:val>
                                        </p:tav>
                                      </p:tavLst>
                                    </p:anim>
                                  </p:childTnLst>
                                </p:cTn>
                              </p:par>
                            </p:childTnLst>
                          </p:cTn>
                        </p:par>
                        <p:par>
                          <p:cTn id="52" fill="hold" nodeType="afterGroup">
                            <p:stCondLst>
                              <p:cond delay="18900"/>
                            </p:stCondLst>
                            <p:childTnLst>
                              <p:par>
                                <p:cTn id="53" presetID="38" presetClass="entr" presetSubtype="0" accel="50000" fill="hold" grpId="0" nodeType="afterEffect">
                                  <p:stCondLst>
                                    <p:cond delay="0"/>
                                  </p:stCondLst>
                                  <p:iterate type="wd">
                                    <p:tmPct val="30000"/>
                                  </p:iterate>
                                  <p:childTnLst>
                                    <p:set>
                                      <p:cBhvr>
                                        <p:cTn id="54" dur="1" fill="hold">
                                          <p:stCondLst>
                                            <p:cond delay="0"/>
                                          </p:stCondLst>
                                        </p:cTn>
                                        <p:tgtEl>
                                          <p:spTgt spid="224259">
                                            <p:txEl>
                                              <p:pRg st="6" end="6"/>
                                            </p:txEl>
                                          </p:spTgt>
                                        </p:tgtEl>
                                        <p:attrNameLst>
                                          <p:attrName>style.visibility</p:attrName>
                                        </p:attrNameLst>
                                      </p:cBhvr>
                                      <p:to>
                                        <p:strVal val="visible"/>
                                      </p:to>
                                    </p:set>
                                    <p:set>
                                      <p:cBhvr>
                                        <p:cTn id="55" dur="455" fill="hold">
                                          <p:stCondLst>
                                            <p:cond delay="0"/>
                                          </p:stCondLst>
                                        </p:cTn>
                                        <p:tgtEl>
                                          <p:spTgt spid="224259">
                                            <p:txEl>
                                              <p:pRg st="6" end="6"/>
                                            </p:txEl>
                                          </p:spTgt>
                                        </p:tgtEl>
                                        <p:attrNameLst>
                                          <p:attrName>style.rotation</p:attrName>
                                        </p:attrNameLst>
                                      </p:cBhvr>
                                      <p:to>
                                        <p:strVal val="-45.0"/>
                                      </p:to>
                                    </p:set>
                                    <p:anim calcmode="lin" valueType="num">
                                      <p:cBhvr>
                                        <p:cTn id="56" dur="455" fill="hold">
                                          <p:stCondLst>
                                            <p:cond delay="455"/>
                                          </p:stCondLst>
                                        </p:cTn>
                                        <p:tgtEl>
                                          <p:spTgt spid="224259">
                                            <p:txEl>
                                              <p:pRg st="6" end="6"/>
                                            </p:txEl>
                                          </p:spTgt>
                                        </p:tgtEl>
                                        <p:attrNameLst>
                                          <p:attrName>style.rotation</p:attrName>
                                        </p:attrNameLst>
                                      </p:cBhvr>
                                      <p:tavLst>
                                        <p:tav tm="0">
                                          <p:val>
                                            <p:fltVal val="-45"/>
                                          </p:val>
                                        </p:tav>
                                        <p:tav tm="69900">
                                          <p:val>
                                            <p:fltVal val="45"/>
                                          </p:val>
                                        </p:tav>
                                        <p:tav tm="100000">
                                          <p:val>
                                            <p:fltVal val="0"/>
                                          </p:val>
                                        </p:tav>
                                      </p:tavLst>
                                    </p:anim>
                                    <p:anim calcmode="lin" valueType="num">
                                      <p:cBhvr>
                                        <p:cTn id="57" dur="455" fill="hold">
                                          <p:stCondLst>
                                            <p:cond delay="0"/>
                                          </p:stCondLst>
                                        </p:cTn>
                                        <p:tgtEl>
                                          <p:spTgt spid="224259">
                                            <p:txEl>
                                              <p:pRg st="6" end="6"/>
                                            </p:txEl>
                                          </p:spTgt>
                                        </p:tgtEl>
                                        <p:attrNameLst>
                                          <p:attrName>ppt_y</p:attrName>
                                        </p:attrNameLst>
                                      </p:cBhvr>
                                      <p:tavLst>
                                        <p:tav tm="0">
                                          <p:val>
                                            <p:strVal val="#ppt_y-1"/>
                                          </p:val>
                                        </p:tav>
                                        <p:tav tm="100000">
                                          <p:val>
                                            <p:strVal val="#ppt_y-(0.354*#ppt_w-0.172*#ppt_h)"/>
                                          </p:val>
                                        </p:tav>
                                      </p:tavLst>
                                    </p:anim>
                                    <p:anim calcmode="lin" valueType="num">
                                      <p:cBhvr>
                                        <p:cTn id="58" dur="156" decel="50000" autoRev="1" fill="hold">
                                          <p:stCondLst>
                                            <p:cond delay="455"/>
                                          </p:stCondLst>
                                        </p:cTn>
                                        <p:tgtEl>
                                          <p:spTgt spid="224259">
                                            <p:txEl>
                                              <p:pRg st="6" end="6"/>
                                            </p:txEl>
                                          </p:spTgt>
                                        </p:tgtEl>
                                        <p:attrNameLst>
                                          <p:attrName>ppt_y</p:attrName>
                                        </p:attrNameLst>
                                      </p:cBhvr>
                                      <p:tavLst>
                                        <p:tav tm="0">
                                          <p:val>
                                            <p:strVal val="#ppt_y-(0.354*#ppt_w-0.172*#ppt_h)"/>
                                          </p:val>
                                        </p:tav>
                                        <p:tav tm="100000">
                                          <p:val>
                                            <p:strVal val="#ppt_y-(0.354*#ppt_w-0.172*#ppt_h)-#ppt_h/2"/>
                                          </p:val>
                                        </p:tav>
                                      </p:tavLst>
                                    </p:anim>
                                    <p:anim calcmode="lin" valueType="num">
                                      <p:cBhvr>
                                        <p:cTn id="59" dur="136" fill="hold">
                                          <p:stCondLst>
                                            <p:cond delay="864"/>
                                          </p:stCondLst>
                                        </p:cTn>
                                        <p:tgtEl>
                                          <p:spTgt spid="224259">
                                            <p:txEl>
                                              <p:pRg st="6" end="6"/>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9" grpId="0" build="p"/>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Slide Number Placeholder 4"/>
          <p:cNvSpPr>
            <a:spLocks noGrp="1"/>
          </p:cNvSpPr>
          <p:nvPr>
            <p:ph type="sldNum" sz="quarter" idx="11"/>
          </p:nvPr>
        </p:nvSpPr>
        <p:spPr>
          <a:noFill/>
        </p:spPr>
        <p:txBody>
          <a:bodyPr/>
          <a:lstStyle/>
          <a:p>
            <a:fld id="{11860128-3CEF-4639-B86F-6D6B0520450B}" type="slidenum">
              <a:rPr lang="he-IL" smtClean="0"/>
              <a:pPr/>
              <a:t>44</a:t>
            </a:fld>
            <a:endParaRPr lang="en-US" smtClean="0"/>
          </a:p>
        </p:txBody>
      </p:sp>
      <p:sp>
        <p:nvSpPr>
          <p:cNvPr id="47107" name="Rectangle 2"/>
          <p:cNvSpPr>
            <a:spLocks noGrp="1" noChangeArrowheads="1"/>
          </p:cNvSpPr>
          <p:nvPr>
            <p:ph type="title"/>
          </p:nvPr>
        </p:nvSpPr>
        <p:spPr>
          <a:xfrm>
            <a:off x="719138" y="188913"/>
            <a:ext cx="7740650" cy="1216025"/>
          </a:xfrm>
        </p:spPr>
        <p:txBody>
          <a:bodyPr/>
          <a:lstStyle/>
          <a:p>
            <a:pPr eaLnBrk="1" hangingPunct="1"/>
            <a:r>
              <a:rPr lang="he-IL" sz="2800" smtClean="0"/>
              <a:t>עבודה שלב א: הכרת בסיס הנתונים ותיאור המדגם</a:t>
            </a:r>
            <a:endParaRPr lang="en-US" sz="2800" smtClean="0"/>
          </a:p>
        </p:txBody>
      </p:sp>
      <p:sp>
        <p:nvSpPr>
          <p:cNvPr id="47108" name="Rectangle 3"/>
          <p:cNvSpPr>
            <a:spLocks noGrp="1" noChangeArrowheads="1"/>
          </p:cNvSpPr>
          <p:nvPr>
            <p:ph type="body" idx="1"/>
          </p:nvPr>
        </p:nvSpPr>
        <p:spPr/>
        <p:txBody>
          <a:bodyPr/>
          <a:lstStyle/>
          <a:p>
            <a:pPr algn="just" eaLnBrk="1" hangingPunct="1">
              <a:lnSpc>
                <a:spcPct val="110000"/>
              </a:lnSpc>
              <a:buClr>
                <a:schemeClr val="hlink"/>
              </a:buClr>
              <a:buFont typeface="Wingdings" pitchFamily="2" charset="2"/>
              <a:buChar char="&amp;"/>
            </a:pPr>
            <a:r>
              <a:rPr lang="he-IL" sz="2600" smtClean="0"/>
              <a:t>תיאור מסגרת הדגימה, משתנה הגיל ומשתנה המגדר.</a:t>
            </a:r>
          </a:p>
          <a:p>
            <a:pPr algn="just" eaLnBrk="1" hangingPunct="1">
              <a:lnSpc>
                <a:spcPct val="110000"/>
              </a:lnSpc>
              <a:buClr>
                <a:schemeClr val="hlink"/>
              </a:buClr>
              <a:buFont typeface="Wingdings" pitchFamily="2" charset="2"/>
              <a:buChar char="&amp;"/>
            </a:pPr>
            <a:r>
              <a:rPr lang="he-IL" sz="2600" smtClean="0"/>
              <a:t>שימו לב כי משתנה אחד איכותי והשני כמותי.</a:t>
            </a:r>
          </a:p>
          <a:p>
            <a:pPr algn="just" eaLnBrk="1" hangingPunct="1">
              <a:lnSpc>
                <a:spcPct val="110000"/>
              </a:lnSpc>
              <a:buClr>
                <a:schemeClr val="hlink"/>
              </a:buClr>
              <a:buFont typeface="Wingdings" pitchFamily="2" charset="2"/>
              <a:buChar char="&amp;"/>
            </a:pPr>
            <a:r>
              <a:rPr lang="he-IL" sz="2600" smtClean="0"/>
              <a:t>פונקציות רלוונטיות </a:t>
            </a:r>
            <a:r>
              <a:rPr lang="en-US" sz="2600" smtClean="0"/>
              <a:t>countif, stdev, average</a:t>
            </a:r>
            <a:endParaRPr lang="he-IL" sz="260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p:txBody>
          <a:bodyPr/>
          <a:lstStyle/>
          <a:p>
            <a:pPr algn="ctr" eaLnBrk="1" hangingPunct="1"/>
            <a:r>
              <a:rPr lang="he-IL" sz="3600" smtClean="0"/>
              <a:t>נושא 4: שיטות דגימה ואיסוף נתונים</a:t>
            </a:r>
            <a:endParaRPr lang="en-US" sz="3600" smtClean="0"/>
          </a:p>
        </p:txBody>
      </p:sp>
      <p:sp>
        <p:nvSpPr>
          <p:cNvPr id="225283" name="Rectangle 3"/>
          <p:cNvSpPr>
            <a:spLocks noGrp="1" noChangeArrowheads="1"/>
          </p:cNvSpPr>
          <p:nvPr>
            <p:ph type="subTitle" idx="1"/>
          </p:nvPr>
        </p:nvSpPr>
        <p:spPr>
          <a:xfrm>
            <a:off x="3276600" y="3068638"/>
            <a:ext cx="4967288" cy="2665412"/>
          </a:xfrm>
        </p:spPr>
        <p:txBody>
          <a:bodyPr/>
          <a:lstStyle/>
          <a:p>
            <a:pPr eaLnBrk="1" hangingPunct="1">
              <a:lnSpc>
                <a:spcPct val="90000"/>
              </a:lnSpc>
              <a:buClr>
                <a:schemeClr val="tx1"/>
              </a:buClr>
            </a:pPr>
            <a:r>
              <a:rPr lang="he-IL" sz="2400" smtClean="0"/>
              <a:t> </a:t>
            </a:r>
            <a:r>
              <a:rPr lang="he-IL" sz="2800" u="sng" smtClean="0"/>
              <a:t>תתי נושאים</a:t>
            </a:r>
            <a:endParaRPr lang="he-IL" sz="2400" smtClean="0"/>
          </a:p>
          <a:p>
            <a:pPr eaLnBrk="1" hangingPunct="1">
              <a:lnSpc>
                <a:spcPct val="90000"/>
              </a:lnSpc>
              <a:buClr>
                <a:schemeClr val="tx1"/>
              </a:buClr>
              <a:buFont typeface="Wingdings" pitchFamily="2" charset="2"/>
              <a:buChar char="r"/>
            </a:pPr>
            <a:r>
              <a:rPr lang="he-IL" sz="2400" smtClean="0"/>
              <a:t> דגימה הסתברותית // לא הסתברותית. </a:t>
            </a:r>
          </a:p>
          <a:p>
            <a:pPr eaLnBrk="1" hangingPunct="1">
              <a:lnSpc>
                <a:spcPct val="90000"/>
              </a:lnSpc>
              <a:buClr>
                <a:schemeClr val="tx1"/>
              </a:buClr>
              <a:buFont typeface="Wingdings" pitchFamily="2" charset="2"/>
              <a:buChar char="r"/>
            </a:pPr>
            <a:r>
              <a:rPr lang="he-IL" sz="2400" smtClean="0"/>
              <a:t> שיטות דגימה הסתברותיות.</a:t>
            </a:r>
          </a:p>
          <a:p>
            <a:pPr eaLnBrk="1" hangingPunct="1">
              <a:lnSpc>
                <a:spcPct val="90000"/>
              </a:lnSpc>
              <a:buClr>
                <a:schemeClr val="tx1"/>
              </a:buClr>
              <a:buFont typeface="Wingdings" pitchFamily="2" charset="2"/>
              <a:buChar char="r"/>
            </a:pPr>
            <a:r>
              <a:rPr lang="he-IL" sz="2400" smtClean="0"/>
              <a:t> טעות הדגימה.</a:t>
            </a:r>
          </a:p>
          <a:p>
            <a:pPr eaLnBrk="1" hangingPunct="1">
              <a:lnSpc>
                <a:spcPct val="90000"/>
              </a:lnSpc>
              <a:buClr>
                <a:schemeClr val="tx1"/>
              </a:buClr>
              <a:buFont typeface="Wingdings" pitchFamily="2" charset="2"/>
              <a:buChar char="r"/>
            </a:pPr>
            <a:r>
              <a:rPr lang="he-IL" sz="2400" smtClean="0"/>
              <a:t> שיטות לאיסוף נתונים.</a:t>
            </a:r>
          </a:p>
          <a:p>
            <a:pPr eaLnBrk="1" hangingPunct="1">
              <a:lnSpc>
                <a:spcPct val="90000"/>
              </a:lnSpc>
              <a:buClr>
                <a:schemeClr val="tx1"/>
              </a:buClr>
              <a:buFont typeface="Wingdings" pitchFamily="2" charset="2"/>
              <a:buChar char="r"/>
            </a:pPr>
            <a:r>
              <a:rPr lang="he-IL" sz="2400" smtClean="0"/>
              <a:t> שיטות להעברת שאלונים. </a:t>
            </a:r>
            <a:endParaRPr lang="en-US" sz="2400" smtClean="0"/>
          </a:p>
        </p:txBody>
      </p:sp>
      <p:sp>
        <p:nvSpPr>
          <p:cNvPr id="225285" name="Rectangle 5"/>
          <p:cNvSpPr>
            <a:spLocks noChangeArrowheads="1"/>
          </p:cNvSpPr>
          <p:nvPr/>
        </p:nvSpPr>
        <p:spPr bwMode="auto">
          <a:xfrm>
            <a:off x="3851275" y="5589588"/>
            <a:ext cx="4275138" cy="750887"/>
          </a:xfrm>
          <a:prstGeom prst="rect">
            <a:avLst/>
          </a:prstGeom>
          <a:noFill/>
          <a:ln w="9525">
            <a:noFill/>
            <a:miter lim="800000"/>
            <a:headEnd/>
            <a:tailEnd/>
          </a:ln>
        </p:spPr>
        <p:txBody>
          <a:bodyPr wrap="none">
            <a:spAutoFit/>
          </a:bodyPr>
          <a:lstStyle/>
          <a:p>
            <a:pPr>
              <a:lnSpc>
                <a:spcPct val="110000"/>
              </a:lnSpc>
              <a:spcBef>
                <a:spcPct val="20000"/>
              </a:spcBef>
              <a:buClr>
                <a:schemeClr val="hlink"/>
              </a:buClr>
              <a:buSzPct val="70000"/>
              <a:buFont typeface="Wingdings" pitchFamily="2" charset="2"/>
              <a:buNone/>
            </a:pPr>
            <a:r>
              <a:rPr lang="he-IL" b="1" u="sng"/>
              <a:t>ביבליוגרפיה</a:t>
            </a:r>
            <a:r>
              <a:rPr lang="he-IL"/>
              <a:t> </a:t>
            </a:r>
          </a:p>
          <a:p>
            <a:pPr>
              <a:lnSpc>
                <a:spcPct val="110000"/>
              </a:lnSpc>
              <a:spcBef>
                <a:spcPct val="20000"/>
              </a:spcBef>
              <a:buClr>
                <a:schemeClr val="hlink"/>
              </a:buClr>
              <a:buSzPct val="70000"/>
              <a:buFont typeface="Wingdings" pitchFamily="2" charset="2"/>
              <a:buChar char="&amp;"/>
            </a:pPr>
            <a:r>
              <a:rPr lang="he-IL"/>
              <a:t> שיטות מחקר במדעי החברה יחידה 2 (2.4).</a:t>
            </a:r>
          </a:p>
        </p:txBody>
      </p:sp>
      <p:sp>
        <p:nvSpPr>
          <p:cNvPr id="225286" name="Rectangle 6"/>
          <p:cNvSpPr>
            <a:spLocks noChangeArrowheads="1"/>
          </p:cNvSpPr>
          <p:nvPr/>
        </p:nvSpPr>
        <p:spPr bwMode="auto">
          <a:xfrm>
            <a:off x="179388" y="3068638"/>
            <a:ext cx="3240087" cy="2665412"/>
          </a:xfrm>
          <a:prstGeom prst="rect">
            <a:avLst/>
          </a:prstGeom>
          <a:noFill/>
          <a:ln w="9525">
            <a:noFill/>
            <a:miter lim="800000"/>
            <a:headEnd/>
            <a:tailEnd/>
          </a:ln>
        </p:spPr>
        <p:txBody>
          <a:bodyPr/>
          <a:lstStyle/>
          <a:p>
            <a:pPr>
              <a:spcBef>
                <a:spcPct val="20000"/>
              </a:spcBef>
              <a:buClr>
                <a:schemeClr val="tx1"/>
              </a:buClr>
              <a:buSzPct val="70000"/>
              <a:buFont typeface="Wingdings" pitchFamily="2" charset="2"/>
              <a:buNone/>
            </a:pPr>
            <a:r>
              <a:rPr lang="he-IL" sz="1600">
                <a:solidFill>
                  <a:srgbClr val="0000FF"/>
                </a:solidFill>
                <a:latin typeface="Times New Roman" pitchFamily="18" charset="0"/>
                <a:cs typeface="Times New Roman" pitchFamily="18" charset="0"/>
              </a:rPr>
              <a:t> </a:t>
            </a:r>
            <a:r>
              <a:rPr lang="he-IL" sz="2400">
                <a:solidFill>
                  <a:srgbClr val="0000FF"/>
                </a:solidFill>
                <a:latin typeface="Times New Roman" pitchFamily="18" charset="0"/>
                <a:cs typeface="Times New Roman" pitchFamily="18" charset="0"/>
              </a:rPr>
              <a:t>אימפליקציות</a:t>
            </a:r>
            <a:r>
              <a:rPr lang="he-IL" sz="2400" u="sng">
                <a:solidFill>
                  <a:srgbClr val="0000FF"/>
                </a:solidFill>
                <a:latin typeface="Times New Roman" pitchFamily="18" charset="0"/>
                <a:cs typeface="Times New Roman" pitchFamily="18" charset="0"/>
              </a:rPr>
              <a:t> יישומיות</a:t>
            </a:r>
            <a:endParaRPr lang="he-IL" sz="1600">
              <a:solidFill>
                <a:srgbClr val="0000FF"/>
              </a:solidFill>
              <a:latin typeface="Times New Roman" pitchFamily="18" charset="0"/>
              <a:cs typeface="Times New Roman" pitchFamily="18" charset="0"/>
            </a:endParaRPr>
          </a:p>
          <a:p>
            <a:pPr>
              <a:spcBef>
                <a:spcPct val="20000"/>
              </a:spcBef>
              <a:buClr>
                <a:schemeClr val="tx1"/>
              </a:buClr>
              <a:buSzPct val="70000"/>
              <a:buFont typeface="Wingdings" pitchFamily="2" charset="2"/>
              <a:buChar char="r"/>
            </a:pPr>
            <a:r>
              <a:rPr lang="he-IL" sz="1600">
                <a:solidFill>
                  <a:srgbClr val="0000FF"/>
                </a:solidFill>
                <a:latin typeface="Times New Roman" pitchFamily="18" charset="0"/>
                <a:cs typeface="Times New Roman" pitchFamily="18" charset="0"/>
              </a:rPr>
              <a:t> בניית מדגמים שונים מתוך מאגרי הנתונים. </a:t>
            </a:r>
            <a:endParaRPr lang="en-US" sz="160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25283">
                                            <p:txEl>
                                              <p:pRg st="0" end="0"/>
                                            </p:txEl>
                                          </p:spTgt>
                                        </p:tgtEl>
                                        <p:attrNameLst>
                                          <p:attrName>style.visibility</p:attrName>
                                        </p:attrNameLst>
                                      </p:cBhvr>
                                      <p:to>
                                        <p:strVal val="visible"/>
                                      </p:to>
                                    </p:set>
                                    <p:anim calcmode="lin" valueType="num">
                                      <p:cBhvr>
                                        <p:cTn id="7" dur="1000" fill="hold"/>
                                        <p:tgtEl>
                                          <p:spTgt spid="22528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252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25283">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25283">
                                            <p:txEl>
                                              <p:pRg st="1" end="1"/>
                                            </p:txEl>
                                          </p:spTgt>
                                        </p:tgtEl>
                                        <p:attrNameLst>
                                          <p:attrName>style.visibility</p:attrName>
                                        </p:attrNameLst>
                                      </p:cBhvr>
                                      <p:to>
                                        <p:strVal val="visible"/>
                                      </p:to>
                                    </p:set>
                                    <p:anim calcmode="lin" valueType="num">
                                      <p:cBhvr>
                                        <p:cTn id="13" dur="1000" fill="hold"/>
                                        <p:tgtEl>
                                          <p:spTgt spid="225283">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2528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25283">
                                            <p:txEl>
                                              <p:pRg st="1" end="1"/>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25283">
                                            <p:txEl>
                                              <p:pRg st="2" end="2"/>
                                            </p:txEl>
                                          </p:spTgt>
                                        </p:tgtEl>
                                        <p:attrNameLst>
                                          <p:attrName>style.visibility</p:attrName>
                                        </p:attrNameLst>
                                      </p:cBhvr>
                                      <p:to>
                                        <p:strVal val="visible"/>
                                      </p:to>
                                    </p:set>
                                    <p:anim calcmode="lin" valueType="num">
                                      <p:cBhvr>
                                        <p:cTn id="19" dur="1000" fill="hold"/>
                                        <p:tgtEl>
                                          <p:spTgt spid="225283">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22528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225283">
                                            <p:txEl>
                                              <p:pRg st="2" end="2"/>
                                            </p:txEl>
                                          </p:spTgt>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225283">
                                            <p:txEl>
                                              <p:pRg st="3" end="3"/>
                                            </p:txEl>
                                          </p:spTgt>
                                        </p:tgtEl>
                                        <p:attrNameLst>
                                          <p:attrName>style.visibility</p:attrName>
                                        </p:attrNameLst>
                                      </p:cBhvr>
                                      <p:to>
                                        <p:strVal val="visible"/>
                                      </p:to>
                                    </p:set>
                                    <p:anim calcmode="lin" valueType="num">
                                      <p:cBhvr>
                                        <p:cTn id="25" dur="1000" fill="hold"/>
                                        <p:tgtEl>
                                          <p:spTgt spid="225283">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225283">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225283">
                                            <p:txEl>
                                              <p:pRg st="3" end="3"/>
                                            </p:txEl>
                                          </p:spTgt>
                                        </p:tgtEl>
                                      </p:cBhvr>
                                    </p:animEffect>
                                  </p:childTnLst>
                                </p:cTn>
                              </p:par>
                            </p:childTnLst>
                          </p:cTn>
                        </p:par>
                        <p:par>
                          <p:cTn id="28" fill="hold" nodeType="afterGroup">
                            <p:stCondLst>
                              <p:cond delay="4000"/>
                            </p:stCondLst>
                            <p:childTnLst>
                              <p:par>
                                <p:cTn id="29" presetID="55" presetClass="entr" presetSubtype="0" fill="hold" grpId="0" nodeType="afterEffect">
                                  <p:stCondLst>
                                    <p:cond delay="0"/>
                                  </p:stCondLst>
                                  <p:childTnLst>
                                    <p:set>
                                      <p:cBhvr>
                                        <p:cTn id="30" dur="1" fill="hold">
                                          <p:stCondLst>
                                            <p:cond delay="0"/>
                                          </p:stCondLst>
                                        </p:cTn>
                                        <p:tgtEl>
                                          <p:spTgt spid="225283">
                                            <p:txEl>
                                              <p:pRg st="4" end="4"/>
                                            </p:txEl>
                                          </p:spTgt>
                                        </p:tgtEl>
                                        <p:attrNameLst>
                                          <p:attrName>style.visibility</p:attrName>
                                        </p:attrNameLst>
                                      </p:cBhvr>
                                      <p:to>
                                        <p:strVal val="visible"/>
                                      </p:to>
                                    </p:set>
                                    <p:anim calcmode="lin" valueType="num">
                                      <p:cBhvr>
                                        <p:cTn id="31" dur="1000" fill="hold"/>
                                        <p:tgtEl>
                                          <p:spTgt spid="225283">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225283">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225283">
                                            <p:txEl>
                                              <p:pRg st="4" end="4"/>
                                            </p:txEl>
                                          </p:spTgt>
                                        </p:tgtEl>
                                      </p:cBhvr>
                                    </p:animEffect>
                                  </p:childTnLst>
                                </p:cTn>
                              </p:par>
                            </p:childTnLst>
                          </p:cTn>
                        </p:par>
                        <p:par>
                          <p:cTn id="34" fill="hold" nodeType="afterGroup">
                            <p:stCondLst>
                              <p:cond delay="5000"/>
                            </p:stCondLst>
                            <p:childTnLst>
                              <p:par>
                                <p:cTn id="35" presetID="55" presetClass="entr" presetSubtype="0" fill="hold" grpId="0" nodeType="afterEffect">
                                  <p:stCondLst>
                                    <p:cond delay="0"/>
                                  </p:stCondLst>
                                  <p:childTnLst>
                                    <p:set>
                                      <p:cBhvr>
                                        <p:cTn id="36" dur="1" fill="hold">
                                          <p:stCondLst>
                                            <p:cond delay="0"/>
                                          </p:stCondLst>
                                        </p:cTn>
                                        <p:tgtEl>
                                          <p:spTgt spid="225283">
                                            <p:txEl>
                                              <p:pRg st="5" end="5"/>
                                            </p:txEl>
                                          </p:spTgt>
                                        </p:tgtEl>
                                        <p:attrNameLst>
                                          <p:attrName>style.visibility</p:attrName>
                                        </p:attrNameLst>
                                      </p:cBhvr>
                                      <p:to>
                                        <p:strVal val="visible"/>
                                      </p:to>
                                    </p:set>
                                    <p:anim calcmode="lin" valueType="num">
                                      <p:cBhvr>
                                        <p:cTn id="37" dur="1000" fill="hold"/>
                                        <p:tgtEl>
                                          <p:spTgt spid="225283">
                                            <p:txEl>
                                              <p:pRg st="5" end="5"/>
                                            </p:txEl>
                                          </p:spTgt>
                                        </p:tgtEl>
                                        <p:attrNameLst>
                                          <p:attrName>ppt_w</p:attrName>
                                        </p:attrNameLst>
                                      </p:cBhvr>
                                      <p:tavLst>
                                        <p:tav tm="0">
                                          <p:val>
                                            <p:strVal val="#ppt_w*0.70"/>
                                          </p:val>
                                        </p:tav>
                                        <p:tav tm="100000">
                                          <p:val>
                                            <p:strVal val="#ppt_w"/>
                                          </p:val>
                                        </p:tav>
                                      </p:tavLst>
                                    </p:anim>
                                    <p:anim calcmode="lin" valueType="num">
                                      <p:cBhvr>
                                        <p:cTn id="38" dur="1000" fill="hold"/>
                                        <p:tgtEl>
                                          <p:spTgt spid="225283">
                                            <p:txEl>
                                              <p:pRg st="5" end="5"/>
                                            </p:txEl>
                                          </p:spTgt>
                                        </p:tgtEl>
                                        <p:attrNameLst>
                                          <p:attrName>ppt_h</p:attrName>
                                        </p:attrNameLst>
                                      </p:cBhvr>
                                      <p:tavLst>
                                        <p:tav tm="0">
                                          <p:val>
                                            <p:strVal val="#ppt_h"/>
                                          </p:val>
                                        </p:tav>
                                        <p:tav tm="100000">
                                          <p:val>
                                            <p:strVal val="#ppt_h"/>
                                          </p:val>
                                        </p:tav>
                                      </p:tavLst>
                                    </p:anim>
                                    <p:animEffect transition="in" filter="fade">
                                      <p:cBhvr>
                                        <p:cTn id="39" dur="1000"/>
                                        <p:tgtEl>
                                          <p:spTgt spid="225283">
                                            <p:txEl>
                                              <p:pRg st="5" end="5"/>
                                            </p:txEl>
                                          </p:spTgt>
                                        </p:tgtEl>
                                      </p:cBhvr>
                                    </p:animEffect>
                                  </p:childTnLst>
                                </p:cTn>
                              </p:par>
                            </p:childTnLst>
                          </p:cTn>
                        </p:par>
                        <p:par>
                          <p:cTn id="40" fill="hold" nodeType="afterGroup">
                            <p:stCondLst>
                              <p:cond delay="6000"/>
                            </p:stCondLst>
                            <p:childTnLst>
                              <p:par>
                                <p:cTn id="41" presetID="55" presetClass="entr" presetSubtype="0" fill="hold" grpId="0" nodeType="afterEffect">
                                  <p:stCondLst>
                                    <p:cond delay="0"/>
                                  </p:stCondLst>
                                  <p:childTnLst>
                                    <p:set>
                                      <p:cBhvr>
                                        <p:cTn id="42" dur="1" fill="hold">
                                          <p:stCondLst>
                                            <p:cond delay="0"/>
                                          </p:stCondLst>
                                        </p:cTn>
                                        <p:tgtEl>
                                          <p:spTgt spid="225285"/>
                                        </p:tgtEl>
                                        <p:attrNameLst>
                                          <p:attrName>style.visibility</p:attrName>
                                        </p:attrNameLst>
                                      </p:cBhvr>
                                      <p:to>
                                        <p:strVal val="visible"/>
                                      </p:to>
                                    </p:set>
                                    <p:anim calcmode="lin" valueType="num">
                                      <p:cBhvr>
                                        <p:cTn id="43" dur="1000" fill="hold"/>
                                        <p:tgtEl>
                                          <p:spTgt spid="225285"/>
                                        </p:tgtEl>
                                        <p:attrNameLst>
                                          <p:attrName>ppt_w</p:attrName>
                                        </p:attrNameLst>
                                      </p:cBhvr>
                                      <p:tavLst>
                                        <p:tav tm="0">
                                          <p:val>
                                            <p:strVal val="#ppt_w*0.70"/>
                                          </p:val>
                                        </p:tav>
                                        <p:tav tm="100000">
                                          <p:val>
                                            <p:strVal val="#ppt_w"/>
                                          </p:val>
                                        </p:tav>
                                      </p:tavLst>
                                    </p:anim>
                                    <p:anim calcmode="lin" valueType="num">
                                      <p:cBhvr>
                                        <p:cTn id="44" dur="1000" fill="hold"/>
                                        <p:tgtEl>
                                          <p:spTgt spid="225285"/>
                                        </p:tgtEl>
                                        <p:attrNameLst>
                                          <p:attrName>ppt_h</p:attrName>
                                        </p:attrNameLst>
                                      </p:cBhvr>
                                      <p:tavLst>
                                        <p:tav tm="0">
                                          <p:val>
                                            <p:strVal val="#ppt_h"/>
                                          </p:val>
                                        </p:tav>
                                        <p:tav tm="100000">
                                          <p:val>
                                            <p:strVal val="#ppt_h"/>
                                          </p:val>
                                        </p:tav>
                                      </p:tavLst>
                                    </p:anim>
                                    <p:animEffect transition="in" filter="fade">
                                      <p:cBhvr>
                                        <p:cTn id="45" dur="1000"/>
                                        <p:tgtEl>
                                          <p:spTgt spid="225285"/>
                                        </p:tgtEl>
                                      </p:cBhvr>
                                    </p:animEffect>
                                  </p:childTnLst>
                                </p:cTn>
                              </p:par>
                            </p:childTnLst>
                          </p:cTn>
                        </p:par>
                        <p:par>
                          <p:cTn id="46" fill="hold" nodeType="afterGroup">
                            <p:stCondLst>
                              <p:cond delay="7000"/>
                            </p:stCondLst>
                            <p:childTnLst>
                              <p:par>
                                <p:cTn id="47" presetID="55" presetClass="entr" presetSubtype="0" fill="hold" grpId="0" nodeType="afterEffect">
                                  <p:stCondLst>
                                    <p:cond delay="0"/>
                                  </p:stCondLst>
                                  <p:childTnLst>
                                    <p:set>
                                      <p:cBhvr>
                                        <p:cTn id="48" dur="1" fill="hold">
                                          <p:stCondLst>
                                            <p:cond delay="0"/>
                                          </p:stCondLst>
                                        </p:cTn>
                                        <p:tgtEl>
                                          <p:spTgt spid="225286">
                                            <p:txEl>
                                              <p:pRg st="0" end="0"/>
                                            </p:txEl>
                                          </p:spTgt>
                                        </p:tgtEl>
                                        <p:attrNameLst>
                                          <p:attrName>style.visibility</p:attrName>
                                        </p:attrNameLst>
                                      </p:cBhvr>
                                      <p:to>
                                        <p:strVal val="visible"/>
                                      </p:to>
                                    </p:set>
                                    <p:anim calcmode="lin" valueType="num">
                                      <p:cBhvr>
                                        <p:cTn id="49" dur="1000" fill="hold"/>
                                        <p:tgtEl>
                                          <p:spTgt spid="225286">
                                            <p:txEl>
                                              <p:pRg st="0" end="0"/>
                                            </p:txEl>
                                          </p:spTgt>
                                        </p:tgtEl>
                                        <p:attrNameLst>
                                          <p:attrName>ppt_w</p:attrName>
                                        </p:attrNameLst>
                                      </p:cBhvr>
                                      <p:tavLst>
                                        <p:tav tm="0">
                                          <p:val>
                                            <p:strVal val="#ppt_w*0.70"/>
                                          </p:val>
                                        </p:tav>
                                        <p:tav tm="100000">
                                          <p:val>
                                            <p:strVal val="#ppt_w"/>
                                          </p:val>
                                        </p:tav>
                                      </p:tavLst>
                                    </p:anim>
                                    <p:anim calcmode="lin" valueType="num">
                                      <p:cBhvr>
                                        <p:cTn id="50" dur="1000" fill="hold"/>
                                        <p:tgtEl>
                                          <p:spTgt spid="225286">
                                            <p:txEl>
                                              <p:pRg st="0" end="0"/>
                                            </p:txEl>
                                          </p:spTgt>
                                        </p:tgtEl>
                                        <p:attrNameLst>
                                          <p:attrName>ppt_h</p:attrName>
                                        </p:attrNameLst>
                                      </p:cBhvr>
                                      <p:tavLst>
                                        <p:tav tm="0">
                                          <p:val>
                                            <p:strVal val="#ppt_h"/>
                                          </p:val>
                                        </p:tav>
                                        <p:tav tm="100000">
                                          <p:val>
                                            <p:strVal val="#ppt_h"/>
                                          </p:val>
                                        </p:tav>
                                      </p:tavLst>
                                    </p:anim>
                                    <p:animEffect transition="in" filter="fade">
                                      <p:cBhvr>
                                        <p:cTn id="51" dur="1000"/>
                                        <p:tgtEl>
                                          <p:spTgt spid="225286">
                                            <p:txEl>
                                              <p:pRg st="0" end="0"/>
                                            </p:txEl>
                                          </p:spTgt>
                                        </p:tgtEl>
                                      </p:cBhvr>
                                    </p:animEffect>
                                  </p:childTnLst>
                                </p:cTn>
                              </p:par>
                            </p:childTnLst>
                          </p:cTn>
                        </p:par>
                        <p:par>
                          <p:cTn id="52" fill="hold" nodeType="afterGroup">
                            <p:stCondLst>
                              <p:cond delay="8000"/>
                            </p:stCondLst>
                            <p:childTnLst>
                              <p:par>
                                <p:cTn id="53" presetID="55" presetClass="entr" presetSubtype="0" fill="hold" grpId="0" nodeType="afterEffect">
                                  <p:stCondLst>
                                    <p:cond delay="0"/>
                                  </p:stCondLst>
                                  <p:childTnLst>
                                    <p:set>
                                      <p:cBhvr>
                                        <p:cTn id="54" dur="1" fill="hold">
                                          <p:stCondLst>
                                            <p:cond delay="0"/>
                                          </p:stCondLst>
                                        </p:cTn>
                                        <p:tgtEl>
                                          <p:spTgt spid="225286">
                                            <p:txEl>
                                              <p:pRg st="1" end="1"/>
                                            </p:txEl>
                                          </p:spTgt>
                                        </p:tgtEl>
                                        <p:attrNameLst>
                                          <p:attrName>style.visibility</p:attrName>
                                        </p:attrNameLst>
                                      </p:cBhvr>
                                      <p:to>
                                        <p:strVal val="visible"/>
                                      </p:to>
                                    </p:set>
                                    <p:anim calcmode="lin" valueType="num">
                                      <p:cBhvr>
                                        <p:cTn id="55" dur="1000" fill="hold"/>
                                        <p:tgtEl>
                                          <p:spTgt spid="225286">
                                            <p:txEl>
                                              <p:pRg st="1" end="1"/>
                                            </p:txEl>
                                          </p:spTgt>
                                        </p:tgtEl>
                                        <p:attrNameLst>
                                          <p:attrName>ppt_w</p:attrName>
                                        </p:attrNameLst>
                                      </p:cBhvr>
                                      <p:tavLst>
                                        <p:tav tm="0">
                                          <p:val>
                                            <p:strVal val="#ppt_w*0.70"/>
                                          </p:val>
                                        </p:tav>
                                        <p:tav tm="100000">
                                          <p:val>
                                            <p:strVal val="#ppt_w"/>
                                          </p:val>
                                        </p:tav>
                                      </p:tavLst>
                                    </p:anim>
                                    <p:anim calcmode="lin" valueType="num">
                                      <p:cBhvr>
                                        <p:cTn id="56" dur="1000" fill="hold"/>
                                        <p:tgtEl>
                                          <p:spTgt spid="225286">
                                            <p:txEl>
                                              <p:pRg st="1" end="1"/>
                                            </p:txEl>
                                          </p:spTgt>
                                        </p:tgtEl>
                                        <p:attrNameLst>
                                          <p:attrName>ppt_h</p:attrName>
                                        </p:attrNameLst>
                                      </p:cBhvr>
                                      <p:tavLst>
                                        <p:tav tm="0">
                                          <p:val>
                                            <p:strVal val="#ppt_h"/>
                                          </p:val>
                                        </p:tav>
                                        <p:tav tm="100000">
                                          <p:val>
                                            <p:strVal val="#ppt_h"/>
                                          </p:val>
                                        </p:tav>
                                      </p:tavLst>
                                    </p:anim>
                                    <p:animEffect transition="in" filter="fade">
                                      <p:cBhvr>
                                        <p:cTn id="57" dur="1000"/>
                                        <p:tgtEl>
                                          <p:spTgt spid="22528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3" grpId="0" build="p"/>
      <p:bldP spid="225285" grpId="0"/>
      <p:bldP spid="225286" grpId="0" build="p"/>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Slide Number Placeholder 4"/>
          <p:cNvSpPr>
            <a:spLocks noGrp="1"/>
          </p:cNvSpPr>
          <p:nvPr>
            <p:ph type="sldNum" sz="quarter" idx="11"/>
          </p:nvPr>
        </p:nvSpPr>
        <p:spPr>
          <a:noFill/>
        </p:spPr>
        <p:txBody>
          <a:bodyPr/>
          <a:lstStyle/>
          <a:p>
            <a:fld id="{EAA6E359-2B6F-40B5-BB2D-8FD3595614A1}" type="slidenum">
              <a:rPr lang="he-IL" smtClean="0"/>
              <a:pPr/>
              <a:t>46</a:t>
            </a:fld>
            <a:endParaRPr lang="en-US" smtClean="0"/>
          </a:p>
        </p:txBody>
      </p:sp>
      <p:sp>
        <p:nvSpPr>
          <p:cNvPr id="49155" name="Rectangle 2"/>
          <p:cNvSpPr>
            <a:spLocks noGrp="1" noChangeArrowheads="1"/>
          </p:cNvSpPr>
          <p:nvPr>
            <p:ph type="title"/>
          </p:nvPr>
        </p:nvSpPr>
        <p:spPr>
          <a:xfrm>
            <a:off x="900113" y="0"/>
            <a:ext cx="7158037" cy="1412875"/>
          </a:xfrm>
        </p:spPr>
        <p:txBody>
          <a:bodyPr/>
          <a:lstStyle/>
          <a:p>
            <a:pPr eaLnBrk="1" hangingPunct="1"/>
            <a:r>
              <a:rPr lang="he-IL" smtClean="0"/>
              <a:t>דגימה </a:t>
            </a:r>
            <a:endParaRPr lang="en-US" smtClean="0"/>
          </a:p>
        </p:txBody>
      </p:sp>
      <p:sp>
        <p:nvSpPr>
          <p:cNvPr id="227331" name="Rectangle 3"/>
          <p:cNvSpPr>
            <a:spLocks noGrp="1" noChangeArrowheads="1"/>
          </p:cNvSpPr>
          <p:nvPr>
            <p:ph type="body" idx="1"/>
          </p:nvPr>
        </p:nvSpPr>
        <p:spPr>
          <a:xfrm>
            <a:off x="827088" y="1773238"/>
            <a:ext cx="8105775" cy="4870450"/>
          </a:xfrm>
        </p:spPr>
        <p:txBody>
          <a:bodyPr/>
          <a:lstStyle/>
          <a:p>
            <a:pPr marL="381000" indent="-381000" algn="just" eaLnBrk="1" hangingPunct="1">
              <a:buClr>
                <a:srgbClr val="0000FF"/>
              </a:buClr>
              <a:buFont typeface="Wingdings" pitchFamily="2" charset="2"/>
              <a:buChar char="r"/>
            </a:pPr>
            <a:r>
              <a:rPr lang="he-IL" sz="2800" smtClean="0"/>
              <a:t>מדגם – כאשר לא ניתן לבדוק את כלל האוכלוסייה נסתפק בחלק מהאוכלוסייה חלק זה נקרא מדגם. במחקר נסיק מהמדגם על האוכלוסייה. חשוב שהמדגם ייצג את האוכלוסייה.</a:t>
            </a:r>
          </a:p>
          <a:p>
            <a:pPr marL="381000" indent="-381000" algn="just" eaLnBrk="1" hangingPunct="1">
              <a:lnSpc>
                <a:spcPct val="90000"/>
              </a:lnSpc>
              <a:buClr>
                <a:srgbClr val="0000FF"/>
              </a:buClr>
              <a:buFont typeface="Wingdings" pitchFamily="2" charset="2"/>
              <a:buChar char="r"/>
            </a:pPr>
            <a:r>
              <a:rPr lang="he-IL" sz="2800" smtClean="0"/>
              <a:t>דגימה הסתברותית (שלושה תנאים):</a:t>
            </a:r>
          </a:p>
          <a:p>
            <a:pPr marL="857250" lvl="1" indent="-285750" algn="just" eaLnBrk="1" hangingPunct="1">
              <a:lnSpc>
                <a:spcPct val="90000"/>
              </a:lnSpc>
              <a:buClr>
                <a:srgbClr val="0000FF"/>
              </a:buClr>
            </a:pPr>
            <a:r>
              <a:rPr lang="he-IL" sz="2400" smtClean="0"/>
              <a:t>לכל הפריטים באוכלוסייה סיכוי שווה להיבחר.</a:t>
            </a:r>
          </a:p>
          <a:p>
            <a:pPr marL="857250" lvl="1" indent="-285750" algn="just" eaLnBrk="1" hangingPunct="1">
              <a:lnSpc>
                <a:spcPct val="90000"/>
              </a:lnSpc>
              <a:buClr>
                <a:srgbClr val="0000FF"/>
              </a:buClr>
            </a:pPr>
            <a:r>
              <a:rPr lang="he-IL" sz="2400" smtClean="0"/>
              <a:t>לשום פריט אין סיכוי ודאי להיבחר.</a:t>
            </a:r>
          </a:p>
          <a:p>
            <a:pPr marL="857250" lvl="1" indent="-285750" algn="just" eaLnBrk="1" hangingPunct="1">
              <a:lnSpc>
                <a:spcPct val="90000"/>
              </a:lnSpc>
              <a:buClr>
                <a:srgbClr val="0000FF"/>
              </a:buClr>
            </a:pPr>
            <a:r>
              <a:rPr lang="he-IL" sz="2400" smtClean="0"/>
              <a:t>שום פריט אינו יוצא מכלל האפשרות להיבחר.</a:t>
            </a:r>
          </a:p>
          <a:p>
            <a:pPr marL="381000" indent="-381000" algn="just" eaLnBrk="1" hangingPunct="1">
              <a:lnSpc>
                <a:spcPct val="90000"/>
              </a:lnSpc>
              <a:buClr>
                <a:srgbClr val="0000FF"/>
              </a:buClr>
              <a:buFont typeface="Wingdings" pitchFamily="2" charset="2"/>
              <a:buChar char="r"/>
            </a:pPr>
            <a:r>
              <a:rPr lang="he-IL" sz="2800" smtClean="0"/>
              <a:t>דגימה לא הסתברותית: אחד מהתנאים או יותר לא מתקיים.</a:t>
            </a:r>
          </a:p>
          <a:p>
            <a:pPr marL="857250" lvl="1" indent="-285750" algn="just" eaLnBrk="1" hangingPunct="1">
              <a:lnSpc>
                <a:spcPct val="90000"/>
              </a:lnSpc>
              <a:buClr>
                <a:srgbClr val="0000FF"/>
              </a:buClr>
            </a:pPr>
            <a:r>
              <a:rPr lang="he-IL" sz="2400" smtClean="0"/>
              <a:t>מדגם כדור שלג. </a:t>
            </a:r>
          </a:p>
          <a:p>
            <a:pPr marL="857250" lvl="1" indent="-285750" algn="just" eaLnBrk="1" hangingPunct="1">
              <a:lnSpc>
                <a:spcPct val="90000"/>
              </a:lnSpc>
              <a:buClr>
                <a:srgbClr val="0000FF"/>
              </a:buClr>
            </a:pPr>
            <a:r>
              <a:rPr lang="he-IL" sz="2400" smtClean="0"/>
              <a:t>מדגם מתנדבים.</a:t>
            </a:r>
          </a:p>
          <a:p>
            <a:pPr marL="857250" lvl="1" indent="-285750" algn="just" eaLnBrk="1" hangingPunct="1">
              <a:lnSpc>
                <a:spcPct val="90000"/>
              </a:lnSpc>
              <a:buClr>
                <a:srgbClr val="0000FF"/>
              </a:buClr>
            </a:pPr>
            <a:r>
              <a:rPr lang="he-IL" sz="2400" smtClean="0"/>
              <a:t>שיטת המכסה / נוחות.</a:t>
            </a: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27331">
                                            <p:txEl>
                                              <p:pRg st="0" end="0"/>
                                            </p:txEl>
                                          </p:spTgt>
                                        </p:tgtEl>
                                        <p:attrNameLst>
                                          <p:attrName>style.visibility</p:attrName>
                                        </p:attrNameLst>
                                      </p:cBhvr>
                                      <p:to>
                                        <p:strVal val="visible"/>
                                      </p:to>
                                    </p:set>
                                    <p:anim calcmode="lin" valueType="num">
                                      <p:cBhvr>
                                        <p:cTn id="7" dur="1000" fill="hold"/>
                                        <p:tgtEl>
                                          <p:spTgt spid="22733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2733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2733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27331">
                                            <p:txEl>
                                              <p:pRg st="1" end="1"/>
                                            </p:txEl>
                                          </p:spTgt>
                                        </p:tgtEl>
                                        <p:attrNameLst>
                                          <p:attrName>style.visibility</p:attrName>
                                        </p:attrNameLst>
                                      </p:cBhvr>
                                      <p:to>
                                        <p:strVal val="visible"/>
                                      </p:to>
                                    </p:set>
                                    <p:anim calcmode="lin" valueType="num">
                                      <p:cBhvr>
                                        <p:cTn id="14" dur="1000" fill="hold"/>
                                        <p:tgtEl>
                                          <p:spTgt spid="227331">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27331">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27331">
                                            <p:txEl>
                                              <p:pRg st="1" end="1"/>
                                            </p:txEl>
                                          </p:spTgt>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227331">
                                            <p:txEl>
                                              <p:pRg st="2" end="2"/>
                                            </p:txEl>
                                          </p:spTgt>
                                        </p:tgtEl>
                                        <p:attrNameLst>
                                          <p:attrName>style.visibility</p:attrName>
                                        </p:attrNameLst>
                                      </p:cBhvr>
                                      <p:to>
                                        <p:strVal val="visible"/>
                                      </p:to>
                                    </p:set>
                                    <p:anim calcmode="lin" valueType="num">
                                      <p:cBhvr>
                                        <p:cTn id="19" dur="1000" fill="hold"/>
                                        <p:tgtEl>
                                          <p:spTgt spid="227331">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227331">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227331">
                                            <p:txEl>
                                              <p:pRg st="2" end="2"/>
                                            </p:txEl>
                                          </p:spTgt>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227331">
                                            <p:txEl>
                                              <p:pRg st="3" end="3"/>
                                            </p:txEl>
                                          </p:spTgt>
                                        </p:tgtEl>
                                        <p:attrNameLst>
                                          <p:attrName>style.visibility</p:attrName>
                                        </p:attrNameLst>
                                      </p:cBhvr>
                                      <p:to>
                                        <p:strVal val="visible"/>
                                      </p:to>
                                    </p:set>
                                    <p:anim calcmode="lin" valueType="num">
                                      <p:cBhvr>
                                        <p:cTn id="24" dur="1000" fill="hold"/>
                                        <p:tgtEl>
                                          <p:spTgt spid="227331">
                                            <p:txEl>
                                              <p:pRg st="3" end="3"/>
                                            </p:txEl>
                                          </p:spTgt>
                                        </p:tgtEl>
                                        <p:attrNameLst>
                                          <p:attrName>ppt_w</p:attrName>
                                        </p:attrNameLst>
                                      </p:cBhvr>
                                      <p:tavLst>
                                        <p:tav tm="0">
                                          <p:val>
                                            <p:strVal val="#ppt_w*0.70"/>
                                          </p:val>
                                        </p:tav>
                                        <p:tav tm="100000">
                                          <p:val>
                                            <p:strVal val="#ppt_w"/>
                                          </p:val>
                                        </p:tav>
                                      </p:tavLst>
                                    </p:anim>
                                    <p:anim calcmode="lin" valueType="num">
                                      <p:cBhvr>
                                        <p:cTn id="25" dur="1000" fill="hold"/>
                                        <p:tgtEl>
                                          <p:spTgt spid="227331">
                                            <p:txEl>
                                              <p:pRg st="3" end="3"/>
                                            </p:txEl>
                                          </p:spTgt>
                                        </p:tgtEl>
                                        <p:attrNameLst>
                                          <p:attrName>ppt_h</p:attrName>
                                        </p:attrNameLst>
                                      </p:cBhvr>
                                      <p:tavLst>
                                        <p:tav tm="0">
                                          <p:val>
                                            <p:strVal val="#ppt_h"/>
                                          </p:val>
                                        </p:tav>
                                        <p:tav tm="100000">
                                          <p:val>
                                            <p:strVal val="#ppt_h"/>
                                          </p:val>
                                        </p:tav>
                                      </p:tavLst>
                                    </p:anim>
                                    <p:animEffect transition="in" filter="fade">
                                      <p:cBhvr>
                                        <p:cTn id="26" dur="1000"/>
                                        <p:tgtEl>
                                          <p:spTgt spid="227331">
                                            <p:txEl>
                                              <p:pRg st="3" end="3"/>
                                            </p:txEl>
                                          </p:spTgt>
                                        </p:tgtEl>
                                      </p:cBhvr>
                                    </p:animEffect>
                                  </p:childTnLst>
                                </p:cTn>
                              </p:par>
                              <p:par>
                                <p:cTn id="27" presetID="55" presetClass="entr" presetSubtype="0" fill="hold" grpId="0" nodeType="withEffect">
                                  <p:stCondLst>
                                    <p:cond delay="0"/>
                                  </p:stCondLst>
                                  <p:childTnLst>
                                    <p:set>
                                      <p:cBhvr>
                                        <p:cTn id="28" dur="1" fill="hold">
                                          <p:stCondLst>
                                            <p:cond delay="0"/>
                                          </p:stCondLst>
                                        </p:cTn>
                                        <p:tgtEl>
                                          <p:spTgt spid="227331">
                                            <p:txEl>
                                              <p:pRg st="4" end="4"/>
                                            </p:txEl>
                                          </p:spTgt>
                                        </p:tgtEl>
                                        <p:attrNameLst>
                                          <p:attrName>style.visibility</p:attrName>
                                        </p:attrNameLst>
                                      </p:cBhvr>
                                      <p:to>
                                        <p:strVal val="visible"/>
                                      </p:to>
                                    </p:set>
                                    <p:anim calcmode="lin" valueType="num">
                                      <p:cBhvr>
                                        <p:cTn id="29" dur="1000" fill="hold"/>
                                        <p:tgtEl>
                                          <p:spTgt spid="227331">
                                            <p:txEl>
                                              <p:pRg st="4" end="4"/>
                                            </p:txEl>
                                          </p:spTgt>
                                        </p:tgtEl>
                                        <p:attrNameLst>
                                          <p:attrName>ppt_w</p:attrName>
                                        </p:attrNameLst>
                                      </p:cBhvr>
                                      <p:tavLst>
                                        <p:tav tm="0">
                                          <p:val>
                                            <p:strVal val="#ppt_w*0.70"/>
                                          </p:val>
                                        </p:tav>
                                        <p:tav tm="100000">
                                          <p:val>
                                            <p:strVal val="#ppt_w"/>
                                          </p:val>
                                        </p:tav>
                                      </p:tavLst>
                                    </p:anim>
                                    <p:anim calcmode="lin" valueType="num">
                                      <p:cBhvr>
                                        <p:cTn id="30" dur="1000" fill="hold"/>
                                        <p:tgtEl>
                                          <p:spTgt spid="227331">
                                            <p:txEl>
                                              <p:pRg st="4" end="4"/>
                                            </p:txEl>
                                          </p:spTgt>
                                        </p:tgtEl>
                                        <p:attrNameLst>
                                          <p:attrName>ppt_h</p:attrName>
                                        </p:attrNameLst>
                                      </p:cBhvr>
                                      <p:tavLst>
                                        <p:tav tm="0">
                                          <p:val>
                                            <p:strVal val="#ppt_h"/>
                                          </p:val>
                                        </p:tav>
                                        <p:tav tm="100000">
                                          <p:val>
                                            <p:strVal val="#ppt_h"/>
                                          </p:val>
                                        </p:tav>
                                      </p:tavLst>
                                    </p:anim>
                                    <p:animEffect transition="in" filter="fade">
                                      <p:cBhvr>
                                        <p:cTn id="31" dur="1000"/>
                                        <p:tgtEl>
                                          <p:spTgt spid="227331">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227331">
                                            <p:txEl>
                                              <p:pRg st="5" end="5"/>
                                            </p:txEl>
                                          </p:spTgt>
                                        </p:tgtEl>
                                        <p:attrNameLst>
                                          <p:attrName>style.visibility</p:attrName>
                                        </p:attrNameLst>
                                      </p:cBhvr>
                                      <p:to>
                                        <p:strVal val="visible"/>
                                      </p:to>
                                    </p:set>
                                    <p:anim calcmode="lin" valueType="num">
                                      <p:cBhvr>
                                        <p:cTn id="36" dur="1000" fill="hold"/>
                                        <p:tgtEl>
                                          <p:spTgt spid="227331">
                                            <p:txEl>
                                              <p:pRg st="5" end="5"/>
                                            </p:txEl>
                                          </p:spTgt>
                                        </p:tgtEl>
                                        <p:attrNameLst>
                                          <p:attrName>ppt_w</p:attrName>
                                        </p:attrNameLst>
                                      </p:cBhvr>
                                      <p:tavLst>
                                        <p:tav tm="0">
                                          <p:val>
                                            <p:strVal val="#ppt_w*0.70"/>
                                          </p:val>
                                        </p:tav>
                                        <p:tav tm="100000">
                                          <p:val>
                                            <p:strVal val="#ppt_w"/>
                                          </p:val>
                                        </p:tav>
                                      </p:tavLst>
                                    </p:anim>
                                    <p:anim calcmode="lin" valueType="num">
                                      <p:cBhvr>
                                        <p:cTn id="37" dur="1000" fill="hold"/>
                                        <p:tgtEl>
                                          <p:spTgt spid="227331">
                                            <p:txEl>
                                              <p:pRg st="5" end="5"/>
                                            </p:txEl>
                                          </p:spTgt>
                                        </p:tgtEl>
                                        <p:attrNameLst>
                                          <p:attrName>ppt_h</p:attrName>
                                        </p:attrNameLst>
                                      </p:cBhvr>
                                      <p:tavLst>
                                        <p:tav tm="0">
                                          <p:val>
                                            <p:strVal val="#ppt_h"/>
                                          </p:val>
                                        </p:tav>
                                        <p:tav tm="100000">
                                          <p:val>
                                            <p:strVal val="#ppt_h"/>
                                          </p:val>
                                        </p:tav>
                                      </p:tavLst>
                                    </p:anim>
                                    <p:animEffect transition="in" filter="fade">
                                      <p:cBhvr>
                                        <p:cTn id="38" dur="1000"/>
                                        <p:tgtEl>
                                          <p:spTgt spid="227331">
                                            <p:txEl>
                                              <p:pRg st="5" end="5"/>
                                            </p:txEl>
                                          </p:spTgt>
                                        </p:tgtEl>
                                      </p:cBhvr>
                                    </p:animEffect>
                                  </p:childTnLst>
                                </p:cTn>
                              </p:par>
                              <p:par>
                                <p:cTn id="39" presetID="55" presetClass="entr" presetSubtype="0" fill="hold" grpId="0" nodeType="withEffect">
                                  <p:stCondLst>
                                    <p:cond delay="0"/>
                                  </p:stCondLst>
                                  <p:childTnLst>
                                    <p:set>
                                      <p:cBhvr>
                                        <p:cTn id="40" dur="1" fill="hold">
                                          <p:stCondLst>
                                            <p:cond delay="0"/>
                                          </p:stCondLst>
                                        </p:cTn>
                                        <p:tgtEl>
                                          <p:spTgt spid="227331">
                                            <p:txEl>
                                              <p:pRg st="6" end="6"/>
                                            </p:txEl>
                                          </p:spTgt>
                                        </p:tgtEl>
                                        <p:attrNameLst>
                                          <p:attrName>style.visibility</p:attrName>
                                        </p:attrNameLst>
                                      </p:cBhvr>
                                      <p:to>
                                        <p:strVal val="visible"/>
                                      </p:to>
                                    </p:set>
                                    <p:anim calcmode="lin" valueType="num">
                                      <p:cBhvr>
                                        <p:cTn id="41" dur="1000" fill="hold"/>
                                        <p:tgtEl>
                                          <p:spTgt spid="227331">
                                            <p:txEl>
                                              <p:pRg st="6" end="6"/>
                                            </p:txEl>
                                          </p:spTgt>
                                        </p:tgtEl>
                                        <p:attrNameLst>
                                          <p:attrName>ppt_w</p:attrName>
                                        </p:attrNameLst>
                                      </p:cBhvr>
                                      <p:tavLst>
                                        <p:tav tm="0">
                                          <p:val>
                                            <p:strVal val="#ppt_w*0.70"/>
                                          </p:val>
                                        </p:tav>
                                        <p:tav tm="100000">
                                          <p:val>
                                            <p:strVal val="#ppt_w"/>
                                          </p:val>
                                        </p:tav>
                                      </p:tavLst>
                                    </p:anim>
                                    <p:anim calcmode="lin" valueType="num">
                                      <p:cBhvr>
                                        <p:cTn id="42" dur="1000" fill="hold"/>
                                        <p:tgtEl>
                                          <p:spTgt spid="227331">
                                            <p:txEl>
                                              <p:pRg st="6" end="6"/>
                                            </p:txEl>
                                          </p:spTgt>
                                        </p:tgtEl>
                                        <p:attrNameLst>
                                          <p:attrName>ppt_h</p:attrName>
                                        </p:attrNameLst>
                                      </p:cBhvr>
                                      <p:tavLst>
                                        <p:tav tm="0">
                                          <p:val>
                                            <p:strVal val="#ppt_h"/>
                                          </p:val>
                                        </p:tav>
                                        <p:tav tm="100000">
                                          <p:val>
                                            <p:strVal val="#ppt_h"/>
                                          </p:val>
                                        </p:tav>
                                      </p:tavLst>
                                    </p:anim>
                                    <p:animEffect transition="in" filter="fade">
                                      <p:cBhvr>
                                        <p:cTn id="43" dur="1000"/>
                                        <p:tgtEl>
                                          <p:spTgt spid="227331">
                                            <p:txEl>
                                              <p:pRg st="6" end="6"/>
                                            </p:txEl>
                                          </p:spTgt>
                                        </p:tgtEl>
                                      </p:cBhvr>
                                    </p:animEffect>
                                  </p:childTnLst>
                                </p:cTn>
                              </p:par>
                              <p:par>
                                <p:cTn id="44" presetID="55" presetClass="entr" presetSubtype="0" fill="hold" grpId="0" nodeType="withEffect">
                                  <p:stCondLst>
                                    <p:cond delay="0"/>
                                  </p:stCondLst>
                                  <p:childTnLst>
                                    <p:set>
                                      <p:cBhvr>
                                        <p:cTn id="45" dur="1" fill="hold">
                                          <p:stCondLst>
                                            <p:cond delay="0"/>
                                          </p:stCondLst>
                                        </p:cTn>
                                        <p:tgtEl>
                                          <p:spTgt spid="227331">
                                            <p:txEl>
                                              <p:pRg st="7" end="7"/>
                                            </p:txEl>
                                          </p:spTgt>
                                        </p:tgtEl>
                                        <p:attrNameLst>
                                          <p:attrName>style.visibility</p:attrName>
                                        </p:attrNameLst>
                                      </p:cBhvr>
                                      <p:to>
                                        <p:strVal val="visible"/>
                                      </p:to>
                                    </p:set>
                                    <p:anim calcmode="lin" valueType="num">
                                      <p:cBhvr>
                                        <p:cTn id="46" dur="1000" fill="hold"/>
                                        <p:tgtEl>
                                          <p:spTgt spid="227331">
                                            <p:txEl>
                                              <p:pRg st="7" end="7"/>
                                            </p:txEl>
                                          </p:spTgt>
                                        </p:tgtEl>
                                        <p:attrNameLst>
                                          <p:attrName>ppt_w</p:attrName>
                                        </p:attrNameLst>
                                      </p:cBhvr>
                                      <p:tavLst>
                                        <p:tav tm="0">
                                          <p:val>
                                            <p:strVal val="#ppt_w*0.70"/>
                                          </p:val>
                                        </p:tav>
                                        <p:tav tm="100000">
                                          <p:val>
                                            <p:strVal val="#ppt_w"/>
                                          </p:val>
                                        </p:tav>
                                      </p:tavLst>
                                    </p:anim>
                                    <p:anim calcmode="lin" valueType="num">
                                      <p:cBhvr>
                                        <p:cTn id="47" dur="1000" fill="hold"/>
                                        <p:tgtEl>
                                          <p:spTgt spid="227331">
                                            <p:txEl>
                                              <p:pRg st="7" end="7"/>
                                            </p:txEl>
                                          </p:spTgt>
                                        </p:tgtEl>
                                        <p:attrNameLst>
                                          <p:attrName>ppt_h</p:attrName>
                                        </p:attrNameLst>
                                      </p:cBhvr>
                                      <p:tavLst>
                                        <p:tav tm="0">
                                          <p:val>
                                            <p:strVal val="#ppt_h"/>
                                          </p:val>
                                        </p:tav>
                                        <p:tav tm="100000">
                                          <p:val>
                                            <p:strVal val="#ppt_h"/>
                                          </p:val>
                                        </p:tav>
                                      </p:tavLst>
                                    </p:anim>
                                    <p:animEffect transition="in" filter="fade">
                                      <p:cBhvr>
                                        <p:cTn id="48" dur="1000"/>
                                        <p:tgtEl>
                                          <p:spTgt spid="227331">
                                            <p:txEl>
                                              <p:pRg st="7" end="7"/>
                                            </p:txEl>
                                          </p:spTgt>
                                        </p:tgtEl>
                                      </p:cBhvr>
                                    </p:animEffect>
                                  </p:childTnLst>
                                </p:cTn>
                              </p:par>
                              <p:par>
                                <p:cTn id="49" presetID="55" presetClass="entr" presetSubtype="0" fill="hold" grpId="0" nodeType="withEffect">
                                  <p:stCondLst>
                                    <p:cond delay="0"/>
                                  </p:stCondLst>
                                  <p:childTnLst>
                                    <p:set>
                                      <p:cBhvr>
                                        <p:cTn id="50" dur="1" fill="hold">
                                          <p:stCondLst>
                                            <p:cond delay="0"/>
                                          </p:stCondLst>
                                        </p:cTn>
                                        <p:tgtEl>
                                          <p:spTgt spid="227331">
                                            <p:txEl>
                                              <p:pRg st="8" end="8"/>
                                            </p:txEl>
                                          </p:spTgt>
                                        </p:tgtEl>
                                        <p:attrNameLst>
                                          <p:attrName>style.visibility</p:attrName>
                                        </p:attrNameLst>
                                      </p:cBhvr>
                                      <p:to>
                                        <p:strVal val="visible"/>
                                      </p:to>
                                    </p:set>
                                    <p:anim calcmode="lin" valueType="num">
                                      <p:cBhvr>
                                        <p:cTn id="51" dur="1000" fill="hold"/>
                                        <p:tgtEl>
                                          <p:spTgt spid="227331">
                                            <p:txEl>
                                              <p:pRg st="8" end="8"/>
                                            </p:txEl>
                                          </p:spTgt>
                                        </p:tgtEl>
                                        <p:attrNameLst>
                                          <p:attrName>ppt_w</p:attrName>
                                        </p:attrNameLst>
                                      </p:cBhvr>
                                      <p:tavLst>
                                        <p:tav tm="0">
                                          <p:val>
                                            <p:strVal val="#ppt_w*0.70"/>
                                          </p:val>
                                        </p:tav>
                                        <p:tav tm="100000">
                                          <p:val>
                                            <p:strVal val="#ppt_w"/>
                                          </p:val>
                                        </p:tav>
                                      </p:tavLst>
                                    </p:anim>
                                    <p:anim calcmode="lin" valueType="num">
                                      <p:cBhvr>
                                        <p:cTn id="52" dur="1000" fill="hold"/>
                                        <p:tgtEl>
                                          <p:spTgt spid="227331">
                                            <p:txEl>
                                              <p:pRg st="8" end="8"/>
                                            </p:txEl>
                                          </p:spTgt>
                                        </p:tgtEl>
                                        <p:attrNameLst>
                                          <p:attrName>ppt_h</p:attrName>
                                        </p:attrNameLst>
                                      </p:cBhvr>
                                      <p:tavLst>
                                        <p:tav tm="0">
                                          <p:val>
                                            <p:strVal val="#ppt_h"/>
                                          </p:val>
                                        </p:tav>
                                        <p:tav tm="100000">
                                          <p:val>
                                            <p:strVal val="#ppt_h"/>
                                          </p:val>
                                        </p:tav>
                                      </p:tavLst>
                                    </p:anim>
                                    <p:animEffect transition="in" filter="fade">
                                      <p:cBhvr>
                                        <p:cTn id="53" dur="1000"/>
                                        <p:tgtEl>
                                          <p:spTgt spid="22733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1"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4"/>
          <p:cNvSpPr>
            <a:spLocks noGrp="1"/>
          </p:cNvSpPr>
          <p:nvPr>
            <p:ph type="sldNum" sz="quarter" idx="11"/>
          </p:nvPr>
        </p:nvSpPr>
        <p:spPr>
          <a:noFill/>
        </p:spPr>
        <p:txBody>
          <a:bodyPr/>
          <a:lstStyle/>
          <a:p>
            <a:fld id="{4AD817F0-2EA5-4AD0-8FB0-0B5600C2350E}" type="slidenum">
              <a:rPr lang="he-IL" smtClean="0"/>
              <a:pPr/>
              <a:t>47</a:t>
            </a:fld>
            <a:endParaRPr lang="en-US" smtClean="0"/>
          </a:p>
        </p:txBody>
      </p:sp>
      <p:sp>
        <p:nvSpPr>
          <p:cNvPr id="50179" name="Rectangle 2"/>
          <p:cNvSpPr>
            <a:spLocks noGrp="1" noChangeArrowheads="1"/>
          </p:cNvSpPr>
          <p:nvPr>
            <p:ph type="title"/>
          </p:nvPr>
        </p:nvSpPr>
        <p:spPr>
          <a:xfrm>
            <a:off x="900113" y="549275"/>
            <a:ext cx="7158037" cy="863600"/>
          </a:xfrm>
        </p:spPr>
        <p:txBody>
          <a:bodyPr/>
          <a:lstStyle/>
          <a:p>
            <a:pPr eaLnBrk="1" hangingPunct="1"/>
            <a:r>
              <a:rPr lang="he-IL" smtClean="0"/>
              <a:t>שיטות דגימה הסתברותיות </a:t>
            </a:r>
            <a:endParaRPr lang="en-US" smtClean="0"/>
          </a:p>
        </p:txBody>
      </p:sp>
      <p:sp>
        <p:nvSpPr>
          <p:cNvPr id="228355" name="Rectangle 3"/>
          <p:cNvSpPr>
            <a:spLocks noGrp="1" noChangeArrowheads="1"/>
          </p:cNvSpPr>
          <p:nvPr>
            <p:ph type="body" idx="1"/>
          </p:nvPr>
        </p:nvSpPr>
        <p:spPr>
          <a:xfrm>
            <a:off x="971550" y="1989138"/>
            <a:ext cx="7624763" cy="2859087"/>
          </a:xfrm>
        </p:spPr>
        <p:txBody>
          <a:bodyPr/>
          <a:lstStyle/>
          <a:p>
            <a:pPr marL="342900" indent="-342900" eaLnBrk="1" hangingPunct="1">
              <a:buClr>
                <a:srgbClr val="0000FF"/>
              </a:buClr>
              <a:buFont typeface="Wingdings" pitchFamily="2" charset="2"/>
              <a:buChar char="r"/>
            </a:pPr>
            <a:r>
              <a:rPr lang="he-IL" smtClean="0"/>
              <a:t> מדגם מקרי פשוט.</a:t>
            </a:r>
          </a:p>
          <a:p>
            <a:pPr marL="342900" indent="-342900" eaLnBrk="1" hangingPunct="1">
              <a:buClr>
                <a:srgbClr val="0000FF"/>
              </a:buClr>
              <a:buFont typeface="Wingdings" pitchFamily="2" charset="2"/>
              <a:buChar char="r"/>
            </a:pPr>
            <a:r>
              <a:rPr lang="he-IL" smtClean="0"/>
              <a:t> מדגם שכבות.</a:t>
            </a:r>
          </a:p>
          <a:p>
            <a:pPr marL="342900" indent="-342900" eaLnBrk="1" hangingPunct="1">
              <a:buClr>
                <a:srgbClr val="0000FF"/>
              </a:buClr>
              <a:buFont typeface="Wingdings" pitchFamily="2" charset="2"/>
              <a:buChar char="r"/>
            </a:pPr>
            <a:r>
              <a:rPr lang="he-IL" smtClean="0"/>
              <a:t> מדגם אשכולות.</a:t>
            </a:r>
          </a:p>
          <a:p>
            <a:pPr marL="342900" indent="-342900" eaLnBrk="1" hangingPunct="1">
              <a:buClr>
                <a:srgbClr val="0000FF"/>
              </a:buClr>
              <a:buFont typeface="Wingdings" pitchFamily="2" charset="2"/>
              <a:buChar char="r"/>
            </a:pPr>
            <a:r>
              <a:rPr lang="he-IL" smtClean="0"/>
              <a:t> מדגם שיטתי.</a:t>
            </a:r>
            <a:endParaRPr lang="en-US" smtClean="0"/>
          </a:p>
        </p:txBody>
      </p:sp>
      <p:sp>
        <p:nvSpPr>
          <p:cNvPr id="50181" name="Line 4"/>
          <p:cNvSpPr>
            <a:spLocks noChangeShapeType="1"/>
          </p:cNvSpPr>
          <p:nvPr/>
        </p:nvSpPr>
        <p:spPr bwMode="auto">
          <a:xfrm>
            <a:off x="304800" y="6553200"/>
            <a:ext cx="8610600" cy="0"/>
          </a:xfrm>
          <a:prstGeom prst="line">
            <a:avLst/>
          </a:prstGeom>
          <a:noFill/>
          <a:ln w="9525">
            <a:solidFill>
              <a:schemeClr val="tx1"/>
            </a:solidFill>
            <a:miter lim="800000"/>
            <a:headEnd/>
            <a:tailEnd/>
          </a:ln>
        </p:spPr>
        <p:txBody>
          <a:bodyPr wrap="none"/>
          <a:lstStyle/>
          <a:p>
            <a:endParaRPr lang="he-IL"/>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28355">
                                            <p:txEl>
                                              <p:pRg st="0" end="0"/>
                                            </p:txEl>
                                          </p:spTgt>
                                        </p:tgtEl>
                                        <p:attrNameLst>
                                          <p:attrName>style.visibility</p:attrName>
                                        </p:attrNameLst>
                                      </p:cBhvr>
                                      <p:to>
                                        <p:strVal val="visible"/>
                                      </p:to>
                                    </p:set>
                                    <p:anim calcmode="lin" valueType="num">
                                      <p:cBhvr>
                                        <p:cTn id="7" dur="1000" fill="hold"/>
                                        <p:tgtEl>
                                          <p:spTgt spid="22835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2835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28355">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28355">
                                            <p:txEl>
                                              <p:pRg st="1" end="1"/>
                                            </p:txEl>
                                          </p:spTgt>
                                        </p:tgtEl>
                                        <p:attrNameLst>
                                          <p:attrName>style.visibility</p:attrName>
                                        </p:attrNameLst>
                                      </p:cBhvr>
                                      <p:to>
                                        <p:strVal val="visible"/>
                                      </p:to>
                                    </p:set>
                                    <p:anim calcmode="lin" valueType="num">
                                      <p:cBhvr>
                                        <p:cTn id="13" dur="1000" fill="hold"/>
                                        <p:tgtEl>
                                          <p:spTgt spid="228355">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28355">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28355">
                                            <p:txEl>
                                              <p:pRg st="1" end="1"/>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28355">
                                            <p:txEl>
                                              <p:pRg st="2" end="2"/>
                                            </p:txEl>
                                          </p:spTgt>
                                        </p:tgtEl>
                                        <p:attrNameLst>
                                          <p:attrName>style.visibility</p:attrName>
                                        </p:attrNameLst>
                                      </p:cBhvr>
                                      <p:to>
                                        <p:strVal val="visible"/>
                                      </p:to>
                                    </p:set>
                                    <p:anim calcmode="lin" valueType="num">
                                      <p:cBhvr>
                                        <p:cTn id="19" dur="1000" fill="hold"/>
                                        <p:tgtEl>
                                          <p:spTgt spid="228355">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228355">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228355">
                                            <p:txEl>
                                              <p:pRg st="2" end="2"/>
                                            </p:txEl>
                                          </p:spTgt>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228355">
                                            <p:txEl>
                                              <p:pRg st="3" end="3"/>
                                            </p:txEl>
                                          </p:spTgt>
                                        </p:tgtEl>
                                        <p:attrNameLst>
                                          <p:attrName>style.visibility</p:attrName>
                                        </p:attrNameLst>
                                      </p:cBhvr>
                                      <p:to>
                                        <p:strVal val="visible"/>
                                      </p:to>
                                    </p:set>
                                    <p:anim calcmode="lin" valueType="num">
                                      <p:cBhvr>
                                        <p:cTn id="25" dur="1000" fill="hold"/>
                                        <p:tgtEl>
                                          <p:spTgt spid="228355">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228355">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2283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build="p"/>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Slide Number Placeholder 4"/>
          <p:cNvSpPr>
            <a:spLocks noGrp="1"/>
          </p:cNvSpPr>
          <p:nvPr>
            <p:ph type="sldNum" sz="quarter" idx="11"/>
          </p:nvPr>
        </p:nvSpPr>
        <p:spPr>
          <a:noFill/>
        </p:spPr>
        <p:txBody>
          <a:bodyPr/>
          <a:lstStyle/>
          <a:p>
            <a:fld id="{603BA1C5-BC67-45D5-9D76-06F596D134DC}" type="slidenum">
              <a:rPr lang="he-IL" smtClean="0"/>
              <a:pPr/>
              <a:t>48</a:t>
            </a:fld>
            <a:endParaRPr lang="en-US" smtClean="0"/>
          </a:p>
        </p:txBody>
      </p:sp>
      <p:sp>
        <p:nvSpPr>
          <p:cNvPr id="51203" name="Rectangle 2"/>
          <p:cNvSpPr>
            <a:spLocks noGrp="1" noChangeArrowheads="1"/>
          </p:cNvSpPr>
          <p:nvPr>
            <p:ph type="title"/>
          </p:nvPr>
        </p:nvSpPr>
        <p:spPr>
          <a:xfrm>
            <a:off x="971550" y="0"/>
            <a:ext cx="7158038" cy="1412875"/>
          </a:xfrm>
        </p:spPr>
        <p:txBody>
          <a:bodyPr/>
          <a:lstStyle/>
          <a:p>
            <a:pPr eaLnBrk="1" hangingPunct="1"/>
            <a:r>
              <a:rPr lang="he-IL" smtClean="0"/>
              <a:t>מדגם מקרי פשוט </a:t>
            </a:r>
            <a:endParaRPr lang="en-US" smtClean="0"/>
          </a:p>
        </p:txBody>
      </p:sp>
      <p:sp>
        <p:nvSpPr>
          <p:cNvPr id="229379" name="Rectangle 3"/>
          <p:cNvSpPr>
            <a:spLocks noGrp="1" noChangeArrowheads="1"/>
          </p:cNvSpPr>
          <p:nvPr>
            <p:ph type="body" idx="1"/>
          </p:nvPr>
        </p:nvSpPr>
        <p:spPr>
          <a:xfrm>
            <a:off x="971550" y="2060575"/>
            <a:ext cx="7772400" cy="2590800"/>
          </a:xfrm>
        </p:spPr>
        <p:txBody>
          <a:bodyPr/>
          <a:lstStyle/>
          <a:p>
            <a:pPr marL="342900" indent="-342900" eaLnBrk="1" hangingPunct="1">
              <a:buClr>
                <a:srgbClr val="0000FF"/>
              </a:buClr>
              <a:buFont typeface="Wingdings" pitchFamily="2" charset="2"/>
              <a:buChar char="r"/>
            </a:pPr>
            <a:r>
              <a:rPr lang="he-IL" smtClean="0"/>
              <a:t> הגרלה (אקראיות). </a:t>
            </a:r>
          </a:p>
          <a:p>
            <a:pPr marL="342900" indent="-342900" eaLnBrk="1" hangingPunct="1">
              <a:buClr>
                <a:srgbClr val="0000FF"/>
              </a:buClr>
              <a:buFont typeface="Wingdings" pitchFamily="2" charset="2"/>
              <a:buChar char="r"/>
            </a:pPr>
            <a:r>
              <a:rPr lang="he-IL" smtClean="0"/>
              <a:t> לכל מקרה סיכוי שווה להיבחר.</a:t>
            </a:r>
          </a:p>
          <a:p>
            <a:pPr marL="342900" indent="-342900" eaLnBrk="1" hangingPunct="1">
              <a:buClr>
                <a:srgbClr val="0000FF"/>
              </a:buClr>
              <a:buFont typeface="Wingdings" pitchFamily="2" charset="2"/>
              <a:buChar char="r"/>
            </a:pPr>
            <a:r>
              <a:rPr lang="he-IL" smtClean="0"/>
              <a:t> אי תלות בין התצפיות – בחירה של מקרה אחד לא משפיעה על בחירה של מקרה אחר.</a:t>
            </a:r>
            <a:endParaRPr lang="en-US" smtClean="0"/>
          </a:p>
        </p:txBody>
      </p:sp>
      <p:sp>
        <p:nvSpPr>
          <p:cNvPr id="229380" name="AutoShape 4"/>
          <p:cNvSpPr>
            <a:spLocks noChangeArrowheads="1"/>
          </p:cNvSpPr>
          <p:nvPr/>
        </p:nvSpPr>
        <p:spPr bwMode="auto">
          <a:xfrm>
            <a:off x="6659563" y="4941888"/>
            <a:ext cx="838200" cy="609600"/>
          </a:xfrm>
          <a:prstGeom prst="star16">
            <a:avLst>
              <a:gd name="adj" fmla="val 37500"/>
            </a:avLst>
          </a:prstGeom>
          <a:gradFill rotWithShape="0">
            <a:gsLst>
              <a:gs pos="0">
                <a:srgbClr val="FFCC99"/>
              </a:gs>
              <a:gs pos="50000">
                <a:schemeClr val="bg1"/>
              </a:gs>
              <a:gs pos="100000">
                <a:srgbClr val="FFCC99"/>
              </a:gs>
            </a:gsLst>
            <a:lin ang="18900000" scaled="1"/>
          </a:gradFill>
          <a:ln w="9525">
            <a:solidFill>
              <a:schemeClr val="tx1"/>
            </a:solidFill>
            <a:miter lim="800000"/>
            <a:headEnd/>
            <a:tailEnd/>
          </a:ln>
          <a:effectLst/>
        </p:spPr>
        <p:txBody>
          <a:bodyPr wrap="none" anchor="ctr"/>
          <a:lstStyle/>
          <a:p>
            <a:pPr algn="ctr">
              <a:defRPr/>
            </a:pPr>
            <a:r>
              <a:rPr lang="he-IL" sz="2400">
                <a:latin typeface="Tahoma" pitchFamily="34" charset="0"/>
              </a:rPr>
              <a:t>8</a:t>
            </a:r>
            <a:endParaRPr lang="en-US" sz="2400">
              <a:latin typeface="Tahoma" pitchFamily="34" charset="0"/>
            </a:endParaRPr>
          </a:p>
        </p:txBody>
      </p:sp>
      <p:sp>
        <p:nvSpPr>
          <p:cNvPr id="229381" name="AutoShape 5"/>
          <p:cNvSpPr>
            <a:spLocks noChangeArrowheads="1"/>
          </p:cNvSpPr>
          <p:nvPr/>
        </p:nvSpPr>
        <p:spPr bwMode="auto">
          <a:xfrm>
            <a:off x="4067175" y="5445125"/>
            <a:ext cx="838200" cy="609600"/>
          </a:xfrm>
          <a:prstGeom prst="star16">
            <a:avLst>
              <a:gd name="adj" fmla="val 37500"/>
            </a:avLst>
          </a:prstGeom>
          <a:gradFill rotWithShape="0">
            <a:gsLst>
              <a:gs pos="0">
                <a:srgbClr val="FFCC99"/>
              </a:gs>
              <a:gs pos="50000">
                <a:schemeClr val="bg1"/>
              </a:gs>
              <a:gs pos="100000">
                <a:srgbClr val="FFCC99"/>
              </a:gs>
            </a:gsLst>
            <a:lin ang="18900000" scaled="1"/>
          </a:gradFill>
          <a:ln w="9525">
            <a:solidFill>
              <a:schemeClr val="tx1"/>
            </a:solidFill>
            <a:miter lim="800000"/>
            <a:headEnd/>
            <a:tailEnd/>
          </a:ln>
          <a:effectLst/>
        </p:spPr>
        <p:txBody>
          <a:bodyPr wrap="none" anchor="ctr"/>
          <a:lstStyle/>
          <a:p>
            <a:pPr algn="ctr">
              <a:defRPr/>
            </a:pPr>
            <a:r>
              <a:rPr lang="he-IL" sz="2400">
                <a:latin typeface="Tahoma" pitchFamily="34" charset="0"/>
              </a:rPr>
              <a:t>16</a:t>
            </a:r>
            <a:endParaRPr lang="en-US" sz="2400">
              <a:latin typeface="Tahoma" pitchFamily="34" charset="0"/>
            </a:endParaRPr>
          </a:p>
        </p:txBody>
      </p:sp>
      <p:sp>
        <p:nvSpPr>
          <p:cNvPr id="229382" name="AutoShape 6"/>
          <p:cNvSpPr>
            <a:spLocks noChangeArrowheads="1"/>
          </p:cNvSpPr>
          <p:nvPr/>
        </p:nvSpPr>
        <p:spPr bwMode="auto">
          <a:xfrm>
            <a:off x="4427538" y="4437063"/>
            <a:ext cx="838200" cy="609600"/>
          </a:xfrm>
          <a:prstGeom prst="star16">
            <a:avLst>
              <a:gd name="adj" fmla="val 37500"/>
            </a:avLst>
          </a:prstGeom>
          <a:gradFill rotWithShape="0">
            <a:gsLst>
              <a:gs pos="0">
                <a:srgbClr val="FFCC99"/>
              </a:gs>
              <a:gs pos="50000">
                <a:schemeClr val="bg1"/>
              </a:gs>
              <a:gs pos="100000">
                <a:srgbClr val="FFCC99"/>
              </a:gs>
            </a:gsLst>
            <a:lin ang="18900000" scaled="1"/>
          </a:gradFill>
          <a:ln w="9525">
            <a:solidFill>
              <a:schemeClr val="tx1"/>
            </a:solidFill>
            <a:miter lim="800000"/>
            <a:headEnd/>
            <a:tailEnd/>
          </a:ln>
          <a:effectLst/>
        </p:spPr>
        <p:txBody>
          <a:bodyPr wrap="none" anchor="ctr"/>
          <a:lstStyle/>
          <a:p>
            <a:pPr algn="ctr">
              <a:defRPr/>
            </a:pPr>
            <a:r>
              <a:rPr lang="he-IL" sz="2400">
                <a:latin typeface="Tahoma" pitchFamily="34" charset="0"/>
              </a:rPr>
              <a:t>23</a:t>
            </a:r>
            <a:endParaRPr lang="en-US" sz="2400">
              <a:latin typeface="Tahoma" pitchFamily="34" charset="0"/>
            </a:endParaRPr>
          </a:p>
        </p:txBody>
      </p:sp>
      <p:sp>
        <p:nvSpPr>
          <p:cNvPr id="229383" name="AutoShape 7"/>
          <p:cNvSpPr>
            <a:spLocks noChangeArrowheads="1"/>
          </p:cNvSpPr>
          <p:nvPr/>
        </p:nvSpPr>
        <p:spPr bwMode="auto">
          <a:xfrm>
            <a:off x="2555875" y="5229225"/>
            <a:ext cx="838200" cy="609600"/>
          </a:xfrm>
          <a:prstGeom prst="star16">
            <a:avLst>
              <a:gd name="adj" fmla="val 37500"/>
            </a:avLst>
          </a:prstGeom>
          <a:gradFill rotWithShape="0">
            <a:gsLst>
              <a:gs pos="0">
                <a:srgbClr val="FFCC99"/>
              </a:gs>
              <a:gs pos="50000">
                <a:schemeClr val="bg1"/>
              </a:gs>
              <a:gs pos="100000">
                <a:srgbClr val="FFCC99"/>
              </a:gs>
            </a:gsLst>
            <a:lin ang="18900000" scaled="1"/>
          </a:gradFill>
          <a:ln w="9525">
            <a:solidFill>
              <a:schemeClr val="tx1"/>
            </a:solidFill>
            <a:miter lim="800000"/>
            <a:headEnd/>
            <a:tailEnd/>
          </a:ln>
          <a:effectLst/>
        </p:spPr>
        <p:txBody>
          <a:bodyPr wrap="none" anchor="ctr"/>
          <a:lstStyle/>
          <a:p>
            <a:pPr algn="ctr">
              <a:defRPr/>
            </a:pPr>
            <a:r>
              <a:rPr lang="he-IL" sz="2400">
                <a:latin typeface="Tahoma" pitchFamily="34" charset="0"/>
              </a:rPr>
              <a:t>11</a:t>
            </a:r>
            <a:endParaRPr lang="en-US" sz="2400">
              <a:latin typeface="Tahoma" pitchFamily="34" charset="0"/>
            </a:endParaRPr>
          </a:p>
        </p:txBody>
      </p:sp>
      <p:sp>
        <p:nvSpPr>
          <p:cNvPr id="229384" name="AutoShape 8"/>
          <p:cNvSpPr>
            <a:spLocks noChangeArrowheads="1"/>
          </p:cNvSpPr>
          <p:nvPr/>
        </p:nvSpPr>
        <p:spPr bwMode="auto">
          <a:xfrm>
            <a:off x="1331913" y="4365625"/>
            <a:ext cx="838200" cy="609600"/>
          </a:xfrm>
          <a:prstGeom prst="star16">
            <a:avLst>
              <a:gd name="adj" fmla="val 37500"/>
            </a:avLst>
          </a:prstGeom>
          <a:gradFill rotWithShape="0">
            <a:gsLst>
              <a:gs pos="0">
                <a:srgbClr val="FFCC99"/>
              </a:gs>
              <a:gs pos="50000">
                <a:schemeClr val="bg1"/>
              </a:gs>
              <a:gs pos="100000">
                <a:srgbClr val="FFCC99"/>
              </a:gs>
            </a:gsLst>
            <a:lin ang="18900000" scaled="1"/>
          </a:gradFill>
          <a:ln w="9525">
            <a:solidFill>
              <a:schemeClr val="tx1"/>
            </a:solidFill>
            <a:miter lim="800000"/>
            <a:headEnd/>
            <a:tailEnd/>
          </a:ln>
          <a:effectLst/>
        </p:spPr>
        <p:txBody>
          <a:bodyPr wrap="none" anchor="ctr"/>
          <a:lstStyle/>
          <a:p>
            <a:pPr algn="ctr">
              <a:defRPr/>
            </a:pPr>
            <a:r>
              <a:rPr lang="he-IL" sz="2400">
                <a:latin typeface="Tahoma" pitchFamily="34" charset="0"/>
              </a:rPr>
              <a:t>42</a:t>
            </a:r>
            <a:endParaRPr lang="en-US" sz="240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29379">
                                            <p:txEl>
                                              <p:pRg st="0" end="0"/>
                                            </p:txEl>
                                          </p:spTgt>
                                        </p:tgtEl>
                                        <p:attrNameLst>
                                          <p:attrName>style.visibility</p:attrName>
                                        </p:attrNameLst>
                                      </p:cBhvr>
                                      <p:to>
                                        <p:strVal val="visible"/>
                                      </p:to>
                                    </p:set>
                                    <p:anim calcmode="lin" valueType="num">
                                      <p:cBhvr>
                                        <p:cTn id="7" dur="500" fill="hold"/>
                                        <p:tgtEl>
                                          <p:spTgt spid="22937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29379">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229379">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229379">
                                            <p:txEl>
                                              <p:pRg st="0" end="0"/>
                                            </p:txEl>
                                          </p:spTgt>
                                        </p:tgtEl>
                                      </p:cBhvr>
                                    </p:animEffect>
                                  </p:childTnLst>
                                </p:cTn>
                              </p:par>
                            </p:childTnLst>
                          </p:cTn>
                        </p:par>
                        <p:par>
                          <p:cTn id="11" fill="hold" nodeType="afterGroup">
                            <p:stCondLst>
                              <p:cond delay="500"/>
                            </p:stCondLst>
                            <p:childTnLst>
                              <p:par>
                                <p:cTn id="12" presetID="49" presetClass="entr" presetSubtype="0" decel="100000" fill="hold" grpId="0" nodeType="afterEffect">
                                  <p:stCondLst>
                                    <p:cond delay="0"/>
                                  </p:stCondLst>
                                  <p:childTnLst>
                                    <p:set>
                                      <p:cBhvr>
                                        <p:cTn id="13" dur="1" fill="hold">
                                          <p:stCondLst>
                                            <p:cond delay="0"/>
                                          </p:stCondLst>
                                        </p:cTn>
                                        <p:tgtEl>
                                          <p:spTgt spid="229379">
                                            <p:txEl>
                                              <p:pRg st="1" end="1"/>
                                            </p:txEl>
                                          </p:spTgt>
                                        </p:tgtEl>
                                        <p:attrNameLst>
                                          <p:attrName>style.visibility</p:attrName>
                                        </p:attrNameLst>
                                      </p:cBhvr>
                                      <p:to>
                                        <p:strVal val="visible"/>
                                      </p:to>
                                    </p:set>
                                    <p:anim calcmode="lin" valueType="num">
                                      <p:cBhvr>
                                        <p:cTn id="14" dur="500" fill="hold"/>
                                        <p:tgtEl>
                                          <p:spTgt spid="229379">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29379">
                                            <p:txEl>
                                              <p:pRg st="1" end="1"/>
                                            </p:txEl>
                                          </p:spTgt>
                                        </p:tgtEl>
                                        <p:attrNameLst>
                                          <p:attrName>ppt_h</p:attrName>
                                        </p:attrNameLst>
                                      </p:cBhvr>
                                      <p:tavLst>
                                        <p:tav tm="0">
                                          <p:val>
                                            <p:fltVal val="0"/>
                                          </p:val>
                                        </p:tav>
                                        <p:tav tm="100000">
                                          <p:val>
                                            <p:strVal val="#ppt_h"/>
                                          </p:val>
                                        </p:tav>
                                      </p:tavLst>
                                    </p:anim>
                                    <p:anim calcmode="lin" valueType="num">
                                      <p:cBhvr>
                                        <p:cTn id="16" dur="500" fill="hold"/>
                                        <p:tgtEl>
                                          <p:spTgt spid="229379">
                                            <p:txEl>
                                              <p:pRg st="1" end="1"/>
                                            </p:txEl>
                                          </p:spTgt>
                                        </p:tgtEl>
                                        <p:attrNameLst>
                                          <p:attrName>style.rotation</p:attrName>
                                        </p:attrNameLst>
                                      </p:cBhvr>
                                      <p:tavLst>
                                        <p:tav tm="0">
                                          <p:val>
                                            <p:fltVal val="360"/>
                                          </p:val>
                                        </p:tav>
                                        <p:tav tm="100000">
                                          <p:val>
                                            <p:fltVal val="0"/>
                                          </p:val>
                                        </p:tav>
                                      </p:tavLst>
                                    </p:anim>
                                    <p:animEffect transition="in" filter="fade">
                                      <p:cBhvr>
                                        <p:cTn id="17" dur="500"/>
                                        <p:tgtEl>
                                          <p:spTgt spid="229379">
                                            <p:txEl>
                                              <p:pRg st="1" end="1"/>
                                            </p:txEl>
                                          </p:spTgt>
                                        </p:tgtEl>
                                      </p:cBhvr>
                                    </p:animEffect>
                                  </p:childTnLst>
                                </p:cTn>
                              </p:par>
                            </p:childTnLst>
                          </p:cTn>
                        </p:par>
                        <p:par>
                          <p:cTn id="18" fill="hold" nodeType="afterGroup">
                            <p:stCondLst>
                              <p:cond delay="1000"/>
                            </p:stCondLst>
                            <p:childTnLst>
                              <p:par>
                                <p:cTn id="19" presetID="49" presetClass="entr" presetSubtype="0" decel="100000" fill="hold" grpId="0" nodeType="afterEffect">
                                  <p:stCondLst>
                                    <p:cond delay="0"/>
                                  </p:stCondLst>
                                  <p:childTnLst>
                                    <p:set>
                                      <p:cBhvr>
                                        <p:cTn id="20" dur="1" fill="hold">
                                          <p:stCondLst>
                                            <p:cond delay="0"/>
                                          </p:stCondLst>
                                        </p:cTn>
                                        <p:tgtEl>
                                          <p:spTgt spid="229379">
                                            <p:txEl>
                                              <p:pRg st="2" end="2"/>
                                            </p:txEl>
                                          </p:spTgt>
                                        </p:tgtEl>
                                        <p:attrNameLst>
                                          <p:attrName>style.visibility</p:attrName>
                                        </p:attrNameLst>
                                      </p:cBhvr>
                                      <p:to>
                                        <p:strVal val="visible"/>
                                      </p:to>
                                    </p:set>
                                    <p:anim calcmode="lin" valueType="num">
                                      <p:cBhvr>
                                        <p:cTn id="21" dur="500" fill="hold"/>
                                        <p:tgtEl>
                                          <p:spTgt spid="229379">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29379">
                                            <p:txEl>
                                              <p:pRg st="2" end="2"/>
                                            </p:txEl>
                                          </p:spTgt>
                                        </p:tgtEl>
                                        <p:attrNameLst>
                                          <p:attrName>ppt_h</p:attrName>
                                        </p:attrNameLst>
                                      </p:cBhvr>
                                      <p:tavLst>
                                        <p:tav tm="0">
                                          <p:val>
                                            <p:fltVal val="0"/>
                                          </p:val>
                                        </p:tav>
                                        <p:tav tm="100000">
                                          <p:val>
                                            <p:strVal val="#ppt_h"/>
                                          </p:val>
                                        </p:tav>
                                      </p:tavLst>
                                    </p:anim>
                                    <p:anim calcmode="lin" valueType="num">
                                      <p:cBhvr>
                                        <p:cTn id="23" dur="500" fill="hold"/>
                                        <p:tgtEl>
                                          <p:spTgt spid="229379">
                                            <p:txEl>
                                              <p:pRg st="2" end="2"/>
                                            </p:txEl>
                                          </p:spTgt>
                                        </p:tgtEl>
                                        <p:attrNameLst>
                                          <p:attrName>style.rotation</p:attrName>
                                        </p:attrNameLst>
                                      </p:cBhvr>
                                      <p:tavLst>
                                        <p:tav tm="0">
                                          <p:val>
                                            <p:fltVal val="360"/>
                                          </p:val>
                                        </p:tav>
                                        <p:tav tm="100000">
                                          <p:val>
                                            <p:fltVal val="0"/>
                                          </p:val>
                                        </p:tav>
                                      </p:tavLst>
                                    </p:anim>
                                    <p:animEffect transition="in" filter="fade">
                                      <p:cBhvr>
                                        <p:cTn id="24" dur="500"/>
                                        <p:tgtEl>
                                          <p:spTgt spid="229379">
                                            <p:txEl>
                                              <p:pRg st="2" end="2"/>
                                            </p:txEl>
                                          </p:spTgt>
                                        </p:tgtEl>
                                      </p:cBhvr>
                                    </p:animEffect>
                                  </p:childTnLst>
                                </p:cTn>
                              </p:par>
                            </p:childTnLst>
                          </p:cTn>
                        </p:par>
                        <p:par>
                          <p:cTn id="25" fill="hold" nodeType="afterGroup">
                            <p:stCondLst>
                              <p:cond delay="1500"/>
                            </p:stCondLst>
                            <p:childTnLst>
                              <p:par>
                                <p:cTn id="26" presetID="9" presetClass="entr" presetSubtype="0" fill="hold" grpId="0" nodeType="afterEffect">
                                  <p:stCondLst>
                                    <p:cond delay="0"/>
                                  </p:stCondLst>
                                  <p:childTnLst>
                                    <p:set>
                                      <p:cBhvr>
                                        <p:cTn id="27" dur="1" fill="hold">
                                          <p:stCondLst>
                                            <p:cond delay="0"/>
                                          </p:stCondLst>
                                        </p:cTn>
                                        <p:tgtEl>
                                          <p:spTgt spid="229380"/>
                                        </p:tgtEl>
                                        <p:attrNameLst>
                                          <p:attrName>style.visibility</p:attrName>
                                        </p:attrNameLst>
                                      </p:cBhvr>
                                      <p:to>
                                        <p:strVal val="visible"/>
                                      </p:to>
                                    </p:set>
                                    <p:animEffect transition="in" filter="dissolve">
                                      <p:cBhvr>
                                        <p:cTn id="28" dur="500"/>
                                        <p:tgtEl>
                                          <p:spTgt spid="229380"/>
                                        </p:tgtEl>
                                      </p:cBhvr>
                                    </p:animEffect>
                                  </p:childTnLst>
                                </p:cTn>
                              </p:par>
                            </p:childTnLst>
                          </p:cTn>
                        </p:par>
                        <p:par>
                          <p:cTn id="29" fill="hold" nodeType="afterGroup">
                            <p:stCondLst>
                              <p:cond delay="2000"/>
                            </p:stCondLst>
                            <p:childTnLst>
                              <p:par>
                                <p:cTn id="30" presetID="9" presetClass="entr" presetSubtype="0" fill="hold" grpId="0" nodeType="afterEffect">
                                  <p:stCondLst>
                                    <p:cond delay="0"/>
                                  </p:stCondLst>
                                  <p:childTnLst>
                                    <p:set>
                                      <p:cBhvr>
                                        <p:cTn id="31" dur="1" fill="hold">
                                          <p:stCondLst>
                                            <p:cond delay="0"/>
                                          </p:stCondLst>
                                        </p:cTn>
                                        <p:tgtEl>
                                          <p:spTgt spid="229381"/>
                                        </p:tgtEl>
                                        <p:attrNameLst>
                                          <p:attrName>style.visibility</p:attrName>
                                        </p:attrNameLst>
                                      </p:cBhvr>
                                      <p:to>
                                        <p:strVal val="visible"/>
                                      </p:to>
                                    </p:set>
                                    <p:animEffect transition="in" filter="dissolve">
                                      <p:cBhvr>
                                        <p:cTn id="32" dur="500"/>
                                        <p:tgtEl>
                                          <p:spTgt spid="229381"/>
                                        </p:tgtEl>
                                      </p:cBhvr>
                                    </p:animEffect>
                                  </p:childTnLst>
                                </p:cTn>
                              </p:par>
                            </p:childTnLst>
                          </p:cTn>
                        </p:par>
                        <p:par>
                          <p:cTn id="33" fill="hold" nodeType="afterGroup">
                            <p:stCondLst>
                              <p:cond delay="2500"/>
                            </p:stCondLst>
                            <p:childTnLst>
                              <p:par>
                                <p:cTn id="34" presetID="9" presetClass="entr" presetSubtype="0" fill="hold" grpId="0" nodeType="afterEffect">
                                  <p:stCondLst>
                                    <p:cond delay="0"/>
                                  </p:stCondLst>
                                  <p:childTnLst>
                                    <p:set>
                                      <p:cBhvr>
                                        <p:cTn id="35" dur="1" fill="hold">
                                          <p:stCondLst>
                                            <p:cond delay="0"/>
                                          </p:stCondLst>
                                        </p:cTn>
                                        <p:tgtEl>
                                          <p:spTgt spid="229382"/>
                                        </p:tgtEl>
                                        <p:attrNameLst>
                                          <p:attrName>style.visibility</p:attrName>
                                        </p:attrNameLst>
                                      </p:cBhvr>
                                      <p:to>
                                        <p:strVal val="visible"/>
                                      </p:to>
                                    </p:set>
                                    <p:animEffect transition="in" filter="dissolve">
                                      <p:cBhvr>
                                        <p:cTn id="36" dur="500"/>
                                        <p:tgtEl>
                                          <p:spTgt spid="229382"/>
                                        </p:tgtEl>
                                      </p:cBhvr>
                                    </p:animEffect>
                                  </p:childTnLst>
                                </p:cTn>
                              </p:par>
                            </p:childTnLst>
                          </p:cTn>
                        </p:par>
                        <p:par>
                          <p:cTn id="37" fill="hold" nodeType="afterGroup">
                            <p:stCondLst>
                              <p:cond delay="3000"/>
                            </p:stCondLst>
                            <p:childTnLst>
                              <p:par>
                                <p:cTn id="38" presetID="9" presetClass="entr" presetSubtype="0" fill="hold" grpId="0" nodeType="afterEffect">
                                  <p:stCondLst>
                                    <p:cond delay="0"/>
                                  </p:stCondLst>
                                  <p:childTnLst>
                                    <p:set>
                                      <p:cBhvr>
                                        <p:cTn id="39" dur="1" fill="hold">
                                          <p:stCondLst>
                                            <p:cond delay="0"/>
                                          </p:stCondLst>
                                        </p:cTn>
                                        <p:tgtEl>
                                          <p:spTgt spid="229383"/>
                                        </p:tgtEl>
                                        <p:attrNameLst>
                                          <p:attrName>style.visibility</p:attrName>
                                        </p:attrNameLst>
                                      </p:cBhvr>
                                      <p:to>
                                        <p:strVal val="visible"/>
                                      </p:to>
                                    </p:set>
                                    <p:animEffect transition="in" filter="dissolve">
                                      <p:cBhvr>
                                        <p:cTn id="40" dur="500"/>
                                        <p:tgtEl>
                                          <p:spTgt spid="229383"/>
                                        </p:tgtEl>
                                      </p:cBhvr>
                                    </p:animEffect>
                                  </p:childTnLst>
                                </p:cTn>
                              </p:par>
                            </p:childTnLst>
                          </p:cTn>
                        </p:par>
                        <p:par>
                          <p:cTn id="41" fill="hold" nodeType="afterGroup">
                            <p:stCondLst>
                              <p:cond delay="3500"/>
                            </p:stCondLst>
                            <p:childTnLst>
                              <p:par>
                                <p:cTn id="42" presetID="9" presetClass="entr" presetSubtype="0" fill="hold" grpId="0" nodeType="afterEffect">
                                  <p:stCondLst>
                                    <p:cond delay="0"/>
                                  </p:stCondLst>
                                  <p:childTnLst>
                                    <p:set>
                                      <p:cBhvr>
                                        <p:cTn id="43" dur="1" fill="hold">
                                          <p:stCondLst>
                                            <p:cond delay="0"/>
                                          </p:stCondLst>
                                        </p:cTn>
                                        <p:tgtEl>
                                          <p:spTgt spid="229384"/>
                                        </p:tgtEl>
                                        <p:attrNameLst>
                                          <p:attrName>style.visibility</p:attrName>
                                        </p:attrNameLst>
                                      </p:cBhvr>
                                      <p:to>
                                        <p:strVal val="visible"/>
                                      </p:to>
                                    </p:set>
                                    <p:animEffect transition="in" filter="dissolve">
                                      <p:cBhvr>
                                        <p:cTn id="44" dur="500"/>
                                        <p:tgtEl>
                                          <p:spTgt spid="2293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79" grpId="0" build="p" autoUpdateAnimBg="0"/>
      <p:bldP spid="229380" grpId="0" animBg="1" autoUpdateAnimBg="0"/>
      <p:bldP spid="229381" grpId="0" animBg="1" autoUpdateAnimBg="0"/>
      <p:bldP spid="229382" grpId="0" animBg="1" autoUpdateAnimBg="0"/>
      <p:bldP spid="229383" grpId="0" animBg="1" autoUpdateAnimBg="0"/>
      <p:bldP spid="229384" grpId="0"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4"/>
          <p:cNvSpPr>
            <a:spLocks noGrp="1"/>
          </p:cNvSpPr>
          <p:nvPr>
            <p:ph type="sldNum" sz="quarter" idx="11"/>
          </p:nvPr>
        </p:nvSpPr>
        <p:spPr>
          <a:noFill/>
        </p:spPr>
        <p:txBody>
          <a:bodyPr/>
          <a:lstStyle/>
          <a:p>
            <a:fld id="{C7C41D79-2605-4719-B98B-DB9E434386AE}" type="slidenum">
              <a:rPr lang="he-IL" smtClean="0"/>
              <a:pPr/>
              <a:t>49</a:t>
            </a:fld>
            <a:endParaRPr lang="en-US" smtClean="0"/>
          </a:p>
        </p:txBody>
      </p:sp>
      <p:sp>
        <p:nvSpPr>
          <p:cNvPr id="52227" name="Rectangle 2"/>
          <p:cNvSpPr>
            <a:spLocks noGrp="1" noChangeArrowheads="1"/>
          </p:cNvSpPr>
          <p:nvPr>
            <p:ph type="title"/>
          </p:nvPr>
        </p:nvSpPr>
        <p:spPr>
          <a:xfrm>
            <a:off x="827088" y="0"/>
            <a:ext cx="7158037" cy="1412875"/>
          </a:xfrm>
        </p:spPr>
        <p:txBody>
          <a:bodyPr/>
          <a:lstStyle/>
          <a:p>
            <a:pPr eaLnBrk="1" hangingPunct="1"/>
            <a:r>
              <a:rPr lang="he-IL" smtClean="0"/>
              <a:t>דגימת שכבות // אשכולות</a:t>
            </a:r>
            <a:endParaRPr lang="en-US" smtClean="0"/>
          </a:p>
        </p:txBody>
      </p:sp>
      <p:sp>
        <p:nvSpPr>
          <p:cNvPr id="230403" name="Rectangle 3"/>
          <p:cNvSpPr>
            <a:spLocks noChangeArrowheads="1"/>
          </p:cNvSpPr>
          <p:nvPr/>
        </p:nvSpPr>
        <p:spPr bwMode="auto">
          <a:xfrm>
            <a:off x="4787900" y="2997200"/>
            <a:ext cx="1512888" cy="647700"/>
          </a:xfrm>
          <a:prstGeom prst="rect">
            <a:avLst/>
          </a:prstGeom>
          <a:noFill/>
          <a:ln w="9525">
            <a:solidFill>
              <a:schemeClr val="tx1"/>
            </a:solidFill>
            <a:miter lim="800000"/>
            <a:headEnd/>
            <a:tailEnd/>
          </a:ln>
        </p:spPr>
        <p:txBody>
          <a:bodyPr wrap="none" anchor="ctr"/>
          <a:lstStyle/>
          <a:p>
            <a:pPr algn="ctr"/>
            <a:r>
              <a:rPr lang="he-IL" b="1">
                <a:latin typeface="Times New Roman" pitchFamily="18" charset="0"/>
                <a:sym typeface="Wingdings" pitchFamily="2" charset="2"/>
              </a:rPr>
              <a:t> </a:t>
            </a:r>
            <a:r>
              <a:rPr lang="en-US" b="1">
                <a:solidFill>
                  <a:srgbClr val="FF0000"/>
                </a:solidFill>
                <a:latin typeface="Times New Roman" pitchFamily="18" charset="0"/>
                <a:sym typeface="Wingdings" pitchFamily="2" charset="2"/>
              </a:rPr>
              <a:t></a:t>
            </a:r>
            <a:r>
              <a:rPr lang="he-IL" b="1">
                <a:solidFill>
                  <a:srgbClr val="FF0000"/>
                </a:solidFill>
                <a:latin typeface="Times New Roman" pitchFamily="18" charset="0"/>
                <a:sym typeface="Wingdings" pitchFamily="2" charset="2"/>
              </a:rPr>
              <a:t> </a:t>
            </a:r>
            <a:r>
              <a:rPr lang="en-US" b="1">
                <a:solidFill>
                  <a:srgbClr val="FF0000"/>
                </a:solidFill>
                <a:latin typeface="Times New Roman" pitchFamily="18" charset="0"/>
                <a:sym typeface="Wingdings" pitchFamily="2" charset="2"/>
              </a:rPr>
              <a:t></a:t>
            </a:r>
            <a:r>
              <a:rPr lang="he-IL" b="1">
                <a:solidFill>
                  <a:srgbClr val="FF0000"/>
                </a:solidFill>
                <a:latin typeface="Times New Roman" pitchFamily="18" charset="0"/>
                <a:sym typeface="Wingdings" pitchFamily="2" charset="2"/>
              </a:rPr>
              <a:t>   </a:t>
            </a:r>
            <a:r>
              <a:rPr lang="en-US" b="1">
                <a:solidFill>
                  <a:srgbClr val="FF0000"/>
                </a:solidFill>
                <a:latin typeface="Times New Roman" pitchFamily="18" charset="0"/>
                <a:sym typeface="Wingdings" pitchFamily="2" charset="2"/>
              </a:rPr>
              <a:t></a:t>
            </a:r>
            <a:endParaRPr lang="he-IL" b="1">
              <a:solidFill>
                <a:srgbClr val="FF0000"/>
              </a:solidFill>
              <a:latin typeface="Times New Roman" pitchFamily="18" charset="0"/>
              <a:sym typeface="Wingdings" pitchFamily="2" charset="2"/>
            </a:endParaRPr>
          </a:p>
          <a:p>
            <a:pPr algn="ctr"/>
            <a:r>
              <a:rPr lang="en-US" b="1">
                <a:solidFill>
                  <a:srgbClr val="FF0000"/>
                </a:solidFill>
                <a:latin typeface="Times New Roman" pitchFamily="18" charset="0"/>
                <a:sym typeface="Wingdings" pitchFamily="2" charset="2"/>
              </a:rPr>
              <a:t></a:t>
            </a:r>
            <a:r>
              <a:rPr lang="he-IL" b="1">
                <a:solidFill>
                  <a:srgbClr val="FF0000"/>
                </a:solidFill>
                <a:latin typeface="Times New Roman" pitchFamily="18" charset="0"/>
                <a:sym typeface="Wingdings" pitchFamily="2" charset="2"/>
              </a:rPr>
              <a:t>   </a:t>
            </a:r>
            <a:r>
              <a:rPr lang="en-US" b="1">
                <a:solidFill>
                  <a:srgbClr val="FF0000"/>
                </a:solidFill>
                <a:latin typeface="Times New Roman" pitchFamily="18" charset="0"/>
                <a:sym typeface="Wingdings" pitchFamily="2" charset="2"/>
              </a:rPr>
              <a:t></a:t>
            </a:r>
            <a:r>
              <a:rPr lang="he-IL" b="1">
                <a:solidFill>
                  <a:srgbClr val="FF0000"/>
                </a:solidFill>
                <a:latin typeface="Times New Roman" pitchFamily="18" charset="0"/>
                <a:sym typeface="Wingdings" pitchFamily="2" charset="2"/>
              </a:rPr>
              <a:t> </a:t>
            </a:r>
            <a:r>
              <a:rPr lang="en-US" b="1">
                <a:solidFill>
                  <a:srgbClr val="FF0000"/>
                </a:solidFill>
                <a:latin typeface="Times New Roman" pitchFamily="18" charset="0"/>
                <a:sym typeface="Wingdings" pitchFamily="2" charset="2"/>
              </a:rPr>
              <a:t></a:t>
            </a:r>
            <a:r>
              <a:rPr lang="he-IL" b="1">
                <a:latin typeface="Times New Roman" pitchFamily="18" charset="0"/>
                <a:sym typeface="Wingdings" pitchFamily="2" charset="2"/>
              </a:rPr>
              <a:t>  </a:t>
            </a:r>
            <a:endParaRPr lang="en-US" b="1">
              <a:latin typeface="Times New Roman" pitchFamily="18" charset="0"/>
              <a:sym typeface="Wingdings" pitchFamily="2" charset="2"/>
            </a:endParaRPr>
          </a:p>
        </p:txBody>
      </p:sp>
      <p:sp>
        <p:nvSpPr>
          <p:cNvPr id="230404" name="Rectangle 4"/>
          <p:cNvSpPr>
            <a:spLocks noChangeArrowheads="1"/>
          </p:cNvSpPr>
          <p:nvPr/>
        </p:nvSpPr>
        <p:spPr bwMode="auto">
          <a:xfrm>
            <a:off x="4787900" y="4005263"/>
            <a:ext cx="1512888" cy="647700"/>
          </a:xfrm>
          <a:prstGeom prst="rect">
            <a:avLst/>
          </a:prstGeom>
          <a:noFill/>
          <a:ln w="9525">
            <a:solidFill>
              <a:schemeClr val="tx1"/>
            </a:solidFill>
            <a:miter lim="800000"/>
            <a:headEnd/>
            <a:tailEnd/>
          </a:ln>
        </p:spPr>
        <p:txBody>
          <a:bodyPr wrap="none" anchor="ctr"/>
          <a:lstStyle/>
          <a:p>
            <a:pPr algn="ctr"/>
            <a:r>
              <a:rPr lang="en-US" b="1">
                <a:solidFill>
                  <a:srgbClr val="0000FF"/>
                </a:solidFill>
                <a:latin typeface="Times New Roman" pitchFamily="18" charset="0"/>
                <a:sym typeface="Wingdings" pitchFamily="2" charset="2"/>
              </a:rPr>
              <a:t></a:t>
            </a:r>
            <a:r>
              <a:rPr lang="he-IL" b="1">
                <a:solidFill>
                  <a:srgbClr val="0000FF"/>
                </a:solidFill>
                <a:latin typeface="Times New Roman" pitchFamily="18" charset="0"/>
                <a:sym typeface="Wingdings" pitchFamily="2" charset="2"/>
              </a:rPr>
              <a:t>   </a:t>
            </a:r>
            <a:r>
              <a:rPr lang="en-US" b="1">
                <a:solidFill>
                  <a:srgbClr val="0000FF"/>
                </a:solidFill>
                <a:latin typeface="Times New Roman" pitchFamily="18" charset="0"/>
                <a:sym typeface="Wingdings" pitchFamily="2" charset="2"/>
              </a:rPr>
              <a:t></a:t>
            </a:r>
            <a:endParaRPr lang="he-IL" b="1">
              <a:solidFill>
                <a:srgbClr val="0000FF"/>
              </a:solidFill>
              <a:latin typeface="Times New Roman" pitchFamily="18" charset="0"/>
              <a:sym typeface="Wingdings" pitchFamily="2" charset="2"/>
            </a:endParaRPr>
          </a:p>
          <a:p>
            <a:pPr algn="ctr"/>
            <a:r>
              <a:rPr lang="en-US" b="1">
                <a:solidFill>
                  <a:srgbClr val="0000FF"/>
                </a:solidFill>
                <a:latin typeface="Times New Roman" pitchFamily="18" charset="0"/>
                <a:sym typeface="Wingdings" pitchFamily="2" charset="2"/>
              </a:rPr>
              <a:t></a:t>
            </a:r>
            <a:r>
              <a:rPr lang="he-IL" b="1">
                <a:solidFill>
                  <a:srgbClr val="0000FF"/>
                </a:solidFill>
                <a:latin typeface="Times New Roman" pitchFamily="18" charset="0"/>
                <a:sym typeface="Wingdings" pitchFamily="2" charset="2"/>
              </a:rPr>
              <a:t>   </a:t>
            </a:r>
            <a:r>
              <a:rPr lang="en-US" b="1">
                <a:solidFill>
                  <a:srgbClr val="0000FF"/>
                </a:solidFill>
                <a:latin typeface="Times New Roman" pitchFamily="18" charset="0"/>
                <a:sym typeface="Wingdings" pitchFamily="2" charset="2"/>
              </a:rPr>
              <a:t></a:t>
            </a:r>
            <a:r>
              <a:rPr lang="he-IL" b="1">
                <a:solidFill>
                  <a:srgbClr val="0000FF"/>
                </a:solidFill>
                <a:latin typeface="Times New Roman" pitchFamily="18" charset="0"/>
                <a:sym typeface="Wingdings" pitchFamily="2" charset="2"/>
              </a:rPr>
              <a:t>  </a:t>
            </a:r>
            <a:endParaRPr lang="en-US" b="1">
              <a:solidFill>
                <a:srgbClr val="0000FF"/>
              </a:solidFill>
              <a:latin typeface="Times New Roman" pitchFamily="18" charset="0"/>
              <a:sym typeface="Wingdings" pitchFamily="2" charset="2"/>
            </a:endParaRPr>
          </a:p>
        </p:txBody>
      </p:sp>
      <p:sp>
        <p:nvSpPr>
          <p:cNvPr id="230405" name="Rectangle 5"/>
          <p:cNvSpPr>
            <a:spLocks noChangeArrowheads="1"/>
          </p:cNvSpPr>
          <p:nvPr/>
        </p:nvSpPr>
        <p:spPr bwMode="auto">
          <a:xfrm>
            <a:off x="4787900" y="4940300"/>
            <a:ext cx="1512888" cy="647700"/>
          </a:xfrm>
          <a:prstGeom prst="rect">
            <a:avLst/>
          </a:prstGeom>
          <a:noFill/>
          <a:ln w="9525">
            <a:solidFill>
              <a:schemeClr val="tx1"/>
            </a:solidFill>
            <a:miter lim="800000"/>
            <a:headEnd/>
            <a:tailEnd/>
          </a:ln>
        </p:spPr>
        <p:txBody>
          <a:bodyPr wrap="none" anchor="ctr"/>
          <a:lstStyle/>
          <a:p>
            <a:pPr algn="ctr"/>
            <a:r>
              <a:rPr lang="he-IL" b="1">
                <a:solidFill>
                  <a:srgbClr val="008000"/>
                </a:solidFill>
                <a:latin typeface="Times New Roman" pitchFamily="18" charset="0"/>
                <a:sym typeface="Wingdings" pitchFamily="2" charset="2"/>
              </a:rPr>
              <a:t> </a:t>
            </a:r>
            <a:r>
              <a:rPr lang="en-US" b="1">
                <a:solidFill>
                  <a:srgbClr val="008000"/>
                </a:solidFill>
                <a:latin typeface="Times New Roman" pitchFamily="18" charset="0"/>
                <a:sym typeface="Wingdings" pitchFamily="2" charset="2"/>
              </a:rPr>
              <a:t></a:t>
            </a:r>
            <a:r>
              <a:rPr lang="he-IL" b="1">
                <a:solidFill>
                  <a:srgbClr val="008000"/>
                </a:solidFill>
                <a:latin typeface="Times New Roman" pitchFamily="18" charset="0"/>
                <a:sym typeface="Wingdings" pitchFamily="2" charset="2"/>
              </a:rPr>
              <a:t>    </a:t>
            </a:r>
            <a:r>
              <a:rPr lang="en-US" b="1">
                <a:solidFill>
                  <a:srgbClr val="008000"/>
                </a:solidFill>
                <a:latin typeface="Times New Roman" pitchFamily="18" charset="0"/>
                <a:sym typeface="Wingdings" pitchFamily="2" charset="2"/>
              </a:rPr>
              <a:t></a:t>
            </a:r>
            <a:r>
              <a:rPr lang="he-IL" b="1">
                <a:solidFill>
                  <a:srgbClr val="008000"/>
                </a:solidFill>
                <a:latin typeface="Times New Roman" pitchFamily="18" charset="0"/>
                <a:sym typeface="Wingdings" pitchFamily="2" charset="2"/>
              </a:rPr>
              <a:t> </a:t>
            </a:r>
            <a:r>
              <a:rPr lang="en-US" b="1">
                <a:solidFill>
                  <a:srgbClr val="008000"/>
                </a:solidFill>
                <a:latin typeface="Times New Roman" pitchFamily="18" charset="0"/>
                <a:sym typeface="Wingdings" pitchFamily="2" charset="2"/>
              </a:rPr>
              <a:t></a:t>
            </a:r>
            <a:r>
              <a:rPr lang="he-IL" b="1">
                <a:solidFill>
                  <a:srgbClr val="008000"/>
                </a:solidFill>
                <a:latin typeface="Times New Roman" pitchFamily="18" charset="0"/>
                <a:sym typeface="Wingdings" pitchFamily="2" charset="2"/>
              </a:rPr>
              <a:t>  </a:t>
            </a:r>
            <a:endParaRPr lang="en-US" b="1">
              <a:solidFill>
                <a:srgbClr val="008000"/>
              </a:solidFill>
              <a:latin typeface="Times New Roman" pitchFamily="18" charset="0"/>
              <a:sym typeface="Wingdings" pitchFamily="2" charset="2"/>
            </a:endParaRPr>
          </a:p>
        </p:txBody>
      </p:sp>
      <p:sp>
        <p:nvSpPr>
          <p:cNvPr id="230406" name="Rectangle 6"/>
          <p:cNvSpPr>
            <a:spLocks noChangeArrowheads="1"/>
          </p:cNvSpPr>
          <p:nvPr/>
        </p:nvSpPr>
        <p:spPr bwMode="auto">
          <a:xfrm>
            <a:off x="4787900" y="5876925"/>
            <a:ext cx="1512888" cy="647700"/>
          </a:xfrm>
          <a:prstGeom prst="rect">
            <a:avLst/>
          </a:prstGeom>
          <a:noFill/>
          <a:ln w="9525">
            <a:solidFill>
              <a:schemeClr val="tx1"/>
            </a:solidFill>
            <a:miter lim="800000"/>
            <a:headEnd/>
            <a:tailEnd/>
          </a:ln>
        </p:spPr>
        <p:txBody>
          <a:bodyPr wrap="none" anchor="ctr"/>
          <a:lstStyle/>
          <a:p>
            <a:pPr algn="ctr"/>
            <a:r>
              <a:rPr lang="he-IL" b="1">
                <a:solidFill>
                  <a:srgbClr val="FFFF00"/>
                </a:solidFill>
                <a:latin typeface="Times New Roman" pitchFamily="18" charset="0"/>
                <a:sym typeface="Wingdings" pitchFamily="2" charset="2"/>
              </a:rPr>
              <a:t> </a:t>
            </a:r>
            <a:r>
              <a:rPr lang="en-US" b="1">
                <a:solidFill>
                  <a:srgbClr val="FFFF00"/>
                </a:solidFill>
                <a:latin typeface="Times New Roman" pitchFamily="18" charset="0"/>
                <a:sym typeface="Wingdings" pitchFamily="2" charset="2"/>
              </a:rPr>
              <a:t></a:t>
            </a:r>
            <a:r>
              <a:rPr lang="he-IL" b="1">
                <a:solidFill>
                  <a:srgbClr val="FFFF00"/>
                </a:solidFill>
                <a:latin typeface="Times New Roman" pitchFamily="18" charset="0"/>
                <a:sym typeface="Wingdings" pitchFamily="2" charset="2"/>
              </a:rPr>
              <a:t> </a:t>
            </a:r>
            <a:r>
              <a:rPr lang="en-US" b="1">
                <a:solidFill>
                  <a:srgbClr val="FFFF00"/>
                </a:solidFill>
                <a:latin typeface="Times New Roman" pitchFamily="18" charset="0"/>
                <a:sym typeface="Wingdings" pitchFamily="2" charset="2"/>
              </a:rPr>
              <a:t></a:t>
            </a:r>
            <a:r>
              <a:rPr lang="he-IL" b="1">
                <a:solidFill>
                  <a:srgbClr val="FFFF00"/>
                </a:solidFill>
                <a:latin typeface="Times New Roman" pitchFamily="18" charset="0"/>
                <a:sym typeface="Wingdings" pitchFamily="2" charset="2"/>
              </a:rPr>
              <a:t>   </a:t>
            </a:r>
            <a:r>
              <a:rPr lang="en-US" b="1">
                <a:solidFill>
                  <a:srgbClr val="FFFF00"/>
                </a:solidFill>
                <a:latin typeface="Times New Roman" pitchFamily="18" charset="0"/>
                <a:sym typeface="Wingdings" pitchFamily="2" charset="2"/>
              </a:rPr>
              <a:t></a:t>
            </a:r>
            <a:endParaRPr lang="he-IL" b="1">
              <a:solidFill>
                <a:srgbClr val="FFFF00"/>
              </a:solidFill>
              <a:latin typeface="Times New Roman" pitchFamily="18" charset="0"/>
              <a:sym typeface="Wingdings" pitchFamily="2" charset="2"/>
            </a:endParaRPr>
          </a:p>
          <a:p>
            <a:pPr algn="ctr"/>
            <a:r>
              <a:rPr lang="en-US" b="1">
                <a:solidFill>
                  <a:srgbClr val="FFFF00"/>
                </a:solidFill>
                <a:latin typeface="Times New Roman" pitchFamily="18" charset="0"/>
                <a:sym typeface="Wingdings" pitchFamily="2" charset="2"/>
              </a:rPr>
              <a:t></a:t>
            </a:r>
            <a:r>
              <a:rPr lang="he-IL" b="1">
                <a:solidFill>
                  <a:srgbClr val="FFFF00"/>
                </a:solidFill>
                <a:latin typeface="Times New Roman" pitchFamily="18" charset="0"/>
                <a:sym typeface="Wingdings" pitchFamily="2" charset="2"/>
              </a:rPr>
              <a:t> </a:t>
            </a:r>
            <a:r>
              <a:rPr lang="en-US" b="1">
                <a:solidFill>
                  <a:srgbClr val="FFFF00"/>
                </a:solidFill>
                <a:latin typeface="Times New Roman" pitchFamily="18" charset="0"/>
                <a:sym typeface="Wingdings" pitchFamily="2" charset="2"/>
              </a:rPr>
              <a:t></a:t>
            </a:r>
            <a:r>
              <a:rPr lang="he-IL" b="1">
                <a:solidFill>
                  <a:srgbClr val="FFFF00"/>
                </a:solidFill>
                <a:latin typeface="Times New Roman" pitchFamily="18" charset="0"/>
                <a:sym typeface="Wingdings" pitchFamily="2" charset="2"/>
              </a:rPr>
              <a:t>  </a:t>
            </a:r>
            <a:endParaRPr lang="en-US" b="1">
              <a:solidFill>
                <a:srgbClr val="FFFF00"/>
              </a:solidFill>
              <a:latin typeface="Times New Roman" pitchFamily="18" charset="0"/>
              <a:sym typeface="Wingdings" pitchFamily="2" charset="2"/>
            </a:endParaRPr>
          </a:p>
        </p:txBody>
      </p:sp>
      <p:sp>
        <p:nvSpPr>
          <p:cNvPr id="230407" name="Rectangle 7"/>
          <p:cNvSpPr>
            <a:spLocks noChangeArrowheads="1"/>
          </p:cNvSpPr>
          <p:nvPr/>
        </p:nvSpPr>
        <p:spPr bwMode="auto">
          <a:xfrm>
            <a:off x="7019925" y="2997200"/>
            <a:ext cx="1512888" cy="647700"/>
          </a:xfrm>
          <a:prstGeom prst="rect">
            <a:avLst/>
          </a:prstGeom>
          <a:noFill/>
          <a:ln w="9525">
            <a:solidFill>
              <a:schemeClr val="tx1"/>
            </a:solidFill>
            <a:miter lim="800000"/>
            <a:headEnd/>
            <a:tailEnd/>
          </a:ln>
        </p:spPr>
        <p:txBody>
          <a:bodyPr wrap="none" anchor="ctr"/>
          <a:lstStyle/>
          <a:p>
            <a:pPr algn="ctr"/>
            <a:r>
              <a:rPr lang="he-IL" b="1">
                <a:latin typeface="Times New Roman" pitchFamily="18" charset="0"/>
                <a:sym typeface="Wingdings" pitchFamily="2" charset="2"/>
              </a:rPr>
              <a:t> </a:t>
            </a:r>
            <a:r>
              <a:rPr lang="en-US" b="1">
                <a:solidFill>
                  <a:srgbClr val="FF0000"/>
                </a:solidFill>
                <a:latin typeface="Times New Roman" pitchFamily="18" charset="0"/>
                <a:sym typeface="Wingdings" pitchFamily="2" charset="2"/>
              </a:rPr>
              <a:t></a:t>
            </a:r>
            <a:r>
              <a:rPr lang="he-IL" b="1">
                <a:solidFill>
                  <a:srgbClr val="FF0000"/>
                </a:solidFill>
                <a:latin typeface="Times New Roman" pitchFamily="18" charset="0"/>
                <a:sym typeface="Wingdings" pitchFamily="2" charset="2"/>
              </a:rPr>
              <a:t> </a:t>
            </a:r>
            <a:r>
              <a:rPr lang="en-US" b="1">
                <a:solidFill>
                  <a:srgbClr val="FF0000"/>
                </a:solidFill>
                <a:latin typeface="Times New Roman" pitchFamily="18" charset="0"/>
                <a:sym typeface="Wingdings" pitchFamily="2" charset="2"/>
              </a:rPr>
              <a:t></a:t>
            </a:r>
            <a:r>
              <a:rPr lang="he-IL" b="1">
                <a:solidFill>
                  <a:srgbClr val="FF0000"/>
                </a:solidFill>
                <a:latin typeface="Times New Roman" pitchFamily="18" charset="0"/>
                <a:sym typeface="Wingdings" pitchFamily="2" charset="2"/>
              </a:rPr>
              <a:t>   </a:t>
            </a:r>
            <a:r>
              <a:rPr lang="en-US" b="1">
                <a:solidFill>
                  <a:srgbClr val="FF0000"/>
                </a:solidFill>
                <a:latin typeface="Times New Roman" pitchFamily="18" charset="0"/>
                <a:sym typeface="Wingdings" pitchFamily="2" charset="2"/>
              </a:rPr>
              <a:t></a:t>
            </a:r>
            <a:endParaRPr lang="he-IL" b="1">
              <a:solidFill>
                <a:srgbClr val="FF0000"/>
              </a:solidFill>
              <a:latin typeface="Times New Roman" pitchFamily="18" charset="0"/>
              <a:sym typeface="Wingdings" pitchFamily="2" charset="2"/>
            </a:endParaRPr>
          </a:p>
          <a:p>
            <a:pPr algn="ctr"/>
            <a:r>
              <a:rPr lang="en-US" b="1">
                <a:solidFill>
                  <a:srgbClr val="FF0000"/>
                </a:solidFill>
                <a:latin typeface="Times New Roman" pitchFamily="18" charset="0"/>
                <a:sym typeface="Wingdings" pitchFamily="2" charset="2"/>
              </a:rPr>
              <a:t></a:t>
            </a:r>
            <a:r>
              <a:rPr lang="he-IL" b="1">
                <a:solidFill>
                  <a:srgbClr val="FF0000"/>
                </a:solidFill>
                <a:latin typeface="Times New Roman" pitchFamily="18" charset="0"/>
                <a:sym typeface="Wingdings" pitchFamily="2" charset="2"/>
              </a:rPr>
              <a:t>   </a:t>
            </a:r>
            <a:r>
              <a:rPr lang="en-US" b="1">
                <a:solidFill>
                  <a:srgbClr val="FF0000"/>
                </a:solidFill>
                <a:latin typeface="Times New Roman" pitchFamily="18" charset="0"/>
                <a:sym typeface="Wingdings" pitchFamily="2" charset="2"/>
              </a:rPr>
              <a:t></a:t>
            </a:r>
          </a:p>
        </p:txBody>
      </p:sp>
      <p:sp>
        <p:nvSpPr>
          <p:cNvPr id="230408" name="Rectangle 8"/>
          <p:cNvSpPr>
            <a:spLocks noChangeArrowheads="1"/>
          </p:cNvSpPr>
          <p:nvPr/>
        </p:nvSpPr>
        <p:spPr bwMode="auto">
          <a:xfrm>
            <a:off x="7019925" y="4005263"/>
            <a:ext cx="1512888" cy="647700"/>
          </a:xfrm>
          <a:prstGeom prst="rect">
            <a:avLst/>
          </a:prstGeom>
          <a:noFill/>
          <a:ln w="9525">
            <a:solidFill>
              <a:schemeClr val="tx1"/>
            </a:solidFill>
            <a:miter lim="800000"/>
            <a:headEnd/>
            <a:tailEnd/>
          </a:ln>
        </p:spPr>
        <p:txBody>
          <a:bodyPr wrap="none" anchor="ctr"/>
          <a:lstStyle/>
          <a:p>
            <a:pPr algn="ctr"/>
            <a:r>
              <a:rPr lang="en-US" b="1">
                <a:solidFill>
                  <a:srgbClr val="0000FF"/>
                </a:solidFill>
                <a:latin typeface="Times New Roman" pitchFamily="18" charset="0"/>
                <a:sym typeface="Wingdings" pitchFamily="2" charset="2"/>
              </a:rPr>
              <a:t></a:t>
            </a:r>
            <a:endParaRPr lang="he-IL" b="1">
              <a:solidFill>
                <a:srgbClr val="0000FF"/>
              </a:solidFill>
              <a:latin typeface="Times New Roman" pitchFamily="18" charset="0"/>
              <a:sym typeface="Wingdings" pitchFamily="2" charset="2"/>
            </a:endParaRPr>
          </a:p>
          <a:p>
            <a:pPr algn="ctr"/>
            <a:r>
              <a:rPr lang="en-US" b="1">
                <a:solidFill>
                  <a:srgbClr val="0000FF"/>
                </a:solidFill>
                <a:latin typeface="Times New Roman" pitchFamily="18" charset="0"/>
                <a:sym typeface="Wingdings" pitchFamily="2" charset="2"/>
              </a:rPr>
              <a:t></a:t>
            </a:r>
            <a:r>
              <a:rPr lang="he-IL" b="1">
                <a:solidFill>
                  <a:srgbClr val="0000FF"/>
                </a:solidFill>
                <a:latin typeface="Times New Roman" pitchFamily="18" charset="0"/>
                <a:sym typeface="Wingdings" pitchFamily="2" charset="2"/>
              </a:rPr>
              <a:t>  </a:t>
            </a:r>
            <a:endParaRPr lang="en-US" b="1">
              <a:solidFill>
                <a:srgbClr val="0000FF"/>
              </a:solidFill>
              <a:latin typeface="Times New Roman" pitchFamily="18" charset="0"/>
              <a:sym typeface="Wingdings" pitchFamily="2" charset="2"/>
            </a:endParaRPr>
          </a:p>
        </p:txBody>
      </p:sp>
      <p:sp>
        <p:nvSpPr>
          <p:cNvPr id="230409" name="Rectangle 9"/>
          <p:cNvSpPr>
            <a:spLocks noChangeArrowheads="1"/>
          </p:cNvSpPr>
          <p:nvPr/>
        </p:nvSpPr>
        <p:spPr bwMode="auto">
          <a:xfrm>
            <a:off x="7019925" y="4940300"/>
            <a:ext cx="1512888" cy="647700"/>
          </a:xfrm>
          <a:prstGeom prst="rect">
            <a:avLst/>
          </a:prstGeom>
          <a:noFill/>
          <a:ln w="9525">
            <a:solidFill>
              <a:schemeClr val="tx1"/>
            </a:solidFill>
            <a:miter lim="800000"/>
            <a:headEnd/>
            <a:tailEnd/>
          </a:ln>
        </p:spPr>
        <p:txBody>
          <a:bodyPr wrap="none" anchor="ctr"/>
          <a:lstStyle/>
          <a:p>
            <a:pPr algn="ctr"/>
            <a:r>
              <a:rPr lang="he-IL" b="1">
                <a:solidFill>
                  <a:srgbClr val="008000"/>
                </a:solidFill>
                <a:latin typeface="Times New Roman" pitchFamily="18" charset="0"/>
                <a:sym typeface="Wingdings" pitchFamily="2" charset="2"/>
              </a:rPr>
              <a:t> </a:t>
            </a:r>
            <a:r>
              <a:rPr lang="en-US" b="1">
                <a:solidFill>
                  <a:srgbClr val="008000"/>
                </a:solidFill>
                <a:latin typeface="Times New Roman" pitchFamily="18" charset="0"/>
                <a:sym typeface="Wingdings" pitchFamily="2" charset="2"/>
              </a:rPr>
              <a:t></a:t>
            </a:r>
            <a:r>
              <a:rPr lang="he-IL" b="1">
                <a:solidFill>
                  <a:srgbClr val="008000"/>
                </a:solidFill>
                <a:latin typeface="Times New Roman" pitchFamily="18" charset="0"/>
                <a:sym typeface="Wingdings" pitchFamily="2" charset="2"/>
              </a:rPr>
              <a:t>    </a:t>
            </a:r>
            <a:endParaRPr lang="en-US" b="1">
              <a:solidFill>
                <a:srgbClr val="008000"/>
              </a:solidFill>
              <a:latin typeface="Times New Roman" pitchFamily="18" charset="0"/>
              <a:sym typeface="Wingdings" pitchFamily="2" charset="2"/>
            </a:endParaRPr>
          </a:p>
        </p:txBody>
      </p:sp>
      <p:sp>
        <p:nvSpPr>
          <p:cNvPr id="230410" name="Rectangle 10"/>
          <p:cNvSpPr>
            <a:spLocks noChangeArrowheads="1"/>
          </p:cNvSpPr>
          <p:nvPr/>
        </p:nvSpPr>
        <p:spPr bwMode="auto">
          <a:xfrm>
            <a:off x="7019925" y="5876925"/>
            <a:ext cx="1512888" cy="647700"/>
          </a:xfrm>
          <a:prstGeom prst="rect">
            <a:avLst/>
          </a:prstGeom>
          <a:noFill/>
          <a:ln w="9525">
            <a:solidFill>
              <a:schemeClr val="tx1"/>
            </a:solidFill>
            <a:miter lim="800000"/>
            <a:headEnd/>
            <a:tailEnd/>
          </a:ln>
        </p:spPr>
        <p:txBody>
          <a:bodyPr wrap="none" anchor="ctr"/>
          <a:lstStyle/>
          <a:p>
            <a:pPr algn="ctr"/>
            <a:r>
              <a:rPr lang="he-IL" b="1">
                <a:solidFill>
                  <a:srgbClr val="FFFF00"/>
                </a:solidFill>
                <a:latin typeface="Times New Roman" pitchFamily="18" charset="0"/>
                <a:sym typeface="Wingdings" pitchFamily="2" charset="2"/>
              </a:rPr>
              <a:t> </a:t>
            </a:r>
            <a:r>
              <a:rPr lang="en-US" b="1">
                <a:solidFill>
                  <a:srgbClr val="FFFF00"/>
                </a:solidFill>
                <a:latin typeface="Times New Roman" pitchFamily="18" charset="0"/>
                <a:sym typeface="Wingdings" pitchFamily="2" charset="2"/>
              </a:rPr>
              <a:t></a:t>
            </a:r>
            <a:r>
              <a:rPr lang="he-IL" b="1">
                <a:solidFill>
                  <a:srgbClr val="FFFF00"/>
                </a:solidFill>
                <a:latin typeface="Times New Roman" pitchFamily="18" charset="0"/>
                <a:sym typeface="Wingdings" pitchFamily="2" charset="2"/>
              </a:rPr>
              <a:t> </a:t>
            </a:r>
            <a:r>
              <a:rPr lang="en-US" b="1">
                <a:solidFill>
                  <a:srgbClr val="FFFF00"/>
                </a:solidFill>
                <a:latin typeface="Times New Roman" pitchFamily="18" charset="0"/>
                <a:sym typeface="Wingdings" pitchFamily="2" charset="2"/>
              </a:rPr>
              <a:t></a:t>
            </a:r>
            <a:endParaRPr lang="he-IL" b="1">
              <a:solidFill>
                <a:srgbClr val="FFFF00"/>
              </a:solidFill>
              <a:latin typeface="Times New Roman" pitchFamily="18" charset="0"/>
              <a:sym typeface="Wingdings" pitchFamily="2" charset="2"/>
            </a:endParaRPr>
          </a:p>
          <a:p>
            <a:pPr algn="ctr"/>
            <a:r>
              <a:rPr lang="en-US" b="1">
                <a:solidFill>
                  <a:srgbClr val="FFFF00"/>
                </a:solidFill>
                <a:latin typeface="Times New Roman" pitchFamily="18" charset="0"/>
                <a:sym typeface="Wingdings" pitchFamily="2" charset="2"/>
              </a:rPr>
              <a:t></a:t>
            </a:r>
            <a:r>
              <a:rPr lang="he-IL" b="1">
                <a:solidFill>
                  <a:srgbClr val="FFFF00"/>
                </a:solidFill>
                <a:latin typeface="Times New Roman" pitchFamily="18" charset="0"/>
                <a:sym typeface="Wingdings" pitchFamily="2" charset="2"/>
              </a:rPr>
              <a:t> </a:t>
            </a:r>
            <a:r>
              <a:rPr lang="en-US" b="1">
                <a:solidFill>
                  <a:srgbClr val="FFFF00"/>
                </a:solidFill>
                <a:latin typeface="Times New Roman" pitchFamily="18" charset="0"/>
                <a:sym typeface="Wingdings" pitchFamily="2" charset="2"/>
              </a:rPr>
              <a:t></a:t>
            </a:r>
            <a:r>
              <a:rPr lang="he-IL" b="1">
                <a:solidFill>
                  <a:srgbClr val="FFFF00"/>
                </a:solidFill>
                <a:latin typeface="Times New Roman" pitchFamily="18" charset="0"/>
                <a:sym typeface="Wingdings" pitchFamily="2" charset="2"/>
              </a:rPr>
              <a:t>  </a:t>
            </a:r>
            <a:endParaRPr lang="en-US" b="1">
              <a:solidFill>
                <a:srgbClr val="FFFF00"/>
              </a:solidFill>
              <a:latin typeface="Times New Roman" pitchFamily="18" charset="0"/>
              <a:sym typeface="Wingdings" pitchFamily="2" charset="2"/>
            </a:endParaRPr>
          </a:p>
        </p:txBody>
      </p:sp>
      <p:sp>
        <p:nvSpPr>
          <p:cNvPr id="230411" name="Rectangle 11"/>
          <p:cNvSpPr>
            <a:spLocks noChangeArrowheads="1"/>
          </p:cNvSpPr>
          <p:nvPr/>
        </p:nvSpPr>
        <p:spPr bwMode="auto">
          <a:xfrm>
            <a:off x="827088" y="4003675"/>
            <a:ext cx="1512887" cy="647700"/>
          </a:xfrm>
          <a:prstGeom prst="rect">
            <a:avLst/>
          </a:prstGeom>
          <a:noFill/>
          <a:ln w="9525">
            <a:solidFill>
              <a:schemeClr val="tx1"/>
            </a:solidFill>
            <a:miter lim="800000"/>
            <a:headEnd/>
            <a:tailEnd/>
          </a:ln>
        </p:spPr>
        <p:txBody>
          <a:bodyPr wrap="none" anchor="ctr"/>
          <a:lstStyle/>
          <a:p>
            <a:pPr algn="ctr"/>
            <a:r>
              <a:rPr lang="en-US" b="1">
                <a:solidFill>
                  <a:srgbClr val="008000"/>
                </a:solidFill>
                <a:sym typeface="Wingdings" pitchFamily="2" charset="2"/>
              </a:rPr>
              <a:t> </a:t>
            </a:r>
            <a:r>
              <a:rPr lang="en-US" b="1">
                <a:solidFill>
                  <a:srgbClr val="FF0000"/>
                </a:solidFill>
                <a:sym typeface="Wingdings" pitchFamily="2" charset="2"/>
              </a:rPr>
              <a:t></a:t>
            </a:r>
            <a:r>
              <a:rPr lang="he-IL" b="1">
                <a:solidFill>
                  <a:srgbClr val="008000"/>
                </a:solidFill>
                <a:sym typeface="Wingdings" pitchFamily="2" charset="2"/>
              </a:rPr>
              <a:t> </a:t>
            </a:r>
            <a:r>
              <a:rPr lang="en-US" b="1">
                <a:solidFill>
                  <a:srgbClr val="0000FF"/>
                </a:solidFill>
                <a:sym typeface="Wingdings" pitchFamily="2" charset="2"/>
              </a:rPr>
              <a:t></a:t>
            </a:r>
            <a:endParaRPr lang="he-IL" b="1">
              <a:solidFill>
                <a:srgbClr val="008000"/>
              </a:solidFill>
              <a:sym typeface="Wingdings" pitchFamily="2" charset="2"/>
            </a:endParaRPr>
          </a:p>
          <a:p>
            <a:pPr algn="ctr"/>
            <a:r>
              <a:rPr lang="he-IL" b="1">
                <a:solidFill>
                  <a:srgbClr val="008000"/>
                </a:solidFill>
                <a:sym typeface="Wingdings" pitchFamily="2" charset="2"/>
              </a:rPr>
              <a:t> </a:t>
            </a:r>
            <a:r>
              <a:rPr lang="en-US" b="1">
                <a:solidFill>
                  <a:srgbClr val="008000"/>
                </a:solidFill>
                <a:sym typeface="Wingdings" pitchFamily="2" charset="2"/>
              </a:rPr>
              <a:t></a:t>
            </a:r>
            <a:r>
              <a:rPr lang="he-IL" b="1">
                <a:solidFill>
                  <a:srgbClr val="008000"/>
                </a:solidFill>
                <a:sym typeface="Wingdings" pitchFamily="2" charset="2"/>
              </a:rPr>
              <a:t>  </a:t>
            </a:r>
            <a:r>
              <a:rPr lang="en-US" b="1">
                <a:solidFill>
                  <a:srgbClr val="FF0000"/>
                </a:solidFill>
                <a:sym typeface="Wingdings" pitchFamily="2" charset="2"/>
              </a:rPr>
              <a:t> </a:t>
            </a:r>
            <a:r>
              <a:rPr lang="en-US" b="1">
                <a:solidFill>
                  <a:srgbClr val="FFFF00"/>
                </a:solidFill>
                <a:sym typeface="Wingdings" pitchFamily="2" charset="2"/>
              </a:rPr>
              <a:t></a:t>
            </a:r>
          </a:p>
        </p:txBody>
      </p:sp>
      <p:sp>
        <p:nvSpPr>
          <p:cNvPr id="230412" name="Rectangle 12"/>
          <p:cNvSpPr>
            <a:spLocks noChangeArrowheads="1"/>
          </p:cNvSpPr>
          <p:nvPr/>
        </p:nvSpPr>
        <p:spPr bwMode="auto">
          <a:xfrm>
            <a:off x="827088" y="5876925"/>
            <a:ext cx="1512887" cy="647700"/>
          </a:xfrm>
          <a:prstGeom prst="rect">
            <a:avLst/>
          </a:prstGeom>
          <a:noFill/>
          <a:ln w="9525">
            <a:solidFill>
              <a:schemeClr val="tx1"/>
            </a:solidFill>
            <a:miter lim="800000"/>
            <a:headEnd/>
            <a:tailEnd/>
          </a:ln>
        </p:spPr>
        <p:txBody>
          <a:bodyPr wrap="none" anchor="ctr"/>
          <a:lstStyle/>
          <a:p>
            <a:pPr algn="ctr"/>
            <a:r>
              <a:rPr lang="he-IL" b="1">
                <a:solidFill>
                  <a:srgbClr val="FFFF00"/>
                </a:solidFill>
                <a:latin typeface="Times New Roman" pitchFamily="18" charset="0"/>
                <a:sym typeface="Wingdings" pitchFamily="2" charset="2"/>
              </a:rPr>
              <a:t> </a:t>
            </a:r>
            <a:r>
              <a:rPr lang="en-US" b="1">
                <a:solidFill>
                  <a:srgbClr val="008000"/>
                </a:solidFill>
                <a:sym typeface="Wingdings" pitchFamily="2" charset="2"/>
              </a:rPr>
              <a:t> </a:t>
            </a:r>
            <a:r>
              <a:rPr lang="en-US" b="1">
                <a:solidFill>
                  <a:srgbClr val="FF0000"/>
                </a:solidFill>
                <a:sym typeface="Wingdings" pitchFamily="2" charset="2"/>
              </a:rPr>
              <a:t></a:t>
            </a:r>
            <a:r>
              <a:rPr lang="he-IL" b="1">
                <a:solidFill>
                  <a:srgbClr val="008000"/>
                </a:solidFill>
                <a:sym typeface="Wingdings" pitchFamily="2" charset="2"/>
              </a:rPr>
              <a:t> </a:t>
            </a:r>
            <a:r>
              <a:rPr lang="en-US" b="1">
                <a:solidFill>
                  <a:srgbClr val="0000FF"/>
                </a:solidFill>
                <a:sym typeface="Wingdings" pitchFamily="2" charset="2"/>
              </a:rPr>
              <a:t></a:t>
            </a:r>
            <a:endParaRPr lang="he-IL" b="1">
              <a:solidFill>
                <a:srgbClr val="008000"/>
              </a:solidFill>
              <a:sym typeface="Wingdings" pitchFamily="2" charset="2"/>
            </a:endParaRPr>
          </a:p>
          <a:p>
            <a:pPr algn="ctr"/>
            <a:r>
              <a:rPr lang="he-IL" b="1">
                <a:solidFill>
                  <a:srgbClr val="008000"/>
                </a:solidFill>
                <a:sym typeface="Wingdings" pitchFamily="2" charset="2"/>
              </a:rPr>
              <a:t> </a:t>
            </a:r>
            <a:r>
              <a:rPr lang="en-US" b="1">
                <a:solidFill>
                  <a:srgbClr val="008000"/>
                </a:solidFill>
                <a:sym typeface="Wingdings" pitchFamily="2" charset="2"/>
              </a:rPr>
              <a:t></a:t>
            </a:r>
            <a:r>
              <a:rPr lang="he-IL" b="1">
                <a:solidFill>
                  <a:srgbClr val="008000"/>
                </a:solidFill>
                <a:sym typeface="Wingdings" pitchFamily="2" charset="2"/>
              </a:rPr>
              <a:t>  </a:t>
            </a:r>
            <a:r>
              <a:rPr lang="en-US" b="1">
                <a:solidFill>
                  <a:srgbClr val="FF0000"/>
                </a:solidFill>
                <a:sym typeface="Wingdings" pitchFamily="2" charset="2"/>
              </a:rPr>
              <a:t> </a:t>
            </a:r>
            <a:r>
              <a:rPr lang="en-US" b="1">
                <a:solidFill>
                  <a:srgbClr val="FFFF00"/>
                </a:solidFill>
                <a:sym typeface="Wingdings" pitchFamily="2" charset="2"/>
              </a:rPr>
              <a:t></a:t>
            </a:r>
          </a:p>
        </p:txBody>
      </p:sp>
      <p:sp>
        <p:nvSpPr>
          <p:cNvPr id="230413" name="Rectangle 13"/>
          <p:cNvSpPr>
            <a:spLocks noChangeArrowheads="1"/>
          </p:cNvSpPr>
          <p:nvPr/>
        </p:nvSpPr>
        <p:spPr bwMode="auto">
          <a:xfrm>
            <a:off x="900113" y="2349500"/>
            <a:ext cx="1512887" cy="360363"/>
          </a:xfrm>
          <a:prstGeom prst="rect">
            <a:avLst/>
          </a:prstGeom>
          <a:noFill/>
          <a:ln w="9525">
            <a:noFill/>
            <a:miter lim="800000"/>
            <a:headEnd/>
            <a:tailEnd/>
          </a:ln>
        </p:spPr>
        <p:txBody>
          <a:bodyPr wrap="none" anchor="ctr"/>
          <a:lstStyle/>
          <a:p>
            <a:pPr algn="ctr"/>
            <a:r>
              <a:rPr lang="he-IL" sz="2400" b="1" u="sng">
                <a:latin typeface="Times New Roman" pitchFamily="18" charset="0"/>
              </a:rPr>
              <a:t>אשכולות</a:t>
            </a:r>
            <a:endParaRPr lang="en-US" sz="2400" b="1" u="sng">
              <a:latin typeface="Times New Roman" pitchFamily="18" charset="0"/>
            </a:endParaRPr>
          </a:p>
        </p:txBody>
      </p:sp>
      <p:sp>
        <p:nvSpPr>
          <p:cNvPr id="230414" name="Rectangle 14"/>
          <p:cNvSpPr>
            <a:spLocks noChangeArrowheads="1"/>
          </p:cNvSpPr>
          <p:nvPr/>
        </p:nvSpPr>
        <p:spPr bwMode="auto">
          <a:xfrm>
            <a:off x="4787900" y="2420938"/>
            <a:ext cx="1512888" cy="360362"/>
          </a:xfrm>
          <a:prstGeom prst="rect">
            <a:avLst/>
          </a:prstGeom>
          <a:noFill/>
          <a:ln w="9525">
            <a:noFill/>
            <a:miter lim="800000"/>
            <a:headEnd/>
            <a:tailEnd/>
          </a:ln>
        </p:spPr>
        <p:txBody>
          <a:bodyPr wrap="none" anchor="ctr"/>
          <a:lstStyle/>
          <a:p>
            <a:pPr algn="ctr"/>
            <a:r>
              <a:rPr lang="he-IL" sz="2400" b="1" u="sng">
                <a:latin typeface="Times New Roman" pitchFamily="18" charset="0"/>
              </a:rPr>
              <a:t>אוכלוסייה</a:t>
            </a:r>
            <a:r>
              <a:rPr lang="he-IL" sz="2400" b="1" u="sng">
                <a:latin typeface="Times New Roman" pitchFamily="18" charset="0"/>
                <a:cs typeface="Times New Roman" pitchFamily="18" charset="0"/>
              </a:rPr>
              <a:t> 1</a:t>
            </a:r>
            <a:endParaRPr lang="en-US" sz="2400" b="1" u="sng">
              <a:latin typeface="Times New Roman" pitchFamily="18" charset="0"/>
              <a:cs typeface="Times New Roman" pitchFamily="18" charset="0"/>
            </a:endParaRPr>
          </a:p>
        </p:txBody>
      </p:sp>
      <p:sp>
        <p:nvSpPr>
          <p:cNvPr id="230415" name="Rectangle 15"/>
          <p:cNvSpPr>
            <a:spLocks noChangeArrowheads="1"/>
          </p:cNvSpPr>
          <p:nvPr/>
        </p:nvSpPr>
        <p:spPr bwMode="auto">
          <a:xfrm>
            <a:off x="7019925" y="2420938"/>
            <a:ext cx="1512888" cy="360362"/>
          </a:xfrm>
          <a:prstGeom prst="rect">
            <a:avLst/>
          </a:prstGeom>
          <a:noFill/>
          <a:ln w="9525">
            <a:noFill/>
            <a:miter lim="800000"/>
            <a:headEnd/>
            <a:tailEnd/>
          </a:ln>
        </p:spPr>
        <p:txBody>
          <a:bodyPr wrap="none" anchor="ctr"/>
          <a:lstStyle/>
          <a:p>
            <a:pPr algn="ctr"/>
            <a:r>
              <a:rPr lang="he-IL" sz="2400" b="1" u="sng">
                <a:latin typeface="Times New Roman" pitchFamily="18" charset="0"/>
              </a:rPr>
              <a:t>שכבות</a:t>
            </a:r>
            <a:endParaRPr lang="en-US" sz="2400" b="1" u="sng">
              <a:latin typeface="Times New Roman" pitchFamily="18" charset="0"/>
            </a:endParaRPr>
          </a:p>
        </p:txBody>
      </p:sp>
      <p:sp>
        <p:nvSpPr>
          <p:cNvPr id="230416" name="Line 16"/>
          <p:cNvSpPr>
            <a:spLocks noChangeShapeType="1"/>
          </p:cNvSpPr>
          <p:nvPr/>
        </p:nvSpPr>
        <p:spPr bwMode="auto">
          <a:xfrm>
            <a:off x="6156325" y="4797425"/>
            <a:ext cx="863600" cy="0"/>
          </a:xfrm>
          <a:prstGeom prst="line">
            <a:avLst/>
          </a:prstGeom>
          <a:noFill/>
          <a:ln w="25400">
            <a:solidFill>
              <a:schemeClr val="tx1"/>
            </a:solidFill>
            <a:miter lim="800000"/>
            <a:headEnd/>
            <a:tailEnd type="triangle" w="med" len="med"/>
          </a:ln>
        </p:spPr>
        <p:txBody>
          <a:bodyPr wrap="none"/>
          <a:lstStyle/>
          <a:p>
            <a:endParaRPr lang="he-IL"/>
          </a:p>
        </p:txBody>
      </p:sp>
      <p:sp>
        <p:nvSpPr>
          <p:cNvPr id="230417" name="Line 17"/>
          <p:cNvSpPr>
            <a:spLocks noChangeShapeType="1"/>
          </p:cNvSpPr>
          <p:nvPr/>
        </p:nvSpPr>
        <p:spPr bwMode="auto">
          <a:xfrm flipH="1">
            <a:off x="2339975" y="4797425"/>
            <a:ext cx="863600" cy="0"/>
          </a:xfrm>
          <a:prstGeom prst="line">
            <a:avLst/>
          </a:prstGeom>
          <a:noFill/>
          <a:ln w="25400">
            <a:solidFill>
              <a:schemeClr val="tx1"/>
            </a:solidFill>
            <a:miter lim="800000"/>
            <a:headEnd/>
            <a:tailEnd type="triangle" w="med" len="med"/>
          </a:ln>
        </p:spPr>
        <p:txBody>
          <a:bodyPr wrap="none"/>
          <a:lstStyle/>
          <a:p>
            <a:endParaRPr lang="he-IL"/>
          </a:p>
        </p:txBody>
      </p:sp>
      <p:sp>
        <p:nvSpPr>
          <p:cNvPr id="230418" name="Rectangle 18"/>
          <p:cNvSpPr>
            <a:spLocks noChangeArrowheads="1"/>
          </p:cNvSpPr>
          <p:nvPr/>
        </p:nvSpPr>
        <p:spPr bwMode="auto">
          <a:xfrm>
            <a:off x="747713" y="4868863"/>
            <a:ext cx="377825" cy="366712"/>
          </a:xfrm>
          <a:prstGeom prst="rect">
            <a:avLst/>
          </a:prstGeom>
          <a:noFill/>
          <a:ln w="9525">
            <a:noFill/>
            <a:miter lim="800000"/>
            <a:headEnd/>
            <a:tailEnd/>
          </a:ln>
        </p:spPr>
        <p:txBody>
          <a:bodyPr wrap="none">
            <a:spAutoFit/>
          </a:bodyPr>
          <a:lstStyle/>
          <a:p>
            <a:r>
              <a:rPr lang="en-US" b="1">
                <a:solidFill>
                  <a:srgbClr val="0000FF"/>
                </a:solidFill>
                <a:latin typeface="Times New Roman" pitchFamily="18" charset="0"/>
                <a:sym typeface="Wingdings" pitchFamily="2" charset="2"/>
              </a:rPr>
              <a:t></a:t>
            </a:r>
          </a:p>
        </p:txBody>
      </p:sp>
      <p:sp>
        <p:nvSpPr>
          <p:cNvPr id="52244" name="Text Box 19"/>
          <p:cNvSpPr txBox="1">
            <a:spLocks noChangeArrowheads="1"/>
          </p:cNvSpPr>
          <p:nvPr/>
        </p:nvSpPr>
        <p:spPr bwMode="auto">
          <a:xfrm>
            <a:off x="468313" y="1773238"/>
            <a:ext cx="7939087" cy="581025"/>
          </a:xfrm>
          <a:prstGeom prst="rect">
            <a:avLst/>
          </a:prstGeom>
          <a:noFill/>
          <a:ln w="9525">
            <a:noFill/>
            <a:miter lim="800000"/>
            <a:headEnd/>
            <a:tailEnd/>
          </a:ln>
        </p:spPr>
        <p:txBody>
          <a:bodyPr>
            <a:spAutoFit/>
          </a:bodyPr>
          <a:lstStyle/>
          <a:p>
            <a:r>
              <a:rPr lang="he-IL" sz="1600" b="1"/>
              <a:t>שכבות</a:t>
            </a:r>
            <a:r>
              <a:rPr lang="he-IL" sz="1600"/>
              <a:t>  - לוקחים מדגם מכל קבוצה הומוגנית באוכלוסיה בהנחה שכל מדגם מיצג היטב את הקבוצה. </a:t>
            </a:r>
          </a:p>
          <a:p>
            <a:r>
              <a:rPr lang="he-IL" sz="1600" b="1"/>
              <a:t>אשכולות</a:t>
            </a:r>
            <a:r>
              <a:rPr lang="he-IL" sz="1600"/>
              <a:t>  - לוקחים אשכולות שלמים בהנחה כי האשכול מייצג את כלל האוכלוסייה. </a:t>
            </a:r>
            <a:endParaRPr lang="en-US" sz="1600"/>
          </a:p>
        </p:txBody>
      </p:sp>
      <p:sp>
        <p:nvSpPr>
          <p:cNvPr id="230420" name="Rectangle 20"/>
          <p:cNvSpPr>
            <a:spLocks noChangeArrowheads="1"/>
          </p:cNvSpPr>
          <p:nvPr/>
        </p:nvSpPr>
        <p:spPr bwMode="auto">
          <a:xfrm>
            <a:off x="3059113" y="2997200"/>
            <a:ext cx="1512887" cy="647700"/>
          </a:xfrm>
          <a:prstGeom prst="rect">
            <a:avLst/>
          </a:prstGeom>
          <a:noFill/>
          <a:ln w="9525">
            <a:solidFill>
              <a:schemeClr val="tx1"/>
            </a:solidFill>
            <a:miter lim="800000"/>
            <a:headEnd/>
            <a:tailEnd/>
          </a:ln>
        </p:spPr>
        <p:txBody>
          <a:bodyPr wrap="none" anchor="ctr"/>
          <a:lstStyle/>
          <a:p>
            <a:pPr algn="ctr"/>
            <a:r>
              <a:rPr lang="en-US" b="1">
                <a:solidFill>
                  <a:srgbClr val="008000"/>
                </a:solidFill>
                <a:sym typeface="Wingdings" pitchFamily="2" charset="2"/>
              </a:rPr>
              <a:t> </a:t>
            </a:r>
            <a:r>
              <a:rPr lang="en-US" b="1">
                <a:solidFill>
                  <a:srgbClr val="FF0000"/>
                </a:solidFill>
                <a:sym typeface="Wingdings" pitchFamily="2" charset="2"/>
              </a:rPr>
              <a:t></a:t>
            </a:r>
            <a:r>
              <a:rPr lang="he-IL" b="1">
                <a:solidFill>
                  <a:srgbClr val="008000"/>
                </a:solidFill>
                <a:sym typeface="Wingdings" pitchFamily="2" charset="2"/>
              </a:rPr>
              <a:t> </a:t>
            </a:r>
            <a:r>
              <a:rPr lang="en-US" b="1">
                <a:solidFill>
                  <a:srgbClr val="0000FF"/>
                </a:solidFill>
                <a:sym typeface="Wingdings" pitchFamily="2" charset="2"/>
              </a:rPr>
              <a:t></a:t>
            </a:r>
            <a:endParaRPr lang="he-IL" b="1">
              <a:solidFill>
                <a:srgbClr val="008000"/>
              </a:solidFill>
              <a:sym typeface="Wingdings" pitchFamily="2" charset="2"/>
            </a:endParaRPr>
          </a:p>
          <a:p>
            <a:pPr algn="ctr"/>
            <a:r>
              <a:rPr lang="he-IL" b="1">
                <a:solidFill>
                  <a:srgbClr val="008000"/>
                </a:solidFill>
                <a:sym typeface="Wingdings" pitchFamily="2" charset="2"/>
              </a:rPr>
              <a:t> </a:t>
            </a:r>
            <a:r>
              <a:rPr lang="en-US" b="1">
                <a:solidFill>
                  <a:srgbClr val="008000"/>
                </a:solidFill>
                <a:sym typeface="Wingdings" pitchFamily="2" charset="2"/>
              </a:rPr>
              <a:t></a:t>
            </a:r>
            <a:r>
              <a:rPr lang="he-IL" b="1">
                <a:solidFill>
                  <a:srgbClr val="008000"/>
                </a:solidFill>
                <a:sym typeface="Wingdings" pitchFamily="2" charset="2"/>
              </a:rPr>
              <a:t>  </a:t>
            </a:r>
            <a:r>
              <a:rPr lang="en-US" b="1">
                <a:solidFill>
                  <a:srgbClr val="FF0000"/>
                </a:solidFill>
                <a:sym typeface="Wingdings" pitchFamily="2" charset="2"/>
              </a:rPr>
              <a:t> </a:t>
            </a:r>
            <a:r>
              <a:rPr lang="en-US" b="1">
                <a:solidFill>
                  <a:srgbClr val="FFFF00"/>
                </a:solidFill>
                <a:sym typeface="Wingdings" pitchFamily="2" charset="2"/>
              </a:rPr>
              <a:t></a:t>
            </a:r>
          </a:p>
        </p:txBody>
      </p:sp>
      <p:sp>
        <p:nvSpPr>
          <p:cNvPr id="230421" name="Rectangle 21"/>
          <p:cNvSpPr>
            <a:spLocks noChangeArrowheads="1"/>
          </p:cNvSpPr>
          <p:nvPr/>
        </p:nvSpPr>
        <p:spPr bwMode="auto">
          <a:xfrm>
            <a:off x="3059113" y="4005263"/>
            <a:ext cx="1512887" cy="647700"/>
          </a:xfrm>
          <a:prstGeom prst="rect">
            <a:avLst/>
          </a:prstGeom>
          <a:noFill/>
          <a:ln w="9525">
            <a:solidFill>
              <a:schemeClr val="tx1"/>
            </a:solidFill>
            <a:miter lim="800000"/>
            <a:headEnd/>
            <a:tailEnd/>
          </a:ln>
        </p:spPr>
        <p:txBody>
          <a:bodyPr wrap="none" anchor="ctr"/>
          <a:lstStyle/>
          <a:p>
            <a:pPr algn="ctr"/>
            <a:r>
              <a:rPr lang="en-US" b="1">
                <a:solidFill>
                  <a:srgbClr val="008000"/>
                </a:solidFill>
                <a:sym typeface="Wingdings" pitchFamily="2" charset="2"/>
              </a:rPr>
              <a:t> </a:t>
            </a:r>
            <a:r>
              <a:rPr lang="en-US" b="1">
                <a:solidFill>
                  <a:srgbClr val="FF0000"/>
                </a:solidFill>
                <a:sym typeface="Wingdings" pitchFamily="2" charset="2"/>
              </a:rPr>
              <a:t></a:t>
            </a:r>
            <a:r>
              <a:rPr lang="he-IL" b="1">
                <a:solidFill>
                  <a:srgbClr val="008000"/>
                </a:solidFill>
                <a:sym typeface="Wingdings" pitchFamily="2" charset="2"/>
              </a:rPr>
              <a:t> </a:t>
            </a:r>
            <a:r>
              <a:rPr lang="en-US" b="1">
                <a:solidFill>
                  <a:srgbClr val="0000FF"/>
                </a:solidFill>
                <a:sym typeface="Wingdings" pitchFamily="2" charset="2"/>
              </a:rPr>
              <a:t></a:t>
            </a:r>
            <a:endParaRPr lang="he-IL" b="1">
              <a:solidFill>
                <a:srgbClr val="008000"/>
              </a:solidFill>
              <a:sym typeface="Wingdings" pitchFamily="2" charset="2"/>
            </a:endParaRPr>
          </a:p>
          <a:p>
            <a:pPr algn="ctr"/>
            <a:r>
              <a:rPr lang="he-IL" b="1">
                <a:solidFill>
                  <a:srgbClr val="008000"/>
                </a:solidFill>
                <a:sym typeface="Wingdings" pitchFamily="2" charset="2"/>
              </a:rPr>
              <a:t> </a:t>
            </a:r>
            <a:r>
              <a:rPr lang="en-US" b="1">
                <a:solidFill>
                  <a:srgbClr val="008000"/>
                </a:solidFill>
                <a:sym typeface="Wingdings" pitchFamily="2" charset="2"/>
              </a:rPr>
              <a:t></a:t>
            </a:r>
            <a:r>
              <a:rPr lang="he-IL" b="1">
                <a:solidFill>
                  <a:srgbClr val="008000"/>
                </a:solidFill>
                <a:sym typeface="Wingdings" pitchFamily="2" charset="2"/>
              </a:rPr>
              <a:t>  </a:t>
            </a:r>
            <a:r>
              <a:rPr lang="en-US" b="1">
                <a:solidFill>
                  <a:srgbClr val="FF0000"/>
                </a:solidFill>
                <a:sym typeface="Wingdings" pitchFamily="2" charset="2"/>
              </a:rPr>
              <a:t> </a:t>
            </a:r>
            <a:r>
              <a:rPr lang="en-US" b="1">
                <a:solidFill>
                  <a:srgbClr val="FFFF00"/>
                </a:solidFill>
                <a:sym typeface="Wingdings" pitchFamily="2" charset="2"/>
              </a:rPr>
              <a:t></a:t>
            </a:r>
          </a:p>
        </p:txBody>
      </p:sp>
      <p:sp>
        <p:nvSpPr>
          <p:cNvPr id="230422" name="Rectangle 22"/>
          <p:cNvSpPr>
            <a:spLocks noChangeArrowheads="1"/>
          </p:cNvSpPr>
          <p:nvPr/>
        </p:nvSpPr>
        <p:spPr bwMode="auto">
          <a:xfrm>
            <a:off x="3059113" y="4940300"/>
            <a:ext cx="1512887" cy="647700"/>
          </a:xfrm>
          <a:prstGeom prst="rect">
            <a:avLst/>
          </a:prstGeom>
          <a:noFill/>
          <a:ln w="9525">
            <a:solidFill>
              <a:schemeClr val="tx1"/>
            </a:solidFill>
            <a:miter lim="800000"/>
            <a:headEnd/>
            <a:tailEnd/>
          </a:ln>
        </p:spPr>
        <p:txBody>
          <a:bodyPr wrap="none" anchor="ctr"/>
          <a:lstStyle/>
          <a:p>
            <a:pPr algn="ctr"/>
            <a:r>
              <a:rPr lang="en-US" b="1">
                <a:solidFill>
                  <a:srgbClr val="008000"/>
                </a:solidFill>
                <a:sym typeface="Wingdings" pitchFamily="2" charset="2"/>
              </a:rPr>
              <a:t> </a:t>
            </a:r>
            <a:r>
              <a:rPr lang="en-US" b="1">
                <a:solidFill>
                  <a:srgbClr val="FF0000"/>
                </a:solidFill>
                <a:sym typeface="Wingdings" pitchFamily="2" charset="2"/>
              </a:rPr>
              <a:t></a:t>
            </a:r>
            <a:r>
              <a:rPr lang="he-IL" b="1">
                <a:solidFill>
                  <a:srgbClr val="008000"/>
                </a:solidFill>
                <a:sym typeface="Wingdings" pitchFamily="2" charset="2"/>
              </a:rPr>
              <a:t> </a:t>
            </a:r>
            <a:r>
              <a:rPr lang="en-US" b="1">
                <a:solidFill>
                  <a:srgbClr val="0000FF"/>
                </a:solidFill>
                <a:sym typeface="Wingdings" pitchFamily="2" charset="2"/>
              </a:rPr>
              <a:t></a:t>
            </a:r>
            <a:endParaRPr lang="he-IL" b="1">
              <a:solidFill>
                <a:srgbClr val="008000"/>
              </a:solidFill>
              <a:sym typeface="Wingdings" pitchFamily="2" charset="2"/>
            </a:endParaRPr>
          </a:p>
          <a:p>
            <a:pPr algn="ctr"/>
            <a:r>
              <a:rPr lang="he-IL" b="1">
                <a:solidFill>
                  <a:srgbClr val="008000"/>
                </a:solidFill>
                <a:sym typeface="Wingdings" pitchFamily="2" charset="2"/>
              </a:rPr>
              <a:t> </a:t>
            </a:r>
            <a:r>
              <a:rPr lang="en-US" b="1">
                <a:solidFill>
                  <a:srgbClr val="008000"/>
                </a:solidFill>
                <a:sym typeface="Wingdings" pitchFamily="2" charset="2"/>
              </a:rPr>
              <a:t></a:t>
            </a:r>
            <a:r>
              <a:rPr lang="he-IL" b="1">
                <a:solidFill>
                  <a:srgbClr val="008000"/>
                </a:solidFill>
                <a:sym typeface="Wingdings" pitchFamily="2" charset="2"/>
              </a:rPr>
              <a:t>  </a:t>
            </a:r>
            <a:r>
              <a:rPr lang="en-US" b="1">
                <a:solidFill>
                  <a:srgbClr val="FF0000"/>
                </a:solidFill>
                <a:sym typeface="Wingdings" pitchFamily="2" charset="2"/>
              </a:rPr>
              <a:t> </a:t>
            </a:r>
            <a:r>
              <a:rPr lang="en-US" b="1">
                <a:solidFill>
                  <a:srgbClr val="FFFF00"/>
                </a:solidFill>
                <a:sym typeface="Wingdings" pitchFamily="2" charset="2"/>
              </a:rPr>
              <a:t></a:t>
            </a:r>
          </a:p>
        </p:txBody>
      </p:sp>
      <p:sp>
        <p:nvSpPr>
          <p:cNvPr id="230423" name="Rectangle 23"/>
          <p:cNvSpPr>
            <a:spLocks noChangeArrowheads="1"/>
          </p:cNvSpPr>
          <p:nvPr/>
        </p:nvSpPr>
        <p:spPr bwMode="auto">
          <a:xfrm>
            <a:off x="3059113" y="5876925"/>
            <a:ext cx="1512887" cy="647700"/>
          </a:xfrm>
          <a:prstGeom prst="rect">
            <a:avLst/>
          </a:prstGeom>
          <a:noFill/>
          <a:ln w="9525">
            <a:solidFill>
              <a:schemeClr val="tx1"/>
            </a:solidFill>
            <a:miter lim="800000"/>
            <a:headEnd/>
            <a:tailEnd/>
          </a:ln>
        </p:spPr>
        <p:txBody>
          <a:bodyPr wrap="none" anchor="ctr"/>
          <a:lstStyle/>
          <a:p>
            <a:pPr algn="ctr"/>
            <a:r>
              <a:rPr lang="en-US" b="1">
                <a:solidFill>
                  <a:srgbClr val="008000"/>
                </a:solidFill>
                <a:sym typeface="Wingdings" pitchFamily="2" charset="2"/>
              </a:rPr>
              <a:t> </a:t>
            </a:r>
            <a:r>
              <a:rPr lang="en-US" b="1">
                <a:solidFill>
                  <a:srgbClr val="FF0000"/>
                </a:solidFill>
                <a:sym typeface="Wingdings" pitchFamily="2" charset="2"/>
              </a:rPr>
              <a:t></a:t>
            </a:r>
            <a:r>
              <a:rPr lang="he-IL" b="1">
                <a:solidFill>
                  <a:srgbClr val="008000"/>
                </a:solidFill>
                <a:sym typeface="Wingdings" pitchFamily="2" charset="2"/>
              </a:rPr>
              <a:t> </a:t>
            </a:r>
            <a:r>
              <a:rPr lang="en-US" b="1">
                <a:solidFill>
                  <a:srgbClr val="0000FF"/>
                </a:solidFill>
                <a:sym typeface="Wingdings" pitchFamily="2" charset="2"/>
              </a:rPr>
              <a:t></a:t>
            </a:r>
            <a:endParaRPr lang="he-IL" b="1">
              <a:solidFill>
                <a:srgbClr val="008000"/>
              </a:solidFill>
              <a:sym typeface="Wingdings" pitchFamily="2" charset="2"/>
            </a:endParaRPr>
          </a:p>
          <a:p>
            <a:pPr algn="ctr"/>
            <a:r>
              <a:rPr lang="he-IL" b="1">
                <a:solidFill>
                  <a:srgbClr val="008000"/>
                </a:solidFill>
                <a:sym typeface="Wingdings" pitchFamily="2" charset="2"/>
              </a:rPr>
              <a:t> </a:t>
            </a:r>
            <a:r>
              <a:rPr lang="en-US" b="1">
                <a:solidFill>
                  <a:srgbClr val="008000"/>
                </a:solidFill>
                <a:sym typeface="Wingdings" pitchFamily="2" charset="2"/>
              </a:rPr>
              <a:t></a:t>
            </a:r>
            <a:r>
              <a:rPr lang="he-IL" b="1">
                <a:solidFill>
                  <a:srgbClr val="008000"/>
                </a:solidFill>
                <a:sym typeface="Wingdings" pitchFamily="2" charset="2"/>
              </a:rPr>
              <a:t>  </a:t>
            </a:r>
            <a:r>
              <a:rPr lang="en-US" b="1">
                <a:solidFill>
                  <a:srgbClr val="FF0000"/>
                </a:solidFill>
                <a:sym typeface="Wingdings" pitchFamily="2" charset="2"/>
              </a:rPr>
              <a:t> </a:t>
            </a:r>
            <a:r>
              <a:rPr lang="en-US" b="1">
                <a:solidFill>
                  <a:srgbClr val="FFFF00"/>
                </a:solidFill>
                <a:sym typeface="Wingdings" pitchFamily="2" charset="2"/>
              </a:rPr>
              <a:t></a:t>
            </a:r>
          </a:p>
        </p:txBody>
      </p:sp>
      <p:sp>
        <p:nvSpPr>
          <p:cNvPr id="230425" name="Rectangle 25"/>
          <p:cNvSpPr>
            <a:spLocks noChangeArrowheads="1"/>
          </p:cNvSpPr>
          <p:nvPr/>
        </p:nvSpPr>
        <p:spPr bwMode="auto">
          <a:xfrm>
            <a:off x="3059113" y="2420938"/>
            <a:ext cx="1512887" cy="360362"/>
          </a:xfrm>
          <a:prstGeom prst="rect">
            <a:avLst/>
          </a:prstGeom>
          <a:noFill/>
          <a:ln w="9525">
            <a:noFill/>
            <a:miter lim="800000"/>
            <a:headEnd/>
            <a:tailEnd/>
          </a:ln>
        </p:spPr>
        <p:txBody>
          <a:bodyPr wrap="none" anchor="ctr"/>
          <a:lstStyle/>
          <a:p>
            <a:pPr algn="ctr"/>
            <a:r>
              <a:rPr lang="he-IL" sz="2400" b="1" u="sng">
                <a:latin typeface="Times New Roman" pitchFamily="18" charset="0"/>
              </a:rPr>
              <a:t>אוכלוסייה</a:t>
            </a:r>
            <a:r>
              <a:rPr lang="he-IL" sz="2400" b="1" u="sng">
                <a:latin typeface="Times New Roman" pitchFamily="18" charset="0"/>
                <a:cs typeface="Times New Roman" pitchFamily="18" charset="0"/>
              </a:rPr>
              <a:t> 2</a:t>
            </a:r>
            <a:endParaRPr lang="en-US" sz="2400" b="1" u="sng">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30403"/>
                                        </p:tgtEl>
                                        <p:attrNameLst>
                                          <p:attrName>style.visibility</p:attrName>
                                        </p:attrNameLst>
                                      </p:cBhvr>
                                      <p:to>
                                        <p:strVal val="visible"/>
                                      </p:to>
                                    </p:set>
                                    <p:anim from="(-#ppt_w/2)" to="(#ppt_x)" calcmode="lin" valueType="num">
                                      <p:cBhvr>
                                        <p:cTn id="7" dur="600" fill="hold">
                                          <p:stCondLst>
                                            <p:cond delay="0"/>
                                          </p:stCondLst>
                                        </p:cTn>
                                        <p:tgtEl>
                                          <p:spTgt spid="230403"/>
                                        </p:tgtEl>
                                        <p:attrNameLst>
                                          <p:attrName>ppt_x</p:attrName>
                                        </p:attrNameLst>
                                      </p:cBhvr>
                                    </p:anim>
                                    <p:anim from="0" to="-1.0" calcmode="lin" valueType="num">
                                      <p:cBhvr>
                                        <p:cTn id="8" dur="200" decel="50000" autoRev="1" fill="hold">
                                          <p:stCondLst>
                                            <p:cond delay="600"/>
                                          </p:stCondLst>
                                        </p:cTn>
                                        <p:tgtEl>
                                          <p:spTgt spid="230403"/>
                                        </p:tgtEl>
                                        <p:attrNameLst>
                                          <p:attrName>xshear</p:attrName>
                                        </p:attrNameLst>
                                      </p:cBhvr>
                                    </p:anim>
                                    <p:animScale>
                                      <p:cBhvr>
                                        <p:cTn id="9" dur="200" decel="100000" autoRev="1" fill="hold">
                                          <p:stCondLst>
                                            <p:cond delay="600"/>
                                          </p:stCondLst>
                                        </p:cTn>
                                        <p:tgtEl>
                                          <p:spTgt spid="230403"/>
                                        </p:tgtEl>
                                      </p:cBhvr>
                                      <p:from x="100000" y="100000"/>
                                      <p:to x="80000" y="100000"/>
                                    </p:animScale>
                                    <p:anim by="(#ppt_h/3+#ppt_w*0.1)" calcmode="lin" valueType="num">
                                      <p:cBhvr additive="sum">
                                        <p:cTn id="10" dur="200" decel="100000" autoRev="1" fill="hold">
                                          <p:stCondLst>
                                            <p:cond delay="600"/>
                                          </p:stCondLst>
                                        </p:cTn>
                                        <p:tgtEl>
                                          <p:spTgt spid="230403"/>
                                        </p:tgtEl>
                                        <p:attrNameLst>
                                          <p:attrName>ppt_x</p:attrName>
                                        </p:attrNameLst>
                                      </p:cBhvr>
                                    </p:anim>
                                  </p:childTnLst>
                                </p:cTn>
                              </p:par>
                              <p:par>
                                <p:cTn id="11" presetID="34" presetClass="entr" presetSubtype="0" fill="hold" grpId="0" nodeType="withEffect">
                                  <p:stCondLst>
                                    <p:cond delay="0"/>
                                  </p:stCondLst>
                                  <p:childTnLst>
                                    <p:set>
                                      <p:cBhvr>
                                        <p:cTn id="12" dur="1" fill="hold">
                                          <p:stCondLst>
                                            <p:cond delay="0"/>
                                          </p:stCondLst>
                                        </p:cTn>
                                        <p:tgtEl>
                                          <p:spTgt spid="230404"/>
                                        </p:tgtEl>
                                        <p:attrNameLst>
                                          <p:attrName>style.visibility</p:attrName>
                                        </p:attrNameLst>
                                      </p:cBhvr>
                                      <p:to>
                                        <p:strVal val="visible"/>
                                      </p:to>
                                    </p:set>
                                    <p:anim from="(-#ppt_w/2)" to="(#ppt_x)" calcmode="lin" valueType="num">
                                      <p:cBhvr>
                                        <p:cTn id="13" dur="600" fill="hold">
                                          <p:stCondLst>
                                            <p:cond delay="0"/>
                                          </p:stCondLst>
                                        </p:cTn>
                                        <p:tgtEl>
                                          <p:spTgt spid="230404"/>
                                        </p:tgtEl>
                                        <p:attrNameLst>
                                          <p:attrName>ppt_x</p:attrName>
                                        </p:attrNameLst>
                                      </p:cBhvr>
                                    </p:anim>
                                    <p:anim from="0" to="-1.0" calcmode="lin" valueType="num">
                                      <p:cBhvr>
                                        <p:cTn id="14" dur="200" decel="50000" autoRev="1" fill="hold">
                                          <p:stCondLst>
                                            <p:cond delay="600"/>
                                          </p:stCondLst>
                                        </p:cTn>
                                        <p:tgtEl>
                                          <p:spTgt spid="230404"/>
                                        </p:tgtEl>
                                        <p:attrNameLst>
                                          <p:attrName>xshear</p:attrName>
                                        </p:attrNameLst>
                                      </p:cBhvr>
                                    </p:anim>
                                    <p:animScale>
                                      <p:cBhvr>
                                        <p:cTn id="15" dur="200" decel="100000" autoRev="1" fill="hold">
                                          <p:stCondLst>
                                            <p:cond delay="600"/>
                                          </p:stCondLst>
                                        </p:cTn>
                                        <p:tgtEl>
                                          <p:spTgt spid="230404"/>
                                        </p:tgtEl>
                                      </p:cBhvr>
                                      <p:from x="100000" y="100000"/>
                                      <p:to x="80000" y="100000"/>
                                    </p:animScale>
                                    <p:anim by="(#ppt_h/3+#ppt_w*0.1)" calcmode="lin" valueType="num">
                                      <p:cBhvr additive="sum">
                                        <p:cTn id="16" dur="200" decel="100000" autoRev="1" fill="hold">
                                          <p:stCondLst>
                                            <p:cond delay="600"/>
                                          </p:stCondLst>
                                        </p:cTn>
                                        <p:tgtEl>
                                          <p:spTgt spid="230404"/>
                                        </p:tgtEl>
                                        <p:attrNameLst>
                                          <p:attrName>ppt_x</p:attrName>
                                        </p:attrNameLst>
                                      </p:cBhvr>
                                    </p:anim>
                                  </p:childTnLst>
                                </p:cTn>
                              </p:par>
                              <p:par>
                                <p:cTn id="17" presetID="34" presetClass="entr" presetSubtype="0" fill="hold" grpId="0" nodeType="withEffect">
                                  <p:stCondLst>
                                    <p:cond delay="0"/>
                                  </p:stCondLst>
                                  <p:childTnLst>
                                    <p:set>
                                      <p:cBhvr>
                                        <p:cTn id="18" dur="1" fill="hold">
                                          <p:stCondLst>
                                            <p:cond delay="0"/>
                                          </p:stCondLst>
                                        </p:cTn>
                                        <p:tgtEl>
                                          <p:spTgt spid="230405"/>
                                        </p:tgtEl>
                                        <p:attrNameLst>
                                          <p:attrName>style.visibility</p:attrName>
                                        </p:attrNameLst>
                                      </p:cBhvr>
                                      <p:to>
                                        <p:strVal val="visible"/>
                                      </p:to>
                                    </p:set>
                                    <p:anim from="(-#ppt_w/2)" to="(#ppt_x)" calcmode="lin" valueType="num">
                                      <p:cBhvr>
                                        <p:cTn id="19" dur="600" fill="hold">
                                          <p:stCondLst>
                                            <p:cond delay="0"/>
                                          </p:stCondLst>
                                        </p:cTn>
                                        <p:tgtEl>
                                          <p:spTgt spid="230405"/>
                                        </p:tgtEl>
                                        <p:attrNameLst>
                                          <p:attrName>ppt_x</p:attrName>
                                        </p:attrNameLst>
                                      </p:cBhvr>
                                    </p:anim>
                                    <p:anim from="0" to="-1.0" calcmode="lin" valueType="num">
                                      <p:cBhvr>
                                        <p:cTn id="20" dur="200" decel="50000" autoRev="1" fill="hold">
                                          <p:stCondLst>
                                            <p:cond delay="600"/>
                                          </p:stCondLst>
                                        </p:cTn>
                                        <p:tgtEl>
                                          <p:spTgt spid="230405"/>
                                        </p:tgtEl>
                                        <p:attrNameLst>
                                          <p:attrName>xshear</p:attrName>
                                        </p:attrNameLst>
                                      </p:cBhvr>
                                    </p:anim>
                                    <p:animScale>
                                      <p:cBhvr>
                                        <p:cTn id="21" dur="200" decel="100000" autoRev="1" fill="hold">
                                          <p:stCondLst>
                                            <p:cond delay="600"/>
                                          </p:stCondLst>
                                        </p:cTn>
                                        <p:tgtEl>
                                          <p:spTgt spid="230405"/>
                                        </p:tgtEl>
                                      </p:cBhvr>
                                      <p:from x="100000" y="100000"/>
                                      <p:to x="80000" y="100000"/>
                                    </p:animScale>
                                    <p:anim by="(#ppt_h/3+#ppt_w*0.1)" calcmode="lin" valueType="num">
                                      <p:cBhvr additive="sum">
                                        <p:cTn id="22" dur="200" decel="100000" autoRev="1" fill="hold">
                                          <p:stCondLst>
                                            <p:cond delay="600"/>
                                          </p:stCondLst>
                                        </p:cTn>
                                        <p:tgtEl>
                                          <p:spTgt spid="230405"/>
                                        </p:tgtEl>
                                        <p:attrNameLst>
                                          <p:attrName>ppt_x</p:attrName>
                                        </p:attrNameLst>
                                      </p:cBhvr>
                                    </p:anim>
                                  </p:childTnLst>
                                </p:cTn>
                              </p:par>
                              <p:par>
                                <p:cTn id="23" presetID="34" presetClass="entr" presetSubtype="0" fill="hold" grpId="0" nodeType="withEffect">
                                  <p:stCondLst>
                                    <p:cond delay="0"/>
                                  </p:stCondLst>
                                  <p:childTnLst>
                                    <p:set>
                                      <p:cBhvr>
                                        <p:cTn id="24" dur="1" fill="hold">
                                          <p:stCondLst>
                                            <p:cond delay="0"/>
                                          </p:stCondLst>
                                        </p:cTn>
                                        <p:tgtEl>
                                          <p:spTgt spid="230406"/>
                                        </p:tgtEl>
                                        <p:attrNameLst>
                                          <p:attrName>style.visibility</p:attrName>
                                        </p:attrNameLst>
                                      </p:cBhvr>
                                      <p:to>
                                        <p:strVal val="visible"/>
                                      </p:to>
                                    </p:set>
                                    <p:anim from="(-#ppt_w/2)" to="(#ppt_x)" calcmode="lin" valueType="num">
                                      <p:cBhvr>
                                        <p:cTn id="25" dur="600" fill="hold">
                                          <p:stCondLst>
                                            <p:cond delay="0"/>
                                          </p:stCondLst>
                                        </p:cTn>
                                        <p:tgtEl>
                                          <p:spTgt spid="230406"/>
                                        </p:tgtEl>
                                        <p:attrNameLst>
                                          <p:attrName>ppt_x</p:attrName>
                                        </p:attrNameLst>
                                      </p:cBhvr>
                                    </p:anim>
                                    <p:anim from="0" to="-1.0" calcmode="lin" valueType="num">
                                      <p:cBhvr>
                                        <p:cTn id="26" dur="200" decel="50000" autoRev="1" fill="hold">
                                          <p:stCondLst>
                                            <p:cond delay="600"/>
                                          </p:stCondLst>
                                        </p:cTn>
                                        <p:tgtEl>
                                          <p:spTgt spid="230406"/>
                                        </p:tgtEl>
                                        <p:attrNameLst>
                                          <p:attrName>xshear</p:attrName>
                                        </p:attrNameLst>
                                      </p:cBhvr>
                                    </p:anim>
                                    <p:animScale>
                                      <p:cBhvr>
                                        <p:cTn id="27" dur="200" decel="100000" autoRev="1" fill="hold">
                                          <p:stCondLst>
                                            <p:cond delay="600"/>
                                          </p:stCondLst>
                                        </p:cTn>
                                        <p:tgtEl>
                                          <p:spTgt spid="230406"/>
                                        </p:tgtEl>
                                      </p:cBhvr>
                                      <p:from x="100000" y="100000"/>
                                      <p:to x="80000" y="100000"/>
                                    </p:animScale>
                                    <p:anim by="(#ppt_h/3+#ppt_w*0.1)" calcmode="lin" valueType="num">
                                      <p:cBhvr additive="sum">
                                        <p:cTn id="28" dur="200" decel="100000" autoRev="1" fill="hold">
                                          <p:stCondLst>
                                            <p:cond delay="600"/>
                                          </p:stCondLst>
                                        </p:cTn>
                                        <p:tgtEl>
                                          <p:spTgt spid="230406"/>
                                        </p:tgtEl>
                                        <p:attrNameLst>
                                          <p:attrName>ppt_x</p:attrName>
                                        </p:attrNameLst>
                                      </p:cBhvr>
                                    </p:anim>
                                  </p:childTnLst>
                                </p:cTn>
                              </p:par>
                              <p:par>
                                <p:cTn id="29" presetID="34" presetClass="entr" presetSubtype="0" fill="hold" grpId="0" nodeType="withEffect">
                                  <p:stCondLst>
                                    <p:cond delay="0"/>
                                  </p:stCondLst>
                                  <p:childTnLst>
                                    <p:set>
                                      <p:cBhvr>
                                        <p:cTn id="30" dur="1" fill="hold">
                                          <p:stCondLst>
                                            <p:cond delay="0"/>
                                          </p:stCondLst>
                                        </p:cTn>
                                        <p:tgtEl>
                                          <p:spTgt spid="230407"/>
                                        </p:tgtEl>
                                        <p:attrNameLst>
                                          <p:attrName>style.visibility</p:attrName>
                                        </p:attrNameLst>
                                      </p:cBhvr>
                                      <p:to>
                                        <p:strVal val="visible"/>
                                      </p:to>
                                    </p:set>
                                    <p:anim from="(-#ppt_w/2)" to="(#ppt_x)" calcmode="lin" valueType="num">
                                      <p:cBhvr>
                                        <p:cTn id="31" dur="600" fill="hold">
                                          <p:stCondLst>
                                            <p:cond delay="0"/>
                                          </p:stCondLst>
                                        </p:cTn>
                                        <p:tgtEl>
                                          <p:spTgt spid="230407"/>
                                        </p:tgtEl>
                                        <p:attrNameLst>
                                          <p:attrName>ppt_x</p:attrName>
                                        </p:attrNameLst>
                                      </p:cBhvr>
                                    </p:anim>
                                    <p:anim from="0" to="-1.0" calcmode="lin" valueType="num">
                                      <p:cBhvr>
                                        <p:cTn id="32" dur="200" decel="50000" autoRev="1" fill="hold">
                                          <p:stCondLst>
                                            <p:cond delay="600"/>
                                          </p:stCondLst>
                                        </p:cTn>
                                        <p:tgtEl>
                                          <p:spTgt spid="230407"/>
                                        </p:tgtEl>
                                        <p:attrNameLst>
                                          <p:attrName>xshear</p:attrName>
                                        </p:attrNameLst>
                                      </p:cBhvr>
                                    </p:anim>
                                    <p:animScale>
                                      <p:cBhvr>
                                        <p:cTn id="33" dur="200" decel="100000" autoRev="1" fill="hold">
                                          <p:stCondLst>
                                            <p:cond delay="600"/>
                                          </p:stCondLst>
                                        </p:cTn>
                                        <p:tgtEl>
                                          <p:spTgt spid="230407"/>
                                        </p:tgtEl>
                                      </p:cBhvr>
                                      <p:from x="100000" y="100000"/>
                                      <p:to x="80000" y="100000"/>
                                    </p:animScale>
                                    <p:anim by="(#ppt_h/3+#ppt_w*0.1)" calcmode="lin" valueType="num">
                                      <p:cBhvr additive="sum">
                                        <p:cTn id="34" dur="200" decel="100000" autoRev="1" fill="hold">
                                          <p:stCondLst>
                                            <p:cond delay="600"/>
                                          </p:stCondLst>
                                        </p:cTn>
                                        <p:tgtEl>
                                          <p:spTgt spid="230407"/>
                                        </p:tgtEl>
                                        <p:attrNameLst>
                                          <p:attrName>ppt_x</p:attrName>
                                        </p:attrNameLst>
                                      </p:cBhvr>
                                    </p:anim>
                                  </p:childTnLst>
                                </p:cTn>
                              </p:par>
                              <p:par>
                                <p:cTn id="35" presetID="34" presetClass="entr" presetSubtype="0" fill="hold" grpId="0" nodeType="withEffect">
                                  <p:stCondLst>
                                    <p:cond delay="0"/>
                                  </p:stCondLst>
                                  <p:childTnLst>
                                    <p:set>
                                      <p:cBhvr>
                                        <p:cTn id="36" dur="1" fill="hold">
                                          <p:stCondLst>
                                            <p:cond delay="0"/>
                                          </p:stCondLst>
                                        </p:cTn>
                                        <p:tgtEl>
                                          <p:spTgt spid="230408"/>
                                        </p:tgtEl>
                                        <p:attrNameLst>
                                          <p:attrName>style.visibility</p:attrName>
                                        </p:attrNameLst>
                                      </p:cBhvr>
                                      <p:to>
                                        <p:strVal val="visible"/>
                                      </p:to>
                                    </p:set>
                                    <p:anim from="(-#ppt_w/2)" to="(#ppt_x)" calcmode="lin" valueType="num">
                                      <p:cBhvr>
                                        <p:cTn id="37" dur="600" fill="hold">
                                          <p:stCondLst>
                                            <p:cond delay="0"/>
                                          </p:stCondLst>
                                        </p:cTn>
                                        <p:tgtEl>
                                          <p:spTgt spid="230408"/>
                                        </p:tgtEl>
                                        <p:attrNameLst>
                                          <p:attrName>ppt_x</p:attrName>
                                        </p:attrNameLst>
                                      </p:cBhvr>
                                    </p:anim>
                                    <p:anim from="0" to="-1.0" calcmode="lin" valueType="num">
                                      <p:cBhvr>
                                        <p:cTn id="38" dur="200" decel="50000" autoRev="1" fill="hold">
                                          <p:stCondLst>
                                            <p:cond delay="600"/>
                                          </p:stCondLst>
                                        </p:cTn>
                                        <p:tgtEl>
                                          <p:spTgt spid="230408"/>
                                        </p:tgtEl>
                                        <p:attrNameLst>
                                          <p:attrName>xshear</p:attrName>
                                        </p:attrNameLst>
                                      </p:cBhvr>
                                    </p:anim>
                                    <p:animScale>
                                      <p:cBhvr>
                                        <p:cTn id="39" dur="200" decel="100000" autoRev="1" fill="hold">
                                          <p:stCondLst>
                                            <p:cond delay="600"/>
                                          </p:stCondLst>
                                        </p:cTn>
                                        <p:tgtEl>
                                          <p:spTgt spid="230408"/>
                                        </p:tgtEl>
                                      </p:cBhvr>
                                      <p:from x="100000" y="100000"/>
                                      <p:to x="80000" y="100000"/>
                                    </p:animScale>
                                    <p:anim by="(#ppt_h/3+#ppt_w*0.1)" calcmode="lin" valueType="num">
                                      <p:cBhvr additive="sum">
                                        <p:cTn id="40" dur="200" decel="100000" autoRev="1" fill="hold">
                                          <p:stCondLst>
                                            <p:cond delay="600"/>
                                          </p:stCondLst>
                                        </p:cTn>
                                        <p:tgtEl>
                                          <p:spTgt spid="230408"/>
                                        </p:tgtEl>
                                        <p:attrNameLst>
                                          <p:attrName>ppt_x</p:attrName>
                                        </p:attrNameLst>
                                      </p:cBhvr>
                                    </p:anim>
                                  </p:childTnLst>
                                </p:cTn>
                              </p:par>
                              <p:par>
                                <p:cTn id="41" presetID="34" presetClass="entr" presetSubtype="0" fill="hold" grpId="0" nodeType="withEffect">
                                  <p:stCondLst>
                                    <p:cond delay="0"/>
                                  </p:stCondLst>
                                  <p:childTnLst>
                                    <p:set>
                                      <p:cBhvr>
                                        <p:cTn id="42" dur="1" fill="hold">
                                          <p:stCondLst>
                                            <p:cond delay="0"/>
                                          </p:stCondLst>
                                        </p:cTn>
                                        <p:tgtEl>
                                          <p:spTgt spid="230409"/>
                                        </p:tgtEl>
                                        <p:attrNameLst>
                                          <p:attrName>style.visibility</p:attrName>
                                        </p:attrNameLst>
                                      </p:cBhvr>
                                      <p:to>
                                        <p:strVal val="visible"/>
                                      </p:to>
                                    </p:set>
                                    <p:anim from="(-#ppt_w/2)" to="(#ppt_x)" calcmode="lin" valueType="num">
                                      <p:cBhvr>
                                        <p:cTn id="43" dur="600" fill="hold">
                                          <p:stCondLst>
                                            <p:cond delay="0"/>
                                          </p:stCondLst>
                                        </p:cTn>
                                        <p:tgtEl>
                                          <p:spTgt spid="230409"/>
                                        </p:tgtEl>
                                        <p:attrNameLst>
                                          <p:attrName>ppt_x</p:attrName>
                                        </p:attrNameLst>
                                      </p:cBhvr>
                                    </p:anim>
                                    <p:anim from="0" to="-1.0" calcmode="lin" valueType="num">
                                      <p:cBhvr>
                                        <p:cTn id="44" dur="200" decel="50000" autoRev="1" fill="hold">
                                          <p:stCondLst>
                                            <p:cond delay="600"/>
                                          </p:stCondLst>
                                        </p:cTn>
                                        <p:tgtEl>
                                          <p:spTgt spid="230409"/>
                                        </p:tgtEl>
                                        <p:attrNameLst>
                                          <p:attrName>xshear</p:attrName>
                                        </p:attrNameLst>
                                      </p:cBhvr>
                                    </p:anim>
                                    <p:animScale>
                                      <p:cBhvr>
                                        <p:cTn id="45" dur="200" decel="100000" autoRev="1" fill="hold">
                                          <p:stCondLst>
                                            <p:cond delay="600"/>
                                          </p:stCondLst>
                                        </p:cTn>
                                        <p:tgtEl>
                                          <p:spTgt spid="230409"/>
                                        </p:tgtEl>
                                      </p:cBhvr>
                                      <p:from x="100000" y="100000"/>
                                      <p:to x="80000" y="100000"/>
                                    </p:animScale>
                                    <p:anim by="(#ppt_h/3+#ppt_w*0.1)" calcmode="lin" valueType="num">
                                      <p:cBhvr additive="sum">
                                        <p:cTn id="46" dur="200" decel="100000" autoRev="1" fill="hold">
                                          <p:stCondLst>
                                            <p:cond delay="600"/>
                                          </p:stCondLst>
                                        </p:cTn>
                                        <p:tgtEl>
                                          <p:spTgt spid="230409"/>
                                        </p:tgtEl>
                                        <p:attrNameLst>
                                          <p:attrName>ppt_x</p:attrName>
                                        </p:attrNameLst>
                                      </p:cBhvr>
                                    </p:anim>
                                  </p:childTnLst>
                                </p:cTn>
                              </p:par>
                              <p:par>
                                <p:cTn id="47" presetID="34" presetClass="entr" presetSubtype="0" fill="hold" grpId="0" nodeType="withEffect">
                                  <p:stCondLst>
                                    <p:cond delay="0"/>
                                  </p:stCondLst>
                                  <p:childTnLst>
                                    <p:set>
                                      <p:cBhvr>
                                        <p:cTn id="48" dur="1" fill="hold">
                                          <p:stCondLst>
                                            <p:cond delay="0"/>
                                          </p:stCondLst>
                                        </p:cTn>
                                        <p:tgtEl>
                                          <p:spTgt spid="230410"/>
                                        </p:tgtEl>
                                        <p:attrNameLst>
                                          <p:attrName>style.visibility</p:attrName>
                                        </p:attrNameLst>
                                      </p:cBhvr>
                                      <p:to>
                                        <p:strVal val="visible"/>
                                      </p:to>
                                    </p:set>
                                    <p:anim from="(-#ppt_w/2)" to="(#ppt_x)" calcmode="lin" valueType="num">
                                      <p:cBhvr>
                                        <p:cTn id="49" dur="600" fill="hold">
                                          <p:stCondLst>
                                            <p:cond delay="0"/>
                                          </p:stCondLst>
                                        </p:cTn>
                                        <p:tgtEl>
                                          <p:spTgt spid="230410"/>
                                        </p:tgtEl>
                                        <p:attrNameLst>
                                          <p:attrName>ppt_x</p:attrName>
                                        </p:attrNameLst>
                                      </p:cBhvr>
                                    </p:anim>
                                    <p:anim from="0" to="-1.0" calcmode="lin" valueType="num">
                                      <p:cBhvr>
                                        <p:cTn id="50" dur="200" decel="50000" autoRev="1" fill="hold">
                                          <p:stCondLst>
                                            <p:cond delay="600"/>
                                          </p:stCondLst>
                                        </p:cTn>
                                        <p:tgtEl>
                                          <p:spTgt spid="230410"/>
                                        </p:tgtEl>
                                        <p:attrNameLst>
                                          <p:attrName>xshear</p:attrName>
                                        </p:attrNameLst>
                                      </p:cBhvr>
                                    </p:anim>
                                    <p:animScale>
                                      <p:cBhvr>
                                        <p:cTn id="51" dur="200" decel="100000" autoRev="1" fill="hold">
                                          <p:stCondLst>
                                            <p:cond delay="600"/>
                                          </p:stCondLst>
                                        </p:cTn>
                                        <p:tgtEl>
                                          <p:spTgt spid="230410"/>
                                        </p:tgtEl>
                                      </p:cBhvr>
                                      <p:from x="100000" y="100000"/>
                                      <p:to x="80000" y="100000"/>
                                    </p:animScale>
                                    <p:anim by="(#ppt_h/3+#ppt_w*0.1)" calcmode="lin" valueType="num">
                                      <p:cBhvr additive="sum">
                                        <p:cTn id="52" dur="200" decel="100000" autoRev="1" fill="hold">
                                          <p:stCondLst>
                                            <p:cond delay="600"/>
                                          </p:stCondLst>
                                        </p:cTn>
                                        <p:tgtEl>
                                          <p:spTgt spid="230410"/>
                                        </p:tgtEl>
                                        <p:attrNameLst>
                                          <p:attrName>ppt_x</p:attrName>
                                        </p:attrNameLst>
                                      </p:cBhvr>
                                    </p:anim>
                                  </p:childTnLst>
                                </p:cTn>
                              </p:par>
                              <p:par>
                                <p:cTn id="53" presetID="34" presetClass="entr" presetSubtype="0" fill="hold" grpId="0" nodeType="withEffect">
                                  <p:stCondLst>
                                    <p:cond delay="0"/>
                                  </p:stCondLst>
                                  <p:childTnLst>
                                    <p:set>
                                      <p:cBhvr>
                                        <p:cTn id="54" dur="1" fill="hold">
                                          <p:stCondLst>
                                            <p:cond delay="0"/>
                                          </p:stCondLst>
                                        </p:cTn>
                                        <p:tgtEl>
                                          <p:spTgt spid="230411"/>
                                        </p:tgtEl>
                                        <p:attrNameLst>
                                          <p:attrName>style.visibility</p:attrName>
                                        </p:attrNameLst>
                                      </p:cBhvr>
                                      <p:to>
                                        <p:strVal val="visible"/>
                                      </p:to>
                                    </p:set>
                                    <p:anim from="(-#ppt_w/2)" to="(#ppt_x)" calcmode="lin" valueType="num">
                                      <p:cBhvr>
                                        <p:cTn id="55" dur="600" fill="hold">
                                          <p:stCondLst>
                                            <p:cond delay="0"/>
                                          </p:stCondLst>
                                        </p:cTn>
                                        <p:tgtEl>
                                          <p:spTgt spid="230411"/>
                                        </p:tgtEl>
                                        <p:attrNameLst>
                                          <p:attrName>ppt_x</p:attrName>
                                        </p:attrNameLst>
                                      </p:cBhvr>
                                    </p:anim>
                                    <p:anim from="0" to="-1.0" calcmode="lin" valueType="num">
                                      <p:cBhvr>
                                        <p:cTn id="56" dur="200" decel="50000" autoRev="1" fill="hold">
                                          <p:stCondLst>
                                            <p:cond delay="600"/>
                                          </p:stCondLst>
                                        </p:cTn>
                                        <p:tgtEl>
                                          <p:spTgt spid="230411"/>
                                        </p:tgtEl>
                                        <p:attrNameLst>
                                          <p:attrName>xshear</p:attrName>
                                        </p:attrNameLst>
                                      </p:cBhvr>
                                    </p:anim>
                                    <p:animScale>
                                      <p:cBhvr>
                                        <p:cTn id="57" dur="200" decel="100000" autoRev="1" fill="hold">
                                          <p:stCondLst>
                                            <p:cond delay="600"/>
                                          </p:stCondLst>
                                        </p:cTn>
                                        <p:tgtEl>
                                          <p:spTgt spid="230411"/>
                                        </p:tgtEl>
                                      </p:cBhvr>
                                      <p:from x="100000" y="100000"/>
                                      <p:to x="80000" y="100000"/>
                                    </p:animScale>
                                    <p:anim by="(#ppt_h/3+#ppt_w*0.1)" calcmode="lin" valueType="num">
                                      <p:cBhvr additive="sum">
                                        <p:cTn id="58" dur="200" decel="100000" autoRev="1" fill="hold">
                                          <p:stCondLst>
                                            <p:cond delay="600"/>
                                          </p:stCondLst>
                                        </p:cTn>
                                        <p:tgtEl>
                                          <p:spTgt spid="230411"/>
                                        </p:tgtEl>
                                        <p:attrNameLst>
                                          <p:attrName>ppt_x</p:attrName>
                                        </p:attrNameLst>
                                      </p:cBhvr>
                                    </p:anim>
                                  </p:childTnLst>
                                </p:cTn>
                              </p:par>
                              <p:par>
                                <p:cTn id="59" presetID="34" presetClass="entr" presetSubtype="0" fill="hold" grpId="0" nodeType="withEffect">
                                  <p:stCondLst>
                                    <p:cond delay="0"/>
                                  </p:stCondLst>
                                  <p:childTnLst>
                                    <p:set>
                                      <p:cBhvr>
                                        <p:cTn id="60" dur="1" fill="hold">
                                          <p:stCondLst>
                                            <p:cond delay="0"/>
                                          </p:stCondLst>
                                        </p:cTn>
                                        <p:tgtEl>
                                          <p:spTgt spid="230412"/>
                                        </p:tgtEl>
                                        <p:attrNameLst>
                                          <p:attrName>style.visibility</p:attrName>
                                        </p:attrNameLst>
                                      </p:cBhvr>
                                      <p:to>
                                        <p:strVal val="visible"/>
                                      </p:to>
                                    </p:set>
                                    <p:anim from="(-#ppt_w/2)" to="(#ppt_x)" calcmode="lin" valueType="num">
                                      <p:cBhvr>
                                        <p:cTn id="61" dur="600" fill="hold">
                                          <p:stCondLst>
                                            <p:cond delay="0"/>
                                          </p:stCondLst>
                                        </p:cTn>
                                        <p:tgtEl>
                                          <p:spTgt spid="230412"/>
                                        </p:tgtEl>
                                        <p:attrNameLst>
                                          <p:attrName>ppt_x</p:attrName>
                                        </p:attrNameLst>
                                      </p:cBhvr>
                                    </p:anim>
                                    <p:anim from="0" to="-1.0" calcmode="lin" valueType="num">
                                      <p:cBhvr>
                                        <p:cTn id="62" dur="200" decel="50000" autoRev="1" fill="hold">
                                          <p:stCondLst>
                                            <p:cond delay="600"/>
                                          </p:stCondLst>
                                        </p:cTn>
                                        <p:tgtEl>
                                          <p:spTgt spid="230412"/>
                                        </p:tgtEl>
                                        <p:attrNameLst>
                                          <p:attrName>xshear</p:attrName>
                                        </p:attrNameLst>
                                      </p:cBhvr>
                                    </p:anim>
                                    <p:animScale>
                                      <p:cBhvr>
                                        <p:cTn id="63" dur="200" decel="100000" autoRev="1" fill="hold">
                                          <p:stCondLst>
                                            <p:cond delay="600"/>
                                          </p:stCondLst>
                                        </p:cTn>
                                        <p:tgtEl>
                                          <p:spTgt spid="230412"/>
                                        </p:tgtEl>
                                      </p:cBhvr>
                                      <p:from x="100000" y="100000"/>
                                      <p:to x="80000" y="100000"/>
                                    </p:animScale>
                                    <p:anim by="(#ppt_h/3+#ppt_w*0.1)" calcmode="lin" valueType="num">
                                      <p:cBhvr additive="sum">
                                        <p:cTn id="64" dur="200" decel="100000" autoRev="1" fill="hold">
                                          <p:stCondLst>
                                            <p:cond delay="600"/>
                                          </p:stCondLst>
                                        </p:cTn>
                                        <p:tgtEl>
                                          <p:spTgt spid="230412"/>
                                        </p:tgtEl>
                                        <p:attrNameLst>
                                          <p:attrName>ppt_x</p:attrName>
                                        </p:attrNameLst>
                                      </p:cBhvr>
                                    </p:anim>
                                  </p:childTnLst>
                                </p:cTn>
                              </p:par>
                              <p:par>
                                <p:cTn id="65" presetID="34" presetClass="entr" presetSubtype="0" fill="hold" grpId="0" nodeType="withEffect">
                                  <p:stCondLst>
                                    <p:cond delay="0"/>
                                  </p:stCondLst>
                                  <p:childTnLst>
                                    <p:set>
                                      <p:cBhvr>
                                        <p:cTn id="66" dur="1" fill="hold">
                                          <p:stCondLst>
                                            <p:cond delay="0"/>
                                          </p:stCondLst>
                                        </p:cTn>
                                        <p:tgtEl>
                                          <p:spTgt spid="230413"/>
                                        </p:tgtEl>
                                        <p:attrNameLst>
                                          <p:attrName>style.visibility</p:attrName>
                                        </p:attrNameLst>
                                      </p:cBhvr>
                                      <p:to>
                                        <p:strVal val="visible"/>
                                      </p:to>
                                    </p:set>
                                    <p:anim from="(-#ppt_w/2)" to="(#ppt_x)" calcmode="lin" valueType="num">
                                      <p:cBhvr>
                                        <p:cTn id="67" dur="600" fill="hold">
                                          <p:stCondLst>
                                            <p:cond delay="0"/>
                                          </p:stCondLst>
                                        </p:cTn>
                                        <p:tgtEl>
                                          <p:spTgt spid="230413"/>
                                        </p:tgtEl>
                                        <p:attrNameLst>
                                          <p:attrName>ppt_x</p:attrName>
                                        </p:attrNameLst>
                                      </p:cBhvr>
                                    </p:anim>
                                    <p:anim from="0" to="-1.0" calcmode="lin" valueType="num">
                                      <p:cBhvr>
                                        <p:cTn id="68" dur="200" decel="50000" autoRev="1" fill="hold">
                                          <p:stCondLst>
                                            <p:cond delay="600"/>
                                          </p:stCondLst>
                                        </p:cTn>
                                        <p:tgtEl>
                                          <p:spTgt spid="230413"/>
                                        </p:tgtEl>
                                        <p:attrNameLst>
                                          <p:attrName>xshear</p:attrName>
                                        </p:attrNameLst>
                                      </p:cBhvr>
                                    </p:anim>
                                    <p:animScale>
                                      <p:cBhvr>
                                        <p:cTn id="69" dur="200" decel="100000" autoRev="1" fill="hold">
                                          <p:stCondLst>
                                            <p:cond delay="600"/>
                                          </p:stCondLst>
                                        </p:cTn>
                                        <p:tgtEl>
                                          <p:spTgt spid="230413"/>
                                        </p:tgtEl>
                                      </p:cBhvr>
                                      <p:from x="100000" y="100000"/>
                                      <p:to x="80000" y="100000"/>
                                    </p:animScale>
                                    <p:anim by="(#ppt_h/3+#ppt_w*0.1)" calcmode="lin" valueType="num">
                                      <p:cBhvr additive="sum">
                                        <p:cTn id="70" dur="200" decel="100000" autoRev="1" fill="hold">
                                          <p:stCondLst>
                                            <p:cond delay="600"/>
                                          </p:stCondLst>
                                        </p:cTn>
                                        <p:tgtEl>
                                          <p:spTgt spid="230413"/>
                                        </p:tgtEl>
                                        <p:attrNameLst>
                                          <p:attrName>ppt_x</p:attrName>
                                        </p:attrNameLst>
                                      </p:cBhvr>
                                    </p:anim>
                                  </p:childTnLst>
                                </p:cTn>
                              </p:par>
                              <p:par>
                                <p:cTn id="71" presetID="34" presetClass="entr" presetSubtype="0" fill="hold" grpId="0" nodeType="withEffect">
                                  <p:stCondLst>
                                    <p:cond delay="0"/>
                                  </p:stCondLst>
                                  <p:childTnLst>
                                    <p:set>
                                      <p:cBhvr>
                                        <p:cTn id="72" dur="1" fill="hold">
                                          <p:stCondLst>
                                            <p:cond delay="0"/>
                                          </p:stCondLst>
                                        </p:cTn>
                                        <p:tgtEl>
                                          <p:spTgt spid="230414"/>
                                        </p:tgtEl>
                                        <p:attrNameLst>
                                          <p:attrName>style.visibility</p:attrName>
                                        </p:attrNameLst>
                                      </p:cBhvr>
                                      <p:to>
                                        <p:strVal val="visible"/>
                                      </p:to>
                                    </p:set>
                                    <p:anim from="(-#ppt_w/2)" to="(#ppt_x)" calcmode="lin" valueType="num">
                                      <p:cBhvr>
                                        <p:cTn id="73" dur="600" fill="hold">
                                          <p:stCondLst>
                                            <p:cond delay="0"/>
                                          </p:stCondLst>
                                        </p:cTn>
                                        <p:tgtEl>
                                          <p:spTgt spid="230414"/>
                                        </p:tgtEl>
                                        <p:attrNameLst>
                                          <p:attrName>ppt_x</p:attrName>
                                        </p:attrNameLst>
                                      </p:cBhvr>
                                    </p:anim>
                                    <p:anim from="0" to="-1.0" calcmode="lin" valueType="num">
                                      <p:cBhvr>
                                        <p:cTn id="74" dur="200" decel="50000" autoRev="1" fill="hold">
                                          <p:stCondLst>
                                            <p:cond delay="600"/>
                                          </p:stCondLst>
                                        </p:cTn>
                                        <p:tgtEl>
                                          <p:spTgt spid="230414"/>
                                        </p:tgtEl>
                                        <p:attrNameLst>
                                          <p:attrName>xshear</p:attrName>
                                        </p:attrNameLst>
                                      </p:cBhvr>
                                    </p:anim>
                                    <p:animScale>
                                      <p:cBhvr>
                                        <p:cTn id="75" dur="200" decel="100000" autoRev="1" fill="hold">
                                          <p:stCondLst>
                                            <p:cond delay="600"/>
                                          </p:stCondLst>
                                        </p:cTn>
                                        <p:tgtEl>
                                          <p:spTgt spid="230414"/>
                                        </p:tgtEl>
                                      </p:cBhvr>
                                      <p:from x="100000" y="100000"/>
                                      <p:to x="80000" y="100000"/>
                                    </p:animScale>
                                    <p:anim by="(#ppt_h/3+#ppt_w*0.1)" calcmode="lin" valueType="num">
                                      <p:cBhvr additive="sum">
                                        <p:cTn id="76" dur="200" decel="100000" autoRev="1" fill="hold">
                                          <p:stCondLst>
                                            <p:cond delay="600"/>
                                          </p:stCondLst>
                                        </p:cTn>
                                        <p:tgtEl>
                                          <p:spTgt spid="230414"/>
                                        </p:tgtEl>
                                        <p:attrNameLst>
                                          <p:attrName>ppt_x</p:attrName>
                                        </p:attrNameLst>
                                      </p:cBhvr>
                                    </p:anim>
                                  </p:childTnLst>
                                </p:cTn>
                              </p:par>
                              <p:par>
                                <p:cTn id="77" presetID="34" presetClass="entr" presetSubtype="0" fill="hold" grpId="0" nodeType="withEffect">
                                  <p:stCondLst>
                                    <p:cond delay="0"/>
                                  </p:stCondLst>
                                  <p:childTnLst>
                                    <p:set>
                                      <p:cBhvr>
                                        <p:cTn id="78" dur="1" fill="hold">
                                          <p:stCondLst>
                                            <p:cond delay="0"/>
                                          </p:stCondLst>
                                        </p:cTn>
                                        <p:tgtEl>
                                          <p:spTgt spid="230425"/>
                                        </p:tgtEl>
                                        <p:attrNameLst>
                                          <p:attrName>style.visibility</p:attrName>
                                        </p:attrNameLst>
                                      </p:cBhvr>
                                      <p:to>
                                        <p:strVal val="visible"/>
                                      </p:to>
                                    </p:set>
                                    <p:anim from="(-#ppt_w/2)" to="(#ppt_x)" calcmode="lin" valueType="num">
                                      <p:cBhvr>
                                        <p:cTn id="79" dur="600" fill="hold">
                                          <p:stCondLst>
                                            <p:cond delay="0"/>
                                          </p:stCondLst>
                                        </p:cTn>
                                        <p:tgtEl>
                                          <p:spTgt spid="230425"/>
                                        </p:tgtEl>
                                        <p:attrNameLst>
                                          <p:attrName>ppt_x</p:attrName>
                                        </p:attrNameLst>
                                      </p:cBhvr>
                                    </p:anim>
                                    <p:anim from="0" to="-1.0" calcmode="lin" valueType="num">
                                      <p:cBhvr>
                                        <p:cTn id="80" dur="200" decel="50000" autoRev="1" fill="hold">
                                          <p:stCondLst>
                                            <p:cond delay="600"/>
                                          </p:stCondLst>
                                        </p:cTn>
                                        <p:tgtEl>
                                          <p:spTgt spid="230425"/>
                                        </p:tgtEl>
                                        <p:attrNameLst>
                                          <p:attrName>xshear</p:attrName>
                                        </p:attrNameLst>
                                      </p:cBhvr>
                                    </p:anim>
                                    <p:animScale>
                                      <p:cBhvr>
                                        <p:cTn id="81" dur="200" decel="100000" autoRev="1" fill="hold">
                                          <p:stCondLst>
                                            <p:cond delay="600"/>
                                          </p:stCondLst>
                                        </p:cTn>
                                        <p:tgtEl>
                                          <p:spTgt spid="230425"/>
                                        </p:tgtEl>
                                      </p:cBhvr>
                                      <p:from x="100000" y="100000"/>
                                      <p:to x="80000" y="100000"/>
                                    </p:animScale>
                                    <p:anim by="(#ppt_h/3+#ppt_w*0.1)" calcmode="lin" valueType="num">
                                      <p:cBhvr additive="sum">
                                        <p:cTn id="82" dur="200" decel="100000" autoRev="1" fill="hold">
                                          <p:stCondLst>
                                            <p:cond delay="600"/>
                                          </p:stCondLst>
                                        </p:cTn>
                                        <p:tgtEl>
                                          <p:spTgt spid="230425"/>
                                        </p:tgtEl>
                                        <p:attrNameLst>
                                          <p:attrName>ppt_x</p:attrName>
                                        </p:attrNameLst>
                                      </p:cBhvr>
                                    </p:anim>
                                  </p:childTnLst>
                                </p:cTn>
                              </p:par>
                              <p:par>
                                <p:cTn id="83" presetID="34" presetClass="entr" presetSubtype="0" fill="hold" grpId="0" nodeType="withEffect">
                                  <p:stCondLst>
                                    <p:cond delay="0"/>
                                  </p:stCondLst>
                                  <p:childTnLst>
                                    <p:set>
                                      <p:cBhvr>
                                        <p:cTn id="84" dur="1" fill="hold">
                                          <p:stCondLst>
                                            <p:cond delay="0"/>
                                          </p:stCondLst>
                                        </p:cTn>
                                        <p:tgtEl>
                                          <p:spTgt spid="230415"/>
                                        </p:tgtEl>
                                        <p:attrNameLst>
                                          <p:attrName>style.visibility</p:attrName>
                                        </p:attrNameLst>
                                      </p:cBhvr>
                                      <p:to>
                                        <p:strVal val="visible"/>
                                      </p:to>
                                    </p:set>
                                    <p:anim from="(-#ppt_w/2)" to="(#ppt_x)" calcmode="lin" valueType="num">
                                      <p:cBhvr>
                                        <p:cTn id="85" dur="600" fill="hold">
                                          <p:stCondLst>
                                            <p:cond delay="0"/>
                                          </p:stCondLst>
                                        </p:cTn>
                                        <p:tgtEl>
                                          <p:spTgt spid="230415"/>
                                        </p:tgtEl>
                                        <p:attrNameLst>
                                          <p:attrName>ppt_x</p:attrName>
                                        </p:attrNameLst>
                                      </p:cBhvr>
                                    </p:anim>
                                    <p:anim from="0" to="-1.0" calcmode="lin" valueType="num">
                                      <p:cBhvr>
                                        <p:cTn id="86" dur="200" decel="50000" autoRev="1" fill="hold">
                                          <p:stCondLst>
                                            <p:cond delay="600"/>
                                          </p:stCondLst>
                                        </p:cTn>
                                        <p:tgtEl>
                                          <p:spTgt spid="230415"/>
                                        </p:tgtEl>
                                        <p:attrNameLst>
                                          <p:attrName>xshear</p:attrName>
                                        </p:attrNameLst>
                                      </p:cBhvr>
                                    </p:anim>
                                    <p:animScale>
                                      <p:cBhvr>
                                        <p:cTn id="87" dur="200" decel="100000" autoRev="1" fill="hold">
                                          <p:stCondLst>
                                            <p:cond delay="600"/>
                                          </p:stCondLst>
                                        </p:cTn>
                                        <p:tgtEl>
                                          <p:spTgt spid="230415"/>
                                        </p:tgtEl>
                                      </p:cBhvr>
                                      <p:from x="100000" y="100000"/>
                                      <p:to x="80000" y="100000"/>
                                    </p:animScale>
                                    <p:anim by="(#ppt_h/3+#ppt_w*0.1)" calcmode="lin" valueType="num">
                                      <p:cBhvr additive="sum">
                                        <p:cTn id="88" dur="200" decel="100000" autoRev="1" fill="hold">
                                          <p:stCondLst>
                                            <p:cond delay="600"/>
                                          </p:stCondLst>
                                        </p:cTn>
                                        <p:tgtEl>
                                          <p:spTgt spid="230415"/>
                                        </p:tgtEl>
                                        <p:attrNameLst>
                                          <p:attrName>ppt_x</p:attrName>
                                        </p:attrNameLst>
                                      </p:cBhvr>
                                    </p:anim>
                                  </p:childTnLst>
                                </p:cTn>
                              </p:par>
                              <p:par>
                                <p:cTn id="89" presetID="34" presetClass="entr" presetSubtype="0" fill="hold" grpId="0" nodeType="withEffect">
                                  <p:stCondLst>
                                    <p:cond delay="0"/>
                                  </p:stCondLst>
                                  <p:childTnLst>
                                    <p:set>
                                      <p:cBhvr>
                                        <p:cTn id="90" dur="1" fill="hold">
                                          <p:stCondLst>
                                            <p:cond delay="0"/>
                                          </p:stCondLst>
                                        </p:cTn>
                                        <p:tgtEl>
                                          <p:spTgt spid="230420"/>
                                        </p:tgtEl>
                                        <p:attrNameLst>
                                          <p:attrName>style.visibility</p:attrName>
                                        </p:attrNameLst>
                                      </p:cBhvr>
                                      <p:to>
                                        <p:strVal val="visible"/>
                                      </p:to>
                                    </p:set>
                                    <p:anim from="(-#ppt_w/2)" to="(#ppt_x)" calcmode="lin" valueType="num">
                                      <p:cBhvr>
                                        <p:cTn id="91" dur="600" fill="hold">
                                          <p:stCondLst>
                                            <p:cond delay="0"/>
                                          </p:stCondLst>
                                        </p:cTn>
                                        <p:tgtEl>
                                          <p:spTgt spid="230420"/>
                                        </p:tgtEl>
                                        <p:attrNameLst>
                                          <p:attrName>ppt_x</p:attrName>
                                        </p:attrNameLst>
                                      </p:cBhvr>
                                    </p:anim>
                                    <p:anim from="0" to="-1.0" calcmode="lin" valueType="num">
                                      <p:cBhvr>
                                        <p:cTn id="92" dur="200" decel="50000" autoRev="1" fill="hold">
                                          <p:stCondLst>
                                            <p:cond delay="600"/>
                                          </p:stCondLst>
                                        </p:cTn>
                                        <p:tgtEl>
                                          <p:spTgt spid="230420"/>
                                        </p:tgtEl>
                                        <p:attrNameLst>
                                          <p:attrName>xshear</p:attrName>
                                        </p:attrNameLst>
                                      </p:cBhvr>
                                    </p:anim>
                                    <p:animScale>
                                      <p:cBhvr>
                                        <p:cTn id="93" dur="200" decel="100000" autoRev="1" fill="hold">
                                          <p:stCondLst>
                                            <p:cond delay="600"/>
                                          </p:stCondLst>
                                        </p:cTn>
                                        <p:tgtEl>
                                          <p:spTgt spid="230420"/>
                                        </p:tgtEl>
                                      </p:cBhvr>
                                      <p:from x="100000" y="100000"/>
                                      <p:to x="80000" y="100000"/>
                                    </p:animScale>
                                    <p:anim by="(#ppt_h/3+#ppt_w*0.1)" calcmode="lin" valueType="num">
                                      <p:cBhvr additive="sum">
                                        <p:cTn id="94" dur="200" decel="100000" autoRev="1" fill="hold">
                                          <p:stCondLst>
                                            <p:cond delay="600"/>
                                          </p:stCondLst>
                                        </p:cTn>
                                        <p:tgtEl>
                                          <p:spTgt spid="230420"/>
                                        </p:tgtEl>
                                        <p:attrNameLst>
                                          <p:attrName>ppt_x</p:attrName>
                                        </p:attrNameLst>
                                      </p:cBhvr>
                                    </p:anim>
                                  </p:childTnLst>
                                </p:cTn>
                              </p:par>
                              <p:par>
                                <p:cTn id="95" presetID="34" presetClass="entr" presetSubtype="0" fill="hold" grpId="0" nodeType="withEffect">
                                  <p:stCondLst>
                                    <p:cond delay="0"/>
                                  </p:stCondLst>
                                  <p:childTnLst>
                                    <p:set>
                                      <p:cBhvr>
                                        <p:cTn id="96" dur="1" fill="hold">
                                          <p:stCondLst>
                                            <p:cond delay="0"/>
                                          </p:stCondLst>
                                        </p:cTn>
                                        <p:tgtEl>
                                          <p:spTgt spid="230421"/>
                                        </p:tgtEl>
                                        <p:attrNameLst>
                                          <p:attrName>style.visibility</p:attrName>
                                        </p:attrNameLst>
                                      </p:cBhvr>
                                      <p:to>
                                        <p:strVal val="visible"/>
                                      </p:to>
                                    </p:set>
                                    <p:anim from="(-#ppt_w/2)" to="(#ppt_x)" calcmode="lin" valueType="num">
                                      <p:cBhvr>
                                        <p:cTn id="97" dur="600" fill="hold">
                                          <p:stCondLst>
                                            <p:cond delay="0"/>
                                          </p:stCondLst>
                                        </p:cTn>
                                        <p:tgtEl>
                                          <p:spTgt spid="230421"/>
                                        </p:tgtEl>
                                        <p:attrNameLst>
                                          <p:attrName>ppt_x</p:attrName>
                                        </p:attrNameLst>
                                      </p:cBhvr>
                                    </p:anim>
                                    <p:anim from="0" to="-1.0" calcmode="lin" valueType="num">
                                      <p:cBhvr>
                                        <p:cTn id="98" dur="200" decel="50000" autoRev="1" fill="hold">
                                          <p:stCondLst>
                                            <p:cond delay="600"/>
                                          </p:stCondLst>
                                        </p:cTn>
                                        <p:tgtEl>
                                          <p:spTgt spid="230421"/>
                                        </p:tgtEl>
                                        <p:attrNameLst>
                                          <p:attrName>xshear</p:attrName>
                                        </p:attrNameLst>
                                      </p:cBhvr>
                                    </p:anim>
                                    <p:animScale>
                                      <p:cBhvr>
                                        <p:cTn id="99" dur="200" decel="100000" autoRev="1" fill="hold">
                                          <p:stCondLst>
                                            <p:cond delay="600"/>
                                          </p:stCondLst>
                                        </p:cTn>
                                        <p:tgtEl>
                                          <p:spTgt spid="230421"/>
                                        </p:tgtEl>
                                      </p:cBhvr>
                                      <p:from x="100000" y="100000"/>
                                      <p:to x="80000" y="100000"/>
                                    </p:animScale>
                                    <p:anim by="(#ppt_h/3+#ppt_w*0.1)" calcmode="lin" valueType="num">
                                      <p:cBhvr additive="sum">
                                        <p:cTn id="100" dur="200" decel="100000" autoRev="1" fill="hold">
                                          <p:stCondLst>
                                            <p:cond delay="600"/>
                                          </p:stCondLst>
                                        </p:cTn>
                                        <p:tgtEl>
                                          <p:spTgt spid="230421"/>
                                        </p:tgtEl>
                                        <p:attrNameLst>
                                          <p:attrName>ppt_x</p:attrName>
                                        </p:attrNameLst>
                                      </p:cBhvr>
                                    </p:anim>
                                  </p:childTnLst>
                                </p:cTn>
                              </p:par>
                              <p:par>
                                <p:cTn id="101" presetID="34" presetClass="entr" presetSubtype="0" fill="hold" grpId="0" nodeType="withEffect">
                                  <p:stCondLst>
                                    <p:cond delay="0"/>
                                  </p:stCondLst>
                                  <p:childTnLst>
                                    <p:set>
                                      <p:cBhvr>
                                        <p:cTn id="102" dur="1" fill="hold">
                                          <p:stCondLst>
                                            <p:cond delay="0"/>
                                          </p:stCondLst>
                                        </p:cTn>
                                        <p:tgtEl>
                                          <p:spTgt spid="230422"/>
                                        </p:tgtEl>
                                        <p:attrNameLst>
                                          <p:attrName>style.visibility</p:attrName>
                                        </p:attrNameLst>
                                      </p:cBhvr>
                                      <p:to>
                                        <p:strVal val="visible"/>
                                      </p:to>
                                    </p:set>
                                    <p:anim from="(-#ppt_w/2)" to="(#ppt_x)" calcmode="lin" valueType="num">
                                      <p:cBhvr>
                                        <p:cTn id="103" dur="600" fill="hold">
                                          <p:stCondLst>
                                            <p:cond delay="0"/>
                                          </p:stCondLst>
                                        </p:cTn>
                                        <p:tgtEl>
                                          <p:spTgt spid="230422"/>
                                        </p:tgtEl>
                                        <p:attrNameLst>
                                          <p:attrName>ppt_x</p:attrName>
                                        </p:attrNameLst>
                                      </p:cBhvr>
                                    </p:anim>
                                    <p:anim from="0" to="-1.0" calcmode="lin" valueType="num">
                                      <p:cBhvr>
                                        <p:cTn id="104" dur="200" decel="50000" autoRev="1" fill="hold">
                                          <p:stCondLst>
                                            <p:cond delay="600"/>
                                          </p:stCondLst>
                                        </p:cTn>
                                        <p:tgtEl>
                                          <p:spTgt spid="230422"/>
                                        </p:tgtEl>
                                        <p:attrNameLst>
                                          <p:attrName>xshear</p:attrName>
                                        </p:attrNameLst>
                                      </p:cBhvr>
                                    </p:anim>
                                    <p:animScale>
                                      <p:cBhvr>
                                        <p:cTn id="105" dur="200" decel="100000" autoRev="1" fill="hold">
                                          <p:stCondLst>
                                            <p:cond delay="600"/>
                                          </p:stCondLst>
                                        </p:cTn>
                                        <p:tgtEl>
                                          <p:spTgt spid="230422"/>
                                        </p:tgtEl>
                                      </p:cBhvr>
                                      <p:from x="100000" y="100000"/>
                                      <p:to x="80000" y="100000"/>
                                    </p:animScale>
                                    <p:anim by="(#ppt_h/3+#ppt_w*0.1)" calcmode="lin" valueType="num">
                                      <p:cBhvr additive="sum">
                                        <p:cTn id="106" dur="200" decel="100000" autoRev="1" fill="hold">
                                          <p:stCondLst>
                                            <p:cond delay="600"/>
                                          </p:stCondLst>
                                        </p:cTn>
                                        <p:tgtEl>
                                          <p:spTgt spid="230422"/>
                                        </p:tgtEl>
                                        <p:attrNameLst>
                                          <p:attrName>ppt_x</p:attrName>
                                        </p:attrNameLst>
                                      </p:cBhvr>
                                    </p:anim>
                                  </p:childTnLst>
                                </p:cTn>
                              </p:par>
                              <p:par>
                                <p:cTn id="107" presetID="34" presetClass="entr" presetSubtype="0" fill="hold" grpId="0" nodeType="withEffect">
                                  <p:stCondLst>
                                    <p:cond delay="0"/>
                                  </p:stCondLst>
                                  <p:childTnLst>
                                    <p:set>
                                      <p:cBhvr>
                                        <p:cTn id="108" dur="1" fill="hold">
                                          <p:stCondLst>
                                            <p:cond delay="0"/>
                                          </p:stCondLst>
                                        </p:cTn>
                                        <p:tgtEl>
                                          <p:spTgt spid="230423"/>
                                        </p:tgtEl>
                                        <p:attrNameLst>
                                          <p:attrName>style.visibility</p:attrName>
                                        </p:attrNameLst>
                                      </p:cBhvr>
                                      <p:to>
                                        <p:strVal val="visible"/>
                                      </p:to>
                                    </p:set>
                                    <p:anim from="(-#ppt_w/2)" to="(#ppt_x)" calcmode="lin" valueType="num">
                                      <p:cBhvr>
                                        <p:cTn id="109" dur="600" fill="hold">
                                          <p:stCondLst>
                                            <p:cond delay="0"/>
                                          </p:stCondLst>
                                        </p:cTn>
                                        <p:tgtEl>
                                          <p:spTgt spid="230423"/>
                                        </p:tgtEl>
                                        <p:attrNameLst>
                                          <p:attrName>ppt_x</p:attrName>
                                        </p:attrNameLst>
                                      </p:cBhvr>
                                    </p:anim>
                                    <p:anim from="0" to="-1.0" calcmode="lin" valueType="num">
                                      <p:cBhvr>
                                        <p:cTn id="110" dur="200" decel="50000" autoRev="1" fill="hold">
                                          <p:stCondLst>
                                            <p:cond delay="600"/>
                                          </p:stCondLst>
                                        </p:cTn>
                                        <p:tgtEl>
                                          <p:spTgt spid="230423"/>
                                        </p:tgtEl>
                                        <p:attrNameLst>
                                          <p:attrName>xshear</p:attrName>
                                        </p:attrNameLst>
                                      </p:cBhvr>
                                    </p:anim>
                                    <p:animScale>
                                      <p:cBhvr>
                                        <p:cTn id="111" dur="200" decel="100000" autoRev="1" fill="hold">
                                          <p:stCondLst>
                                            <p:cond delay="600"/>
                                          </p:stCondLst>
                                        </p:cTn>
                                        <p:tgtEl>
                                          <p:spTgt spid="230423"/>
                                        </p:tgtEl>
                                      </p:cBhvr>
                                      <p:from x="100000" y="100000"/>
                                      <p:to x="80000" y="100000"/>
                                    </p:animScale>
                                    <p:anim by="(#ppt_h/3+#ppt_w*0.1)" calcmode="lin" valueType="num">
                                      <p:cBhvr additive="sum">
                                        <p:cTn id="112" dur="200" decel="100000" autoRev="1" fill="hold">
                                          <p:stCondLst>
                                            <p:cond delay="600"/>
                                          </p:stCondLst>
                                        </p:cTn>
                                        <p:tgtEl>
                                          <p:spTgt spid="230423"/>
                                        </p:tgtEl>
                                        <p:attrNameLst>
                                          <p:attrName>ppt_x</p:attrName>
                                        </p:attrNameLst>
                                      </p:cBhvr>
                                    </p:anim>
                                  </p:childTnLst>
                                </p:cTn>
                              </p:par>
                              <p:par>
                                <p:cTn id="113" presetID="34" presetClass="entr" presetSubtype="0" fill="hold" grpId="0" nodeType="withEffect">
                                  <p:stCondLst>
                                    <p:cond delay="0"/>
                                  </p:stCondLst>
                                  <p:childTnLst>
                                    <p:set>
                                      <p:cBhvr>
                                        <p:cTn id="114" dur="1" fill="hold">
                                          <p:stCondLst>
                                            <p:cond delay="0"/>
                                          </p:stCondLst>
                                        </p:cTn>
                                        <p:tgtEl>
                                          <p:spTgt spid="230416"/>
                                        </p:tgtEl>
                                        <p:attrNameLst>
                                          <p:attrName>style.visibility</p:attrName>
                                        </p:attrNameLst>
                                      </p:cBhvr>
                                      <p:to>
                                        <p:strVal val="visible"/>
                                      </p:to>
                                    </p:set>
                                    <p:anim from="(-#ppt_w/2)" to="(#ppt_x)" calcmode="lin" valueType="num">
                                      <p:cBhvr>
                                        <p:cTn id="115" dur="600" fill="hold">
                                          <p:stCondLst>
                                            <p:cond delay="0"/>
                                          </p:stCondLst>
                                        </p:cTn>
                                        <p:tgtEl>
                                          <p:spTgt spid="230416"/>
                                        </p:tgtEl>
                                        <p:attrNameLst>
                                          <p:attrName>ppt_x</p:attrName>
                                        </p:attrNameLst>
                                      </p:cBhvr>
                                    </p:anim>
                                    <p:anim from="0" to="-1.0" calcmode="lin" valueType="num">
                                      <p:cBhvr>
                                        <p:cTn id="116" dur="200" decel="50000" autoRev="1" fill="hold">
                                          <p:stCondLst>
                                            <p:cond delay="600"/>
                                          </p:stCondLst>
                                        </p:cTn>
                                        <p:tgtEl>
                                          <p:spTgt spid="230416"/>
                                        </p:tgtEl>
                                        <p:attrNameLst>
                                          <p:attrName>xshear</p:attrName>
                                        </p:attrNameLst>
                                      </p:cBhvr>
                                    </p:anim>
                                    <p:animScale>
                                      <p:cBhvr>
                                        <p:cTn id="117" dur="200" decel="100000" autoRev="1" fill="hold">
                                          <p:stCondLst>
                                            <p:cond delay="600"/>
                                          </p:stCondLst>
                                        </p:cTn>
                                        <p:tgtEl>
                                          <p:spTgt spid="230416"/>
                                        </p:tgtEl>
                                      </p:cBhvr>
                                      <p:from x="100000" y="100000"/>
                                      <p:to x="80000" y="100000"/>
                                    </p:animScale>
                                    <p:anim by="(#ppt_h/3+#ppt_w*0.1)" calcmode="lin" valueType="num">
                                      <p:cBhvr additive="sum">
                                        <p:cTn id="118" dur="200" decel="100000" autoRev="1" fill="hold">
                                          <p:stCondLst>
                                            <p:cond delay="600"/>
                                          </p:stCondLst>
                                        </p:cTn>
                                        <p:tgtEl>
                                          <p:spTgt spid="230416"/>
                                        </p:tgtEl>
                                        <p:attrNameLst>
                                          <p:attrName>ppt_x</p:attrName>
                                        </p:attrNameLst>
                                      </p:cBhvr>
                                    </p:anim>
                                  </p:childTnLst>
                                </p:cTn>
                              </p:par>
                              <p:par>
                                <p:cTn id="119" presetID="34" presetClass="entr" presetSubtype="0" fill="hold" grpId="0" nodeType="withEffect">
                                  <p:stCondLst>
                                    <p:cond delay="0"/>
                                  </p:stCondLst>
                                  <p:childTnLst>
                                    <p:set>
                                      <p:cBhvr>
                                        <p:cTn id="120" dur="1" fill="hold">
                                          <p:stCondLst>
                                            <p:cond delay="0"/>
                                          </p:stCondLst>
                                        </p:cTn>
                                        <p:tgtEl>
                                          <p:spTgt spid="230417"/>
                                        </p:tgtEl>
                                        <p:attrNameLst>
                                          <p:attrName>style.visibility</p:attrName>
                                        </p:attrNameLst>
                                      </p:cBhvr>
                                      <p:to>
                                        <p:strVal val="visible"/>
                                      </p:to>
                                    </p:set>
                                    <p:anim from="(-#ppt_w/2)" to="(#ppt_x)" calcmode="lin" valueType="num">
                                      <p:cBhvr>
                                        <p:cTn id="121" dur="600" fill="hold">
                                          <p:stCondLst>
                                            <p:cond delay="0"/>
                                          </p:stCondLst>
                                        </p:cTn>
                                        <p:tgtEl>
                                          <p:spTgt spid="230417"/>
                                        </p:tgtEl>
                                        <p:attrNameLst>
                                          <p:attrName>ppt_x</p:attrName>
                                        </p:attrNameLst>
                                      </p:cBhvr>
                                    </p:anim>
                                    <p:anim from="0" to="-1.0" calcmode="lin" valueType="num">
                                      <p:cBhvr>
                                        <p:cTn id="122" dur="200" decel="50000" autoRev="1" fill="hold">
                                          <p:stCondLst>
                                            <p:cond delay="600"/>
                                          </p:stCondLst>
                                        </p:cTn>
                                        <p:tgtEl>
                                          <p:spTgt spid="230417"/>
                                        </p:tgtEl>
                                        <p:attrNameLst>
                                          <p:attrName>xshear</p:attrName>
                                        </p:attrNameLst>
                                      </p:cBhvr>
                                    </p:anim>
                                    <p:animScale>
                                      <p:cBhvr>
                                        <p:cTn id="123" dur="200" decel="100000" autoRev="1" fill="hold">
                                          <p:stCondLst>
                                            <p:cond delay="600"/>
                                          </p:stCondLst>
                                        </p:cTn>
                                        <p:tgtEl>
                                          <p:spTgt spid="230417"/>
                                        </p:tgtEl>
                                      </p:cBhvr>
                                      <p:from x="100000" y="100000"/>
                                      <p:to x="80000" y="100000"/>
                                    </p:animScale>
                                    <p:anim by="(#ppt_h/3+#ppt_w*0.1)" calcmode="lin" valueType="num">
                                      <p:cBhvr additive="sum">
                                        <p:cTn id="124" dur="200" decel="100000" autoRev="1" fill="hold">
                                          <p:stCondLst>
                                            <p:cond delay="600"/>
                                          </p:stCondLst>
                                        </p:cTn>
                                        <p:tgtEl>
                                          <p:spTgt spid="230417"/>
                                        </p:tgtEl>
                                        <p:attrNameLst>
                                          <p:attrName>ppt_x</p:attrName>
                                        </p:attrNameLst>
                                      </p:cBhvr>
                                    </p:anim>
                                  </p:childTnLst>
                                </p:cTn>
                              </p:par>
                            </p:childTnLst>
                          </p:cTn>
                        </p:par>
                        <p:par>
                          <p:cTn id="125" fill="hold" nodeType="afterGroup">
                            <p:stCondLst>
                              <p:cond delay="1000"/>
                            </p:stCondLst>
                            <p:childTnLst>
                              <p:par>
                                <p:cTn id="126" presetID="29" presetClass="entr" presetSubtype="0" fill="hold" grpId="0" nodeType="afterEffect">
                                  <p:stCondLst>
                                    <p:cond delay="0"/>
                                  </p:stCondLst>
                                  <p:iterate type="lt">
                                    <p:tmPct val="0"/>
                                  </p:iterate>
                                  <p:childTnLst>
                                    <p:set>
                                      <p:cBhvr>
                                        <p:cTn id="127" dur="1" fill="hold">
                                          <p:stCondLst>
                                            <p:cond delay="0"/>
                                          </p:stCondLst>
                                        </p:cTn>
                                        <p:tgtEl>
                                          <p:spTgt spid="230418"/>
                                        </p:tgtEl>
                                        <p:attrNameLst>
                                          <p:attrName>style.visibility</p:attrName>
                                        </p:attrNameLst>
                                      </p:cBhvr>
                                      <p:to>
                                        <p:strVal val="visible"/>
                                      </p:to>
                                    </p:set>
                                    <p:anim calcmode="lin" valueType="num">
                                      <p:cBhvr>
                                        <p:cTn id="128" dur="1000" fill="hold"/>
                                        <p:tgtEl>
                                          <p:spTgt spid="230418"/>
                                        </p:tgtEl>
                                        <p:attrNameLst>
                                          <p:attrName>ppt_x</p:attrName>
                                        </p:attrNameLst>
                                      </p:cBhvr>
                                      <p:tavLst>
                                        <p:tav tm="0">
                                          <p:val>
                                            <p:strVal val="#ppt_x-.2"/>
                                          </p:val>
                                        </p:tav>
                                        <p:tav tm="100000">
                                          <p:val>
                                            <p:strVal val="#ppt_x"/>
                                          </p:val>
                                        </p:tav>
                                      </p:tavLst>
                                    </p:anim>
                                    <p:anim calcmode="lin" valueType="num">
                                      <p:cBhvr>
                                        <p:cTn id="129" dur="1000" fill="hold"/>
                                        <p:tgtEl>
                                          <p:spTgt spid="230418"/>
                                        </p:tgtEl>
                                        <p:attrNameLst>
                                          <p:attrName>ppt_y</p:attrName>
                                        </p:attrNameLst>
                                      </p:cBhvr>
                                      <p:tavLst>
                                        <p:tav tm="0">
                                          <p:val>
                                            <p:strVal val="#ppt_y"/>
                                          </p:val>
                                        </p:tav>
                                        <p:tav tm="100000">
                                          <p:val>
                                            <p:strVal val="#ppt_y"/>
                                          </p:val>
                                        </p:tav>
                                      </p:tavLst>
                                    </p:anim>
                                    <p:animEffect transition="in" filter="wipe(right)" prLst="gradientSize: 0.1">
                                      <p:cBhvr>
                                        <p:cTn id="130" dur="1000"/>
                                        <p:tgtEl>
                                          <p:spTgt spid="230418"/>
                                        </p:tgtEl>
                                      </p:cBhvr>
                                    </p:animEffect>
                                  </p:childTnLst>
                                </p:cTn>
                              </p:par>
                            </p:childTnLst>
                          </p:cTn>
                        </p:par>
                        <p:par>
                          <p:cTn id="131" fill="hold" nodeType="afterGroup">
                            <p:stCondLst>
                              <p:cond delay="2000"/>
                            </p:stCondLst>
                            <p:childTnLst>
                              <p:par>
                                <p:cTn id="132" presetID="0" presetClass="path" presetSubtype="0" accel="50000" decel="50000" fill="hold" grpId="1" nodeType="afterEffect">
                                  <p:stCondLst>
                                    <p:cond delay="1000"/>
                                  </p:stCondLst>
                                  <p:iterate type="lt">
                                    <p:tmPct val="0"/>
                                  </p:iterate>
                                  <p:childTnLst>
                                    <p:animMotion origin="layout" path="M 1.38889E-6 -3.33333E-6 C -0.02222 -0.12685 -0.04427 -0.2537 0.00139 -0.28148 C 0.04722 -0.30926 0.22378 -0.25555 0.27535 -0.16666 C 0.32691 -0.07777 0.23628 0.23704 0.31024 0.25186 C 0.3842 0.26667 0.55173 0.09445 0.71962 -0.07777 " pathEditMode="relative" rAng="0" ptsTypes="aaaaA">
                                      <p:cBhvr>
                                        <p:cTn id="133" dur="5000" fill="hold"/>
                                        <p:tgtEl>
                                          <p:spTgt spid="230418"/>
                                        </p:tgtEl>
                                        <p:attrNameLst>
                                          <p:attrName>ppt_x</p:attrName>
                                          <p:attrName>ppt_y</p:attrName>
                                        </p:attrNameLst>
                                      </p:cBhvr>
                                      <p:rCtr x="338" y="-21"/>
                                    </p:animMotion>
                                  </p:childTnLst>
                                </p:cTn>
                              </p:par>
                            </p:childTnLst>
                          </p:cTn>
                        </p:par>
                        <p:par>
                          <p:cTn id="134" fill="hold" nodeType="afterGroup">
                            <p:stCondLst>
                              <p:cond delay="8000"/>
                            </p:stCondLst>
                            <p:childTnLst>
                              <p:par>
                                <p:cTn id="135" presetID="36" presetClass="emph" presetSubtype="0" fill="hold" grpId="2" nodeType="afterEffect">
                                  <p:stCondLst>
                                    <p:cond delay="0"/>
                                  </p:stCondLst>
                                  <p:iterate type="lt">
                                    <p:tmPct val="10000"/>
                                  </p:iterate>
                                  <p:childTnLst>
                                    <p:animScale>
                                      <p:cBhvr>
                                        <p:cTn id="136" dur="1000" autoRev="1" fill="hold">
                                          <p:stCondLst>
                                            <p:cond delay="0"/>
                                          </p:stCondLst>
                                        </p:cTn>
                                        <p:tgtEl>
                                          <p:spTgt spid="230418"/>
                                        </p:tgtEl>
                                      </p:cBhvr>
                                      <p:to x="80000" y="100000"/>
                                    </p:animScale>
                                    <p:anim by="(#ppt_w*0.10)" calcmode="lin" valueType="num">
                                      <p:cBhvr>
                                        <p:cTn id="137" dur="1000" autoRev="1" fill="hold">
                                          <p:stCondLst>
                                            <p:cond delay="0"/>
                                          </p:stCondLst>
                                        </p:cTn>
                                        <p:tgtEl>
                                          <p:spTgt spid="230418"/>
                                        </p:tgtEl>
                                        <p:attrNameLst>
                                          <p:attrName>ppt_x</p:attrName>
                                        </p:attrNameLst>
                                      </p:cBhvr>
                                    </p:anim>
                                    <p:anim by="(-#ppt_w*0.10)" calcmode="lin" valueType="num">
                                      <p:cBhvr>
                                        <p:cTn id="138" dur="1000" autoRev="1" fill="hold">
                                          <p:stCondLst>
                                            <p:cond delay="0"/>
                                          </p:stCondLst>
                                        </p:cTn>
                                        <p:tgtEl>
                                          <p:spTgt spid="230418"/>
                                        </p:tgtEl>
                                        <p:attrNameLst>
                                          <p:attrName>ppt_y</p:attrName>
                                        </p:attrNameLst>
                                      </p:cBhvr>
                                    </p:anim>
                                    <p:animRot by="-480000">
                                      <p:cBhvr>
                                        <p:cTn id="139" dur="1000" autoRev="1" fill="hold">
                                          <p:stCondLst>
                                            <p:cond delay="0"/>
                                          </p:stCondLst>
                                        </p:cTn>
                                        <p:tgtEl>
                                          <p:spTgt spid="23041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3" grpId="0" animBg="1"/>
      <p:bldP spid="230404" grpId="0" animBg="1"/>
      <p:bldP spid="230405" grpId="0" animBg="1"/>
      <p:bldP spid="230406" grpId="0" animBg="1"/>
      <p:bldP spid="230407" grpId="0" animBg="1"/>
      <p:bldP spid="230408" grpId="0" animBg="1"/>
      <p:bldP spid="230409" grpId="0" animBg="1"/>
      <p:bldP spid="230410" grpId="0" animBg="1"/>
      <p:bldP spid="230411" grpId="0" animBg="1"/>
      <p:bldP spid="230412" grpId="0" animBg="1"/>
      <p:bldP spid="230413" grpId="0"/>
      <p:bldP spid="230414" grpId="0"/>
      <p:bldP spid="230415" grpId="0"/>
      <p:bldP spid="230416" grpId="0" animBg="1"/>
      <p:bldP spid="230417" grpId="0" animBg="1"/>
      <p:bldP spid="230418" grpId="0"/>
      <p:bldP spid="230418" grpId="1"/>
      <p:bldP spid="230418" grpId="2"/>
      <p:bldP spid="230420" grpId="0" animBg="1"/>
      <p:bldP spid="230421" grpId="0" animBg="1"/>
      <p:bldP spid="230422" grpId="0" animBg="1"/>
      <p:bldP spid="230423" grpId="0" animBg="1"/>
      <p:bldP spid="2304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1"/>
          </p:nvPr>
        </p:nvSpPr>
        <p:spPr>
          <a:noFill/>
        </p:spPr>
        <p:txBody>
          <a:bodyPr/>
          <a:lstStyle/>
          <a:p>
            <a:fld id="{E548E30D-95A1-473B-A25C-7B3629843EF2}" type="slidenum">
              <a:rPr lang="he-IL" smtClean="0"/>
              <a:pPr/>
              <a:t>5</a:t>
            </a:fld>
            <a:endParaRPr lang="en-US" smtClean="0"/>
          </a:p>
        </p:txBody>
      </p:sp>
      <p:sp>
        <p:nvSpPr>
          <p:cNvPr id="7171" name="Rectangle 2"/>
          <p:cNvSpPr>
            <a:spLocks noGrp="1" noChangeArrowheads="1"/>
          </p:cNvSpPr>
          <p:nvPr>
            <p:ph type="title"/>
          </p:nvPr>
        </p:nvSpPr>
        <p:spPr/>
        <p:txBody>
          <a:bodyPr/>
          <a:lstStyle/>
          <a:p>
            <a:pPr eaLnBrk="1" hangingPunct="1"/>
            <a:r>
              <a:rPr lang="he-IL" smtClean="0"/>
              <a:t>שיטת הדבקות </a:t>
            </a:r>
            <a:endParaRPr lang="en-US" smtClean="0"/>
          </a:p>
        </p:txBody>
      </p:sp>
      <p:sp>
        <p:nvSpPr>
          <p:cNvPr id="95235" name="Rectangle 3"/>
          <p:cNvSpPr>
            <a:spLocks noGrp="1" noChangeArrowheads="1"/>
          </p:cNvSpPr>
          <p:nvPr>
            <p:ph type="body" idx="1"/>
          </p:nvPr>
        </p:nvSpPr>
        <p:spPr/>
        <p:txBody>
          <a:bodyPr/>
          <a:lstStyle/>
          <a:p>
            <a:pPr marL="0" indent="0" algn="just" eaLnBrk="1" hangingPunct="1">
              <a:buFont typeface="Wingdings" pitchFamily="2" charset="2"/>
              <a:buNone/>
            </a:pPr>
            <a:r>
              <a:rPr lang="he-IL" smtClean="0"/>
              <a:t>האדם דבק בדעותיו מבלי להטיל בהן ספק ומבלי לבחון מידע נוסף. הוא לא מזהה בעיה או שאלה – לדעתו כל המידע הנחוץ לו נמצא בידו. </a:t>
            </a:r>
            <a:r>
              <a:rPr lang="he-IL" b="1" smtClean="0"/>
              <a:t>למעשה אין כאן חקירה כלל</a:t>
            </a:r>
            <a:r>
              <a:rPr lang="he-IL" smtClean="0"/>
              <a:t>. אמונה עיוורת. </a:t>
            </a:r>
          </a:p>
          <a:p>
            <a:pPr marL="0" indent="0" algn="ctr" eaLnBrk="1" hangingPunct="1">
              <a:buFont typeface="Wingdings" pitchFamily="2" charset="2"/>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anim calcmode="lin" valueType="num">
                                      <p:cBhvr>
                                        <p:cTn id="7" dur="1000" fill="hold"/>
                                        <p:tgtEl>
                                          <p:spTgt spid="9523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9523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52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build="p"/>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Slide Number Placeholder 4"/>
          <p:cNvSpPr>
            <a:spLocks noGrp="1"/>
          </p:cNvSpPr>
          <p:nvPr>
            <p:ph type="sldNum" sz="quarter" idx="11"/>
          </p:nvPr>
        </p:nvSpPr>
        <p:spPr>
          <a:noFill/>
        </p:spPr>
        <p:txBody>
          <a:bodyPr/>
          <a:lstStyle/>
          <a:p>
            <a:fld id="{39CE9DCC-BCE4-4814-82C3-F630297875B3}" type="slidenum">
              <a:rPr lang="he-IL" smtClean="0"/>
              <a:pPr/>
              <a:t>50</a:t>
            </a:fld>
            <a:endParaRPr lang="en-US" smtClean="0"/>
          </a:p>
        </p:txBody>
      </p:sp>
      <p:sp>
        <p:nvSpPr>
          <p:cNvPr id="53251" name="Rectangle 2"/>
          <p:cNvSpPr>
            <a:spLocks noGrp="1" noChangeArrowheads="1"/>
          </p:cNvSpPr>
          <p:nvPr>
            <p:ph type="title"/>
          </p:nvPr>
        </p:nvSpPr>
        <p:spPr>
          <a:xfrm>
            <a:off x="900113" y="0"/>
            <a:ext cx="7158037" cy="1412875"/>
          </a:xfrm>
        </p:spPr>
        <p:txBody>
          <a:bodyPr/>
          <a:lstStyle/>
          <a:p>
            <a:pPr eaLnBrk="1" hangingPunct="1"/>
            <a:r>
              <a:rPr lang="he-IL" smtClean="0"/>
              <a:t>מדגם שכבות פרופורציונאלי </a:t>
            </a:r>
            <a:endParaRPr lang="en-US" smtClean="0"/>
          </a:p>
        </p:txBody>
      </p:sp>
      <p:sp>
        <p:nvSpPr>
          <p:cNvPr id="231427" name="Rectangle 3"/>
          <p:cNvSpPr>
            <a:spLocks noGrp="1" noChangeArrowheads="1"/>
          </p:cNvSpPr>
          <p:nvPr>
            <p:ph type="body" idx="1"/>
          </p:nvPr>
        </p:nvSpPr>
        <p:spPr>
          <a:xfrm>
            <a:off x="684213" y="1628775"/>
            <a:ext cx="8231187" cy="3355975"/>
          </a:xfrm>
        </p:spPr>
        <p:txBody>
          <a:bodyPr/>
          <a:lstStyle/>
          <a:p>
            <a:pPr marL="342900" indent="-342900" algn="just" eaLnBrk="1" hangingPunct="1">
              <a:lnSpc>
                <a:spcPct val="80000"/>
              </a:lnSpc>
              <a:buClr>
                <a:srgbClr val="0000FF"/>
              </a:buClr>
              <a:buFont typeface="Wingdings" pitchFamily="2" charset="2"/>
              <a:buChar char="r"/>
            </a:pPr>
            <a:r>
              <a:rPr lang="he-IL" sz="2000" smtClean="0"/>
              <a:t>כאשר ידועה חלוקה של האוכלוסייה לשכבות (קבוצות) עם הבדלים משמעותיים בתכונה הנחקרת, </a:t>
            </a:r>
            <a:r>
              <a:rPr lang="he-IL" sz="2000" i="1" smtClean="0"/>
              <a:t>דוגמאות: </a:t>
            </a:r>
          </a:p>
          <a:p>
            <a:pPr marL="742950" lvl="1" indent="-285750" algn="just" eaLnBrk="1" hangingPunct="1">
              <a:lnSpc>
                <a:spcPct val="80000"/>
              </a:lnSpc>
              <a:buClr>
                <a:srgbClr val="0000FF"/>
              </a:buClr>
            </a:pPr>
            <a:r>
              <a:rPr lang="he-IL" sz="2000" i="1" smtClean="0"/>
              <a:t>דפוס הצבעה (אזור מגורים / רמת דתיות...).</a:t>
            </a:r>
          </a:p>
          <a:p>
            <a:pPr marL="742950" lvl="1" indent="-285750" algn="just" eaLnBrk="1" hangingPunct="1">
              <a:lnSpc>
                <a:spcPct val="80000"/>
              </a:lnSpc>
              <a:buClr>
                <a:srgbClr val="0000FF"/>
              </a:buClr>
            </a:pPr>
            <a:r>
              <a:rPr lang="he-IL" sz="2000" i="1" smtClean="0"/>
              <a:t>שכר ממוצע במשק (מגזרים).</a:t>
            </a:r>
          </a:p>
          <a:p>
            <a:pPr marL="742950" lvl="1" indent="-285750" algn="just" eaLnBrk="1" hangingPunct="1">
              <a:lnSpc>
                <a:spcPct val="80000"/>
              </a:lnSpc>
              <a:buClr>
                <a:srgbClr val="0000FF"/>
              </a:buClr>
            </a:pPr>
            <a:r>
              <a:rPr lang="he-IL" sz="2000" i="1" smtClean="0"/>
              <a:t>הוצאות לחודש (מקום מגורים: עיר כפר וקיבוץ או מגזרים).</a:t>
            </a:r>
          </a:p>
          <a:p>
            <a:pPr marL="742950" lvl="1" indent="-285750" algn="just" eaLnBrk="1" hangingPunct="1">
              <a:lnSpc>
                <a:spcPct val="80000"/>
              </a:lnSpc>
              <a:buClr>
                <a:srgbClr val="0000FF"/>
              </a:buClr>
            </a:pPr>
            <a:r>
              <a:rPr lang="he-IL" sz="2000" i="1" smtClean="0"/>
              <a:t>סיבות לנשירה מבית ספר (שכבות סוציו-אקונומיות: נמוך, בינוני וגבוה).   </a:t>
            </a:r>
            <a:endParaRPr lang="en-US" sz="2000" i="1" smtClean="0"/>
          </a:p>
          <a:p>
            <a:pPr marL="342900" indent="-342900" algn="just" eaLnBrk="1" hangingPunct="1">
              <a:lnSpc>
                <a:spcPct val="80000"/>
              </a:lnSpc>
              <a:buClr>
                <a:srgbClr val="0000FF"/>
              </a:buClr>
              <a:buFont typeface="Wingdings" pitchFamily="2" charset="2"/>
              <a:buChar char="r"/>
            </a:pPr>
            <a:r>
              <a:rPr lang="he-IL" sz="2000" smtClean="0"/>
              <a:t>מגדירים שכבות ובתוך כל שכבה (קבוצה) מתבצע מדגם מקרי.</a:t>
            </a:r>
          </a:p>
          <a:p>
            <a:pPr marL="342900" indent="-342900" algn="just" eaLnBrk="1" hangingPunct="1">
              <a:lnSpc>
                <a:spcPct val="80000"/>
              </a:lnSpc>
              <a:buClr>
                <a:srgbClr val="0000FF"/>
              </a:buClr>
              <a:buFont typeface="Wingdings" pitchFamily="2" charset="2"/>
              <a:buChar char="r"/>
            </a:pPr>
            <a:r>
              <a:rPr lang="he-IL" sz="2000" smtClean="0"/>
              <a:t>יעיל במיוחד </a:t>
            </a:r>
            <a:r>
              <a:rPr lang="he-IL" sz="2000" u="sng" smtClean="0"/>
              <a:t>כאשר יש הומוגניות (אחידות) בתוך השכבה והטרוגניות (שונות) בין השכבות.</a:t>
            </a:r>
          </a:p>
          <a:p>
            <a:pPr marL="342900" indent="-342900" algn="just" eaLnBrk="1" hangingPunct="1">
              <a:lnSpc>
                <a:spcPct val="80000"/>
              </a:lnSpc>
              <a:buClr>
                <a:srgbClr val="0000FF"/>
              </a:buClr>
              <a:buFont typeface="Wingdings" pitchFamily="2" charset="2"/>
              <a:buChar char="r"/>
            </a:pPr>
            <a:r>
              <a:rPr lang="he-IL" sz="2000" smtClean="0"/>
              <a:t>חשיבות הפרופורציות.</a:t>
            </a:r>
          </a:p>
          <a:p>
            <a:pPr marL="342900" indent="-342900" algn="just" eaLnBrk="1" hangingPunct="1">
              <a:lnSpc>
                <a:spcPct val="80000"/>
              </a:lnSpc>
              <a:buClr>
                <a:srgbClr val="0000FF"/>
              </a:buClr>
              <a:buFont typeface="Wingdings" pitchFamily="2" charset="2"/>
              <a:buChar char="r"/>
            </a:pPr>
            <a:r>
              <a:rPr lang="he-IL" sz="2000" smtClean="0"/>
              <a:t>בתוך כל שכבה מדגם מקרי פשוט.</a:t>
            </a:r>
          </a:p>
        </p:txBody>
      </p:sp>
      <p:grpSp>
        <p:nvGrpSpPr>
          <p:cNvPr id="53253" name="Group 19"/>
          <p:cNvGrpSpPr>
            <a:grpSpLocks/>
          </p:cNvGrpSpPr>
          <p:nvPr/>
        </p:nvGrpSpPr>
        <p:grpSpPr bwMode="auto">
          <a:xfrm>
            <a:off x="457200" y="4419600"/>
            <a:ext cx="8534400" cy="2438400"/>
            <a:chOff x="288" y="2784"/>
            <a:chExt cx="5376" cy="1536"/>
          </a:xfrm>
        </p:grpSpPr>
        <p:grpSp>
          <p:nvGrpSpPr>
            <p:cNvPr id="53254" name="Group 4"/>
            <p:cNvGrpSpPr>
              <a:grpSpLocks/>
            </p:cNvGrpSpPr>
            <p:nvPr/>
          </p:nvGrpSpPr>
          <p:grpSpPr bwMode="auto">
            <a:xfrm>
              <a:off x="288" y="3123"/>
              <a:ext cx="1248" cy="1197"/>
              <a:chOff x="96" y="3024"/>
              <a:chExt cx="1248" cy="1197"/>
            </a:xfrm>
          </p:grpSpPr>
          <p:sp>
            <p:nvSpPr>
              <p:cNvPr id="53265" name="Oval 5" descr="%E1%E9%FA%20%E5%E5%E9%EC%F8%201999"/>
              <p:cNvSpPr>
                <a:spLocks noChangeArrowheads="1"/>
              </p:cNvSpPr>
              <p:nvPr/>
            </p:nvSpPr>
            <p:spPr bwMode="auto">
              <a:xfrm>
                <a:off x="96" y="3024"/>
                <a:ext cx="1248" cy="1197"/>
              </a:xfrm>
              <a:prstGeom prst="ellipse">
                <a:avLst/>
              </a:prstGeom>
              <a:blipFill dpi="0" rotWithShape="0">
                <a:blip r:embed="rId2"/>
                <a:srcRect/>
                <a:stretch>
                  <a:fillRect/>
                </a:stretch>
              </a:blipFill>
              <a:ln w="9525">
                <a:solidFill>
                  <a:schemeClr val="tx1"/>
                </a:solidFill>
                <a:miter lim="800000"/>
                <a:headEnd/>
                <a:tailEnd/>
              </a:ln>
            </p:spPr>
            <p:txBody>
              <a:bodyPr wrap="none" anchor="ctr"/>
              <a:lstStyle/>
              <a:p>
                <a:pPr algn="ctr"/>
                <a:endParaRPr lang="he-IL">
                  <a:solidFill>
                    <a:schemeClr val="hlink"/>
                  </a:solidFill>
                  <a:latin typeface="Times New Roman" pitchFamily="18" charset="0"/>
                  <a:cs typeface="Times New Roman" pitchFamily="18" charset="0"/>
                </a:endParaRPr>
              </a:p>
            </p:txBody>
          </p:sp>
          <p:sp>
            <p:nvSpPr>
              <p:cNvPr id="53266" name="Rectangle 6"/>
              <p:cNvSpPr>
                <a:spLocks noChangeArrowheads="1"/>
              </p:cNvSpPr>
              <p:nvPr/>
            </p:nvSpPr>
            <p:spPr bwMode="auto">
              <a:xfrm>
                <a:off x="576" y="3072"/>
                <a:ext cx="288" cy="144"/>
              </a:xfrm>
              <a:prstGeom prst="rect">
                <a:avLst/>
              </a:prstGeom>
              <a:solidFill>
                <a:srgbClr val="FFFFFF"/>
              </a:solidFill>
              <a:ln w="9525">
                <a:noFill/>
                <a:miter lim="800000"/>
                <a:headEnd/>
                <a:tailEnd/>
              </a:ln>
            </p:spPr>
            <p:txBody>
              <a:bodyPr wrap="none" anchor="ctr"/>
              <a:lstStyle/>
              <a:p>
                <a:pPr algn="ctr"/>
                <a:r>
                  <a:rPr lang="he-IL" b="1">
                    <a:latin typeface="Times New Roman" pitchFamily="18" charset="0"/>
                    <a:cs typeface="Times New Roman" pitchFamily="18" charset="0"/>
                  </a:rPr>
                  <a:t>כפר</a:t>
                </a:r>
                <a:endParaRPr lang="en-US" b="1">
                  <a:latin typeface="Times New Roman" pitchFamily="18" charset="0"/>
                  <a:cs typeface="Times New Roman" pitchFamily="18" charset="0"/>
                </a:endParaRPr>
              </a:p>
            </p:txBody>
          </p:sp>
        </p:grpSp>
        <p:grpSp>
          <p:nvGrpSpPr>
            <p:cNvPr id="53255" name="Group 7"/>
            <p:cNvGrpSpPr>
              <a:grpSpLocks/>
            </p:cNvGrpSpPr>
            <p:nvPr/>
          </p:nvGrpSpPr>
          <p:grpSpPr bwMode="auto">
            <a:xfrm>
              <a:off x="4416" y="3123"/>
              <a:ext cx="1248" cy="1197"/>
              <a:chOff x="4128" y="3024"/>
              <a:chExt cx="1248" cy="1197"/>
            </a:xfrm>
          </p:grpSpPr>
          <p:sp>
            <p:nvSpPr>
              <p:cNvPr id="53263" name="Oval 8" descr="s_dbprm00039"/>
              <p:cNvSpPr>
                <a:spLocks noChangeArrowheads="1"/>
              </p:cNvSpPr>
              <p:nvPr/>
            </p:nvSpPr>
            <p:spPr bwMode="auto">
              <a:xfrm>
                <a:off x="4128" y="3024"/>
                <a:ext cx="1248" cy="1197"/>
              </a:xfrm>
              <a:prstGeom prst="ellipse">
                <a:avLst/>
              </a:prstGeom>
              <a:blipFill dpi="0" rotWithShape="0">
                <a:blip r:embed="rId3"/>
                <a:srcRect/>
                <a:stretch>
                  <a:fillRect/>
                </a:stretch>
              </a:blipFill>
              <a:ln w="9525">
                <a:solidFill>
                  <a:schemeClr val="tx1"/>
                </a:solidFill>
                <a:miter lim="800000"/>
                <a:headEnd/>
                <a:tailEnd/>
              </a:ln>
            </p:spPr>
            <p:txBody>
              <a:bodyPr wrap="none" anchor="ctr"/>
              <a:lstStyle/>
              <a:p>
                <a:pPr algn="ctr"/>
                <a:endParaRPr lang="he-IL">
                  <a:solidFill>
                    <a:schemeClr val="hlink"/>
                  </a:solidFill>
                  <a:latin typeface="Times New Roman" pitchFamily="18" charset="0"/>
                  <a:cs typeface="Times New Roman" pitchFamily="18" charset="0"/>
                </a:endParaRPr>
              </a:p>
            </p:txBody>
          </p:sp>
          <p:sp>
            <p:nvSpPr>
              <p:cNvPr id="53264" name="Rectangle 9"/>
              <p:cNvSpPr>
                <a:spLocks noChangeArrowheads="1"/>
              </p:cNvSpPr>
              <p:nvPr/>
            </p:nvSpPr>
            <p:spPr bwMode="auto">
              <a:xfrm>
                <a:off x="4608" y="3072"/>
                <a:ext cx="288" cy="144"/>
              </a:xfrm>
              <a:prstGeom prst="rect">
                <a:avLst/>
              </a:prstGeom>
              <a:solidFill>
                <a:srgbClr val="FFFFFF"/>
              </a:solidFill>
              <a:ln w="9525">
                <a:noFill/>
                <a:miter lim="800000"/>
                <a:headEnd/>
                <a:tailEnd/>
              </a:ln>
            </p:spPr>
            <p:txBody>
              <a:bodyPr wrap="none" anchor="ctr"/>
              <a:lstStyle/>
              <a:p>
                <a:pPr algn="ctr"/>
                <a:r>
                  <a:rPr lang="he-IL" b="1">
                    <a:latin typeface="Times New Roman" pitchFamily="18" charset="0"/>
                    <a:cs typeface="Times New Roman" pitchFamily="18" charset="0"/>
                  </a:rPr>
                  <a:t>עיר</a:t>
                </a:r>
                <a:endParaRPr lang="en-US" b="1">
                  <a:latin typeface="Times New Roman" pitchFamily="18" charset="0"/>
                  <a:cs typeface="Times New Roman" pitchFamily="18" charset="0"/>
                </a:endParaRPr>
              </a:p>
            </p:txBody>
          </p:sp>
        </p:grpSp>
        <p:grpSp>
          <p:nvGrpSpPr>
            <p:cNvPr id="53256" name="Group 18"/>
            <p:cNvGrpSpPr>
              <a:grpSpLocks/>
            </p:cNvGrpSpPr>
            <p:nvPr/>
          </p:nvGrpSpPr>
          <p:grpSpPr bwMode="auto">
            <a:xfrm>
              <a:off x="2426" y="3123"/>
              <a:ext cx="1248" cy="1197"/>
              <a:chOff x="2426" y="3123"/>
              <a:chExt cx="1248" cy="1197"/>
            </a:xfrm>
          </p:grpSpPr>
          <p:sp>
            <p:nvSpPr>
              <p:cNvPr id="53261" name="Oval 11" descr="allkibbutz"/>
              <p:cNvSpPr>
                <a:spLocks noChangeArrowheads="1"/>
              </p:cNvSpPr>
              <p:nvPr/>
            </p:nvSpPr>
            <p:spPr bwMode="auto">
              <a:xfrm>
                <a:off x="2426" y="3123"/>
                <a:ext cx="1248" cy="1197"/>
              </a:xfrm>
              <a:prstGeom prst="ellipse">
                <a:avLst/>
              </a:prstGeom>
              <a:blipFill dpi="0" rotWithShape="0">
                <a:blip r:embed="rId4"/>
                <a:srcRect/>
                <a:stretch>
                  <a:fillRect/>
                </a:stretch>
              </a:blipFill>
              <a:ln w="9525">
                <a:solidFill>
                  <a:schemeClr val="tx1"/>
                </a:solidFill>
                <a:miter lim="800000"/>
                <a:headEnd/>
                <a:tailEnd/>
              </a:ln>
            </p:spPr>
            <p:txBody>
              <a:bodyPr wrap="none" anchor="ctr"/>
              <a:lstStyle/>
              <a:p>
                <a:pPr algn="ctr"/>
                <a:endParaRPr lang="he-IL">
                  <a:solidFill>
                    <a:schemeClr val="hlink"/>
                  </a:solidFill>
                  <a:latin typeface="Times New Roman" pitchFamily="18" charset="0"/>
                  <a:cs typeface="Times New Roman" pitchFamily="18" charset="0"/>
                </a:endParaRPr>
              </a:p>
            </p:txBody>
          </p:sp>
          <p:sp>
            <p:nvSpPr>
              <p:cNvPr id="53262" name="Rectangle 12"/>
              <p:cNvSpPr>
                <a:spLocks noChangeArrowheads="1"/>
              </p:cNvSpPr>
              <p:nvPr/>
            </p:nvSpPr>
            <p:spPr bwMode="auto">
              <a:xfrm>
                <a:off x="2880" y="3203"/>
                <a:ext cx="360" cy="168"/>
              </a:xfrm>
              <a:prstGeom prst="rect">
                <a:avLst/>
              </a:prstGeom>
              <a:solidFill>
                <a:srgbClr val="FFFFFF"/>
              </a:solidFill>
              <a:ln w="9525">
                <a:noFill/>
                <a:miter lim="800000"/>
                <a:headEnd/>
                <a:tailEnd/>
              </a:ln>
            </p:spPr>
            <p:txBody>
              <a:bodyPr wrap="none" anchor="ctr"/>
              <a:lstStyle/>
              <a:p>
                <a:pPr algn="ctr"/>
                <a:r>
                  <a:rPr lang="he-IL" b="1">
                    <a:latin typeface="Times New Roman" pitchFamily="18" charset="0"/>
                    <a:cs typeface="Times New Roman" pitchFamily="18" charset="0"/>
                  </a:rPr>
                  <a:t>קיבוץ</a:t>
                </a:r>
                <a:endParaRPr lang="en-US" b="1">
                  <a:latin typeface="Times New Roman" pitchFamily="18" charset="0"/>
                  <a:cs typeface="Times New Roman" pitchFamily="18" charset="0"/>
                </a:endParaRPr>
              </a:p>
            </p:txBody>
          </p:sp>
        </p:grpSp>
        <p:sp>
          <p:nvSpPr>
            <p:cNvPr id="231437" name="Oval 13"/>
            <p:cNvSpPr>
              <a:spLocks noChangeArrowheads="1"/>
            </p:cNvSpPr>
            <p:nvPr/>
          </p:nvSpPr>
          <p:spPr bwMode="auto">
            <a:xfrm>
              <a:off x="2784" y="2784"/>
              <a:ext cx="672" cy="240"/>
            </a:xfrm>
            <a:prstGeom prst="ellipse">
              <a:avLst/>
            </a:prstGeom>
            <a:gradFill rotWithShape="0">
              <a:gsLst>
                <a:gs pos="0">
                  <a:schemeClr val="accent1"/>
                </a:gs>
                <a:gs pos="50000">
                  <a:schemeClr val="bg1"/>
                </a:gs>
                <a:gs pos="100000">
                  <a:schemeClr val="accent1"/>
                </a:gs>
              </a:gsLst>
              <a:lin ang="18900000" scaled="1"/>
            </a:gradFill>
            <a:ln w="9525">
              <a:solidFill>
                <a:schemeClr val="tx1"/>
              </a:solidFill>
              <a:miter lim="800000"/>
              <a:headEnd/>
              <a:tailEnd/>
            </a:ln>
            <a:effectLst/>
          </p:spPr>
          <p:txBody>
            <a:bodyPr wrap="none" anchor="ctr"/>
            <a:lstStyle/>
            <a:p>
              <a:pPr algn="ctr">
                <a:defRPr/>
              </a:pPr>
              <a:r>
                <a:rPr lang="he-IL">
                  <a:latin typeface="Times New Roman" pitchFamily="18" charset="0"/>
                  <a:cs typeface="Times New Roman" pitchFamily="18" charset="0"/>
                </a:rPr>
                <a:t>מדגם</a:t>
              </a:r>
              <a:endParaRPr lang="en-US">
                <a:latin typeface="Times New Roman" pitchFamily="18" charset="0"/>
                <a:cs typeface="Times New Roman" pitchFamily="18" charset="0"/>
              </a:endParaRPr>
            </a:p>
          </p:txBody>
        </p:sp>
        <p:sp>
          <p:nvSpPr>
            <p:cNvPr id="53258" name="Line 14"/>
            <p:cNvSpPr>
              <a:spLocks noChangeShapeType="1"/>
            </p:cNvSpPr>
            <p:nvPr/>
          </p:nvSpPr>
          <p:spPr bwMode="auto">
            <a:xfrm flipH="1" flipV="1">
              <a:off x="3504" y="2976"/>
              <a:ext cx="1152" cy="336"/>
            </a:xfrm>
            <a:prstGeom prst="line">
              <a:avLst/>
            </a:prstGeom>
            <a:noFill/>
            <a:ln w="9525">
              <a:solidFill>
                <a:schemeClr val="tx1"/>
              </a:solidFill>
              <a:miter lim="800000"/>
              <a:headEnd/>
              <a:tailEnd type="triangle" w="med" len="med"/>
            </a:ln>
          </p:spPr>
          <p:txBody>
            <a:bodyPr wrap="none"/>
            <a:lstStyle/>
            <a:p>
              <a:endParaRPr lang="he-IL"/>
            </a:p>
          </p:txBody>
        </p:sp>
        <p:sp>
          <p:nvSpPr>
            <p:cNvPr id="53259" name="Line 15"/>
            <p:cNvSpPr>
              <a:spLocks noChangeShapeType="1"/>
            </p:cNvSpPr>
            <p:nvPr/>
          </p:nvSpPr>
          <p:spPr bwMode="auto">
            <a:xfrm flipV="1">
              <a:off x="3120" y="3024"/>
              <a:ext cx="0" cy="144"/>
            </a:xfrm>
            <a:prstGeom prst="line">
              <a:avLst/>
            </a:prstGeom>
            <a:noFill/>
            <a:ln w="9525">
              <a:solidFill>
                <a:schemeClr val="tx1"/>
              </a:solidFill>
              <a:miter lim="800000"/>
              <a:headEnd/>
              <a:tailEnd type="triangle" w="med" len="med"/>
            </a:ln>
          </p:spPr>
          <p:txBody>
            <a:bodyPr wrap="none"/>
            <a:lstStyle/>
            <a:p>
              <a:endParaRPr lang="he-IL"/>
            </a:p>
          </p:txBody>
        </p:sp>
        <p:sp>
          <p:nvSpPr>
            <p:cNvPr id="53260" name="Line 16"/>
            <p:cNvSpPr>
              <a:spLocks noChangeShapeType="1"/>
            </p:cNvSpPr>
            <p:nvPr/>
          </p:nvSpPr>
          <p:spPr bwMode="auto">
            <a:xfrm flipV="1">
              <a:off x="1296" y="2976"/>
              <a:ext cx="1392" cy="384"/>
            </a:xfrm>
            <a:prstGeom prst="line">
              <a:avLst/>
            </a:prstGeom>
            <a:noFill/>
            <a:ln w="9525">
              <a:solidFill>
                <a:schemeClr val="tx1"/>
              </a:solidFill>
              <a:miter lim="800000"/>
              <a:headEnd/>
              <a:tailEnd type="triangle" w="med" len="med"/>
            </a:ln>
          </p:spPr>
          <p:txBody>
            <a:bodyPr wrap="none"/>
            <a:lstStyle/>
            <a:p>
              <a:endParaRPr lang="he-IL"/>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31427">
                                            <p:txEl>
                                              <p:pRg st="0" end="0"/>
                                            </p:txEl>
                                          </p:spTgt>
                                        </p:tgtEl>
                                        <p:attrNameLst>
                                          <p:attrName>style.visibility</p:attrName>
                                        </p:attrNameLst>
                                      </p:cBhvr>
                                      <p:to>
                                        <p:strVal val="visible"/>
                                      </p:to>
                                    </p:set>
                                    <p:anim calcmode="lin" valueType="num">
                                      <p:cBhvr>
                                        <p:cTn id="7" dur="1000" fill="hold"/>
                                        <p:tgtEl>
                                          <p:spTgt spid="23142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3142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31427">
                                            <p:txEl>
                                              <p:pRg st="0" end="0"/>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231427">
                                            <p:txEl>
                                              <p:pRg st="1" end="1"/>
                                            </p:txEl>
                                          </p:spTgt>
                                        </p:tgtEl>
                                        <p:attrNameLst>
                                          <p:attrName>style.visibility</p:attrName>
                                        </p:attrNameLst>
                                      </p:cBhvr>
                                      <p:to>
                                        <p:strVal val="visible"/>
                                      </p:to>
                                    </p:set>
                                    <p:anim calcmode="lin" valueType="num">
                                      <p:cBhvr>
                                        <p:cTn id="12" dur="1000" fill="hold"/>
                                        <p:tgtEl>
                                          <p:spTgt spid="231427">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231427">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231427">
                                            <p:txEl>
                                              <p:pRg st="1" end="1"/>
                                            </p:txEl>
                                          </p:spTgt>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231427">
                                            <p:txEl>
                                              <p:pRg st="2" end="2"/>
                                            </p:txEl>
                                          </p:spTgt>
                                        </p:tgtEl>
                                        <p:attrNameLst>
                                          <p:attrName>style.visibility</p:attrName>
                                        </p:attrNameLst>
                                      </p:cBhvr>
                                      <p:to>
                                        <p:strVal val="visible"/>
                                      </p:to>
                                    </p:set>
                                    <p:anim calcmode="lin" valueType="num">
                                      <p:cBhvr>
                                        <p:cTn id="17" dur="1000" fill="hold"/>
                                        <p:tgtEl>
                                          <p:spTgt spid="231427">
                                            <p:txEl>
                                              <p:pRg st="2" end="2"/>
                                            </p:txEl>
                                          </p:spTgt>
                                        </p:tgtEl>
                                        <p:attrNameLst>
                                          <p:attrName>ppt_w</p:attrName>
                                        </p:attrNameLst>
                                      </p:cBhvr>
                                      <p:tavLst>
                                        <p:tav tm="0">
                                          <p:val>
                                            <p:strVal val="#ppt_w*0.70"/>
                                          </p:val>
                                        </p:tav>
                                        <p:tav tm="100000">
                                          <p:val>
                                            <p:strVal val="#ppt_w"/>
                                          </p:val>
                                        </p:tav>
                                      </p:tavLst>
                                    </p:anim>
                                    <p:anim calcmode="lin" valueType="num">
                                      <p:cBhvr>
                                        <p:cTn id="18" dur="1000" fill="hold"/>
                                        <p:tgtEl>
                                          <p:spTgt spid="231427">
                                            <p:txEl>
                                              <p:pRg st="2" end="2"/>
                                            </p:txEl>
                                          </p:spTgt>
                                        </p:tgtEl>
                                        <p:attrNameLst>
                                          <p:attrName>ppt_h</p:attrName>
                                        </p:attrNameLst>
                                      </p:cBhvr>
                                      <p:tavLst>
                                        <p:tav tm="0">
                                          <p:val>
                                            <p:strVal val="#ppt_h"/>
                                          </p:val>
                                        </p:tav>
                                        <p:tav tm="100000">
                                          <p:val>
                                            <p:strVal val="#ppt_h"/>
                                          </p:val>
                                        </p:tav>
                                      </p:tavLst>
                                    </p:anim>
                                    <p:animEffect transition="in" filter="fade">
                                      <p:cBhvr>
                                        <p:cTn id="19" dur="1000"/>
                                        <p:tgtEl>
                                          <p:spTgt spid="231427">
                                            <p:txEl>
                                              <p:pRg st="2" end="2"/>
                                            </p:txEl>
                                          </p:spTgt>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231427">
                                            <p:txEl>
                                              <p:pRg st="3" end="3"/>
                                            </p:txEl>
                                          </p:spTgt>
                                        </p:tgtEl>
                                        <p:attrNameLst>
                                          <p:attrName>style.visibility</p:attrName>
                                        </p:attrNameLst>
                                      </p:cBhvr>
                                      <p:to>
                                        <p:strVal val="visible"/>
                                      </p:to>
                                    </p:set>
                                    <p:anim calcmode="lin" valueType="num">
                                      <p:cBhvr>
                                        <p:cTn id="22" dur="1000" fill="hold"/>
                                        <p:tgtEl>
                                          <p:spTgt spid="231427">
                                            <p:txEl>
                                              <p:pRg st="3" end="3"/>
                                            </p:txEl>
                                          </p:spTgt>
                                        </p:tgtEl>
                                        <p:attrNameLst>
                                          <p:attrName>ppt_w</p:attrName>
                                        </p:attrNameLst>
                                      </p:cBhvr>
                                      <p:tavLst>
                                        <p:tav tm="0">
                                          <p:val>
                                            <p:strVal val="#ppt_w*0.70"/>
                                          </p:val>
                                        </p:tav>
                                        <p:tav tm="100000">
                                          <p:val>
                                            <p:strVal val="#ppt_w"/>
                                          </p:val>
                                        </p:tav>
                                      </p:tavLst>
                                    </p:anim>
                                    <p:anim calcmode="lin" valueType="num">
                                      <p:cBhvr>
                                        <p:cTn id="23" dur="1000" fill="hold"/>
                                        <p:tgtEl>
                                          <p:spTgt spid="231427">
                                            <p:txEl>
                                              <p:pRg st="3" end="3"/>
                                            </p:txEl>
                                          </p:spTgt>
                                        </p:tgtEl>
                                        <p:attrNameLst>
                                          <p:attrName>ppt_h</p:attrName>
                                        </p:attrNameLst>
                                      </p:cBhvr>
                                      <p:tavLst>
                                        <p:tav tm="0">
                                          <p:val>
                                            <p:strVal val="#ppt_h"/>
                                          </p:val>
                                        </p:tav>
                                        <p:tav tm="100000">
                                          <p:val>
                                            <p:strVal val="#ppt_h"/>
                                          </p:val>
                                        </p:tav>
                                      </p:tavLst>
                                    </p:anim>
                                    <p:animEffect transition="in" filter="fade">
                                      <p:cBhvr>
                                        <p:cTn id="24" dur="1000"/>
                                        <p:tgtEl>
                                          <p:spTgt spid="231427">
                                            <p:txEl>
                                              <p:pRg st="3" end="3"/>
                                            </p:txEl>
                                          </p:spTgt>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231427">
                                            <p:txEl>
                                              <p:pRg st="4" end="4"/>
                                            </p:txEl>
                                          </p:spTgt>
                                        </p:tgtEl>
                                        <p:attrNameLst>
                                          <p:attrName>style.visibility</p:attrName>
                                        </p:attrNameLst>
                                      </p:cBhvr>
                                      <p:to>
                                        <p:strVal val="visible"/>
                                      </p:to>
                                    </p:set>
                                    <p:anim calcmode="lin" valueType="num">
                                      <p:cBhvr>
                                        <p:cTn id="27" dur="1000" fill="hold"/>
                                        <p:tgtEl>
                                          <p:spTgt spid="231427">
                                            <p:txEl>
                                              <p:pRg st="4" end="4"/>
                                            </p:txEl>
                                          </p:spTgt>
                                        </p:tgtEl>
                                        <p:attrNameLst>
                                          <p:attrName>ppt_w</p:attrName>
                                        </p:attrNameLst>
                                      </p:cBhvr>
                                      <p:tavLst>
                                        <p:tav tm="0">
                                          <p:val>
                                            <p:strVal val="#ppt_w*0.70"/>
                                          </p:val>
                                        </p:tav>
                                        <p:tav tm="100000">
                                          <p:val>
                                            <p:strVal val="#ppt_w"/>
                                          </p:val>
                                        </p:tav>
                                      </p:tavLst>
                                    </p:anim>
                                    <p:anim calcmode="lin" valueType="num">
                                      <p:cBhvr>
                                        <p:cTn id="28" dur="1000" fill="hold"/>
                                        <p:tgtEl>
                                          <p:spTgt spid="231427">
                                            <p:txEl>
                                              <p:pRg st="4" end="4"/>
                                            </p:txEl>
                                          </p:spTgt>
                                        </p:tgtEl>
                                        <p:attrNameLst>
                                          <p:attrName>ppt_h</p:attrName>
                                        </p:attrNameLst>
                                      </p:cBhvr>
                                      <p:tavLst>
                                        <p:tav tm="0">
                                          <p:val>
                                            <p:strVal val="#ppt_h"/>
                                          </p:val>
                                        </p:tav>
                                        <p:tav tm="100000">
                                          <p:val>
                                            <p:strVal val="#ppt_h"/>
                                          </p:val>
                                        </p:tav>
                                      </p:tavLst>
                                    </p:anim>
                                    <p:animEffect transition="in" filter="fade">
                                      <p:cBhvr>
                                        <p:cTn id="29" dur="1000"/>
                                        <p:tgtEl>
                                          <p:spTgt spid="231427">
                                            <p:txEl>
                                              <p:pRg st="4" end="4"/>
                                            </p:txEl>
                                          </p:spTgt>
                                        </p:tgtEl>
                                      </p:cBhvr>
                                    </p:animEffect>
                                  </p:childTnLst>
                                </p:cTn>
                              </p:par>
                            </p:childTnLst>
                          </p:cTn>
                        </p:par>
                        <p:par>
                          <p:cTn id="30" fill="hold" nodeType="afterGroup">
                            <p:stCondLst>
                              <p:cond delay="1000"/>
                            </p:stCondLst>
                            <p:childTnLst>
                              <p:par>
                                <p:cTn id="31" presetID="55" presetClass="entr" presetSubtype="0" fill="hold" grpId="0" nodeType="afterEffect">
                                  <p:stCondLst>
                                    <p:cond delay="0"/>
                                  </p:stCondLst>
                                  <p:childTnLst>
                                    <p:set>
                                      <p:cBhvr>
                                        <p:cTn id="32" dur="1" fill="hold">
                                          <p:stCondLst>
                                            <p:cond delay="0"/>
                                          </p:stCondLst>
                                        </p:cTn>
                                        <p:tgtEl>
                                          <p:spTgt spid="231427">
                                            <p:txEl>
                                              <p:pRg st="5" end="5"/>
                                            </p:txEl>
                                          </p:spTgt>
                                        </p:tgtEl>
                                        <p:attrNameLst>
                                          <p:attrName>style.visibility</p:attrName>
                                        </p:attrNameLst>
                                      </p:cBhvr>
                                      <p:to>
                                        <p:strVal val="visible"/>
                                      </p:to>
                                    </p:set>
                                    <p:anim calcmode="lin" valueType="num">
                                      <p:cBhvr>
                                        <p:cTn id="33" dur="1000" fill="hold"/>
                                        <p:tgtEl>
                                          <p:spTgt spid="231427">
                                            <p:txEl>
                                              <p:pRg st="5" end="5"/>
                                            </p:txEl>
                                          </p:spTgt>
                                        </p:tgtEl>
                                        <p:attrNameLst>
                                          <p:attrName>ppt_w</p:attrName>
                                        </p:attrNameLst>
                                      </p:cBhvr>
                                      <p:tavLst>
                                        <p:tav tm="0">
                                          <p:val>
                                            <p:strVal val="#ppt_w*0.70"/>
                                          </p:val>
                                        </p:tav>
                                        <p:tav tm="100000">
                                          <p:val>
                                            <p:strVal val="#ppt_w"/>
                                          </p:val>
                                        </p:tav>
                                      </p:tavLst>
                                    </p:anim>
                                    <p:anim calcmode="lin" valueType="num">
                                      <p:cBhvr>
                                        <p:cTn id="34" dur="1000" fill="hold"/>
                                        <p:tgtEl>
                                          <p:spTgt spid="231427">
                                            <p:txEl>
                                              <p:pRg st="5" end="5"/>
                                            </p:txEl>
                                          </p:spTgt>
                                        </p:tgtEl>
                                        <p:attrNameLst>
                                          <p:attrName>ppt_h</p:attrName>
                                        </p:attrNameLst>
                                      </p:cBhvr>
                                      <p:tavLst>
                                        <p:tav tm="0">
                                          <p:val>
                                            <p:strVal val="#ppt_h"/>
                                          </p:val>
                                        </p:tav>
                                        <p:tav tm="100000">
                                          <p:val>
                                            <p:strVal val="#ppt_h"/>
                                          </p:val>
                                        </p:tav>
                                      </p:tavLst>
                                    </p:anim>
                                    <p:animEffect transition="in" filter="fade">
                                      <p:cBhvr>
                                        <p:cTn id="35" dur="1000"/>
                                        <p:tgtEl>
                                          <p:spTgt spid="231427">
                                            <p:txEl>
                                              <p:pRg st="5" end="5"/>
                                            </p:txEl>
                                          </p:spTgt>
                                        </p:tgtEl>
                                      </p:cBhvr>
                                    </p:animEffect>
                                  </p:childTnLst>
                                </p:cTn>
                              </p:par>
                            </p:childTnLst>
                          </p:cTn>
                        </p:par>
                        <p:par>
                          <p:cTn id="36" fill="hold" nodeType="afterGroup">
                            <p:stCondLst>
                              <p:cond delay="2000"/>
                            </p:stCondLst>
                            <p:childTnLst>
                              <p:par>
                                <p:cTn id="37" presetID="55" presetClass="entr" presetSubtype="0" fill="hold" grpId="0" nodeType="afterEffect">
                                  <p:stCondLst>
                                    <p:cond delay="0"/>
                                  </p:stCondLst>
                                  <p:childTnLst>
                                    <p:set>
                                      <p:cBhvr>
                                        <p:cTn id="38" dur="1" fill="hold">
                                          <p:stCondLst>
                                            <p:cond delay="0"/>
                                          </p:stCondLst>
                                        </p:cTn>
                                        <p:tgtEl>
                                          <p:spTgt spid="231427">
                                            <p:txEl>
                                              <p:pRg st="6" end="6"/>
                                            </p:txEl>
                                          </p:spTgt>
                                        </p:tgtEl>
                                        <p:attrNameLst>
                                          <p:attrName>style.visibility</p:attrName>
                                        </p:attrNameLst>
                                      </p:cBhvr>
                                      <p:to>
                                        <p:strVal val="visible"/>
                                      </p:to>
                                    </p:set>
                                    <p:anim calcmode="lin" valueType="num">
                                      <p:cBhvr>
                                        <p:cTn id="39" dur="1000" fill="hold"/>
                                        <p:tgtEl>
                                          <p:spTgt spid="231427">
                                            <p:txEl>
                                              <p:pRg st="6" end="6"/>
                                            </p:txEl>
                                          </p:spTgt>
                                        </p:tgtEl>
                                        <p:attrNameLst>
                                          <p:attrName>ppt_w</p:attrName>
                                        </p:attrNameLst>
                                      </p:cBhvr>
                                      <p:tavLst>
                                        <p:tav tm="0">
                                          <p:val>
                                            <p:strVal val="#ppt_w*0.70"/>
                                          </p:val>
                                        </p:tav>
                                        <p:tav tm="100000">
                                          <p:val>
                                            <p:strVal val="#ppt_w"/>
                                          </p:val>
                                        </p:tav>
                                      </p:tavLst>
                                    </p:anim>
                                    <p:anim calcmode="lin" valueType="num">
                                      <p:cBhvr>
                                        <p:cTn id="40" dur="1000" fill="hold"/>
                                        <p:tgtEl>
                                          <p:spTgt spid="231427">
                                            <p:txEl>
                                              <p:pRg st="6" end="6"/>
                                            </p:txEl>
                                          </p:spTgt>
                                        </p:tgtEl>
                                        <p:attrNameLst>
                                          <p:attrName>ppt_h</p:attrName>
                                        </p:attrNameLst>
                                      </p:cBhvr>
                                      <p:tavLst>
                                        <p:tav tm="0">
                                          <p:val>
                                            <p:strVal val="#ppt_h"/>
                                          </p:val>
                                        </p:tav>
                                        <p:tav tm="100000">
                                          <p:val>
                                            <p:strVal val="#ppt_h"/>
                                          </p:val>
                                        </p:tav>
                                      </p:tavLst>
                                    </p:anim>
                                    <p:animEffect transition="in" filter="fade">
                                      <p:cBhvr>
                                        <p:cTn id="41" dur="1000"/>
                                        <p:tgtEl>
                                          <p:spTgt spid="231427">
                                            <p:txEl>
                                              <p:pRg st="6" end="6"/>
                                            </p:txEl>
                                          </p:spTgt>
                                        </p:tgtEl>
                                      </p:cBhvr>
                                    </p:animEffect>
                                  </p:childTnLst>
                                </p:cTn>
                              </p:par>
                            </p:childTnLst>
                          </p:cTn>
                        </p:par>
                        <p:par>
                          <p:cTn id="42" fill="hold" nodeType="afterGroup">
                            <p:stCondLst>
                              <p:cond delay="3000"/>
                            </p:stCondLst>
                            <p:childTnLst>
                              <p:par>
                                <p:cTn id="43" presetID="55" presetClass="entr" presetSubtype="0" fill="hold" grpId="0" nodeType="afterEffect">
                                  <p:stCondLst>
                                    <p:cond delay="0"/>
                                  </p:stCondLst>
                                  <p:childTnLst>
                                    <p:set>
                                      <p:cBhvr>
                                        <p:cTn id="44" dur="1" fill="hold">
                                          <p:stCondLst>
                                            <p:cond delay="0"/>
                                          </p:stCondLst>
                                        </p:cTn>
                                        <p:tgtEl>
                                          <p:spTgt spid="231427">
                                            <p:txEl>
                                              <p:pRg st="7" end="7"/>
                                            </p:txEl>
                                          </p:spTgt>
                                        </p:tgtEl>
                                        <p:attrNameLst>
                                          <p:attrName>style.visibility</p:attrName>
                                        </p:attrNameLst>
                                      </p:cBhvr>
                                      <p:to>
                                        <p:strVal val="visible"/>
                                      </p:to>
                                    </p:set>
                                    <p:anim calcmode="lin" valueType="num">
                                      <p:cBhvr>
                                        <p:cTn id="45" dur="1000" fill="hold"/>
                                        <p:tgtEl>
                                          <p:spTgt spid="231427">
                                            <p:txEl>
                                              <p:pRg st="7" end="7"/>
                                            </p:txEl>
                                          </p:spTgt>
                                        </p:tgtEl>
                                        <p:attrNameLst>
                                          <p:attrName>ppt_w</p:attrName>
                                        </p:attrNameLst>
                                      </p:cBhvr>
                                      <p:tavLst>
                                        <p:tav tm="0">
                                          <p:val>
                                            <p:strVal val="#ppt_w*0.70"/>
                                          </p:val>
                                        </p:tav>
                                        <p:tav tm="100000">
                                          <p:val>
                                            <p:strVal val="#ppt_w"/>
                                          </p:val>
                                        </p:tav>
                                      </p:tavLst>
                                    </p:anim>
                                    <p:anim calcmode="lin" valueType="num">
                                      <p:cBhvr>
                                        <p:cTn id="46" dur="1000" fill="hold"/>
                                        <p:tgtEl>
                                          <p:spTgt spid="231427">
                                            <p:txEl>
                                              <p:pRg st="7" end="7"/>
                                            </p:txEl>
                                          </p:spTgt>
                                        </p:tgtEl>
                                        <p:attrNameLst>
                                          <p:attrName>ppt_h</p:attrName>
                                        </p:attrNameLst>
                                      </p:cBhvr>
                                      <p:tavLst>
                                        <p:tav tm="0">
                                          <p:val>
                                            <p:strVal val="#ppt_h"/>
                                          </p:val>
                                        </p:tav>
                                        <p:tav tm="100000">
                                          <p:val>
                                            <p:strVal val="#ppt_h"/>
                                          </p:val>
                                        </p:tav>
                                      </p:tavLst>
                                    </p:anim>
                                    <p:animEffect transition="in" filter="fade">
                                      <p:cBhvr>
                                        <p:cTn id="47" dur="1000"/>
                                        <p:tgtEl>
                                          <p:spTgt spid="231427">
                                            <p:txEl>
                                              <p:pRg st="7" end="7"/>
                                            </p:txEl>
                                          </p:spTgt>
                                        </p:tgtEl>
                                      </p:cBhvr>
                                    </p:animEffect>
                                  </p:childTnLst>
                                </p:cTn>
                              </p:par>
                            </p:childTnLst>
                          </p:cTn>
                        </p:par>
                        <p:par>
                          <p:cTn id="48" fill="hold" nodeType="afterGroup">
                            <p:stCondLst>
                              <p:cond delay="4000"/>
                            </p:stCondLst>
                            <p:childTnLst>
                              <p:par>
                                <p:cTn id="49" presetID="55" presetClass="entr" presetSubtype="0" fill="hold" grpId="0" nodeType="afterEffect">
                                  <p:stCondLst>
                                    <p:cond delay="0"/>
                                  </p:stCondLst>
                                  <p:childTnLst>
                                    <p:set>
                                      <p:cBhvr>
                                        <p:cTn id="50" dur="1" fill="hold">
                                          <p:stCondLst>
                                            <p:cond delay="0"/>
                                          </p:stCondLst>
                                        </p:cTn>
                                        <p:tgtEl>
                                          <p:spTgt spid="231427">
                                            <p:txEl>
                                              <p:pRg st="8" end="8"/>
                                            </p:txEl>
                                          </p:spTgt>
                                        </p:tgtEl>
                                        <p:attrNameLst>
                                          <p:attrName>style.visibility</p:attrName>
                                        </p:attrNameLst>
                                      </p:cBhvr>
                                      <p:to>
                                        <p:strVal val="visible"/>
                                      </p:to>
                                    </p:set>
                                    <p:anim calcmode="lin" valueType="num">
                                      <p:cBhvr>
                                        <p:cTn id="51" dur="1000" fill="hold"/>
                                        <p:tgtEl>
                                          <p:spTgt spid="231427">
                                            <p:txEl>
                                              <p:pRg st="8" end="8"/>
                                            </p:txEl>
                                          </p:spTgt>
                                        </p:tgtEl>
                                        <p:attrNameLst>
                                          <p:attrName>ppt_w</p:attrName>
                                        </p:attrNameLst>
                                      </p:cBhvr>
                                      <p:tavLst>
                                        <p:tav tm="0">
                                          <p:val>
                                            <p:strVal val="#ppt_w*0.70"/>
                                          </p:val>
                                        </p:tav>
                                        <p:tav tm="100000">
                                          <p:val>
                                            <p:strVal val="#ppt_w"/>
                                          </p:val>
                                        </p:tav>
                                      </p:tavLst>
                                    </p:anim>
                                    <p:anim calcmode="lin" valueType="num">
                                      <p:cBhvr>
                                        <p:cTn id="52" dur="1000" fill="hold"/>
                                        <p:tgtEl>
                                          <p:spTgt spid="231427">
                                            <p:txEl>
                                              <p:pRg st="8" end="8"/>
                                            </p:txEl>
                                          </p:spTgt>
                                        </p:tgtEl>
                                        <p:attrNameLst>
                                          <p:attrName>ppt_h</p:attrName>
                                        </p:attrNameLst>
                                      </p:cBhvr>
                                      <p:tavLst>
                                        <p:tav tm="0">
                                          <p:val>
                                            <p:strVal val="#ppt_h"/>
                                          </p:val>
                                        </p:tav>
                                        <p:tav tm="100000">
                                          <p:val>
                                            <p:strVal val="#ppt_h"/>
                                          </p:val>
                                        </p:tav>
                                      </p:tavLst>
                                    </p:anim>
                                    <p:animEffect transition="in" filter="fade">
                                      <p:cBhvr>
                                        <p:cTn id="53" dur="1000"/>
                                        <p:tgtEl>
                                          <p:spTgt spid="23142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7" grpId="0" build="p"/>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Slide Number Placeholder 4"/>
          <p:cNvSpPr>
            <a:spLocks noGrp="1"/>
          </p:cNvSpPr>
          <p:nvPr>
            <p:ph type="sldNum" sz="quarter" idx="11"/>
          </p:nvPr>
        </p:nvSpPr>
        <p:spPr>
          <a:noFill/>
        </p:spPr>
        <p:txBody>
          <a:bodyPr/>
          <a:lstStyle/>
          <a:p>
            <a:fld id="{2F665CD2-6A41-470C-B8D8-FE8C6EDF533C}" type="slidenum">
              <a:rPr lang="he-IL" smtClean="0"/>
              <a:pPr/>
              <a:t>51</a:t>
            </a:fld>
            <a:endParaRPr lang="en-US" smtClean="0"/>
          </a:p>
        </p:txBody>
      </p:sp>
      <p:sp>
        <p:nvSpPr>
          <p:cNvPr id="54275" name="Rectangle 2"/>
          <p:cNvSpPr>
            <a:spLocks noGrp="1" noChangeArrowheads="1"/>
          </p:cNvSpPr>
          <p:nvPr>
            <p:ph type="title"/>
          </p:nvPr>
        </p:nvSpPr>
        <p:spPr>
          <a:xfrm>
            <a:off x="900113" y="0"/>
            <a:ext cx="7158037" cy="1412875"/>
          </a:xfrm>
        </p:spPr>
        <p:txBody>
          <a:bodyPr/>
          <a:lstStyle/>
          <a:p>
            <a:pPr eaLnBrk="1" hangingPunct="1"/>
            <a:r>
              <a:rPr lang="he-IL" smtClean="0"/>
              <a:t>מדגם אשכולות </a:t>
            </a:r>
            <a:endParaRPr lang="en-US" smtClean="0"/>
          </a:p>
        </p:txBody>
      </p:sp>
      <p:sp>
        <p:nvSpPr>
          <p:cNvPr id="232451" name="Rectangle 3"/>
          <p:cNvSpPr>
            <a:spLocks noGrp="1" noChangeArrowheads="1"/>
          </p:cNvSpPr>
          <p:nvPr>
            <p:ph type="body" idx="1"/>
          </p:nvPr>
        </p:nvSpPr>
        <p:spPr>
          <a:xfrm>
            <a:off x="755650" y="1557338"/>
            <a:ext cx="8151813" cy="4895850"/>
          </a:xfrm>
        </p:spPr>
        <p:txBody>
          <a:bodyPr/>
          <a:lstStyle/>
          <a:p>
            <a:pPr marL="342900" indent="-342900" eaLnBrk="1" hangingPunct="1">
              <a:lnSpc>
                <a:spcPct val="95000"/>
              </a:lnSpc>
              <a:buClr>
                <a:srgbClr val="0000FF"/>
              </a:buClr>
              <a:buFont typeface="Wingdings" pitchFamily="2" charset="2"/>
              <a:buChar char="r"/>
            </a:pPr>
            <a:r>
              <a:rPr lang="he-IL" sz="2400" smtClean="0"/>
              <a:t>כאשר לא ניתן להגדיר שכבות ברורות או כאשר לא ניתן להשיג את החלוקה לשכבות בפועל. </a:t>
            </a:r>
          </a:p>
          <a:p>
            <a:pPr marL="342900" indent="-342900" eaLnBrk="1" hangingPunct="1">
              <a:lnSpc>
                <a:spcPct val="95000"/>
              </a:lnSpc>
              <a:buClr>
                <a:srgbClr val="0000FF"/>
              </a:buClr>
              <a:buFont typeface="Wingdings" pitchFamily="2" charset="2"/>
              <a:buChar char="r"/>
            </a:pPr>
            <a:r>
              <a:rPr lang="he-IL" sz="2400" smtClean="0"/>
              <a:t>שיקולים תקציביים (מדגם שכבות לרוב יקר כיוון שצריך לאסוף אינפורמציה מוקדמת לגבי החלוקה לשכבות).</a:t>
            </a:r>
          </a:p>
          <a:p>
            <a:pPr marL="342900" indent="-342900" eaLnBrk="1" hangingPunct="1">
              <a:lnSpc>
                <a:spcPct val="95000"/>
              </a:lnSpc>
              <a:buClr>
                <a:srgbClr val="0000FF"/>
              </a:buClr>
              <a:buFont typeface="Wingdings" pitchFamily="2" charset="2"/>
              <a:buChar char="r"/>
            </a:pPr>
            <a:r>
              <a:rPr lang="he-IL" sz="2400" smtClean="0"/>
              <a:t>מגדירים אשכולות ומתוכם דוגמים מקרית מספר אשכולות </a:t>
            </a:r>
            <a:r>
              <a:rPr lang="he-IL" sz="2400" u="sng" smtClean="0"/>
              <a:t>בשלמותם</a:t>
            </a:r>
            <a:r>
              <a:rPr lang="he-IL" sz="2400" smtClean="0"/>
              <a:t>.</a:t>
            </a:r>
          </a:p>
          <a:p>
            <a:pPr marL="342900" indent="-342900" eaLnBrk="1" hangingPunct="1">
              <a:lnSpc>
                <a:spcPct val="95000"/>
              </a:lnSpc>
              <a:buClr>
                <a:srgbClr val="0000FF"/>
              </a:buClr>
              <a:buFont typeface="Wingdings" pitchFamily="2" charset="2"/>
              <a:buChar char="r"/>
            </a:pPr>
            <a:r>
              <a:rPr lang="he-IL" sz="2400" smtClean="0"/>
              <a:t>בשונה ממדגם שכבות,</a:t>
            </a:r>
            <a:r>
              <a:rPr lang="he-IL" sz="2400" u="sng" smtClean="0"/>
              <a:t> כאן השאיפה להומוגניות (אחידות) בין האשכולות ולהטרוגניות (שונות) בתוך האשכול.</a:t>
            </a:r>
          </a:p>
          <a:p>
            <a:pPr marL="342900" indent="-342900" eaLnBrk="1" hangingPunct="1">
              <a:lnSpc>
                <a:spcPct val="95000"/>
              </a:lnSpc>
              <a:buClr>
                <a:srgbClr val="0000FF"/>
              </a:buClr>
              <a:buFont typeface="Wingdings" pitchFamily="2" charset="2"/>
              <a:buChar char="r"/>
            </a:pPr>
            <a:r>
              <a:rPr lang="he-IL" sz="2400" smtClean="0"/>
              <a:t>דו</a:t>
            </a:r>
            <a:r>
              <a:rPr lang="he-IL" sz="2400" i="1" smtClean="0"/>
              <a:t>גמאות: </a:t>
            </a:r>
          </a:p>
          <a:p>
            <a:pPr marL="742950" lvl="1" indent="-285750" eaLnBrk="1" hangingPunct="1">
              <a:lnSpc>
                <a:spcPct val="95000"/>
              </a:lnSpc>
              <a:buClr>
                <a:srgbClr val="0000FF"/>
              </a:buClr>
            </a:pPr>
            <a:r>
              <a:rPr lang="he-IL" sz="1600" i="1" smtClean="0"/>
              <a:t>סיבות לנשירה מבית ספר [...כי לא ניתן לקבל את השכבות מסיבות אתיות]. </a:t>
            </a:r>
          </a:p>
          <a:p>
            <a:pPr marL="742950" lvl="1" indent="-285750" eaLnBrk="1" hangingPunct="1">
              <a:lnSpc>
                <a:spcPct val="95000"/>
              </a:lnSpc>
              <a:buClr>
                <a:srgbClr val="0000FF"/>
              </a:buClr>
            </a:pPr>
            <a:r>
              <a:rPr lang="he-IL" sz="1600" i="1" smtClean="0"/>
              <a:t>שביעות רצון משידורי הערוץ הראשון, חלוקה לאשכולות (אזורים במדינה) ודגימת אזורים מסוימים בשלמותם. כיצד הייתם הופכים מדגם זה למדגם שכבות?</a:t>
            </a:r>
          </a:p>
          <a:p>
            <a:pPr marL="742950" lvl="1" indent="-285750" eaLnBrk="1" hangingPunct="1">
              <a:lnSpc>
                <a:spcPct val="95000"/>
              </a:lnSpc>
              <a:buClr>
                <a:srgbClr val="0000FF"/>
              </a:buClr>
            </a:pPr>
            <a:r>
              <a:rPr lang="he-IL" sz="1600" i="1" smtClean="0"/>
              <a:t>הוצאות חיילים בצבא, קרוב לוודאי שיש הבדלים גדולים בהתאם לדרגות אולם לא ניתן להשיג את השכבות</a:t>
            </a:r>
            <a:r>
              <a:rPr lang="en-US" sz="1600" i="1" smtClean="0"/>
              <a:t> </a:t>
            </a:r>
            <a:r>
              <a:rPr lang="he-IL" sz="1600" i="1" smtClean="0"/>
              <a:t>(דרגות) מטעמי סודיות ועל כן נבצע – דגימת אשכולות ע"פ גדודים. גדודים 2 15 ו – 82 נדגמו בשלמותם. בתקווה שבכל גדוד יש הטרוגניות רבה (מכל הדרגות).</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32451">
                                            <p:txEl>
                                              <p:pRg st="0" end="0"/>
                                            </p:txEl>
                                          </p:spTgt>
                                        </p:tgtEl>
                                        <p:attrNameLst>
                                          <p:attrName>style.visibility</p:attrName>
                                        </p:attrNameLst>
                                      </p:cBhvr>
                                      <p:to>
                                        <p:strVal val="visible"/>
                                      </p:to>
                                    </p:set>
                                    <p:anim calcmode="lin" valueType="num">
                                      <p:cBhvr>
                                        <p:cTn id="7" dur="1000" fill="hold"/>
                                        <p:tgtEl>
                                          <p:spTgt spid="23245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3245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32451">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32451">
                                            <p:txEl>
                                              <p:pRg st="1" end="1"/>
                                            </p:txEl>
                                          </p:spTgt>
                                        </p:tgtEl>
                                        <p:attrNameLst>
                                          <p:attrName>style.visibility</p:attrName>
                                        </p:attrNameLst>
                                      </p:cBhvr>
                                      <p:to>
                                        <p:strVal val="visible"/>
                                      </p:to>
                                    </p:set>
                                    <p:anim calcmode="lin" valueType="num">
                                      <p:cBhvr>
                                        <p:cTn id="13" dur="1000" fill="hold"/>
                                        <p:tgtEl>
                                          <p:spTgt spid="232451">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32451">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32451">
                                            <p:txEl>
                                              <p:pRg st="1" end="1"/>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32451">
                                            <p:txEl>
                                              <p:pRg st="2" end="2"/>
                                            </p:txEl>
                                          </p:spTgt>
                                        </p:tgtEl>
                                        <p:attrNameLst>
                                          <p:attrName>style.visibility</p:attrName>
                                        </p:attrNameLst>
                                      </p:cBhvr>
                                      <p:to>
                                        <p:strVal val="visible"/>
                                      </p:to>
                                    </p:set>
                                    <p:anim calcmode="lin" valueType="num">
                                      <p:cBhvr>
                                        <p:cTn id="19" dur="1000" fill="hold"/>
                                        <p:tgtEl>
                                          <p:spTgt spid="232451">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232451">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232451">
                                            <p:txEl>
                                              <p:pRg st="2" end="2"/>
                                            </p:txEl>
                                          </p:spTgt>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232451">
                                            <p:txEl>
                                              <p:pRg st="3" end="3"/>
                                            </p:txEl>
                                          </p:spTgt>
                                        </p:tgtEl>
                                        <p:attrNameLst>
                                          <p:attrName>style.visibility</p:attrName>
                                        </p:attrNameLst>
                                      </p:cBhvr>
                                      <p:to>
                                        <p:strVal val="visible"/>
                                      </p:to>
                                    </p:set>
                                    <p:anim calcmode="lin" valueType="num">
                                      <p:cBhvr>
                                        <p:cTn id="25" dur="1000" fill="hold"/>
                                        <p:tgtEl>
                                          <p:spTgt spid="232451">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232451">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232451">
                                            <p:txEl>
                                              <p:pRg st="3" end="3"/>
                                            </p:txEl>
                                          </p:spTgt>
                                        </p:tgtEl>
                                      </p:cBhvr>
                                    </p:animEffect>
                                  </p:childTnLst>
                                </p:cTn>
                              </p:par>
                            </p:childTnLst>
                          </p:cTn>
                        </p:par>
                        <p:par>
                          <p:cTn id="28" fill="hold" nodeType="afterGroup">
                            <p:stCondLst>
                              <p:cond delay="4000"/>
                            </p:stCondLst>
                            <p:childTnLst>
                              <p:par>
                                <p:cTn id="29" presetID="55" presetClass="entr" presetSubtype="0" fill="hold" grpId="0" nodeType="afterEffect">
                                  <p:stCondLst>
                                    <p:cond delay="0"/>
                                  </p:stCondLst>
                                  <p:childTnLst>
                                    <p:set>
                                      <p:cBhvr>
                                        <p:cTn id="30" dur="1" fill="hold">
                                          <p:stCondLst>
                                            <p:cond delay="0"/>
                                          </p:stCondLst>
                                        </p:cTn>
                                        <p:tgtEl>
                                          <p:spTgt spid="232451">
                                            <p:txEl>
                                              <p:pRg st="4" end="4"/>
                                            </p:txEl>
                                          </p:spTgt>
                                        </p:tgtEl>
                                        <p:attrNameLst>
                                          <p:attrName>style.visibility</p:attrName>
                                        </p:attrNameLst>
                                      </p:cBhvr>
                                      <p:to>
                                        <p:strVal val="visible"/>
                                      </p:to>
                                    </p:set>
                                    <p:anim calcmode="lin" valueType="num">
                                      <p:cBhvr>
                                        <p:cTn id="31" dur="1000" fill="hold"/>
                                        <p:tgtEl>
                                          <p:spTgt spid="232451">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232451">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232451">
                                            <p:txEl>
                                              <p:pRg st="4" end="4"/>
                                            </p:txEl>
                                          </p:spTgt>
                                        </p:tgtEl>
                                      </p:cBhvr>
                                    </p:animEffect>
                                  </p:childTnLst>
                                </p:cTn>
                              </p:par>
                              <p:par>
                                <p:cTn id="34" presetID="55" presetClass="entr" presetSubtype="0" fill="hold" grpId="0" nodeType="withEffect">
                                  <p:stCondLst>
                                    <p:cond delay="0"/>
                                  </p:stCondLst>
                                  <p:childTnLst>
                                    <p:set>
                                      <p:cBhvr>
                                        <p:cTn id="35" dur="1" fill="hold">
                                          <p:stCondLst>
                                            <p:cond delay="0"/>
                                          </p:stCondLst>
                                        </p:cTn>
                                        <p:tgtEl>
                                          <p:spTgt spid="232451">
                                            <p:txEl>
                                              <p:pRg st="5" end="5"/>
                                            </p:txEl>
                                          </p:spTgt>
                                        </p:tgtEl>
                                        <p:attrNameLst>
                                          <p:attrName>style.visibility</p:attrName>
                                        </p:attrNameLst>
                                      </p:cBhvr>
                                      <p:to>
                                        <p:strVal val="visible"/>
                                      </p:to>
                                    </p:set>
                                    <p:anim calcmode="lin" valueType="num">
                                      <p:cBhvr>
                                        <p:cTn id="36" dur="1000" fill="hold"/>
                                        <p:tgtEl>
                                          <p:spTgt spid="232451">
                                            <p:txEl>
                                              <p:pRg st="5" end="5"/>
                                            </p:txEl>
                                          </p:spTgt>
                                        </p:tgtEl>
                                        <p:attrNameLst>
                                          <p:attrName>ppt_w</p:attrName>
                                        </p:attrNameLst>
                                      </p:cBhvr>
                                      <p:tavLst>
                                        <p:tav tm="0">
                                          <p:val>
                                            <p:strVal val="#ppt_w*0.70"/>
                                          </p:val>
                                        </p:tav>
                                        <p:tav tm="100000">
                                          <p:val>
                                            <p:strVal val="#ppt_w"/>
                                          </p:val>
                                        </p:tav>
                                      </p:tavLst>
                                    </p:anim>
                                    <p:anim calcmode="lin" valueType="num">
                                      <p:cBhvr>
                                        <p:cTn id="37" dur="1000" fill="hold"/>
                                        <p:tgtEl>
                                          <p:spTgt spid="232451">
                                            <p:txEl>
                                              <p:pRg st="5" end="5"/>
                                            </p:txEl>
                                          </p:spTgt>
                                        </p:tgtEl>
                                        <p:attrNameLst>
                                          <p:attrName>ppt_h</p:attrName>
                                        </p:attrNameLst>
                                      </p:cBhvr>
                                      <p:tavLst>
                                        <p:tav tm="0">
                                          <p:val>
                                            <p:strVal val="#ppt_h"/>
                                          </p:val>
                                        </p:tav>
                                        <p:tav tm="100000">
                                          <p:val>
                                            <p:strVal val="#ppt_h"/>
                                          </p:val>
                                        </p:tav>
                                      </p:tavLst>
                                    </p:anim>
                                    <p:animEffect transition="in" filter="fade">
                                      <p:cBhvr>
                                        <p:cTn id="38" dur="1000"/>
                                        <p:tgtEl>
                                          <p:spTgt spid="232451">
                                            <p:txEl>
                                              <p:pRg st="5" end="5"/>
                                            </p:txEl>
                                          </p:spTgt>
                                        </p:tgtEl>
                                      </p:cBhvr>
                                    </p:animEffect>
                                  </p:childTnLst>
                                </p:cTn>
                              </p:par>
                              <p:par>
                                <p:cTn id="39" presetID="55" presetClass="entr" presetSubtype="0" fill="hold" grpId="0" nodeType="withEffect">
                                  <p:stCondLst>
                                    <p:cond delay="0"/>
                                  </p:stCondLst>
                                  <p:childTnLst>
                                    <p:set>
                                      <p:cBhvr>
                                        <p:cTn id="40" dur="1" fill="hold">
                                          <p:stCondLst>
                                            <p:cond delay="0"/>
                                          </p:stCondLst>
                                        </p:cTn>
                                        <p:tgtEl>
                                          <p:spTgt spid="232451">
                                            <p:txEl>
                                              <p:pRg st="6" end="6"/>
                                            </p:txEl>
                                          </p:spTgt>
                                        </p:tgtEl>
                                        <p:attrNameLst>
                                          <p:attrName>style.visibility</p:attrName>
                                        </p:attrNameLst>
                                      </p:cBhvr>
                                      <p:to>
                                        <p:strVal val="visible"/>
                                      </p:to>
                                    </p:set>
                                    <p:anim calcmode="lin" valueType="num">
                                      <p:cBhvr>
                                        <p:cTn id="41" dur="1000" fill="hold"/>
                                        <p:tgtEl>
                                          <p:spTgt spid="232451">
                                            <p:txEl>
                                              <p:pRg st="6" end="6"/>
                                            </p:txEl>
                                          </p:spTgt>
                                        </p:tgtEl>
                                        <p:attrNameLst>
                                          <p:attrName>ppt_w</p:attrName>
                                        </p:attrNameLst>
                                      </p:cBhvr>
                                      <p:tavLst>
                                        <p:tav tm="0">
                                          <p:val>
                                            <p:strVal val="#ppt_w*0.70"/>
                                          </p:val>
                                        </p:tav>
                                        <p:tav tm="100000">
                                          <p:val>
                                            <p:strVal val="#ppt_w"/>
                                          </p:val>
                                        </p:tav>
                                      </p:tavLst>
                                    </p:anim>
                                    <p:anim calcmode="lin" valueType="num">
                                      <p:cBhvr>
                                        <p:cTn id="42" dur="1000" fill="hold"/>
                                        <p:tgtEl>
                                          <p:spTgt spid="232451">
                                            <p:txEl>
                                              <p:pRg st="6" end="6"/>
                                            </p:txEl>
                                          </p:spTgt>
                                        </p:tgtEl>
                                        <p:attrNameLst>
                                          <p:attrName>ppt_h</p:attrName>
                                        </p:attrNameLst>
                                      </p:cBhvr>
                                      <p:tavLst>
                                        <p:tav tm="0">
                                          <p:val>
                                            <p:strVal val="#ppt_h"/>
                                          </p:val>
                                        </p:tav>
                                        <p:tav tm="100000">
                                          <p:val>
                                            <p:strVal val="#ppt_h"/>
                                          </p:val>
                                        </p:tav>
                                      </p:tavLst>
                                    </p:anim>
                                    <p:animEffect transition="in" filter="fade">
                                      <p:cBhvr>
                                        <p:cTn id="43" dur="1000"/>
                                        <p:tgtEl>
                                          <p:spTgt spid="232451">
                                            <p:txEl>
                                              <p:pRg st="6" end="6"/>
                                            </p:txEl>
                                          </p:spTgt>
                                        </p:tgtEl>
                                      </p:cBhvr>
                                    </p:animEffect>
                                  </p:childTnLst>
                                </p:cTn>
                              </p:par>
                              <p:par>
                                <p:cTn id="44" presetID="55" presetClass="entr" presetSubtype="0" fill="hold" grpId="0" nodeType="withEffect">
                                  <p:stCondLst>
                                    <p:cond delay="0"/>
                                  </p:stCondLst>
                                  <p:childTnLst>
                                    <p:set>
                                      <p:cBhvr>
                                        <p:cTn id="45" dur="1" fill="hold">
                                          <p:stCondLst>
                                            <p:cond delay="0"/>
                                          </p:stCondLst>
                                        </p:cTn>
                                        <p:tgtEl>
                                          <p:spTgt spid="232451">
                                            <p:txEl>
                                              <p:pRg st="7" end="7"/>
                                            </p:txEl>
                                          </p:spTgt>
                                        </p:tgtEl>
                                        <p:attrNameLst>
                                          <p:attrName>style.visibility</p:attrName>
                                        </p:attrNameLst>
                                      </p:cBhvr>
                                      <p:to>
                                        <p:strVal val="visible"/>
                                      </p:to>
                                    </p:set>
                                    <p:anim calcmode="lin" valueType="num">
                                      <p:cBhvr>
                                        <p:cTn id="46" dur="1000" fill="hold"/>
                                        <p:tgtEl>
                                          <p:spTgt spid="232451">
                                            <p:txEl>
                                              <p:pRg st="7" end="7"/>
                                            </p:txEl>
                                          </p:spTgt>
                                        </p:tgtEl>
                                        <p:attrNameLst>
                                          <p:attrName>ppt_w</p:attrName>
                                        </p:attrNameLst>
                                      </p:cBhvr>
                                      <p:tavLst>
                                        <p:tav tm="0">
                                          <p:val>
                                            <p:strVal val="#ppt_w*0.70"/>
                                          </p:val>
                                        </p:tav>
                                        <p:tav tm="100000">
                                          <p:val>
                                            <p:strVal val="#ppt_w"/>
                                          </p:val>
                                        </p:tav>
                                      </p:tavLst>
                                    </p:anim>
                                    <p:anim calcmode="lin" valueType="num">
                                      <p:cBhvr>
                                        <p:cTn id="47" dur="1000" fill="hold"/>
                                        <p:tgtEl>
                                          <p:spTgt spid="232451">
                                            <p:txEl>
                                              <p:pRg st="7" end="7"/>
                                            </p:txEl>
                                          </p:spTgt>
                                        </p:tgtEl>
                                        <p:attrNameLst>
                                          <p:attrName>ppt_h</p:attrName>
                                        </p:attrNameLst>
                                      </p:cBhvr>
                                      <p:tavLst>
                                        <p:tav tm="0">
                                          <p:val>
                                            <p:strVal val="#ppt_h"/>
                                          </p:val>
                                        </p:tav>
                                        <p:tav tm="100000">
                                          <p:val>
                                            <p:strVal val="#ppt_h"/>
                                          </p:val>
                                        </p:tav>
                                      </p:tavLst>
                                    </p:anim>
                                    <p:animEffect transition="in" filter="fade">
                                      <p:cBhvr>
                                        <p:cTn id="48" dur="1000"/>
                                        <p:tgtEl>
                                          <p:spTgt spid="23245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1"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Slide Number Placeholder 4"/>
          <p:cNvSpPr>
            <a:spLocks noGrp="1"/>
          </p:cNvSpPr>
          <p:nvPr>
            <p:ph type="sldNum" sz="quarter" idx="11"/>
          </p:nvPr>
        </p:nvSpPr>
        <p:spPr>
          <a:noFill/>
        </p:spPr>
        <p:txBody>
          <a:bodyPr/>
          <a:lstStyle/>
          <a:p>
            <a:fld id="{3FC1A124-F8DB-4212-8FE8-0F33B881ED5D}" type="slidenum">
              <a:rPr lang="he-IL" smtClean="0"/>
              <a:pPr/>
              <a:t>52</a:t>
            </a:fld>
            <a:endParaRPr lang="en-US" smtClean="0"/>
          </a:p>
        </p:txBody>
      </p:sp>
      <p:sp>
        <p:nvSpPr>
          <p:cNvPr id="55299" name="Rectangle 2"/>
          <p:cNvSpPr>
            <a:spLocks noGrp="1" noChangeArrowheads="1"/>
          </p:cNvSpPr>
          <p:nvPr>
            <p:ph type="title"/>
          </p:nvPr>
        </p:nvSpPr>
        <p:spPr>
          <a:xfrm>
            <a:off x="971550" y="0"/>
            <a:ext cx="7158038" cy="1412875"/>
          </a:xfrm>
        </p:spPr>
        <p:txBody>
          <a:bodyPr/>
          <a:lstStyle/>
          <a:p>
            <a:pPr eaLnBrk="1" hangingPunct="1"/>
            <a:r>
              <a:rPr lang="he-IL" smtClean="0"/>
              <a:t>מדגם שיטתי </a:t>
            </a:r>
            <a:endParaRPr lang="en-US" smtClean="0"/>
          </a:p>
        </p:txBody>
      </p:sp>
      <p:sp>
        <p:nvSpPr>
          <p:cNvPr id="233475" name="Rectangle 3"/>
          <p:cNvSpPr>
            <a:spLocks noGrp="1" noChangeArrowheads="1"/>
          </p:cNvSpPr>
          <p:nvPr>
            <p:ph type="body" idx="1"/>
          </p:nvPr>
        </p:nvSpPr>
        <p:spPr/>
        <p:txBody>
          <a:bodyPr/>
          <a:lstStyle/>
          <a:p>
            <a:pPr marL="342900" indent="-342900" eaLnBrk="1" hangingPunct="1">
              <a:buClr>
                <a:srgbClr val="0000FF"/>
              </a:buClr>
              <a:buFont typeface="Wingdings" pitchFamily="2" charset="2"/>
              <a:buChar char="r"/>
            </a:pPr>
            <a:r>
              <a:rPr lang="he-IL" sz="2800" smtClean="0"/>
              <a:t>כאשר סביר להניח שמסגרת הדגימה מסודרת בצורה מקרית ביחס למשתנה הנמדד.</a:t>
            </a:r>
          </a:p>
          <a:p>
            <a:pPr marL="342900" indent="-342900" eaLnBrk="1" hangingPunct="1">
              <a:buClr>
                <a:srgbClr val="0000FF"/>
              </a:buClr>
              <a:buFont typeface="Wingdings" pitchFamily="2" charset="2"/>
              <a:buChar char="r"/>
            </a:pPr>
            <a:r>
              <a:rPr lang="he-IL" sz="2800" smtClean="0"/>
              <a:t>דוגמים בצעדים או במרווחים קבועים, דוגמאות</a:t>
            </a:r>
            <a:r>
              <a:rPr lang="he-IL" sz="2800" i="1" smtClean="0"/>
              <a:t>: </a:t>
            </a:r>
          </a:p>
          <a:p>
            <a:pPr marL="742950" lvl="1" indent="-285750" eaLnBrk="1" hangingPunct="1">
              <a:buClr>
                <a:srgbClr val="0000FF"/>
              </a:buClr>
            </a:pPr>
            <a:r>
              <a:rPr lang="he-IL" sz="2400" i="1" smtClean="0"/>
              <a:t>הוצאות חודשיות משפחה - דגימה ע"פ משפחות שלמות, כל בית חמישי משתתף במדגם.</a:t>
            </a:r>
          </a:p>
          <a:p>
            <a:pPr marL="742950" lvl="1" indent="-285750" eaLnBrk="1" hangingPunct="1">
              <a:buClr>
                <a:srgbClr val="0000FF"/>
              </a:buClr>
            </a:pPr>
            <a:r>
              <a:rPr lang="he-IL" sz="2400" i="1" smtClean="0"/>
              <a:t>ימי אשפוז ע"פ מחלקות – תצפית מתוך התיקים הרפואיים כל תיק עשירי.</a:t>
            </a:r>
          </a:p>
          <a:p>
            <a:pPr marL="342900" indent="-342900" eaLnBrk="1" hangingPunct="1">
              <a:buClr>
                <a:srgbClr val="FF0000"/>
              </a:buClr>
              <a:buFont typeface="Wingdings 2" pitchFamily="18" charset="2"/>
              <a:buChar char="N"/>
            </a:pPr>
            <a:r>
              <a:rPr lang="he-IL" sz="2800" smtClean="0"/>
              <a:t>יש להיזהר מחוקיות נסתרת. </a:t>
            </a:r>
          </a:p>
        </p:txBody>
      </p:sp>
      <p:grpSp>
        <p:nvGrpSpPr>
          <p:cNvPr id="2" name="Group 4"/>
          <p:cNvGrpSpPr>
            <a:grpSpLocks/>
          </p:cNvGrpSpPr>
          <p:nvPr/>
        </p:nvGrpSpPr>
        <p:grpSpPr bwMode="auto">
          <a:xfrm>
            <a:off x="900113" y="5589588"/>
            <a:ext cx="7239000" cy="381000"/>
            <a:chOff x="576" y="3696"/>
            <a:chExt cx="4560" cy="240"/>
          </a:xfrm>
        </p:grpSpPr>
        <p:sp>
          <p:nvSpPr>
            <p:cNvPr id="55327" name="Line 5"/>
            <p:cNvSpPr>
              <a:spLocks noChangeShapeType="1"/>
            </p:cNvSpPr>
            <p:nvPr/>
          </p:nvSpPr>
          <p:spPr bwMode="auto">
            <a:xfrm>
              <a:off x="576" y="3936"/>
              <a:ext cx="4416" cy="0"/>
            </a:xfrm>
            <a:prstGeom prst="line">
              <a:avLst/>
            </a:prstGeom>
            <a:noFill/>
            <a:ln w="63500" cmpd="dbl">
              <a:solidFill>
                <a:schemeClr val="tx1"/>
              </a:solidFill>
              <a:miter lim="800000"/>
              <a:headEnd/>
              <a:tailEnd type="oval" w="sm" len="med"/>
            </a:ln>
          </p:spPr>
          <p:txBody>
            <a:bodyPr wrap="none"/>
            <a:lstStyle/>
            <a:p>
              <a:endParaRPr lang="he-IL"/>
            </a:p>
          </p:txBody>
        </p:sp>
        <p:sp>
          <p:nvSpPr>
            <p:cNvPr id="55328" name="Line 6"/>
            <p:cNvSpPr>
              <a:spLocks noChangeShapeType="1"/>
            </p:cNvSpPr>
            <p:nvPr/>
          </p:nvSpPr>
          <p:spPr bwMode="auto">
            <a:xfrm>
              <a:off x="720" y="3696"/>
              <a:ext cx="4416" cy="0"/>
            </a:xfrm>
            <a:prstGeom prst="line">
              <a:avLst/>
            </a:prstGeom>
            <a:noFill/>
            <a:ln w="63500" cmpd="dbl">
              <a:solidFill>
                <a:schemeClr val="tx1"/>
              </a:solidFill>
              <a:miter lim="800000"/>
              <a:headEnd/>
              <a:tailEnd type="oval" w="sm" len="med"/>
            </a:ln>
          </p:spPr>
          <p:txBody>
            <a:bodyPr wrap="none"/>
            <a:lstStyle/>
            <a:p>
              <a:endParaRPr lang="he-IL"/>
            </a:p>
          </p:txBody>
        </p:sp>
      </p:grpSp>
      <p:sp>
        <p:nvSpPr>
          <p:cNvPr id="233479" name="Line 7"/>
          <p:cNvSpPr>
            <a:spLocks noChangeShapeType="1"/>
          </p:cNvSpPr>
          <p:nvPr/>
        </p:nvSpPr>
        <p:spPr bwMode="auto">
          <a:xfrm flipH="1">
            <a:off x="6005513" y="5589588"/>
            <a:ext cx="228600" cy="381000"/>
          </a:xfrm>
          <a:prstGeom prst="line">
            <a:avLst/>
          </a:prstGeom>
          <a:noFill/>
          <a:ln w="38100" cmpd="dbl">
            <a:solidFill>
              <a:schemeClr val="hlink"/>
            </a:solidFill>
            <a:miter lim="800000"/>
            <a:headEnd type="oval" w="sm" len="sm"/>
            <a:tailEnd type="oval" w="sm" len="sm"/>
          </a:ln>
        </p:spPr>
        <p:txBody>
          <a:bodyPr wrap="none"/>
          <a:lstStyle/>
          <a:p>
            <a:endParaRPr lang="he-IL"/>
          </a:p>
        </p:txBody>
      </p:sp>
      <p:sp>
        <p:nvSpPr>
          <p:cNvPr id="233480" name="Line 8"/>
          <p:cNvSpPr>
            <a:spLocks noChangeShapeType="1"/>
          </p:cNvSpPr>
          <p:nvPr/>
        </p:nvSpPr>
        <p:spPr bwMode="auto">
          <a:xfrm flipH="1">
            <a:off x="5548313" y="5589588"/>
            <a:ext cx="228600" cy="381000"/>
          </a:xfrm>
          <a:prstGeom prst="line">
            <a:avLst/>
          </a:prstGeom>
          <a:noFill/>
          <a:ln w="38100" cmpd="dbl">
            <a:solidFill>
              <a:schemeClr val="tx1"/>
            </a:solidFill>
            <a:miter lim="800000"/>
            <a:headEnd type="oval" w="sm" len="sm"/>
            <a:tailEnd type="oval" w="sm" len="sm"/>
          </a:ln>
        </p:spPr>
        <p:txBody>
          <a:bodyPr wrap="none"/>
          <a:lstStyle/>
          <a:p>
            <a:endParaRPr lang="he-IL"/>
          </a:p>
        </p:txBody>
      </p:sp>
      <p:sp>
        <p:nvSpPr>
          <p:cNvPr id="233481" name="Line 9"/>
          <p:cNvSpPr>
            <a:spLocks noChangeShapeType="1"/>
          </p:cNvSpPr>
          <p:nvPr/>
        </p:nvSpPr>
        <p:spPr bwMode="auto">
          <a:xfrm flipH="1">
            <a:off x="5091113" y="5589588"/>
            <a:ext cx="228600" cy="381000"/>
          </a:xfrm>
          <a:prstGeom prst="line">
            <a:avLst/>
          </a:prstGeom>
          <a:noFill/>
          <a:ln w="38100" cmpd="dbl">
            <a:solidFill>
              <a:schemeClr val="tx1"/>
            </a:solidFill>
            <a:miter lim="800000"/>
            <a:headEnd type="oval" w="sm" len="sm"/>
            <a:tailEnd type="oval" w="sm" len="sm"/>
          </a:ln>
        </p:spPr>
        <p:txBody>
          <a:bodyPr wrap="none"/>
          <a:lstStyle/>
          <a:p>
            <a:endParaRPr lang="he-IL"/>
          </a:p>
        </p:txBody>
      </p:sp>
      <p:sp>
        <p:nvSpPr>
          <p:cNvPr id="233482" name="Line 10"/>
          <p:cNvSpPr>
            <a:spLocks noChangeShapeType="1"/>
          </p:cNvSpPr>
          <p:nvPr/>
        </p:nvSpPr>
        <p:spPr bwMode="auto">
          <a:xfrm flipH="1">
            <a:off x="7377113" y="5589588"/>
            <a:ext cx="228600" cy="381000"/>
          </a:xfrm>
          <a:prstGeom prst="line">
            <a:avLst/>
          </a:prstGeom>
          <a:noFill/>
          <a:ln w="38100" cmpd="dbl">
            <a:solidFill>
              <a:schemeClr val="tx1"/>
            </a:solidFill>
            <a:miter lim="800000"/>
            <a:headEnd type="oval" w="sm" len="sm"/>
            <a:tailEnd type="oval" w="sm" len="sm"/>
          </a:ln>
        </p:spPr>
        <p:txBody>
          <a:bodyPr wrap="none"/>
          <a:lstStyle/>
          <a:p>
            <a:endParaRPr lang="he-IL"/>
          </a:p>
        </p:txBody>
      </p:sp>
      <p:sp>
        <p:nvSpPr>
          <p:cNvPr id="233483" name="Line 11"/>
          <p:cNvSpPr>
            <a:spLocks noChangeShapeType="1"/>
          </p:cNvSpPr>
          <p:nvPr/>
        </p:nvSpPr>
        <p:spPr bwMode="auto">
          <a:xfrm flipH="1">
            <a:off x="6919913" y="5589588"/>
            <a:ext cx="228600" cy="381000"/>
          </a:xfrm>
          <a:prstGeom prst="line">
            <a:avLst/>
          </a:prstGeom>
          <a:noFill/>
          <a:ln w="38100" cmpd="dbl">
            <a:solidFill>
              <a:schemeClr val="tx1"/>
            </a:solidFill>
            <a:miter lim="800000"/>
            <a:headEnd type="oval" w="sm" len="sm"/>
            <a:tailEnd type="oval" w="sm" len="sm"/>
          </a:ln>
        </p:spPr>
        <p:txBody>
          <a:bodyPr wrap="none"/>
          <a:lstStyle/>
          <a:p>
            <a:endParaRPr lang="he-IL"/>
          </a:p>
        </p:txBody>
      </p:sp>
      <p:sp>
        <p:nvSpPr>
          <p:cNvPr id="233484" name="Line 12"/>
          <p:cNvSpPr>
            <a:spLocks noChangeShapeType="1"/>
          </p:cNvSpPr>
          <p:nvPr/>
        </p:nvSpPr>
        <p:spPr bwMode="auto">
          <a:xfrm flipH="1">
            <a:off x="6462713" y="5589588"/>
            <a:ext cx="228600" cy="381000"/>
          </a:xfrm>
          <a:prstGeom prst="line">
            <a:avLst/>
          </a:prstGeom>
          <a:noFill/>
          <a:ln w="38100" cmpd="dbl">
            <a:solidFill>
              <a:schemeClr val="tx1"/>
            </a:solidFill>
            <a:miter lim="800000"/>
            <a:headEnd type="oval" w="sm" len="sm"/>
            <a:tailEnd type="oval" w="sm" len="sm"/>
          </a:ln>
        </p:spPr>
        <p:txBody>
          <a:bodyPr wrap="none"/>
          <a:lstStyle/>
          <a:p>
            <a:endParaRPr lang="he-IL"/>
          </a:p>
        </p:txBody>
      </p:sp>
      <p:sp>
        <p:nvSpPr>
          <p:cNvPr id="233485" name="Line 13"/>
          <p:cNvSpPr>
            <a:spLocks noChangeShapeType="1"/>
          </p:cNvSpPr>
          <p:nvPr/>
        </p:nvSpPr>
        <p:spPr bwMode="auto">
          <a:xfrm flipH="1">
            <a:off x="3262313" y="5589588"/>
            <a:ext cx="228600" cy="381000"/>
          </a:xfrm>
          <a:prstGeom prst="line">
            <a:avLst/>
          </a:prstGeom>
          <a:noFill/>
          <a:ln w="38100" cmpd="dbl">
            <a:solidFill>
              <a:schemeClr val="tx1"/>
            </a:solidFill>
            <a:miter lim="800000"/>
            <a:headEnd type="oval" w="sm" len="sm"/>
            <a:tailEnd type="oval" w="sm" len="sm"/>
          </a:ln>
        </p:spPr>
        <p:txBody>
          <a:bodyPr wrap="none"/>
          <a:lstStyle/>
          <a:p>
            <a:endParaRPr lang="he-IL"/>
          </a:p>
        </p:txBody>
      </p:sp>
      <p:sp>
        <p:nvSpPr>
          <p:cNvPr id="233486" name="Line 14"/>
          <p:cNvSpPr>
            <a:spLocks noChangeShapeType="1"/>
          </p:cNvSpPr>
          <p:nvPr/>
        </p:nvSpPr>
        <p:spPr bwMode="auto">
          <a:xfrm flipH="1">
            <a:off x="2805113" y="5589588"/>
            <a:ext cx="228600" cy="381000"/>
          </a:xfrm>
          <a:prstGeom prst="line">
            <a:avLst/>
          </a:prstGeom>
          <a:noFill/>
          <a:ln w="38100" cmpd="dbl">
            <a:solidFill>
              <a:schemeClr val="tx1"/>
            </a:solidFill>
            <a:miter lim="800000"/>
            <a:headEnd type="oval" w="sm" len="sm"/>
            <a:tailEnd type="oval" w="sm" len="sm"/>
          </a:ln>
        </p:spPr>
        <p:txBody>
          <a:bodyPr wrap="none"/>
          <a:lstStyle/>
          <a:p>
            <a:endParaRPr lang="he-IL"/>
          </a:p>
        </p:txBody>
      </p:sp>
      <p:sp>
        <p:nvSpPr>
          <p:cNvPr id="233487" name="Line 15"/>
          <p:cNvSpPr>
            <a:spLocks noChangeShapeType="1"/>
          </p:cNvSpPr>
          <p:nvPr/>
        </p:nvSpPr>
        <p:spPr bwMode="auto">
          <a:xfrm flipH="1">
            <a:off x="2347913" y="5589588"/>
            <a:ext cx="228600" cy="381000"/>
          </a:xfrm>
          <a:prstGeom prst="line">
            <a:avLst/>
          </a:prstGeom>
          <a:noFill/>
          <a:ln w="38100" cmpd="dbl">
            <a:solidFill>
              <a:schemeClr val="tx1"/>
            </a:solidFill>
            <a:miter lim="800000"/>
            <a:headEnd type="oval" w="sm" len="sm"/>
            <a:tailEnd type="oval" w="sm" len="sm"/>
          </a:ln>
        </p:spPr>
        <p:txBody>
          <a:bodyPr wrap="none"/>
          <a:lstStyle/>
          <a:p>
            <a:endParaRPr lang="he-IL"/>
          </a:p>
        </p:txBody>
      </p:sp>
      <p:sp>
        <p:nvSpPr>
          <p:cNvPr id="233488" name="Line 16"/>
          <p:cNvSpPr>
            <a:spLocks noChangeShapeType="1"/>
          </p:cNvSpPr>
          <p:nvPr/>
        </p:nvSpPr>
        <p:spPr bwMode="auto">
          <a:xfrm flipH="1">
            <a:off x="4633913" y="5589588"/>
            <a:ext cx="228600" cy="381000"/>
          </a:xfrm>
          <a:prstGeom prst="line">
            <a:avLst/>
          </a:prstGeom>
          <a:noFill/>
          <a:ln w="38100" cmpd="dbl">
            <a:solidFill>
              <a:schemeClr val="tx1"/>
            </a:solidFill>
            <a:miter lim="800000"/>
            <a:headEnd type="oval" w="sm" len="sm"/>
            <a:tailEnd type="oval" w="sm" len="sm"/>
          </a:ln>
        </p:spPr>
        <p:txBody>
          <a:bodyPr wrap="none"/>
          <a:lstStyle/>
          <a:p>
            <a:endParaRPr lang="he-IL"/>
          </a:p>
        </p:txBody>
      </p:sp>
      <p:sp>
        <p:nvSpPr>
          <p:cNvPr id="233489" name="Line 17"/>
          <p:cNvSpPr>
            <a:spLocks noChangeShapeType="1"/>
          </p:cNvSpPr>
          <p:nvPr/>
        </p:nvSpPr>
        <p:spPr bwMode="auto">
          <a:xfrm flipH="1">
            <a:off x="4176713" y="5589588"/>
            <a:ext cx="228600" cy="381000"/>
          </a:xfrm>
          <a:prstGeom prst="line">
            <a:avLst/>
          </a:prstGeom>
          <a:noFill/>
          <a:ln w="38100" cmpd="dbl">
            <a:solidFill>
              <a:schemeClr val="tx1"/>
            </a:solidFill>
            <a:miter lim="800000"/>
            <a:headEnd type="oval" w="sm" len="sm"/>
            <a:tailEnd type="oval" w="sm" len="sm"/>
          </a:ln>
        </p:spPr>
        <p:txBody>
          <a:bodyPr wrap="none"/>
          <a:lstStyle/>
          <a:p>
            <a:endParaRPr lang="he-IL"/>
          </a:p>
        </p:txBody>
      </p:sp>
      <p:sp>
        <p:nvSpPr>
          <p:cNvPr id="233490" name="Line 18"/>
          <p:cNvSpPr>
            <a:spLocks noChangeShapeType="1"/>
          </p:cNvSpPr>
          <p:nvPr/>
        </p:nvSpPr>
        <p:spPr bwMode="auto">
          <a:xfrm flipH="1">
            <a:off x="3719513" y="5589588"/>
            <a:ext cx="228600" cy="381000"/>
          </a:xfrm>
          <a:prstGeom prst="line">
            <a:avLst/>
          </a:prstGeom>
          <a:noFill/>
          <a:ln w="38100" cmpd="dbl">
            <a:solidFill>
              <a:schemeClr val="hlink"/>
            </a:solidFill>
            <a:miter lim="800000"/>
            <a:headEnd type="oval" w="sm" len="sm"/>
            <a:tailEnd type="oval" w="sm" len="sm"/>
          </a:ln>
        </p:spPr>
        <p:txBody>
          <a:bodyPr wrap="none"/>
          <a:lstStyle/>
          <a:p>
            <a:endParaRPr lang="he-IL"/>
          </a:p>
        </p:txBody>
      </p:sp>
      <p:sp>
        <p:nvSpPr>
          <p:cNvPr id="233491" name="Line 19"/>
          <p:cNvSpPr>
            <a:spLocks noChangeShapeType="1"/>
          </p:cNvSpPr>
          <p:nvPr/>
        </p:nvSpPr>
        <p:spPr bwMode="auto">
          <a:xfrm flipH="1">
            <a:off x="7834313" y="5589588"/>
            <a:ext cx="228600" cy="381000"/>
          </a:xfrm>
          <a:prstGeom prst="line">
            <a:avLst/>
          </a:prstGeom>
          <a:noFill/>
          <a:ln w="38100" cmpd="dbl">
            <a:solidFill>
              <a:schemeClr val="tx1"/>
            </a:solidFill>
            <a:miter lim="800000"/>
            <a:headEnd type="oval" w="sm" len="sm"/>
            <a:tailEnd type="oval" w="sm" len="sm"/>
          </a:ln>
        </p:spPr>
        <p:txBody>
          <a:bodyPr wrap="none"/>
          <a:lstStyle/>
          <a:p>
            <a:endParaRPr lang="he-IL"/>
          </a:p>
        </p:txBody>
      </p:sp>
      <p:sp>
        <p:nvSpPr>
          <p:cNvPr id="233492" name="Line 20"/>
          <p:cNvSpPr>
            <a:spLocks noChangeShapeType="1"/>
          </p:cNvSpPr>
          <p:nvPr/>
        </p:nvSpPr>
        <p:spPr bwMode="auto">
          <a:xfrm flipH="1">
            <a:off x="1814513" y="5589588"/>
            <a:ext cx="228600" cy="381000"/>
          </a:xfrm>
          <a:prstGeom prst="line">
            <a:avLst/>
          </a:prstGeom>
          <a:noFill/>
          <a:ln w="38100" cmpd="dbl">
            <a:solidFill>
              <a:schemeClr val="tx1"/>
            </a:solidFill>
            <a:miter lim="800000"/>
            <a:headEnd type="oval" w="sm" len="sm"/>
            <a:tailEnd type="oval" w="sm" len="sm"/>
          </a:ln>
        </p:spPr>
        <p:txBody>
          <a:bodyPr wrap="none"/>
          <a:lstStyle/>
          <a:p>
            <a:endParaRPr lang="he-IL"/>
          </a:p>
        </p:txBody>
      </p:sp>
      <p:sp>
        <p:nvSpPr>
          <p:cNvPr id="233493" name="Line 21"/>
          <p:cNvSpPr>
            <a:spLocks noChangeShapeType="1"/>
          </p:cNvSpPr>
          <p:nvPr/>
        </p:nvSpPr>
        <p:spPr bwMode="auto">
          <a:xfrm flipH="1">
            <a:off x="1357313" y="5589588"/>
            <a:ext cx="228600" cy="381000"/>
          </a:xfrm>
          <a:prstGeom prst="line">
            <a:avLst/>
          </a:prstGeom>
          <a:noFill/>
          <a:ln w="38100" cmpd="dbl">
            <a:solidFill>
              <a:schemeClr val="hlink"/>
            </a:solidFill>
            <a:miter lim="800000"/>
            <a:headEnd type="oval" w="sm" len="sm"/>
            <a:tailEnd type="oval" w="sm" len="sm"/>
          </a:ln>
        </p:spPr>
        <p:txBody>
          <a:bodyPr wrap="none"/>
          <a:lstStyle/>
          <a:p>
            <a:endParaRPr lang="he-IL"/>
          </a:p>
        </p:txBody>
      </p:sp>
      <p:sp>
        <p:nvSpPr>
          <p:cNvPr id="233494" name="Line 22"/>
          <p:cNvSpPr>
            <a:spLocks noChangeShapeType="1"/>
          </p:cNvSpPr>
          <p:nvPr/>
        </p:nvSpPr>
        <p:spPr bwMode="auto">
          <a:xfrm flipH="1">
            <a:off x="900113" y="5589588"/>
            <a:ext cx="228600" cy="381000"/>
          </a:xfrm>
          <a:prstGeom prst="line">
            <a:avLst/>
          </a:prstGeom>
          <a:noFill/>
          <a:ln w="38100" cmpd="dbl">
            <a:solidFill>
              <a:schemeClr val="tx1"/>
            </a:solidFill>
            <a:miter lim="800000"/>
            <a:headEnd type="oval" w="sm" len="sm"/>
            <a:tailEnd type="oval" w="sm" len="sm"/>
          </a:ln>
        </p:spPr>
        <p:txBody>
          <a:bodyPr wrap="none"/>
          <a:lstStyle/>
          <a:p>
            <a:endParaRPr lang="he-IL"/>
          </a:p>
        </p:txBody>
      </p:sp>
      <p:grpSp>
        <p:nvGrpSpPr>
          <p:cNvPr id="3" name="Group 23"/>
          <p:cNvGrpSpPr>
            <a:grpSpLocks/>
          </p:cNvGrpSpPr>
          <p:nvPr/>
        </p:nvGrpSpPr>
        <p:grpSpPr bwMode="auto">
          <a:xfrm>
            <a:off x="5929313" y="5513388"/>
            <a:ext cx="447675" cy="490537"/>
            <a:chOff x="3744" y="3648"/>
            <a:chExt cx="282" cy="309"/>
          </a:xfrm>
        </p:grpSpPr>
        <p:sp>
          <p:nvSpPr>
            <p:cNvPr id="55325" name="AutoShape 24"/>
            <p:cNvSpPr>
              <a:spLocks noChangeAspect="1" noChangeArrowheads="1"/>
            </p:cNvSpPr>
            <p:nvPr/>
          </p:nvSpPr>
          <p:spPr bwMode="auto">
            <a:xfrm>
              <a:off x="3888" y="3648"/>
              <a:ext cx="138" cy="6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30 w 21600"/>
                <a:gd name="T25" fmla="*/ 3130 h 21600"/>
                <a:gd name="T26" fmla="*/ 18470 w 21600"/>
                <a:gd name="T27" fmla="*/ 1847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808080"/>
            </a:solidFill>
            <a:ln w="12700">
              <a:solidFill>
                <a:schemeClr val="tx1"/>
              </a:solidFill>
              <a:miter lim="800000"/>
              <a:headEnd/>
              <a:tailEnd/>
            </a:ln>
          </p:spPr>
          <p:txBody>
            <a:bodyPr wrap="none" anchor="ctr"/>
            <a:lstStyle/>
            <a:p>
              <a:endParaRPr lang="he-IL"/>
            </a:p>
          </p:txBody>
        </p:sp>
        <p:sp>
          <p:nvSpPr>
            <p:cNvPr id="55326" name="AutoShape 25"/>
            <p:cNvSpPr>
              <a:spLocks noChangeAspect="1" noChangeArrowheads="1"/>
            </p:cNvSpPr>
            <p:nvPr/>
          </p:nvSpPr>
          <p:spPr bwMode="auto">
            <a:xfrm>
              <a:off x="3744" y="3888"/>
              <a:ext cx="138" cy="6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30 w 21600"/>
                <a:gd name="T25" fmla="*/ 3130 h 21600"/>
                <a:gd name="T26" fmla="*/ 18470 w 21600"/>
                <a:gd name="T27" fmla="*/ 1847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808080"/>
            </a:solidFill>
            <a:ln w="12700">
              <a:solidFill>
                <a:schemeClr val="tx1"/>
              </a:solidFill>
              <a:miter lim="800000"/>
              <a:headEnd/>
              <a:tailEnd/>
            </a:ln>
          </p:spPr>
          <p:txBody>
            <a:bodyPr wrap="none" anchor="ctr"/>
            <a:lstStyle/>
            <a:p>
              <a:endParaRPr lang="he-IL"/>
            </a:p>
          </p:txBody>
        </p:sp>
      </p:grpSp>
      <p:grpSp>
        <p:nvGrpSpPr>
          <p:cNvPr id="4" name="Group 26"/>
          <p:cNvGrpSpPr>
            <a:grpSpLocks/>
          </p:cNvGrpSpPr>
          <p:nvPr/>
        </p:nvGrpSpPr>
        <p:grpSpPr bwMode="auto">
          <a:xfrm>
            <a:off x="1281113" y="5513388"/>
            <a:ext cx="447675" cy="490537"/>
            <a:chOff x="3744" y="3648"/>
            <a:chExt cx="282" cy="309"/>
          </a:xfrm>
        </p:grpSpPr>
        <p:sp>
          <p:nvSpPr>
            <p:cNvPr id="55323" name="AutoShape 27"/>
            <p:cNvSpPr>
              <a:spLocks noChangeAspect="1" noChangeArrowheads="1"/>
            </p:cNvSpPr>
            <p:nvPr/>
          </p:nvSpPr>
          <p:spPr bwMode="auto">
            <a:xfrm>
              <a:off x="3888" y="3648"/>
              <a:ext cx="138" cy="6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30 w 21600"/>
                <a:gd name="T25" fmla="*/ 3130 h 21600"/>
                <a:gd name="T26" fmla="*/ 18470 w 21600"/>
                <a:gd name="T27" fmla="*/ 1847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808080"/>
            </a:solidFill>
            <a:ln w="12700">
              <a:solidFill>
                <a:schemeClr val="tx1"/>
              </a:solidFill>
              <a:miter lim="800000"/>
              <a:headEnd/>
              <a:tailEnd/>
            </a:ln>
          </p:spPr>
          <p:txBody>
            <a:bodyPr wrap="none" anchor="ctr"/>
            <a:lstStyle/>
            <a:p>
              <a:endParaRPr lang="he-IL"/>
            </a:p>
          </p:txBody>
        </p:sp>
        <p:sp>
          <p:nvSpPr>
            <p:cNvPr id="55324" name="AutoShape 28"/>
            <p:cNvSpPr>
              <a:spLocks noChangeAspect="1" noChangeArrowheads="1"/>
            </p:cNvSpPr>
            <p:nvPr/>
          </p:nvSpPr>
          <p:spPr bwMode="auto">
            <a:xfrm>
              <a:off x="3744" y="3888"/>
              <a:ext cx="138" cy="6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30 w 21600"/>
                <a:gd name="T25" fmla="*/ 3130 h 21600"/>
                <a:gd name="T26" fmla="*/ 18470 w 21600"/>
                <a:gd name="T27" fmla="*/ 1847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808080"/>
            </a:solidFill>
            <a:ln w="12700">
              <a:solidFill>
                <a:schemeClr val="tx1"/>
              </a:solidFill>
              <a:miter lim="800000"/>
              <a:headEnd/>
              <a:tailEnd/>
            </a:ln>
          </p:spPr>
          <p:txBody>
            <a:bodyPr wrap="none" anchor="ctr"/>
            <a:lstStyle/>
            <a:p>
              <a:endParaRPr lang="he-IL"/>
            </a:p>
          </p:txBody>
        </p:sp>
      </p:grpSp>
      <p:grpSp>
        <p:nvGrpSpPr>
          <p:cNvPr id="5" name="Group 29"/>
          <p:cNvGrpSpPr>
            <a:grpSpLocks/>
          </p:cNvGrpSpPr>
          <p:nvPr/>
        </p:nvGrpSpPr>
        <p:grpSpPr bwMode="auto">
          <a:xfrm>
            <a:off x="3643313" y="5513388"/>
            <a:ext cx="447675" cy="490537"/>
            <a:chOff x="3744" y="3648"/>
            <a:chExt cx="282" cy="309"/>
          </a:xfrm>
        </p:grpSpPr>
        <p:sp>
          <p:nvSpPr>
            <p:cNvPr id="55321" name="AutoShape 30"/>
            <p:cNvSpPr>
              <a:spLocks noChangeAspect="1" noChangeArrowheads="1"/>
            </p:cNvSpPr>
            <p:nvPr/>
          </p:nvSpPr>
          <p:spPr bwMode="auto">
            <a:xfrm>
              <a:off x="3888" y="3648"/>
              <a:ext cx="138" cy="6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30 w 21600"/>
                <a:gd name="T25" fmla="*/ 3130 h 21600"/>
                <a:gd name="T26" fmla="*/ 18470 w 21600"/>
                <a:gd name="T27" fmla="*/ 1847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808080"/>
            </a:solidFill>
            <a:ln w="12700">
              <a:solidFill>
                <a:schemeClr val="tx1"/>
              </a:solidFill>
              <a:miter lim="800000"/>
              <a:headEnd/>
              <a:tailEnd/>
            </a:ln>
          </p:spPr>
          <p:txBody>
            <a:bodyPr wrap="none" anchor="ctr"/>
            <a:lstStyle/>
            <a:p>
              <a:endParaRPr lang="he-IL"/>
            </a:p>
          </p:txBody>
        </p:sp>
        <p:sp>
          <p:nvSpPr>
            <p:cNvPr id="55322" name="AutoShape 31"/>
            <p:cNvSpPr>
              <a:spLocks noChangeAspect="1" noChangeArrowheads="1"/>
            </p:cNvSpPr>
            <p:nvPr/>
          </p:nvSpPr>
          <p:spPr bwMode="auto">
            <a:xfrm>
              <a:off x="3744" y="3888"/>
              <a:ext cx="138" cy="6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30 w 21600"/>
                <a:gd name="T25" fmla="*/ 3130 h 21600"/>
                <a:gd name="T26" fmla="*/ 18470 w 21600"/>
                <a:gd name="T27" fmla="*/ 1847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808080"/>
            </a:solidFill>
            <a:ln w="12700">
              <a:solidFill>
                <a:schemeClr val="tx1"/>
              </a:solidFill>
              <a:miter lim="800000"/>
              <a:headEnd/>
              <a:tailEnd/>
            </a:ln>
          </p:spPr>
          <p:txBody>
            <a:bodyPr wrap="none" anchor="ctr"/>
            <a:lstStyle/>
            <a:p>
              <a:endParaRPr lang="he-IL"/>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3475">
                                            <p:txEl>
                                              <p:pRg st="0" end="0"/>
                                            </p:txEl>
                                          </p:spTgt>
                                        </p:tgtEl>
                                        <p:attrNameLst>
                                          <p:attrName>style.visibility</p:attrName>
                                        </p:attrNameLst>
                                      </p:cBhvr>
                                      <p:to>
                                        <p:strVal val="visible"/>
                                      </p:to>
                                    </p:set>
                                    <p:animEffect transition="in" filter="fade">
                                      <p:cBhvr>
                                        <p:cTn id="7" dur="2000"/>
                                        <p:tgtEl>
                                          <p:spTgt spid="233475">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33475">
                                            <p:txEl>
                                              <p:pRg st="1" end="1"/>
                                            </p:txEl>
                                          </p:spTgt>
                                        </p:tgtEl>
                                        <p:attrNameLst>
                                          <p:attrName>style.visibility</p:attrName>
                                        </p:attrNameLst>
                                      </p:cBhvr>
                                      <p:to>
                                        <p:strVal val="visible"/>
                                      </p:to>
                                    </p:set>
                                    <p:animEffect transition="in" filter="fade">
                                      <p:cBhvr>
                                        <p:cTn id="11" dur="2000"/>
                                        <p:tgtEl>
                                          <p:spTgt spid="233475">
                                            <p:txEl>
                                              <p:pRg st="1" end="1"/>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233475">
                                            <p:txEl>
                                              <p:pRg st="2" end="2"/>
                                            </p:txEl>
                                          </p:spTgt>
                                        </p:tgtEl>
                                        <p:attrNameLst>
                                          <p:attrName>style.visibility</p:attrName>
                                        </p:attrNameLst>
                                      </p:cBhvr>
                                      <p:to>
                                        <p:strVal val="visible"/>
                                      </p:to>
                                    </p:set>
                                    <p:animEffect transition="in" filter="fade">
                                      <p:cBhvr>
                                        <p:cTn id="14" dur="2000"/>
                                        <p:tgtEl>
                                          <p:spTgt spid="233475">
                                            <p:txEl>
                                              <p:pRg st="2" end="2"/>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33475">
                                            <p:txEl>
                                              <p:pRg st="3" end="3"/>
                                            </p:txEl>
                                          </p:spTgt>
                                        </p:tgtEl>
                                        <p:attrNameLst>
                                          <p:attrName>style.visibility</p:attrName>
                                        </p:attrNameLst>
                                      </p:cBhvr>
                                      <p:to>
                                        <p:strVal val="visible"/>
                                      </p:to>
                                    </p:set>
                                    <p:animEffect transition="in" filter="fade">
                                      <p:cBhvr>
                                        <p:cTn id="17" dur="2000"/>
                                        <p:tgtEl>
                                          <p:spTgt spid="233475">
                                            <p:txEl>
                                              <p:pRg st="3" end="3"/>
                                            </p:txEl>
                                          </p:spTgt>
                                        </p:tgtEl>
                                      </p:cBhvr>
                                    </p:animEffect>
                                  </p:childTnLst>
                                </p:cTn>
                              </p:par>
                            </p:childTnLst>
                          </p:cTn>
                        </p:par>
                        <p:par>
                          <p:cTn id="18" fill="hold" nodeType="afterGroup">
                            <p:stCondLst>
                              <p:cond delay="4000"/>
                            </p:stCondLst>
                            <p:childTnLst>
                              <p:par>
                                <p:cTn id="19" presetID="10" presetClass="entr" presetSubtype="0" fill="hold" grpId="0" nodeType="afterEffect">
                                  <p:stCondLst>
                                    <p:cond delay="0"/>
                                  </p:stCondLst>
                                  <p:childTnLst>
                                    <p:set>
                                      <p:cBhvr>
                                        <p:cTn id="20" dur="1" fill="hold">
                                          <p:stCondLst>
                                            <p:cond delay="0"/>
                                          </p:stCondLst>
                                        </p:cTn>
                                        <p:tgtEl>
                                          <p:spTgt spid="233475">
                                            <p:txEl>
                                              <p:pRg st="4" end="4"/>
                                            </p:txEl>
                                          </p:spTgt>
                                        </p:tgtEl>
                                        <p:attrNameLst>
                                          <p:attrName>style.visibility</p:attrName>
                                        </p:attrNameLst>
                                      </p:cBhvr>
                                      <p:to>
                                        <p:strVal val="visible"/>
                                      </p:to>
                                    </p:set>
                                    <p:animEffect transition="in" filter="fade">
                                      <p:cBhvr>
                                        <p:cTn id="21" dur="2000"/>
                                        <p:tgtEl>
                                          <p:spTgt spid="233475">
                                            <p:txEl>
                                              <p:pRg st="4" end="4"/>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nodeType="clickEffect">
                                  <p:stCondLst>
                                    <p:cond delay="0"/>
                                  </p:stCondLst>
                                  <p:childTnLst>
                                    <p:set>
                                      <p:cBhvr>
                                        <p:cTn id="25" dur="1" fill="hold">
                                          <p:stCondLst>
                                            <p:cond delay="499"/>
                                          </p:stCondLst>
                                        </p:cTn>
                                        <p:tgtEl>
                                          <p:spTgt spid="2"/>
                                        </p:tgtEl>
                                        <p:attrNameLst>
                                          <p:attrName>style.visibility</p:attrName>
                                        </p:attrNameLst>
                                      </p:cBhvr>
                                      <p:to>
                                        <p:strVal val="visible"/>
                                      </p:to>
                                    </p:set>
                                  </p:childTnLst>
                                </p:cTn>
                              </p:par>
                            </p:childTnLst>
                          </p:cTn>
                        </p:par>
                        <p:par>
                          <p:cTn id="26" fill="hold" nodeType="afterGroup">
                            <p:stCondLst>
                              <p:cond delay="500"/>
                            </p:stCondLst>
                            <p:childTnLst>
                              <p:par>
                                <p:cTn id="27" presetID="1" presetClass="entr" presetSubtype="0" fill="hold" grpId="0" nodeType="afterEffect">
                                  <p:stCondLst>
                                    <p:cond delay="0"/>
                                  </p:stCondLst>
                                  <p:childTnLst>
                                    <p:set>
                                      <p:cBhvr>
                                        <p:cTn id="28" dur="1" fill="hold">
                                          <p:stCondLst>
                                            <p:cond delay="499"/>
                                          </p:stCondLst>
                                        </p:cTn>
                                        <p:tgtEl>
                                          <p:spTgt spid="233491"/>
                                        </p:tgtEl>
                                        <p:attrNameLst>
                                          <p:attrName>style.visibility</p:attrName>
                                        </p:attrNameLst>
                                      </p:cBhvr>
                                      <p:to>
                                        <p:strVal val="visible"/>
                                      </p:to>
                                    </p:set>
                                  </p:childTnLst>
                                </p:cTn>
                              </p:par>
                            </p:childTnLst>
                          </p:cTn>
                        </p:par>
                        <p:par>
                          <p:cTn id="29" fill="hold" nodeType="afterGroup">
                            <p:stCondLst>
                              <p:cond delay="1000"/>
                            </p:stCondLst>
                            <p:childTnLst>
                              <p:par>
                                <p:cTn id="30" presetID="1" presetClass="entr" presetSubtype="0" fill="hold" grpId="0" nodeType="afterEffect">
                                  <p:stCondLst>
                                    <p:cond delay="0"/>
                                  </p:stCondLst>
                                  <p:childTnLst>
                                    <p:set>
                                      <p:cBhvr>
                                        <p:cTn id="31" dur="1" fill="hold">
                                          <p:stCondLst>
                                            <p:cond delay="499"/>
                                          </p:stCondLst>
                                        </p:cTn>
                                        <p:tgtEl>
                                          <p:spTgt spid="233482"/>
                                        </p:tgtEl>
                                        <p:attrNameLst>
                                          <p:attrName>style.visibility</p:attrName>
                                        </p:attrNameLst>
                                      </p:cBhvr>
                                      <p:to>
                                        <p:strVal val="visible"/>
                                      </p:to>
                                    </p:set>
                                  </p:childTnLst>
                                </p:cTn>
                              </p:par>
                            </p:childTnLst>
                          </p:cTn>
                        </p:par>
                        <p:par>
                          <p:cTn id="32" fill="hold" nodeType="afterGroup">
                            <p:stCondLst>
                              <p:cond delay="1500"/>
                            </p:stCondLst>
                            <p:childTnLst>
                              <p:par>
                                <p:cTn id="33" presetID="1" presetClass="entr" presetSubtype="0" fill="hold" grpId="0" nodeType="afterEffect">
                                  <p:stCondLst>
                                    <p:cond delay="0"/>
                                  </p:stCondLst>
                                  <p:childTnLst>
                                    <p:set>
                                      <p:cBhvr>
                                        <p:cTn id="34" dur="1" fill="hold">
                                          <p:stCondLst>
                                            <p:cond delay="499"/>
                                          </p:stCondLst>
                                        </p:cTn>
                                        <p:tgtEl>
                                          <p:spTgt spid="233483"/>
                                        </p:tgtEl>
                                        <p:attrNameLst>
                                          <p:attrName>style.visibility</p:attrName>
                                        </p:attrNameLst>
                                      </p:cBhvr>
                                      <p:to>
                                        <p:strVal val="visible"/>
                                      </p:to>
                                    </p:set>
                                  </p:childTnLst>
                                </p:cTn>
                              </p:par>
                            </p:childTnLst>
                          </p:cTn>
                        </p:par>
                        <p:par>
                          <p:cTn id="35" fill="hold" nodeType="afterGroup">
                            <p:stCondLst>
                              <p:cond delay="2000"/>
                            </p:stCondLst>
                            <p:childTnLst>
                              <p:par>
                                <p:cTn id="36" presetID="1" presetClass="entr" presetSubtype="0" fill="hold" grpId="0" nodeType="afterEffect">
                                  <p:stCondLst>
                                    <p:cond delay="0"/>
                                  </p:stCondLst>
                                  <p:childTnLst>
                                    <p:set>
                                      <p:cBhvr>
                                        <p:cTn id="37" dur="1" fill="hold">
                                          <p:stCondLst>
                                            <p:cond delay="499"/>
                                          </p:stCondLst>
                                        </p:cTn>
                                        <p:tgtEl>
                                          <p:spTgt spid="233484"/>
                                        </p:tgtEl>
                                        <p:attrNameLst>
                                          <p:attrName>style.visibility</p:attrName>
                                        </p:attrNameLst>
                                      </p:cBhvr>
                                      <p:to>
                                        <p:strVal val="visible"/>
                                      </p:to>
                                    </p:set>
                                  </p:childTnLst>
                                </p:cTn>
                              </p:par>
                            </p:childTnLst>
                          </p:cTn>
                        </p:par>
                        <p:par>
                          <p:cTn id="38" fill="hold" nodeType="afterGroup">
                            <p:stCondLst>
                              <p:cond delay="2500"/>
                            </p:stCondLst>
                            <p:childTnLst>
                              <p:par>
                                <p:cTn id="39" presetID="19" presetClass="entr" presetSubtype="10" fill="hold" grpId="0" nodeType="afterEffect">
                                  <p:stCondLst>
                                    <p:cond delay="0"/>
                                  </p:stCondLst>
                                  <p:childTnLst>
                                    <p:set>
                                      <p:cBhvr>
                                        <p:cTn id="40" dur="1" fill="hold">
                                          <p:stCondLst>
                                            <p:cond delay="0"/>
                                          </p:stCondLst>
                                        </p:cTn>
                                        <p:tgtEl>
                                          <p:spTgt spid="233479"/>
                                        </p:tgtEl>
                                        <p:attrNameLst>
                                          <p:attrName>style.visibility</p:attrName>
                                        </p:attrNameLst>
                                      </p:cBhvr>
                                      <p:to>
                                        <p:strVal val="visible"/>
                                      </p:to>
                                    </p:set>
                                    <p:anim calcmode="lin" valueType="num">
                                      <p:cBhvr>
                                        <p:cTn id="41" dur="5000" fill="hold"/>
                                        <p:tgtEl>
                                          <p:spTgt spid="233479"/>
                                        </p:tgtEl>
                                        <p:attrNameLst>
                                          <p:attrName>ppt_w</p:attrName>
                                        </p:attrNameLst>
                                      </p:cBhvr>
                                      <p:tavLst>
                                        <p:tav tm="0" fmla="#ppt_w*sin(2.5*pi*$)">
                                          <p:val>
                                            <p:fltVal val="0"/>
                                          </p:val>
                                        </p:tav>
                                        <p:tav tm="100000">
                                          <p:val>
                                            <p:fltVal val="1"/>
                                          </p:val>
                                        </p:tav>
                                      </p:tavLst>
                                    </p:anim>
                                    <p:anim calcmode="lin" valueType="num">
                                      <p:cBhvr>
                                        <p:cTn id="42" dur="5000" fill="hold"/>
                                        <p:tgtEl>
                                          <p:spTgt spid="233479"/>
                                        </p:tgtEl>
                                        <p:attrNameLst>
                                          <p:attrName>ppt_h</p:attrName>
                                        </p:attrNameLst>
                                      </p:cBhvr>
                                      <p:tavLst>
                                        <p:tav tm="0">
                                          <p:val>
                                            <p:strVal val="#ppt_h"/>
                                          </p:val>
                                        </p:tav>
                                        <p:tav tm="100000">
                                          <p:val>
                                            <p:strVal val="#ppt_h"/>
                                          </p:val>
                                        </p:tav>
                                      </p:tavLst>
                                    </p:anim>
                                  </p:childTnLst>
                                </p:cTn>
                              </p:par>
                            </p:childTnLst>
                          </p:cTn>
                        </p:par>
                        <p:par>
                          <p:cTn id="43" fill="hold" nodeType="afterGroup">
                            <p:stCondLst>
                              <p:cond delay="7500"/>
                            </p:stCondLst>
                            <p:childTnLst>
                              <p:par>
                                <p:cTn id="44" presetID="1" presetClass="entr" presetSubtype="0" fill="hold" grpId="0" nodeType="afterEffect">
                                  <p:stCondLst>
                                    <p:cond delay="0"/>
                                  </p:stCondLst>
                                  <p:childTnLst>
                                    <p:set>
                                      <p:cBhvr>
                                        <p:cTn id="45" dur="1" fill="hold">
                                          <p:stCondLst>
                                            <p:cond delay="499"/>
                                          </p:stCondLst>
                                        </p:cTn>
                                        <p:tgtEl>
                                          <p:spTgt spid="233480"/>
                                        </p:tgtEl>
                                        <p:attrNameLst>
                                          <p:attrName>style.visibility</p:attrName>
                                        </p:attrNameLst>
                                      </p:cBhvr>
                                      <p:to>
                                        <p:strVal val="visible"/>
                                      </p:to>
                                    </p:set>
                                  </p:childTnLst>
                                </p:cTn>
                              </p:par>
                            </p:childTnLst>
                          </p:cTn>
                        </p:par>
                        <p:par>
                          <p:cTn id="46" fill="hold" nodeType="afterGroup">
                            <p:stCondLst>
                              <p:cond delay="8000"/>
                            </p:stCondLst>
                            <p:childTnLst>
                              <p:par>
                                <p:cTn id="47" presetID="1" presetClass="entr" presetSubtype="0" fill="hold" grpId="0" nodeType="afterEffect">
                                  <p:stCondLst>
                                    <p:cond delay="0"/>
                                  </p:stCondLst>
                                  <p:childTnLst>
                                    <p:set>
                                      <p:cBhvr>
                                        <p:cTn id="48" dur="1" fill="hold">
                                          <p:stCondLst>
                                            <p:cond delay="499"/>
                                          </p:stCondLst>
                                        </p:cTn>
                                        <p:tgtEl>
                                          <p:spTgt spid="233481"/>
                                        </p:tgtEl>
                                        <p:attrNameLst>
                                          <p:attrName>style.visibility</p:attrName>
                                        </p:attrNameLst>
                                      </p:cBhvr>
                                      <p:to>
                                        <p:strVal val="visible"/>
                                      </p:to>
                                    </p:set>
                                  </p:childTnLst>
                                </p:cTn>
                              </p:par>
                            </p:childTnLst>
                          </p:cTn>
                        </p:par>
                        <p:par>
                          <p:cTn id="49" fill="hold" nodeType="afterGroup">
                            <p:stCondLst>
                              <p:cond delay="8500"/>
                            </p:stCondLst>
                            <p:childTnLst>
                              <p:par>
                                <p:cTn id="50" presetID="1" presetClass="entr" presetSubtype="0" fill="hold" grpId="0" nodeType="afterEffect">
                                  <p:stCondLst>
                                    <p:cond delay="0"/>
                                  </p:stCondLst>
                                  <p:childTnLst>
                                    <p:set>
                                      <p:cBhvr>
                                        <p:cTn id="51" dur="1" fill="hold">
                                          <p:stCondLst>
                                            <p:cond delay="499"/>
                                          </p:stCondLst>
                                        </p:cTn>
                                        <p:tgtEl>
                                          <p:spTgt spid="233488"/>
                                        </p:tgtEl>
                                        <p:attrNameLst>
                                          <p:attrName>style.visibility</p:attrName>
                                        </p:attrNameLst>
                                      </p:cBhvr>
                                      <p:to>
                                        <p:strVal val="visible"/>
                                      </p:to>
                                    </p:set>
                                  </p:childTnLst>
                                </p:cTn>
                              </p:par>
                            </p:childTnLst>
                          </p:cTn>
                        </p:par>
                        <p:par>
                          <p:cTn id="52" fill="hold" nodeType="afterGroup">
                            <p:stCondLst>
                              <p:cond delay="9000"/>
                            </p:stCondLst>
                            <p:childTnLst>
                              <p:par>
                                <p:cTn id="53" presetID="1" presetClass="entr" presetSubtype="0" fill="hold" grpId="0" nodeType="afterEffect">
                                  <p:stCondLst>
                                    <p:cond delay="0"/>
                                  </p:stCondLst>
                                  <p:childTnLst>
                                    <p:set>
                                      <p:cBhvr>
                                        <p:cTn id="54" dur="1" fill="hold">
                                          <p:stCondLst>
                                            <p:cond delay="499"/>
                                          </p:stCondLst>
                                        </p:cTn>
                                        <p:tgtEl>
                                          <p:spTgt spid="233489"/>
                                        </p:tgtEl>
                                        <p:attrNameLst>
                                          <p:attrName>style.visibility</p:attrName>
                                        </p:attrNameLst>
                                      </p:cBhvr>
                                      <p:to>
                                        <p:strVal val="visible"/>
                                      </p:to>
                                    </p:set>
                                  </p:childTnLst>
                                </p:cTn>
                              </p:par>
                            </p:childTnLst>
                          </p:cTn>
                        </p:par>
                        <p:par>
                          <p:cTn id="55" fill="hold" nodeType="afterGroup">
                            <p:stCondLst>
                              <p:cond delay="9500"/>
                            </p:stCondLst>
                            <p:childTnLst>
                              <p:par>
                                <p:cTn id="56" presetID="19" presetClass="entr" presetSubtype="10" fill="hold" grpId="0" nodeType="afterEffect">
                                  <p:stCondLst>
                                    <p:cond delay="0"/>
                                  </p:stCondLst>
                                  <p:childTnLst>
                                    <p:set>
                                      <p:cBhvr>
                                        <p:cTn id="57" dur="1" fill="hold">
                                          <p:stCondLst>
                                            <p:cond delay="0"/>
                                          </p:stCondLst>
                                        </p:cTn>
                                        <p:tgtEl>
                                          <p:spTgt spid="233490"/>
                                        </p:tgtEl>
                                        <p:attrNameLst>
                                          <p:attrName>style.visibility</p:attrName>
                                        </p:attrNameLst>
                                      </p:cBhvr>
                                      <p:to>
                                        <p:strVal val="visible"/>
                                      </p:to>
                                    </p:set>
                                    <p:anim calcmode="lin" valueType="num">
                                      <p:cBhvr>
                                        <p:cTn id="58" dur="5000" fill="hold"/>
                                        <p:tgtEl>
                                          <p:spTgt spid="233490"/>
                                        </p:tgtEl>
                                        <p:attrNameLst>
                                          <p:attrName>ppt_w</p:attrName>
                                        </p:attrNameLst>
                                      </p:cBhvr>
                                      <p:tavLst>
                                        <p:tav tm="0" fmla="#ppt_w*sin(2.5*pi*$)">
                                          <p:val>
                                            <p:fltVal val="0"/>
                                          </p:val>
                                        </p:tav>
                                        <p:tav tm="100000">
                                          <p:val>
                                            <p:fltVal val="1"/>
                                          </p:val>
                                        </p:tav>
                                      </p:tavLst>
                                    </p:anim>
                                    <p:anim calcmode="lin" valueType="num">
                                      <p:cBhvr>
                                        <p:cTn id="59" dur="5000" fill="hold"/>
                                        <p:tgtEl>
                                          <p:spTgt spid="233490"/>
                                        </p:tgtEl>
                                        <p:attrNameLst>
                                          <p:attrName>ppt_h</p:attrName>
                                        </p:attrNameLst>
                                      </p:cBhvr>
                                      <p:tavLst>
                                        <p:tav tm="0">
                                          <p:val>
                                            <p:strVal val="#ppt_h"/>
                                          </p:val>
                                        </p:tav>
                                        <p:tav tm="100000">
                                          <p:val>
                                            <p:strVal val="#ppt_h"/>
                                          </p:val>
                                        </p:tav>
                                      </p:tavLst>
                                    </p:anim>
                                  </p:childTnLst>
                                </p:cTn>
                              </p:par>
                            </p:childTnLst>
                          </p:cTn>
                        </p:par>
                        <p:par>
                          <p:cTn id="60" fill="hold" nodeType="afterGroup">
                            <p:stCondLst>
                              <p:cond delay="14500"/>
                            </p:stCondLst>
                            <p:childTnLst>
                              <p:par>
                                <p:cTn id="61" presetID="1" presetClass="entr" presetSubtype="0" fill="hold" grpId="0" nodeType="afterEffect">
                                  <p:stCondLst>
                                    <p:cond delay="0"/>
                                  </p:stCondLst>
                                  <p:childTnLst>
                                    <p:set>
                                      <p:cBhvr>
                                        <p:cTn id="62" dur="1" fill="hold">
                                          <p:stCondLst>
                                            <p:cond delay="499"/>
                                          </p:stCondLst>
                                        </p:cTn>
                                        <p:tgtEl>
                                          <p:spTgt spid="233485"/>
                                        </p:tgtEl>
                                        <p:attrNameLst>
                                          <p:attrName>style.visibility</p:attrName>
                                        </p:attrNameLst>
                                      </p:cBhvr>
                                      <p:to>
                                        <p:strVal val="visible"/>
                                      </p:to>
                                    </p:set>
                                  </p:childTnLst>
                                </p:cTn>
                              </p:par>
                            </p:childTnLst>
                          </p:cTn>
                        </p:par>
                        <p:par>
                          <p:cTn id="63" fill="hold" nodeType="afterGroup">
                            <p:stCondLst>
                              <p:cond delay="15000"/>
                            </p:stCondLst>
                            <p:childTnLst>
                              <p:par>
                                <p:cTn id="64" presetID="1" presetClass="entr" presetSubtype="0" fill="hold" grpId="0" nodeType="afterEffect">
                                  <p:stCondLst>
                                    <p:cond delay="0"/>
                                  </p:stCondLst>
                                  <p:childTnLst>
                                    <p:set>
                                      <p:cBhvr>
                                        <p:cTn id="65" dur="1" fill="hold">
                                          <p:stCondLst>
                                            <p:cond delay="499"/>
                                          </p:stCondLst>
                                        </p:cTn>
                                        <p:tgtEl>
                                          <p:spTgt spid="233486"/>
                                        </p:tgtEl>
                                        <p:attrNameLst>
                                          <p:attrName>style.visibility</p:attrName>
                                        </p:attrNameLst>
                                      </p:cBhvr>
                                      <p:to>
                                        <p:strVal val="visible"/>
                                      </p:to>
                                    </p:set>
                                  </p:childTnLst>
                                </p:cTn>
                              </p:par>
                            </p:childTnLst>
                          </p:cTn>
                        </p:par>
                        <p:par>
                          <p:cTn id="66" fill="hold" nodeType="afterGroup">
                            <p:stCondLst>
                              <p:cond delay="15500"/>
                            </p:stCondLst>
                            <p:childTnLst>
                              <p:par>
                                <p:cTn id="67" presetID="1" presetClass="entr" presetSubtype="0" fill="hold" grpId="0" nodeType="afterEffect">
                                  <p:stCondLst>
                                    <p:cond delay="0"/>
                                  </p:stCondLst>
                                  <p:childTnLst>
                                    <p:set>
                                      <p:cBhvr>
                                        <p:cTn id="68" dur="1" fill="hold">
                                          <p:stCondLst>
                                            <p:cond delay="499"/>
                                          </p:stCondLst>
                                        </p:cTn>
                                        <p:tgtEl>
                                          <p:spTgt spid="233487"/>
                                        </p:tgtEl>
                                        <p:attrNameLst>
                                          <p:attrName>style.visibility</p:attrName>
                                        </p:attrNameLst>
                                      </p:cBhvr>
                                      <p:to>
                                        <p:strVal val="visible"/>
                                      </p:to>
                                    </p:set>
                                  </p:childTnLst>
                                </p:cTn>
                              </p:par>
                            </p:childTnLst>
                          </p:cTn>
                        </p:par>
                        <p:par>
                          <p:cTn id="69" fill="hold" nodeType="afterGroup">
                            <p:stCondLst>
                              <p:cond delay="16000"/>
                            </p:stCondLst>
                            <p:childTnLst>
                              <p:par>
                                <p:cTn id="70" presetID="1" presetClass="entr" presetSubtype="0" fill="hold" grpId="0" nodeType="afterEffect">
                                  <p:stCondLst>
                                    <p:cond delay="0"/>
                                  </p:stCondLst>
                                  <p:childTnLst>
                                    <p:set>
                                      <p:cBhvr>
                                        <p:cTn id="71" dur="1" fill="hold">
                                          <p:stCondLst>
                                            <p:cond delay="499"/>
                                          </p:stCondLst>
                                        </p:cTn>
                                        <p:tgtEl>
                                          <p:spTgt spid="233492"/>
                                        </p:tgtEl>
                                        <p:attrNameLst>
                                          <p:attrName>style.visibility</p:attrName>
                                        </p:attrNameLst>
                                      </p:cBhvr>
                                      <p:to>
                                        <p:strVal val="visible"/>
                                      </p:to>
                                    </p:set>
                                  </p:childTnLst>
                                </p:cTn>
                              </p:par>
                            </p:childTnLst>
                          </p:cTn>
                        </p:par>
                        <p:par>
                          <p:cTn id="72" fill="hold" nodeType="afterGroup">
                            <p:stCondLst>
                              <p:cond delay="16500"/>
                            </p:stCondLst>
                            <p:childTnLst>
                              <p:par>
                                <p:cTn id="73" presetID="19" presetClass="entr" presetSubtype="10" fill="hold" grpId="0" nodeType="afterEffect">
                                  <p:stCondLst>
                                    <p:cond delay="0"/>
                                  </p:stCondLst>
                                  <p:childTnLst>
                                    <p:set>
                                      <p:cBhvr>
                                        <p:cTn id="74" dur="1" fill="hold">
                                          <p:stCondLst>
                                            <p:cond delay="0"/>
                                          </p:stCondLst>
                                        </p:cTn>
                                        <p:tgtEl>
                                          <p:spTgt spid="233493"/>
                                        </p:tgtEl>
                                        <p:attrNameLst>
                                          <p:attrName>style.visibility</p:attrName>
                                        </p:attrNameLst>
                                      </p:cBhvr>
                                      <p:to>
                                        <p:strVal val="visible"/>
                                      </p:to>
                                    </p:set>
                                    <p:anim calcmode="lin" valueType="num">
                                      <p:cBhvr>
                                        <p:cTn id="75" dur="5000" fill="hold"/>
                                        <p:tgtEl>
                                          <p:spTgt spid="233493"/>
                                        </p:tgtEl>
                                        <p:attrNameLst>
                                          <p:attrName>ppt_w</p:attrName>
                                        </p:attrNameLst>
                                      </p:cBhvr>
                                      <p:tavLst>
                                        <p:tav tm="0" fmla="#ppt_w*sin(2.5*pi*$)">
                                          <p:val>
                                            <p:fltVal val="0"/>
                                          </p:val>
                                        </p:tav>
                                        <p:tav tm="100000">
                                          <p:val>
                                            <p:fltVal val="1"/>
                                          </p:val>
                                        </p:tav>
                                      </p:tavLst>
                                    </p:anim>
                                    <p:anim calcmode="lin" valueType="num">
                                      <p:cBhvr>
                                        <p:cTn id="76" dur="5000" fill="hold"/>
                                        <p:tgtEl>
                                          <p:spTgt spid="233493"/>
                                        </p:tgtEl>
                                        <p:attrNameLst>
                                          <p:attrName>ppt_h</p:attrName>
                                        </p:attrNameLst>
                                      </p:cBhvr>
                                      <p:tavLst>
                                        <p:tav tm="0">
                                          <p:val>
                                            <p:strVal val="#ppt_h"/>
                                          </p:val>
                                        </p:tav>
                                        <p:tav tm="100000">
                                          <p:val>
                                            <p:strVal val="#ppt_h"/>
                                          </p:val>
                                        </p:tav>
                                      </p:tavLst>
                                    </p:anim>
                                  </p:childTnLst>
                                </p:cTn>
                              </p:par>
                            </p:childTnLst>
                          </p:cTn>
                        </p:par>
                        <p:par>
                          <p:cTn id="77" fill="hold" nodeType="afterGroup">
                            <p:stCondLst>
                              <p:cond delay="21500"/>
                            </p:stCondLst>
                            <p:childTnLst>
                              <p:par>
                                <p:cTn id="78" presetID="1" presetClass="entr" presetSubtype="0" fill="hold" grpId="0" nodeType="afterEffect">
                                  <p:stCondLst>
                                    <p:cond delay="0"/>
                                  </p:stCondLst>
                                  <p:childTnLst>
                                    <p:set>
                                      <p:cBhvr>
                                        <p:cTn id="79" dur="1" fill="hold">
                                          <p:stCondLst>
                                            <p:cond delay="499"/>
                                          </p:stCondLst>
                                        </p:cTn>
                                        <p:tgtEl>
                                          <p:spTgt spid="233494"/>
                                        </p:tgtEl>
                                        <p:attrNameLst>
                                          <p:attrName>style.visibility</p:attrName>
                                        </p:attrNameLst>
                                      </p:cBhvr>
                                      <p:to>
                                        <p:strVal val="visible"/>
                                      </p:to>
                                    </p:set>
                                  </p:childTnLst>
                                </p:cTn>
                              </p:par>
                            </p:childTnLst>
                          </p:cTn>
                        </p:par>
                        <p:par>
                          <p:cTn id="80" fill="hold" nodeType="afterGroup">
                            <p:stCondLst>
                              <p:cond delay="22000"/>
                            </p:stCondLst>
                            <p:childTnLst>
                              <p:par>
                                <p:cTn id="81" presetID="6" presetClass="entr" presetSubtype="16" fill="hold" nodeType="afterEffect">
                                  <p:stCondLst>
                                    <p:cond delay="2000"/>
                                  </p:stCondLst>
                                  <p:childTnLst>
                                    <p:set>
                                      <p:cBhvr>
                                        <p:cTn id="82" dur="1" fill="hold">
                                          <p:stCondLst>
                                            <p:cond delay="0"/>
                                          </p:stCondLst>
                                        </p:cTn>
                                        <p:tgtEl>
                                          <p:spTgt spid="3"/>
                                        </p:tgtEl>
                                        <p:attrNameLst>
                                          <p:attrName>style.visibility</p:attrName>
                                        </p:attrNameLst>
                                      </p:cBhvr>
                                      <p:to>
                                        <p:strVal val="visible"/>
                                      </p:to>
                                    </p:set>
                                    <p:animEffect transition="in" filter="circle(in)">
                                      <p:cBhvr>
                                        <p:cTn id="83" dur="2000"/>
                                        <p:tgtEl>
                                          <p:spTgt spid="3"/>
                                        </p:tgtEl>
                                      </p:cBhvr>
                                    </p:animEffect>
                                  </p:childTnLst>
                                </p:cTn>
                              </p:par>
                            </p:childTnLst>
                          </p:cTn>
                        </p:par>
                        <p:par>
                          <p:cTn id="84" fill="hold" nodeType="afterGroup">
                            <p:stCondLst>
                              <p:cond delay="26000"/>
                            </p:stCondLst>
                            <p:childTnLst>
                              <p:par>
                                <p:cTn id="85" presetID="6" presetClass="entr" presetSubtype="16" fill="hold" nodeType="afterEffect">
                                  <p:stCondLst>
                                    <p:cond delay="2000"/>
                                  </p:stCondLst>
                                  <p:childTnLst>
                                    <p:set>
                                      <p:cBhvr>
                                        <p:cTn id="86" dur="1" fill="hold">
                                          <p:stCondLst>
                                            <p:cond delay="0"/>
                                          </p:stCondLst>
                                        </p:cTn>
                                        <p:tgtEl>
                                          <p:spTgt spid="5"/>
                                        </p:tgtEl>
                                        <p:attrNameLst>
                                          <p:attrName>style.visibility</p:attrName>
                                        </p:attrNameLst>
                                      </p:cBhvr>
                                      <p:to>
                                        <p:strVal val="visible"/>
                                      </p:to>
                                    </p:set>
                                    <p:animEffect transition="in" filter="circle(in)">
                                      <p:cBhvr>
                                        <p:cTn id="87" dur="2000"/>
                                        <p:tgtEl>
                                          <p:spTgt spid="5"/>
                                        </p:tgtEl>
                                      </p:cBhvr>
                                    </p:animEffect>
                                  </p:childTnLst>
                                </p:cTn>
                              </p:par>
                            </p:childTnLst>
                          </p:cTn>
                        </p:par>
                        <p:par>
                          <p:cTn id="88" fill="hold" nodeType="afterGroup">
                            <p:stCondLst>
                              <p:cond delay="30000"/>
                            </p:stCondLst>
                            <p:childTnLst>
                              <p:par>
                                <p:cTn id="89" presetID="6" presetClass="entr" presetSubtype="16" fill="hold" nodeType="afterEffect">
                                  <p:stCondLst>
                                    <p:cond delay="2000"/>
                                  </p:stCondLst>
                                  <p:childTnLst>
                                    <p:set>
                                      <p:cBhvr>
                                        <p:cTn id="90" dur="1" fill="hold">
                                          <p:stCondLst>
                                            <p:cond delay="0"/>
                                          </p:stCondLst>
                                        </p:cTn>
                                        <p:tgtEl>
                                          <p:spTgt spid="4"/>
                                        </p:tgtEl>
                                        <p:attrNameLst>
                                          <p:attrName>style.visibility</p:attrName>
                                        </p:attrNameLst>
                                      </p:cBhvr>
                                      <p:to>
                                        <p:strVal val="visible"/>
                                      </p:to>
                                    </p:set>
                                    <p:animEffect transition="in" filter="circle(in)">
                                      <p:cBhvr>
                                        <p:cTn id="9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5" grpId="0" build="p" autoUpdateAnimBg="0"/>
      <p:bldP spid="233479" grpId="0" animBg="1"/>
      <p:bldP spid="233480" grpId="0" animBg="1"/>
      <p:bldP spid="233481" grpId="0" animBg="1"/>
      <p:bldP spid="233482" grpId="0" animBg="1"/>
      <p:bldP spid="233483" grpId="0" animBg="1"/>
      <p:bldP spid="233484" grpId="0" animBg="1"/>
      <p:bldP spid="233485" grpId="0" animBg="1"/>
      <p:bldP spid="233486" grpId="0" animBg="1"/>
      <p:bldP spid="233487" grpId="0" animBg="1"/>
      <p:bldP spid="233488" grpId="0" animBg="1"/>
      <p:bldP spid="233489" grpId="0" animBg="1"/>
      <p:bldP spid="233490" grpId="0" animBg="1"/>
      <p:bldP spid="233491" grpId="0" animBg="1"/>
      <p:bldP spid="233492" grpId="0" animBg="1"/>
      <p:bldP spid="233493" grpId="0" animBg="1"/>
      <p:bldP spid="233494" grpId="0" animBg="1"/>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Slide Number Placeholder 4"/>
          <p:cNvSpPr>
            <a:spLocks noGrp="1"/>
          </p:cNvSpPr>
          <p:nvPr>
            <p:ph type="sldNum" sz="quarter" idx="11"/>
          </p:nvPr>
        </p:nvSpPr>
        <p:spPr>
          <a:noFill/>
        </p:spPr>
        <p:txBody>
          <a:bodyPr/>
          <a:lstStyle/>
          <a:p>
            <a:fld id="{99F3F8B2-486B-4AA9-80FD-85384CBCA5F5}" type="slidenum">
              <a:rPr lang="he-IL" smtClean="0"/>
              <a:pPr/>
              <a:t>53</a:t>
            </a:fld>
            <a:endParaRPr lang="en-US" smtClean="0"/>
          </a:p>
        </p:txBody>
      </p:sp>
      <p:sp>
        <p:nvSpPr>
          <p:cNvPr id="56323" name="Rectangle 2"/>
          <p:cNvSpPr>
            <a:spLocks noGrp="1" noChangeArrowheads="1"/>
          </p:cNvSpPr>
          <p:nvPr>
            <p:ph type="title"/>
          </p:nvPr>
        </p:nvSpPr>
        <p:spPr>
          <a:xfrm>
            <a:off x="971550" y="0"/>
            <a:ext cx="7158038" cy="1412875"/>
          </a:xfrm>
        </p:spPr>
        <p:txBody>
          <a:bodyPr/>
          <a:lstStyle/>
          <a:p>
            <a:pPr eaLnBrk="1" hangingPunct="1"/>
            <a:r>
              <a:rPr lang="he-IL" sz="3200" smtClean="0"/>
              <a:t>בניית מדגמים שונים מתוך מאגרי נתונים </a:t>
            </a:r>
            <a:endParaRPr lang="en-US" sz="3200" smtClean="0"/>
          </a:p>
        </p:txBody>
      </p:sp>
      <p:sp>
        <p:nvSpPr>
          <p:cNvPr id="361475" name="Rectangle 3"/>
          <p:cNvSpPr>
            <a:spLocks noGrp="1" noChangeArrowheads="1"/>
          </p:cNvSpPr>
          <p:nvPr>
            <p:ph type="body" idx="1"/>
          </p:nvPr>
        </p:nvSpPr>
        <p:spPr>
          <a:xfrm>
            <a:off x="755650" y="2205038"/>
            <a:ext cx="7661275" cy="4114800"/>
          </a:xfrm>
        </p:spPr>
        <p:txBody>
          <a:bodyPr/>
          <a:lstStyle/>
          <a:p>
            <a:pPr marL="342900" indent="-342900" eaLnBrk="1" hangingPunct="1">
              <a:buClr>
                <a:srgbClr val="0000FF"/>
              </a:buClr>
              <a:buFont typeface="Wingdings" pitchFamily="2" charset="2"/>
              <a:buChar char="r"/>
            </a:pPr>
            <a:r>
              <a:rPr lang="he-IL" sz="2800" smtClean="0"/>
              <a:t>מדגם מקרי פשוט.</a:t>
            </a:r>
          </a:p>
          <a:p>
            <a:pPr marL="342900" indent="-342900" eaLnBrk="1" hangingPunct="1">
              <a:buClr>
                <a:srgbClr val="0000FF"/>
              </a:buClr>
              <a:buFont typeface="Wingdings" pitchFamily="2" charset="2"/>
              <a:buChar char="r"/>
            </a:pPr>
            <a:r>
              <a:rPr lang="he-IL" sz="2800" smtClean="0"/>
              <a:t>מדגם אשכולות. </a:t>
            </a:r>
          </a:p>
          <a:p>
            <a:pPr marL="342900" indent="-342900" eaLnBrk="1" hangingPunct="1">
              <a:buClr>
                <a:srgbClr val="0000FF"/>
              </a:buClr>
              <a:buFont typeface="Wingdings" pitchFamily="2" charset="2"/>
              <a:buChar char="r"/>
            </a:pPr>
            <a:r>
              <a:rPr lang="he-IL" sz="2800" smtClean="0"/>
              <a:t>מדגם שכבות.</a:t>
            </a:r>
          </a:p>
          <a:p>
            <a:pPr marL="342900" indent="-342900" eaLnBrk="1" hangingPunct="1">
              <a:buClr>
                <a:srgbClr val="0000FF"/>
              </a:buClr>
              <a:buFont typeface="Wingdings" pitchFamily="2" charset="2"/>
              <a:buChar char="r"/>
            </a:pPr>
            <a:r>
              <a:rPr lang="he-IL" sz="2800" smtClean="0"/>
              <a:t>מדגם שיטתי.</a:t>
            </a:r>
          </a:p>
          <a:p>
            <a:pPr marL="742950" lvl="1" indent="-285750" eaLnBrk="1" hangingPunct="1">
              <a:buClr>
                <a:srgbClr val="0000FF"/>
              </a:buClr>
            </a:pPr>
            <a:endParaRPr lang="he-IL"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61475">
                                            <p:txEl>
                                              <p:pRg st="0" end="0"/>
                                            </p:txEl>
                                          </p:spTgt>
                                        </p:tgtEl>
                                        <p:attrNameLst>
                                          <p:attrName>style.visibility</p:attrName>
                                        </p:attrNameLst>
                                      </p:cBhvr>
                                      <p:to>
                                        <p:strVal val="visible"/>
                                      </p:to>
                                    </p:set>
                                    <p:animEffect transition="in" filter="fade">
                                      <p:cBhvr>
                                        <p:cTn id="7" dur="2000"/>
                                        <p:tgtEl>
                                          <p:spTgt spid="361475">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61475">
                                            <p:txEl>
                                              <p:pRg st="1" end="1"/>
                                            </p:txEl>
                                          </p:spTgt>
                                        </p:tgtEl>
                                        <p:attrNameLst>
                                          <p:attrName>style.visibility</p:attrName>
                                        </p:attrNameLst>
                                      </p:cBhvr>
                                      <p:to>
                                        <p:strVal val="visible"/>
                                      </p:to>
                                    </p:set>
                                    <p:animEffect transition="in" filter="fade">
                                      <p:cBhvr>
                                        <p:cTn id="11" dur="2000"/>
                                        <p:tgtEl>
                                          <p:spTgt spid="361475">
                                            <p:txEl>
                                              <p:pRg st="1" end="1"/>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61475">
                                            <p:txEl>
                                              <p:pRg st="2" end="2"/>
                                            </p:txEl>
                                          </p:spTgt>
                                        </p:tgtEl>
                                        <p:attrNameLst>
                                          <p:attrName>style.visibility</p:attrName>
                                        </p:attrNameLst>
                                      </p:cBhvr>
                                      <p:to>
                                        <p:strVal val="visible"/>
                                      </p:to>
                                    </p:set>
                                    <p:animEffect transition="in" filter="fade">
                                      <p:cBhvr>
                                        <p:cTn id="16" dur="2000"/>
                                        <p:tgtEl>
                                          <p:spTgt spid="361475">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61475">
                                            <p:txEl>
                                              <p:pRg st="3" end="3"/>
                                            </p:txEl>
                                          </p:spTgt>
                                        </p:tgtEl>
                                        <p:attrNameLst>
                                          <p:attrName>style.visibility</p:attrName>
                                        </p:attrNameLst>
                                      </p:cBhvr>
                                      <p:to>
                                        <p:strVal val="visible"/>
                                      </p:to>
                                    </p:set>
                                    <p:animEffect transition="in" filter="fade">
                                      <p:cBhvr>
                                        <p:cTn id="21" dur="2000"/>
                                        <p:tgtEl>
                                          <p:spTgt spid="3614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1475"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Slide Number Placeholder 5"/>
          <p:cNvSpPr>
            <a:spLocks noGrp="1"/>
          </p:cNvSpPr>
          <p:nvPr>
            <p:ph type="sldNum" sz="quarter" idx="11"/>
          </p:nvPr>
        </p:nvSpPr>
        <p:spPr>
          <a:noFill/>
        </p:spPr>
        <p:txBody>
          <a:bodyPr/>
          <a:lstStyle/>
          <a:p>
            <a:fld id="{37A3873E-97FC-410A-B5B1-52BCB3CCC679}" type="slidenum">
              <a:rPr lang="he-IL" smtClean="0"/>
              <a:pPr/>
              <a:t>54</a:t>
            </a:fld>
            <a:endParaRPr lang="en-US" smtClean="0"/>
          </a:p>
        </p:txBody>
      </p:sp>
      <p:sp>
        <p:nvSpPr>
          <p:cNvPr id="57347" name="Rectangle 2"/>
          <p:cNvSpPr>
            <a:spLocks noGrp="1" noChangeArrowheads="1"/>
          </p:cNvSpPr>
          <p:nvPr>
            <p:ph type="title"/>
          </p:nvPr>
        </p:nvSpPr>
        <p:spPr>
          <a:xfrm>
            <a:off x="900113" y="0"/>
            <a:ext cx="7158037" cy="1412875"/>
          </a:xfrm>
        </p:spPr>
        <p:txBody>
          <a:bodyPr/>
          <a:lstStyle/>
          <a:p>
            <a:pPr eaLnBrk="1" hangingPunct="1"/>
            <a:r>
              <a:rPr lang="he-IL" smtClean="0"/>
              <a:t>טעות הדגימה </a:t>
            </a:r>
            <a:endParaRPr lang="en-US" smtClean="0"/>
          </a:p>
        </p:txBody>
      </p:sp>
      <p:sp>
        <p:nvSpPr>
          <p:cNvPr id="284675" name="Rectangle 3"/>
          <p:cNvSpPr>
            <a:spLocks noGrp="1" noChangeArrowheads="1"/>
          </p:cNvSpPr>
          <p:nvPr>
            <p:ph type="body" sz="half" idx="1"/>
          </p:nvPr>
        </p:nvSpPr>
        <p:spPr>
          <a:xfrm>
            <a:off x="566738" y="1752600"/>
            <a:ext cx="8108950" cy="4267200"/>
          </a:xfrm>
        </p:spPr>
        <p:txBody>
          <a:bodyPr/>
          <a:lstStyle/>
          <a:p>
            <a:pPr marL="342900" indent="-342900" eaLnBrk="1" hangingPunct="1">
              <a:buFont typeface="Wingdings" pitchFamily="2" charset="2"/>
              <a:buNone/>
            </a:pPr>
            <a:r>
              <a:rPr lang="he-IL" sz="2800" smtClean="0"/>
              <a:t>טעות הדגימה = סטיית התקן של התפלגות המדגמים.</a:t>
            </a:r>
          </a:p>
          <a:p>
            <a:pPr marL="742950" lvl="1" indent="-285750" eaLnBrk="1" hangingPunct="1">
              <a:buClr>
                <a:srgbClr val="0000FF"/>
              </a:buClr>
            </a:pPr>
            <a:r>
              <a:rPr lang="he-IL" sz="2500" smtClean="0"/>
              <a:t>טעות הדגימה מונח סטטיסטי המעיד על מידת הייצוג של המדגם את האוכלוסייה רק מבחינה סטטיסטית. </a:t>
            </a:r>
          </a:p>
          <a:p>
            <a:pPr marL="742950" lvl="1" indent="-285750" eaLnBrk="1" hangingPunct="1">
              <a:buClr>
                <a:srgbClr val="0000FF"/>
              </a:buClr>
            </a:pPr>
            <a:r>
              <a:rPr lang="he-IL" sz="2500" smtClean="0"/>
              <a:t>ככל שסטיית התקן באוכלוסייה יותר קטנה טעות הדגימה יותר קטנה.</a:t>
            </a:r>
          </a:p>
          <a:p>
            <a:pPr marL="742950" lvl="1" indent="-285750" eaLnBrk="1" hangingPunct="1">
              <a:buClr>
                <a:srgbClr val="0000FF"/>
              </a:buClr>
            </a:pPr>
            <a:r>
              <a:rPr lang="he-IL" sz="2500" smtClean="0"/>
              <a:t>ככל שהמדגם יותר גדול (</a:t>
            </a:r>
            <a:r>
              <a:rPr lang="en-US" sz="2500" smtClean="0"/>
              <a:t>n</a:t>
            </a:r>
            <a:r>
              <a:rPr lang="he-IL" sz="2500" smtClean="0"/>
              <a:t>) טעות הדגימה יותר קטנה.</a:t>
            </a:r>
          </a:p>
          <a:p>
            <a:pPr marL="742950" lvl="1" indent="-285750" eaLnBrk="1" hangingPunct="1">
              <a:buClr>
                <a:srgbClr val="0000FF"/>
              </a:buClr>
            </a:pPr>
            <a:r>
              <a:rPr lang="he-IL" sz="2500" smtClean="0"/>
              <a:t>לקביעת גודל הטעות יש להכניס את רמת הביטחון.</a:t>
            </a:r>
          </a:p>
          <a:p>
            <a:pPr marL="742950" lvl="1" indent="-285750" eaLnBrk="1" hangingPunct="1">
              <a:buClr>
                <a:srgbClr val="0000FF"/>
              </a:buClr>
            </a:pPr>
            <a:endParaRPr lang="he-IL" sz="2500" smtClean="0"/>
          </a:p>
          <a:p>
            <a:pPr marL="742950" lvl="1" indent="-285750" eaLnBrk="1" hangingPunct="1"/>
            <a:endParaRPr lang="he-IL" sz="2500" smtClean="0"/>
          </a:p>
        </p:txBody>
      </p:sp>
      <p:graphicFrame>
        <p:nvGraphicFramePr>
          <p:cNvPr id="57349" name="Object 32"/>
          <p:cNvGraphicFramePr>
            <a:graphicFrameLocks noChangeAspect="1"/>
          </p:cNvGraphicFramePr>
          <p:nvPr>
            <p:ph sz="half" idx="2"/>
          </p:nvPr>
        </p:nvGraphicFramePr>
        <p:xfrm>
          <a:off x="1071563" y="4643438"/>
          <a:ext cx="3248025" cy="1289050"/>
        </p:xfrm>
        <a:graphic>
          <a:graphicData uri="http://schemas.openxmlformats.org/presentationml/2006/ole">
            <p:oleObj spid="_x0000_s57349" name="משוואה" r:id="rId3" imgW="1066800" imgH="4191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4675">
                                            <p:txEl>
                                              <p:pRg st="0" end="0"/>
                                            </p:txEl>
                                          </p:spTgt>
                                        </p:tgtEl>
                                        <p:attrNameLst>
                                          <p:attrName>style.visibility</p:attrName>
                                        </p:attrNameLst>
                                      </p:cBhvr>
                                      <p:to>
                                        <p:strVal val="visible"/>
                                      </p:to>
                                    </p:set>
                                    <p:animEffect transition="in" filter="fade">
                                      <p:cBhvr>
                                        <p:cTn id="7" dur="2000"/>
                                        <p:tgtEl>
                                          <p:spTgt spid="28467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4675">
                                            <p:txEl>
                                              <p:pRg st="1" end="1"/>
                                            </p:txEl>
                                          </p:spTgt>
                                        </p:tgtEl>
                                        <p:attrNameLst>
                                          <p:attrName>style.visibility</p:attrName>
                                        </p:attrNameLst>
                                      </p:cBhvr>
                                      <p:to>
                                        <p:strVal val="visible"/>
                                      </p:to>
                                    </p:set>
                                    <p:animEffect transition="in" filter="fade">
                                      <p:cBhvr>
                                        <p:cTn id="10" dur="2000"/>
                                        <p:tgtEl>
                                          <p:spTgt spid="28467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84675">
                                            <p:txEl>
                                              <p:pRg st="2" end="2"/>
                                            </p:txEl>
                                          </p:spTgt>
                                        </p:tgtEl>
                                        <p:attrNameLst>
                                          <p:attrName>style.visibility</p:attrName>
                                        </p:attrNameLst>
                                      </p:cBhvr>
                                      <p:to>
                                        <p:strVal val="visible"/>
                                      </p:to>
                                    </p:set>
                                    <p:animEffect transition="in" filter="fade">
                                      <p:cBhvr>
                                        <p:cTn id="13" dur="2000"/>
                                        <p:tgtEl>
                                          <p:spTgt spid="28467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84675">
                                            <p:txEl>
                                              <p:pRg st="3" end="3"/>
                                            </p:txEl>
                                          </p:spTgt>
                                        </p:tgtEl>
                                        <p:attrNameLst>
                                          <p:attrName>style.visibility</p:attrName>
                                        </p:attrNameLst>
                                      </p:cBhvr>
                                      <p:to>
                                        <p:strVal val="visible"/>
                                      </p:to>
                                    </p:set>
                                    <p:animEffect transition="in" filter="fade">
                                      <p:cBhvr>
                                        <p:cTn id="16" dur="2000"/>
                                        <p:tgtEl>
                                          <p:spTgt spid="284675">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84675">
                                            <p:txEl>
                                              <p:pRg st="4" end="4"/>
                                            </p:txEl>
                                          </p:spTgt>
                                        </p:tgtEl>
                                        <p:attrNameLst>
                                          <p:attrName>style.visibility</p:attrName>
                                        </p:attrNameLst>
                                      </p:cBhvr>
                                      <p:to>
                                        <p:strVal val="visible"/>
                                      </p:to>
                                    </p:set>
                                    <p:animEffect transition="in" filter="fade">
                                      <p:cBhvr>
                                        <p:cTn id="19" dur="2000"/>
                                        <p:tgtEl>
                                          <p:spTgt spid="2846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5"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Slide Number Placeholder 4"/>
          <p:cNvSpPr>
            <a:spLocks noGrp="1"/>
          </p:cNvSpPr>
          <p:nvPr>
            <p:ph type="sldNum" sz="quarter" idx="11"/>
          </p:nvPr>
        </p:nvSpPr>
        <p:spPr>
          <a:noFill/>
        </p:spPr>
        <p:txBody>
          <a:bodyPr/>
          <a:lstStyle/>
          <a:p>
            <a:fld id="{4177A07C-0BFD-46AB-9925-E6C042B7B49D}" type="slidenum">
              <a:rPr lang="he-IL" smtClean="0"/>
              <a:pPr/>
              <a:t>55</a:t>
            </a:fld>
            <a:endParaRPr lang="en-US" smtClean="0"/>
          </a:p>
        </p:txBody>
      </p:sp>
      <p:sp>
        <p:nvSpPr>
          <p:cNvPr id="58371" name="Rectangle 2"/>
          <p:cNvSpPr>
            <a:spLocks noGrp="1" noChangeArrowheads="1"/>
          </p:cNvSpPr>
          <p:nvPr>
            <p:ph type="title"/>
          </p:nvPr>
        </p:nvSpPr>
        <p:spPr>
          <a:xfrm>
            <a:off x="900113" y="0"/>
            <a:ext cx="7158037" cy="1412875"/>
          </a:xfrm>
        </p:spPr>
        <p:txBody>
          <a:bodyPr/>
          <a:lstStyle/>
          <a:p>
            <a:pPr eaLnBrk="1" hangingPunct="1"/>
            <a:r>
              <a:rPr lang="he-IL" smtClean="0"/>
              <a:t>איסוף נתונים: החוקר מסתכל </a:t>
            </a:r>
            <a:endParaRPr lang="en-US" smtClean="0"/>
          </a:p>
        </p:txBody>
      </p:sp>
      <p:sp>
        <p:nvSpPr>
          <p:cNvPr id="234499" name="Rectangle 3"/>
          <p:cNvSpPr>
            <a:spLocks noGrp="1" noChangeArrowheads="1"/>
          </p:cNvSpPr>
          <p:nvPr>
            <p:ph type="body" idx="1"/>
          </p:nvPr>
        </p:nvSpPr>
        <p:spPr>
          <a:xfrm>
            <a:off x="566738" y="1752600"/>
            <a:ext cx="8001000" cy="4413250"/>
          </a:xfrm>
        </p:spPr>
        <p:txBody>
          <a:bodyPr/>
          <a:lstStyle/>
          <a:p>
            <a:pPr marL="342900" indent="-342900" eaLnBrk="1" hangingPunct="1">
              <a:lnSpc>
                <a:spcPct val="85000"/>
              </a:lnSpc>
              <a:buClr>
                <a:srgbClr val="0000FF"/>
              </a:buClr>
              <a:buSzPct val="100000"/>
              <a:buFont typeface="Wingdings" pitchFamily="2" charset="2"/>
              <a:buChar char="r"/>
            </a:pPr>
            <a:r>
              <a:rPr lang="he-IL" sz="2500" smtClean="0"/>
              <a:t>החוקר מסתכל (מחקר תצפיתי).</a:t>
            </a:r>
          </a:p>
          <a:p>
            <a:pPr marL="742950" lvl="1" indent="-285750" eaLnBrk="1" hangingPunct="1">
              <a:lnSpc>
                <a:spcPct val="85000"/>
              </a:lnSpc>
              <a:buClr>
                <a:srgbClr val="0000FF"/>
              </a:buClr>
              <a:buSzPct val="100000"/>
            </a:pPr>
            <a:r>
              <a:rPr lang="he-IL" sz="2200" smtClean="0"/>
              <a:t> מחקר שדה אנתרופולוגי "מסורתי" / מחקר אתנוגראפי:</a:t>
            </a:r>
          </a:p>
          <a:p>
            <a:pPr marL="1085850" lvl="2" indent="-228600" eaLnBrk="1" hangingPunct="1">
              <a:lnSpc>
                <a:spcPct val="85000"/>
              </a:lnSpc>
              <a:buClr>
                <a:srgbClr val="0000FF"/>
              </a:buClr>
              <a:buSzPct val="100000"/>
              <a:buFont typeface="Wingdings" pitchFamily="2" charset="2"/>
              <a:buChar char="r"/>
            </a:pPr>
            <a:r>
              <a:rPr lang="he-IL" sz="1800" smtClean="0"/>
              <a:t> שהייה ממושכת במסגרת הקבוצה הנחקרת (24 שעות ביממה).</a:t>
            </a:r>
          </a:p>
          <a:p>
            <a:pPr marL="1085850" lvl="2" indent="-228600" eaLnBrk="1" hangingPunct="1">
              <a:lnSpc>
                <a:spcPct val="85000"/>
              </a:lnSpc>
              <a:buClr>
                <a:srgbClr val="0000FF"/>
              </a:buClr>
              <a:buSzPct val="100000"/>
              <a:buFont typeface="Wingdings" pitchFamily="2" charset="2"/>
              <a:buChar char="r"/>
            </a:pPr>
            <a:r>
              <a:rPr lang="he-IL" sz="1800" smtClean="0"/>
              <a:t> שותפות ומעורבות בחיי הקבוצה הנחקרת.</a:t>
            </a:r>
          </a:p>
          <a:p>
            <a:pPr marL="1085850" lvl="2" indent="-228600" eaLnBrk="1" hangingPunct="1">
              <a:lnSpc>
                <a:spcPct val="85000"/>
              </a:lnSpc>
              <a:buClr>
                <a:srgbClr val="0000FF"/>
              </a:buClr>
              <a:buSzPct val="100000"/>
              <a:buFont typeface="Wingdings" pitchFamily="2" charset="2"/>
              <a:buChar char="r"/>
            </a:pPr>
            <a:r>
              <a:rPr lang="he-IL" sz="1800" smtClean="0"/>
              <a:t> תצפית בסביבה הטבעית.</a:t>
            </a:r>
          </a:p>
          <a:p>
            <a:pPr marL="1085850" lvl="2" indent="-228600" eaLnBrk="1" hangingPunct="1">
              <a:lnSpc>
                <a:spcPct val="85000"/>
              </a:lnSpc>
              <a:buClr>
                <a:srgbClr val="0000FF"/>
              </a:buClr>
              <a:buSzPct val="100000"/>
              <a:buFont typeface="Wingdings" pitchFamily="2" charset="2"/>
              <a:buChar char="r"/>
            </a:pPr>
            <a:r>
              <a:rPr lang="he-IL" sz="1800" smtClean="0"/>
              <a:t> עניין בכלל ההיבטים.</a:t>
            </a:r>
          </a:p>
          <a:p>
            <a:pPr marL="742950" lvl="1" indent="-285750" eaLnBrk="1" hangingPunct="1">
              <a:lnSpc>
                <a:spcPct val="85000"/>
              </a:lnSpc>
              <a:buClr>
                <a:srgbClr val="0000FF"/>
              </a:buClr>
              <a:buSzPct val="100000"/>
            </a:pPr>
            <a:r>
              <a:rPr lang="he-IL" sz="2200" smtClean="0"/>
              <a:t>מחקר שדה רגיל:</a:t>
            </a:r>
          </a:p>
          <a:p>
            <a:pPr marL="1085850" lvl="2" indent="-228600" eaLnBrk="1" hangingPunct="1">
              <a:lnSpc>
                <a:spcPct val="85000"/>
              </a:lnSpc>
              <a:buClr>
                <a:srgbClr val="0000FF"/>
              </a:buClr>
              <a:buSzPct val="100000"/>
              <a:buFont typeface="Wingdings" pitchFamily="2" charset="2"/>
              <a:buChar char="r"/>
            </a:pPr>
            <a:r>
              <a:rPr lang="he-IL" sz="1800" smtClean="0"/>
              <a:t> שהייה לסירוגין.</a:t>
            </a:r>
          </a:p>
          <a:p>
            <a:pPr marL="1085850" lvl="2" indent="-228600" eaLnBrk="1" hangingPunct="1">
              <a:lnSpc>
                <a:spcPct val="85000"/>
              </a:lnSpc>
              <a:buClr>
                <a:srgbClr val="0000FF"/>
              </a:buClr>
              <a:buSzPct val="100000"/>
              <a:buFont typeface="Wingdings" pitchFamily="2" charset="2"/>
              <a:buChar char="r"/>
            </a:pPr>
            <a:r>
              <a:rPr lang="he-IL" sz="1800" smtClean="0"/>
              <a:t> עניין בהיבטים מסוימים בלבד.</a:t>
            </a:r>
          </a:p>
          <a:p>
            <a:pPr marL="1085850" lvl="2" indent="-228600" eaLnBrk="1" hangingPunct="1">
              <a:lnSpc>
                <a:spcPct val="85000"/>
              </a:lnSpc>
              <a:buClr>
                <a:srgbClr val="0000FF"/>
              </a:buClr>
              <a:buSzPct val="100000"/>
              <a:buFont typeface="Wingdings" pitchFamily="2" charset="2"/>
              <a:buChar char="r"/>
            </a:pPr>
            <a:r>
              <a:rPr lang="he-IL" sz="1800" smtClean="0"/>
              <a:t> תצפית בסביבה הטבעית.</a:t>
            </a:r>
          </a:p>
          <a:p>
            <a:pPr marL="742950" lvl="1" indent="-285750" eaLnBrk="1" hangingPunct="1">
              <a:lnSpc>
                <a:spcPct val="85000"/>
              </a:lnSpc>
              <a:buClr>
                <a:srgbClr val="0000FF"/>
              </a:buClr>
              <a:buSzPct val="100000"/>
            </a:pPr>
            <a:r>
              <a:rPr lang="he-IL" sz="2200" smtClean="0"/>
              <a:t> מחקר במעבדה:</a:t>
            </a:r>
            <a:r>
              <a:rPr lang="he-IL" sz="2200" i="1" smtClean="0"/>
              <a:t> </a:t>
            </a:r>
          </a:p>
          <a:p>
            <a:pPr marL="1085850" lvl="2" indent="-228600" eaLnBrk="1" hangingPunct="1">
              <a:lnSpc>
                <a:spcPct val="85000"/>
              </a:lnSpc>
              <a:buClr>
                <a:srgbClr val="0000FF"/>
              </a:buClr>
              <a:buSzPct val="100000"/>
              <a:buFont typeface="Wingdings" pitchFamily="2" charset="2"/>
              <a:buChar char="r"/>
            </a:pPr>
            <a:r>
              <a:rPr lang="he-IL" sz="1800" i="1" smtClean="0"/>
              <a:t> </a:t>
            </a:r>
            <a:r>
              <a:rPr lang="he-IL" sz="1800" smtClean="0"/>
              <a:t>תצפית במעבדה (ולא בסביבה הטבעית).</a:t>
            </a:r>
          </a:p>
          <a:p>
            <a:pPr marL="1085850" lvl="2" indent="-228600" eaLnBrk="1" hangingPunct="1">
              <a:lnSpc>
                <a:spcPct val="85000"/>
              </a:lnSpc>
              <a:buClr>
                <a:srgbClr val="0000FF"/>
              </a:buClr>
              <a:buSzPct val="100000"/>
              <a:buFont typeface="Wingdings" pitchFamily="2" charset="2"/>
              <a:buChar char="r"/>
            </a:pPr>
            <a:r>
              <a:rPr lang="he-IL" sz="1800" smtClean="0"/>
              <a:t> נטרול משתנים מתערבים.</a:t>
            </a:r>
          </a:p>
          <a:p>
            <a:pPr marL="1085850" lvl="2" indent="-228600" eaLnBrk="1" hangingPunct="1">
              <a:lnSpc>
                <a:spcPct val="85000"/>
              </a:lnSpc>
              <a:buClr>
                <a:srgbClr val="0000FF"/>
              </a:buClr>
              <a:buSzPct val="100000"/>
              <a:buFont typeface="Wingdings" pitchFamily="2" charset="2"/>
              <a:buChar char="r"/>
            </a:pPr>
            <a:r>
              <a:rPr lang="he-IL" sz="1800" smtClean="0"/>
              <a:t> עניין בהיבטים מסוימים בלבד.</a:t>
            </a:r>
          </a:p>
        </p:txBody>
      </p:sp>
      <p:sp>
        <p:nvSpPr>
          <p:cNvPr id="58373" name="Rectangle 32"/>
          <p:cNvSpPr>
            <a:spLocks noChangeArrowheads="1"/>
          </p:cNvSpPr>
          <p:nvPr/>
        </p:nvSpPr>
        <p:spPr bwMode="auto">
          <a:xfrm>
            <a:off x="6877050" y="404813"/>
            <a:ext cx="1295400" cy="576262"/>
          </a:xfrm>
          <a:prstGeom prst="rect">
            <a:avLst/>
          </a:prstGeom>
          <a:noFill/>
          <a:ln w="9525">
            <a:solidFill>
              <a:schemeClr val="tx1"/>
            </a:solidFill>
            <a:miter lim="800000"/>
            <a:headEnd/>
            <a:tailEnd/>
          </a:ln>
        </p:spPr>
        <p:txBody>
          <a:bodyPr wrap="none" anchor="ctr"/>
          <a:lstStyle/>
          <a:p>
            <a:pPr algn="ctr"/>
            <a:r>
              <a:rPr lang="he-IL">
                <a:solidFill>
                  <a:srgbClr val="FF0000"/>
                </a:solidFill>
              </a:rPr>
              <a:t>לא למבחן</a:t>
            </a: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4499">
                                            <p:txEl>
                                              <p:pRg st="0" end="0"/>
                                            </p:txEl>
                                          </p:spTgt>
                                        </p:tgtEl>
                                        <p:attrNameLst>
                                          <p:attrName>style.visibility</p:attrName>
                                        </p:attrNameLst>
                                      </p:cBhvr>
                                      <p:to>
                                        <p:strVal val="visible"/>
                                      </p:to>
                                    </p:set>
                                    <p:animEffect transition="in" filter="fade">
                                      <p:cBhvr>
                                        <p:cTn id="7" dur="2000"/>
                                        <p:tgtEl>
                                          <p:spTgt spid="23449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4499">
                                            <p:txEl>
                                              <p:pRg st="1" end="1"/>
                                            </p:txEl>
                                          </p:spTgt>
                                        </p:tgtEl>
                                        <p:attrNameLst>
                                          <p:attrName>style.visibility</p:attrName>
                                        </p:attrNameLst>
                                      </p:cBhvr>
                                      <p:to>
                                        <p:strVal val="visible"/>
                                      </p:to>
                                    </p:set>
                                    <p:animEffect transition="in" filter="fade">
                                      <p:cBhvr>
                                        <p:cTn id="10" dur="2000"/>
                                        <p:tgtEl>
                                          <p:spTgt spid="23449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4499">
                                            <p:txEl>
                                              <p:pRg st="2" end="2"/>
                                            </p:txEl>
                                          </p:spTgt>
                                        </p:tgtEl>
                                        <p:attrNameLst>
                                          <p:attrName>style.visibility</p:attrName>
                                        </p:attrNameLst>
                                      </p:cBhvr>
                                      <p:to>
                                        <p:strVal val="visible"/>
                                      </p:to>
                                    </p:set>
                                    <p:animEffect transition="in" filter="fade">
                                      <p:cBhvr>
                                        <p:cTn id="13" dur="2000"/>
                                        <p:tgtEl>
                                          <p:spTgt spid="23449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34499">
                                            <p:txEl>
                                              <p:pRg st="3" end="3"/>
                                            </p:txEl>
                                          </p:spTgt>
                                        </p:tgtEl>
                                        <p:attrNameLst>
                                          <p:attrName>style.visibility</p:attrName>
                                        </p:attrNameLst>
                                      </p:cBhvr>
                                      <p:to>
                                        <p:strVal val="visible"/>
                                      </p:to>
                                    </p:set>
                                    <p:animEffect transition="in" filter="fade">
                                      <p:cBhvr>
                                        <p:cTn id="16" dur="2000"/>
                                        <p:tgtEl>
                                          <p:spTgt spid="234499">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34499">
                                            <p:txEl>
                                              <p:pRg st="4" end="4"/>
                                            </p:txEl>
                                          </p:spTgt>
                                        </p:tgtEl>
                                        <p:attrNameLst>
                                          <p:attrName>style.visibility</p:attrName>
                                        </p:attrNameLst>
                                      </p:cBhvr>
                                      <p:to>
                                        <p:strVal val="visible"/>
                                      </p:to>
                                    </p:set>
                                    <p:animEffect transition="in" filter="fade">
                                      <p:cBhvr>
                                        <p:cTn id="19" dur="2000"/>
                                        <p:tgtEl>
                                          <p:spTgt spid="234499">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34499">
                                            <p:txEl>
                                              <p:pRg st="5" end="5"/>
                                            </p:txEl>
                                          </p:spTgt>
                                        </p:tgtEl>
                                        <p:attrNameLst>
                                          <p:attrName>style.visibility</p:attrName>
                                        </p:attrNameLst>
                                      </p:cBhvr>
                                      <p:to>
                                        <p:strVal val="visible"/>
                                      </p:to>
                                    </p:set>
                                    <p:animEffect transition="in" filter="fade">
                                      <p:cBhvr>
                                        <p:cTn id="22" dur="2000"/>
                                        <p:tgtEl>
                                          <p:spTgt spid="234499">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4499">
                                            <p:txEl>
                                              <p:pRg st="6" end="6"/>
                                            </p:txEl>
                                          </p:spTgt>
                                        </p:tgtEl>
                                        <p:attrNameLst>
                                          <p:attrName>style.visibility</p:attrName>
                                        </p:attrNameLst>
                                      </p:cBhvr>
                                      <p:to>
                                        <p:strVal val="visible"/>
                                      </p:to>
                                    </p:set>
                                    <p:animEffect transition="in" filter="fade">
                                      <p:cBhvr>
                                        <p:cTn id="27" dur="2000"/>
                                        <p:tgtEl>
                                          <p:spTgt spid="234499">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34499">
                                            <p:txEl>
                                              <p:pRg st="7" end="7"/>
                                            </p:txEl>
                                          </p:spTgt>
                                        </p:tgtEl>
                                        <p:attrNameLst>
                                          <p:attrName>style.visibility</p:attrName>
                                        </p:attrNameLst>
                                      </p:cBhvr>
                                      <p:to>
                                        <p:strVal val="visible"/>
                                      </p:to>
                                    </p:set>
                                    <p:animEffect transition="in" filter="fade">
                                      <p:cBhvr>
                                        <p:cTn id="30" dur="2000"/>
                                        <p:tgtEl>
                                          <p:spTgt spid="234499">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34499">
                                            <p:txEl>
                                              <p:pRg st="8" end="8"/>
                                            </p:txEl>
                                          </p:spTgt>
                                        </p:tgtEl>
                                        <p:attrNameLst>
                                          <p:attrName>style.visibility</p:attrName>
                                        </p:attrNameLst>
                                      </p:cBhvr>
                                      <p:to>
                                        <p:strVal val="visible"/>
                                      </p:to>
                                    </p:set>
                                    <p:animEffect transition="in" filter="fade">
                                      <p:cBhvr>
                                        <p:cTn id="33" dur="2000"/>
                                        <p:tgtEl>
                                          <p:spTgt spid="234499">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34499">
                                            <p:txEl>
                                              <p:pRg st="9" end="9"/>
                                            </p:txEl>
                                          </p:spTgt>
                                        </p:tgtEl>
                                        <p:attrNameLst>
                                          <p:attrName>style.visibility</p:attrName>
                                        </p:attrNameLst>
                                      </p:cBhvr>
                                      <p:to>
                                        <p:strVal val="visible"/>
                                      </p:to>
                                    </p:set>
                                    <p:animEffect transition="in" filter="fade">
                                      <p:cBhvr>
                                        <p:cTn id="36" dur="2000"/>
                                        <p:tgtEl>
                                          <p:spTgt spid="234499">
                                            <p:txEl>
                                              <p:pRg st="9" end="9"/>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234499">
                                            <p:txEl>
                                              <p:pRg st="10" end="10"/>
                                            </p:txEl>
                                          </p:spTgt>
                                        </p:tgtEl>
                                        <p:attrNameLst>
                                          <p:attrName>style.visibility</p:attrName>
                                        </p:attrNameLst>
                                      </p:cBhvr>
                                      <p:to>
                                        <p:strVal val="visible"/>
                                      </p:to>
                                    </p:set>
                                    <p:animEffect transition="in" filter="fade">
                                      <p:cBhvr>
                                        <p:cTn id="41" dur="2000"/>
                                        <p:tgtEl>
                                          <p:spTgt spid="234499">
                                            <p:txEl>
                                              <p:pRg st="10" end="10"/>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234499">
                                            <p:txEl>
                                              <p:pRg st="11" end="11"/>
                                            </p:txEl>
                                          </p:spTgt>
                                        </p:tgtEl>
                                        <p:attrNameLst>
                                          <p:attrName>style.visibility</p:attrName>
                                        </p:attrNameLst>
                                      </p:cBhvr>
                                      <p:to>
                                        <p:strVal val="visible"/>
                                      </p:to>
                                    </p:set>
                                    <p:animEffect transition="in" filter="fade">
                                      <p:cBhvr>
                                        <p:cTn id="44" dur="2000"/>
                                        <p:tgtEl>
                                          <p:spTgt spid="234499">
                                            <p:txEl>
                                              <p:pRg st="11" end="11"/>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234499">
                                            <p:txEl>
                                              <p:pRg st="12" end="12"/>
                                            </p:txEl>
                                          </p:spTgt>
                                        </p:tgtEl>
                                        <p:attrNameLst>
                                          <p:attrName>style.visibility</p:attrName>
                                        </p:attrNameLst>
                                      </p:cBhvr>
                                      <p:to>
                                        <p:strVal val="visible"/>
                                      </p:to>
                                    </p:set>
                                    <p:animEffect transition="in" filter="fade">
                                      <p:cBhvr>
                                        <p:cTn id="47" dur="2000"/>
                                        <p:tgtEl>
                                          <p:spTgt spid="234499">
                                            <p:txEl>
                                              <p:pRg st="12" end="12"/>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234499">
                                            <p:txEl>
                                              <p:pRg st="13" end="13"/>
                                            </p:txEl>
                                          </p:spTgt>
                                        </p:tgtEl>
                                        <p:attrNameLst>
                                          <p:attrName>style.visibility</p:attrName>
                                        </p:attrNameLst>
                                      </p:cBhvr>
                                      <p:to>
                                        <p:strVal val="visible"/>
                                      </p:to>
                                    </p:set>
                                    <p:animEffect transition="in" filter="fade">
                                      <p:cBhvr>
                                        <p:cTn id="50" dur="2000"/>
                                        <p:tgtEl>
                                          <p:spTgt spid="23449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9"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Slide Number Placeholder 4"/>
          <p:cNvSpPr>
            <a:spLocks noGrp="1"/>
          </p:cNvSpPr>
          <p:nvPr>
            <p:ph type="sldNum" sz="quarter" idx="11"/>
          </p:nvPr>
        </p:nvSpPr>
        <p:spPr>
          <a:noFill/>
        </p:spPr>
        <p:txBody>
          <a:bodyPr/>
          <a:lstStyle/>
          <a:p>
            <a:fld id="{587F0E8A-E8EA-4CB2-B3B7-3F78BABCF40B}" type="slidenum">
              <a:rPr lang="he-IL" smtClean="0"/>
              <a:pPr/>
              <a:t>56</a:t>
            </a:fld>
            <a:endParaRPr lang="en-US" smtClean="0"/>
          </a:p>
        </p:txBody>
      </p:sp>
      <p:sp>
        <p:nvSpPr>
          <p:cNvPr id="59395" name="Rectangle 2"/>
          <p:cNvSpPr>
            <a:spLocks noGrp="1" noChangeArrowheads="1"/>
          </p:cNvSpPr>
          <p:nvPr>
            <p:ph type="title"/>
          </p:nvPr>
        </p:nvSpPr>
        <p:spPr>
          <a:xfrm>
            <a:off x="900113" y="0"/>
            <a:ext cx="7158037" cy="1412875"/>
          </a:xfrm>
        </p:spPr>
        <p:txBody>
          <a:bodyPr/>
          <a:lstStyle/>
          <a:p>
            <a:pPr eaLnBrk="1" hangingPunct="1"/>
            <a:r>
              <a:rPr lang="he-IL" smtClean="0"/>
              <a:t>איסוף נתונים: החוקר שואל </a:t>
            </a:r>
            <a:endParaRPr lang="en-US" smtClean="0"/>
          </a:p>
        </p:txBody>
      </p:sp>
      <p:sp>
        <p:nvSpPr>
          <p:cNvPr id="237571" name="Rectangle 3"/>
          <p:cNvSpPr>
            <a:spLocks noGrp="1" noChangeArrowheads="1"/>
          </p:cNvSpPr>
          <p:nvPr>
            <p:ph type="body" idx="1"/>
          </p:nvPr>
        </p:nvSpPr>
        <p:spPr>
          <a:xfrm>
            <a:off x="539750" y="1484313"/>
            <a:ext cx="8001000" cy="5113337"/>
          </a:xfrm>
        </p:spPr>
        <p:txBody>
          <a:bodyPr/>
          <a:lstStyle/>
          <a:p>
            <a:pPr marL="342900" indent="-342900" eaLnBrk="1" hangingPunct="1">
              <a:lnSpc>
                <a:spcPct val="80000"/>
              </a:lnSpc>
              <a:buClr>
                <a:srgbClr val="0000FF"/>
              </a:buClr>
              <a:buSzPct val="100000"/>
              <a:buFont typeface="Wingdings" pitchFamily="2" charset="2"/>
              <a:buChar char="r"/>
            </a:pPr>
            <a:r>
              <a:rPr lang="he-IL" sz="2600" smtClean="0"/>
              <a:t>החוקר שואל </a:t>
            </a:r>
            <a:r>
              <a:rPr lang="he-IL" sz="1500" smtClean="0"/>
              <a:t>(הנחקר מספק את האינפורמציה לחוקר בתגובה לבקשתו של האחרון)</a:t>
            </a:r>
            <a:r>
              <a:rPr lang="he-IL" sz="2600" smtClean="0"/>
              <a:t>.</a:t>
            </a:r>
          </a:p>
          <a:p>
            <a:pPr marL="742950" lvl="1" indent="-285750" eaLnBrk="1" hangingPunct="1">
              <a:lnSpc>
                <a:spcPct val="80000"/>
              </a:lnSpc>
              <a:buClr>
                <a:srgbClr val="0000FF"/>
              </a:buClr>
              <a:buSzPct val="100000"/>
            </a:pPr>
            <a:r>
              <a:rPr lang="he-IL" sz="2200" smtClean="0"/>
              <a:t> ראיון:</a:t>
            </a:r>
          </a:p>
          <a:p>
            <a:pPr marL="1085850" lvl="2" indent="-228600" eaLnBrk="1" hangingPunct="1">
              <a:lnSpc>
                <a:spcPct val="80000"/>
              </a:lnSpc>
              <a:buClr>
                <a:srgbClr val="0000FF"/>
              </a:buClr>
              <a:buSzPct val="100000"/>
              <a:buFont typeface="Wingdings" pitchFamily="2" charset="2"/>
              <a:buChar char="C"/>
            </a:pPr>
            <a:r>
              <a:rPr lang="he-IL" sz="2200" smtClean="0"/>
              <a:t>מעמיק.</a:t>
            </a:r>
          </a:p>
          <a:p>
            <a:pPr marL="1085850" lvl="2" indent="-228600" eaLnBrk="1" hangingPunct="1">
              <a:lnSpc>
                <a:spcPct val="80000"/>
              </a:lnSpc>
              <a:buClr>
                <a:srgbClr val="0000FF"/>
              </a:buClr>
              <a:buSzPct val="100000"/>
              <a:buFont typeface="Wingdings" pitchFamily="2" charset="2"/>
              <a:buChar char="C"/>
            </a:pPr>
            <a:r>
              <a:rPr lang="he-IL" sz="2200" smtClean="0"/>
              <a:t>חופש בתשובות ובניסוחן.</a:t>
            </a:r>
          </a:p>
          <a:p>
            <a:pPr marL="1085850" lvl="2" indent="-228600" eaLnBrk="1" hangingPunct="1">
              <a:lnSpc>
                <a:spcPct val="80000"/>
              </a:lnSpc>
              <a:buClr>
                <a:srgbClr val="FF0000"/>
              </a:buClr>
              <a:buSzPct val="100000"/>
              <a:buFont typeface="Wingdings" pitchFamily="2" charset="2"/>
              <a:buChar char="D"/>
            </a:pPr>
            <a:r>
              <a:rPr lang="he-IL" sz="2200" smtClean="0"/>
              <a:t>קשה לעיבוד סטטיסטי.</a:t>
            </a:r>
          </a:p>
          <a:p>
            <a:pPr marL="1085850" lvl="2" indent="-228600" eaLnBrk="1" hangingPunct="1">
              <a:lnSpc>
                <a:spcPct val="80000"/>
              </a:lnSpc>
              <a:buClr>
                <a:srgbClr val="FF0000"/>
              </a:buClr>
              <a:buSzPct val="100000"/>
              <a:buFont typeface="Wingdings" pitchFamily="2" charset="2"/>
              <a:buChar char="D"/>
            </a:pPr>
            <a:r>
              <a:rPr lang="he-IL" sz="2200" smtClean="0"/>
              <a:t>יקר (העברה פרטנית).</a:t>
            </a:r>
          </a:p>
          <a:p>
            <a:pPr marL="1085850" lvl="2" indent="-228600" eaLnBrk="1" hangingPunct="1">
              <a:lnSpc>
                <a:spcPct val="80000"/>
              </a:lnSpc>
              <a:buClr>
                <a:srgbClr val="FF0000"/>
              </a:buClr>
              <a:buSzPct val="100000"/>
              <a:buFont typeface="Wingdings" pitchFamily="2" charset="2"/>
              <a:buChar char="D"/>
            </a:pPr>
            <a:r>
              <a:rPr lang="he-IL" sz="2200" smtClean="0"/>
              <a:t>הטיות חוקר.</a:t>
            </a:r>
          </a:p>
          <a:p>
            <a:pPr marL="742950" lvl="1" indent="-285750" eaLnBrk="1" hangingPunct="1">
              <a:lnSpc>
                <a:spcPct val="80000"/>
              </a:lnSpc>
              <a:buClr>
                <a:srgbClr val="0000FF"/>
              </a:buClr>
              <a:buSzPct val="100000"/>
            </a:pPr>
            <a:r>
              <a:rPr lang="he-IL" sz="2200" smtClean="0"/>
              <a:t> שאלון:</a:t>
            </a:r>
          </a:p>
          <a:p>
            <a:pPr marL="1085850" lvl="2" indent="-228600" eaLnBrk="1" hangingPunct="1">
              <a:lnSpc>
                <a:spcPct val="80000"/>
              </a:lnSpc>
              <a:buClr>
                <a:srgbClr val="0000FF"/>
              </a:buClr>
              <a:buSzPct val="100000"/>
              <a:buFont typeface="Wingdings" pitchFamily="2" charset="2"/>
              <a:buChar char="C"/>
            </a:pPr>
            <a:r>
              <a:rPr lang="he-IL" sz="2200" smtClean="0"/>
              <a:t>קל יותר לעיבוד סטטיסטי.</a:t>
            </a:r>
          </a:p>
          <a:p>
            <a:pPr marL="1085850" lvl="2" indent="-228600" eaLnBrk="1" hangingPunct="1">
              <a:lnSpc>
                <a:spcPct val="80000"/>
              </a:lnSpc>
              <a:buClr>
                <a:srgbClr val="0000FF"/>
              </a:buClr>
              <a:buSzPct val="100000"/>
              <a:buFont typeface="Wingdings" pitchFamily="2" charset="2"/>
              <a:buChar char="C"/>
            </a:pPr>
            <a:r>
              <a:rPr lang="he-IL" sz="2200" smtClean="0"/>
              <a:t>זול יחסית ומהיר (ניתן להעביר באופן קבוצתי).</a:t>
            </a:r>
          </a:p>
          <a:p>
            <a:pPr marL="1085850" lvl="2" indent="-228600" eaLnBrk="1" hangingPunct="1">
              <a:lnSpc>
                <a:spcPct val="80000"/>
              </a:lnSpc>
              <a:buClr>
                <a:srgbClr val="FF0000"/>
              </a:buClr>
              <a:buSzPct val="100000"/>
              <a:buFont typeface="Wingdings" pitchFamily="2" charset="2"/>
              <a:buChar char="D"/>
            </a:pPr>
            <a:r>
              <a:rPr lang="he-IL" sz="2200" smtClean="0"/>
              <a:t>פחות מעמיק.</a:t>
            </a:r>
          </a:p>
          <a:p>
            <a:pPr marL="1085850" lvl="2" indent="-228600" eaLnBrk="1" hangingPunct="1">
              <a:lnSpc>
                <a:spcPct val="80000"/>
              </a:lnSpc>
              <a:buClr>
                <a:srgbClr val="FF0000"/>
              </a:buClr>
              <a:buSzPct val="100000"/>
              <a:buFont typeface="Wingdings" pitchFamily="2" charset="2"/>
              <a:buChar char="D"/>
            </a:pPr>
            <a:r>
              <a:rPr lang="he-IL" sz="2200" smtClean="0"/>
              <a:t>מספר תשובות מוגבל ונוסח אחיד (למעט שאלות פתוחות).</a:t>
            </a:r>
          </a:p>
          <a:p>
            <a:pPr marL="742950" lvl="1" indent="-285750" eaLnBrk="1" hangingPunct="1">
              <a:lnSpc>
                <a:spcPct val="80000"/>
              </a:lnSpc>
            </a:pPr>
            <a:endParaRPr lang="he-IL" sz="2200" smtClean="0"/>
          </a:p>
          <a:p>
            <a:pPr marL="742950" lvl="1" indent="-285750" eaLnBrk="1" hangingPunct="1">
              <a:lnSpc>
                <a:spcPct val="80000"/>
              </a:lnSpc>
              <a:buClr>
                <a:srgbClr val="0066FF"/>
              </a:buClr>
              <a:buFont typeface="Wingdings" pitchFamily="2" charset="2"/>
              <a:buChar char="§"/>
            </a:pPr>
            <a:r>
              <a:rPr lang="he-IL" sz="2200" smtClean="0"/>
              <a:t>מתי לדעתכם תשתמשו בשאלון ומתי בראיון?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7571">
                                            <p:txEl>
                                              <p:pRg st="0" end="0"/>
                                            </p:txEl>
                                          </p:spTgt>
                                        </p:tgtEl>
                                        <p:attrNameLst>
                                          <p:attrName>style.visibility</p:attrName>
                                        </p:attrNameLst>
                                      </p:cBhvr>
                                      <p:to>
                                        <p:strVal val="visible"/>
                                      </p:to>
                                    </p:set>
                                    <p:animEffect transition="in" filter="fade">
                                      <p:cBhvr>
                                        <p:cTn id="7" dur="2000"/>
                                        <p:tgtEl>
                                          <p:spTgt spid="237571">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7571">
                                            <p:txEl>
                                              <p:pRg st="1" end="1"/>
                                            </p:txEl>
                                          </p:spTgt>
                                        </p:tgtEl>
                                        <p:attrNameLst>
                                          <p:attrName>style.visibility</p:attrName>
                                        </p:attrNameLst>
                                      </p:cBhvr>
                                      <p:to>
                                        <p:strVal val="visible"/>
                                      </p:to>
                                    </p:set>
                                    <p:animEffect transition="in" filter="fade">
                                      <p:cBhvr>
                                        <p:cTn id="10" dur="2000"/>
                                        <p:tgtEl>
                                          <p:spTgt spid="237571">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7571">
                                            <p:txEl>
                                              <p:pRg st="2" end="2"/>
                                            </p:txEl>
                                          </p:spTgt>
                                        </p:tgtEl>
                                        <p:attrNameLst>
                                          <p:attrName>style.visibility</p:attrName>
                                        </p:attrNameLst>
                                      </p:cBhvr>
                                      <p:to>
                                        <p:strVal val="visible"/>
                                      </p:to>
                                    </p:set>
                                    <p:animEffect transition="in" filter="fade">
                                      <p:cBhvr>
                                        <p:cTn id="13" dur="2000"/>
                                        <p:tgtEl>
                                          <p:spTgt spid="237571">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37571">
                                            <p:txEl>
                                              <p:pRg st="3" end="3"/>
                                            </p:txEl>
                                          </p:spTgt>
                                        </p:tgtEl>
                                        <p:attrNameLst>
                                          <p:attrName>style.visibility</p:attrName>
                                        </p:attrNameLst>
                                      </p:cBhvr>
                                      <p:to>
                                        <p:strVal val="visible"/>
                                      </p:to>
                                    </p:set>
                                    <p:animEffect transition="in" filter="fade">
                                      <p:cBhvr>
                                        <p:cTn id="16" dur="2000"/>
                                        <p:tgtEl>
                                          <p:spTgt spid="237571">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37571">
                                            <p:txEl>
                                              <p:pRg st="4" end="4"/>
                                            </p:txEl>
                                          </p:spTgt>
                                        </p:tgtEl>
                                        <p:attrNameLst>
                                          <p:attrName>style.visibility</p:attrName>
                                        </p:attrNameLst>
                                      </p:cBhvr>
                                      <p:to>
                                        <p:strVal val="visible"/>
                                      </p:to>
                                    </p:set>
                                    <p:animEffect transition="in" filter="fade">
                                      <p:cBhvr>
                                        <p:cTn id="19" dur="2000"/>
                                        <p:tgtEl>
                                          <p:spTgt spid="237571">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37571">
                                            <p:txEl>
                                              <p:pRg st="5" end="5"/>
                                            </p:txEl>
                                          </p:spTgt>
                                        </p:tgtEl>
                                        <p:attrNameLst>
                                          <p:attrName>style.visibility</p:attrName>
                                        </p:attrNameLst>
                                      </p:cBhvr>
                                      <p:to>
                                        <p:strVal val="visible"/>
                                      </p:to>
                                    </p:set>
                                    <p:animEffect transition="in" filter="fade">
                                      <p:cBhvr>
                                        <p:cTn id="22" dur="2000"/>
                                        <p:tgtEl>
                                          <p:spTgt spid="237571">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37571">
                                            <p:txEl>
                                              <p:pRg st="6" end="6"/>
                                            </p:txEl>
                                          </p:spTgt>
                                        </p:tgtEl>
                                        <p:attrNameLst>
                                          <p:attrName>style.visibility</p:attrName>
                                        </p:attrNameLst>
                                      </p:cBhvr>
                                      <p:to>
                                        <p:strVal val="visible"/>
                                      </p:to>
                                    </p:set>
                                    <p:animEffect transition="in" filter="fade">
                                      <p:cBhvr>
                                        <p:cTn id="25" dur="2000"/>
                                        <p:tgtEl>
                                          <p:spTgt spid="237571">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37571">
                                            <p:txEl>
                                              <p:pRg st="7" end="7"/>
                                            </p:txEl>
                                          </p:spTgt>
                                        </p:tgtEl>
                                        <p:attrNameLst>
                                          <p:attrName>style.visibility</p:attrName>
                                        </p:attrNameLst>
                                      </p:cBhvr>
                                      <p:to>
                                        <p:strVal val="visible"/>
                                      </p:to>
                                    </p:set>
                                    <p:animEffect transition="in" filter="fade">
                                      <p:cBhvr>
                                        <p:cTn id="28" dur="2000"/>
                                        <p:tgtEl>
                                          <p:spTgt spid="237571">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37571">
                                            <p:txEl>
                                              <p:pRg st="8" end="8"/>
                                            </p:txEl>
                                          </p:spTgt>
                                        </p:tgtEl>
                                        <p:attrNameLst>
                                          <p:attrName>style.visibility</p:attrName>
                                        </p:attrNameLst>
                                      </p:cBhvr>
                                      <p:to>
                                        <p:strVal val="visible"/>
                                      </p:to>
                                    </p:set>
                                    <p:animEffect transition="in" filter="fade">
                                      <p:cBhvr>
                                        <p:cTn id="31" dur="2000"/>
                                        <p:tgtEl>
                                          <p:spTgt spid="237571">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37571">
                                            <p:txEl>
                                              <p:pRg st="9" end="9"/>
                                            </p:txEl>
                                          </p:spTgt>
                                        </p:tgtEl>
                                        <p:attrNameLst>
                                          <p:attrName>style.visibility</p:attrName>
                                        </p:attrNameLst>
                                      </p:cBhvr>
                                      <p:to>
                                        <p:strVal val="visible"/>
                                      </p:to>
                                    </p:set>
                                    <p:animEffect transition="in" filter="fade">
                                      <p:cBhvr>
                                        <p:cTn id="34" dur="2000"/>
                                        <p:tgtEl>
                                          <p:spTgt spid="237571">
                                            <p:txEl>
                                              <p:pRg st="9" end="9"/>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37571">
                                            <p:txEl>
                                              <p:pRg st="10" end="10"/>
                                            </p:txEl>
                                          </p:spTgt>
                                        </p:tgtEl>
                                        <p:attrNameLst>
                                          <p:attrName>style.visibility</p:attrName>
                                        </p:attrNameLst>
                                      </p:cBhvr>
                                      <p:to>
                                        <p:strVal val="visible"/>
                                      </p:to>
                                    </p:set>
                                    <p:animEffect transition="in" filter="fade">
                                      <p:cBhvr>
                                        <p:cTn id="37" dur="2000"/>
                                        <p:tgtEl>
                                          <p:spTgt spid="237571">
                                            <p:txEl>
                                              <p:pRg st="10" end="10"/>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37571">
                                            <p:txEl>
                                              <p:pRg st="11" end="11"/>
                                            </p:txEl>
                                          </p:spTgt>
                                        </p:tgtEl>
                                        <p:attrNameLst>
                                          <p:attrName>style.visibility</p:attrName>
                                        </p:attrNameLst>
                                      </p:cBhvr>
                                      <p:to>
                                        <p:strVal val="visible"/>
                                      </p:to>
                                    </p:set>
                                    <p:animEffect transition="in" filter="fade">
                                      <p:cBhvr>
                                        <p:cTn id="40" dur="2000"/>
                                        <p:tgtEl>
                                          <p:spTgt spid="237571">
                                            <p:txEl>
                                              <p:pRg st="11" end="11"/>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37571">
                                            <p:txEl>
                                              <p:pRg st="13" end="13"/>
                                            </p:txEl>
                                          </p:spTgt>
                                        </p:tgtEl>
                                        <p:attrNameLst>
                                          <p:attrName>style.visibility</p:attrName>
                                        </p:attrNameLst>
                                      </p:cBhvr>
                                      <p:to>
                                        <p:strVal val="visible"/>
                                      </p:to>
                                    </p:set>
                                    <p:animEffect transition="in" filter="fade">
                                      <p:cBhvr>
                                        <p:cTn id="43" dur="2000"/>
                                        <p:tgtEl>
                                          <p:spTgt spid="237571">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1" grpId="0" build="p"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Slide Number Placeholder 4"/>
          <p:cNvSpPr>
            <a:spLocks noGrp="1"/>
          </p:cNvSpPr>
          <p:nvPr>
            <p:ph type="sldNum" sz="quarter" idx="11"/>
          </p:nvPr>
        </p:nvSpPr>
        <p:spPr>
          <a:noFill/>
        </p:spPr>
        <p:txBody>
          <a:bodyPr/>
          <a:lstStyle/>
          <a:p>
            <a:fld id="{F134319E-361C-49E4-9E28-244C6CF2A22A}" type="slidenum">
              <a:rPr lang="he-IL" smtClean="0"/>
              <a:pPr/>
              <a:t>57</a:t>
            </a:fld>
            <a:endParaRPr lang="en-US" smtClean="0"/>
          </a:p>
        </p:txBody>
      </p:sp>
      <p:sp>
        <p:nvSpPr>
          <p:cNvPr id="60419" name="Rectangle 2"/>
          <p:cNvSpPr>
            <a:spLocks noGrp="1" noChangeArrowheads="1"/>
          </p:cNvSpPr>
          <p:nvPr>
            <p:ph type="title"/>
          </p:nvPr>
        </p:nvSpPr>
        <p:spPr>
          <a:xfrm>
            <a:off x="900113" y="0"/>
            <a:ext cx="7488237" cy="1412875"/>
          </a:xfrm>
        </p:spPr>
        <p:txBody>
          <a:bodyPr/>
          <a:lstStyle/>
          <a:p>
            <a:pPr eaLnBrk="1" hangingPunct="1"/>
            <a:r>
              <a:rPr lang="he-IL" sz="3600" smtClean="0"/>
              <a:t>איסוף נתונים: שימוש בנתונים קיימים </a:t>
            </a:r>
            <a:endParaRPr lang="en-US" sz="3600" smtClean="0"/>
          </a:p>
        </p:txBody>
      </p:sp>
      <p:sp>
        <p:nvSpPr>
          <p:cNvPr id="238595" name="Rectangle 3"/>
          <p:cNvSpPr>
            <a:spLocks noGrp="1" noChangeArrowheads="1"/>
          </p:cNvSpPr>
          <p:nvPr>
            <p:ph type="body" idx="1"/>
          </p:nvPr>
        </p:nvSpPr>
        <p:spPr>
          <a:xfrm>
            <a:off x="566738" y="1752600"/>
            <a:ext cx="8001000" cy="4413250"/>
          </a:xfrm>
        </p:spPr>
        <p:txBody>
          <a:bodyPr/>
          <a:lstStyle/>
          <a:p>
            <a:pPr marL="342900" indent="-342900" eaLnBrk="1" hangingPunct="1">
              <a:buClr>
                <a:srgbClr val="0000FF"/>
              </a:buClr>
              <a:buFont typeface="Wingdings" pitchFamily="2" charset="2"/>
              <a:buChar char="r"/>
            </a:pPr>
            <a:r>
              <a:rPr lang="he-IL" sz="2500" smtClean="0"/>
              <a:t>החוקר משתמש בנתונים קיימים.</a:t>
            </a:r>
          </a:p>
          <a:p>
            <a:pPr marL="742950" lvl="1" indent="-285750" eaLnBrk="1" hangingPunct="1">
              <a:buClr>
                <a:srgbClr val="0000FF"/>
              </a:buClr>
            </a:pPr>
            <a:r>
              <a:rPr lang="he-IL" sz="2200" smtClean="0"/>
              <a:t> שימוש בדוחות סיכומים וכיו"ב.</a:t>
            </a:r>
          </a:p>
          <a:p>
            <a:pPr marL="742950" lvl="1" indent="-285750" eaLnBrk="1" hangingPunct="1">
              <a:buClr>
                <a:srgbClr val="0000FF"/>
              </a:buClr>
            </a:pPr>
            <a:r>
              <a:rPr lang="he-IL" sz="2200" smtClean="0"/>
              <a:t>שימוש בנתונים שהתקבלו מתוך מחקרים אחרים.</a:t>
            </a:r>
          </a:p>
          <a:p>
            <a:pPr marL="742950" lvl="1" indent="-285750" eaLnBrk="1" hangingPunct="1">
              <a:buClr>
                <a:srgbClr val="0066FF"/>
              </a:buClr>
              <a:buFont typeface="Wingdings" pitchFamily="2" charset="2"/>
              <a:buChar char="§"/>
            </a:pPr>
            <a:endParaRPr lang="he-IL" sz="2200" smtClean="0"/>
          </a:p>
          <a:p>
            <a:pPr marL="742950" lvl="1" indent="-285750" eaLnBrk="1" hangingPunct="1">
              <a:buClr>
                <a:srgbClr val="0066FF"/>
              </a:buClr>
              <a:buFont typeface="Wingdings" pitchFamily="2" charset="2"/>
              <a:buChar char="§"/>
            </a:pPr>
            <a:r>
              <a:rPr lang="he-IL" sz="2200" smtClean="0"/>
              <a:t>בד"כ החוקר עושה שימוש ביותר משיטה אחת (אקלקטי).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8595">
                                            <p:txEl>
                                              <p:pRg st="0" end="0"/>
                                            </p:txEl>
                                          </p:spTgt>
                                        </p:tgtEl>
                                        <p:attrNameLst>
                                          <p:attrName>style.visibility</p:attrName>
                                        </p:attrNameLst>
                                      </p:cBhvr>
                                      <p:to>
                                        <p:strVal val="visible"/>
                                      </p:to>
                                    </p:set>
                                    <p:animEffect transition="in" filter="fade">
                                      <p:cBhvr>
                                        <p:cTn id="7" dur="2000"/>
                                        <p:tgtEl>
                                          <p:spTgt spid="23859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8595">
                                            <p:txEl>
                                              <p:pRg st="1" end="1"/>
                                            </p:txEl>
                                          </p:spTgt>
                                        </p:tgtEl>
                                        <p:attrNameLst>
                                          <p:attrName>style.visibility</p:attrName>
                                        </p:attrNameLst>
                                      </p:cBhvr>
                                      <p:to>
                                        <p:strVal val="visible"/>
                                      </p:to>
                                    </p:set>
                                    <p:animEffect transition="in" filter="fade">
                                      <p:cBhvr>
                                        <p:cTn id="10" dur="2000"/>
                                        <p:tgtEl>
                                          <p:spTgt spid="23859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8595">
                                            <p:txEl>
                                              <p:pRg st="2" end="2"/>
                                            </p:txEl>
                                          </p:spTgt>
                                        </p:tgtEl>
                                        <p:attrNameLst>
                                          <p:attrName>style.visibility</p:attrName>
                                        </p:attrNameLst>
                                      </p:cBhvr>
                                      <p:to>
                                        <p:strVal val="visible"/>
                                      </p:to>
                                    </p:set>
                                    <p:animEffect transition="in" filter="fade">
                                      <p:cBhvr>
                                        <p:cTn id="13" dur="2000"/>
                                        <p:tgtEl>
                                          <p:spTgt spid="23859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38595">
                                            <p:txEl>
                                              <p:pRg st="4" end="4"/>
                                            </p:txEl>
                                          </p:spTgt>
                                        </p:tgtEl>
                                        <p:attrNameLst>
                                          <p:attrName>style.visibility</p:attrName>
                                        </p:attrNameLst>
                                      </p:cBhvr>
                                      <p:to>
                                        <p:strVal val="visible"/>
                                      </p:to>
                                    </p:set>
                                    <p:animEffect transition="in" filter="fade">
                                      <p:cBhvr>
                                        <p:cTn id="16" dur="2000"/>
                                        <p:tgtEl>
                                          <p:spTgt spid="2385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5" grpId="0" build="p"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Slide Number Placeholder 5"/>
          <p:cNvSpPr>
            <a:spLocks noGrp="1"/>
          </p:cNvSpPr>
          <p:nvPr>
            <p:ph type="sldNum" sz="quarter" idx="11"/>
          </p:nvPr>
        </p:nvSpPr>
        <p:spPr>
          <a:noFill/>
        </p:spPr>
        <p:txBody>
          <a:bodyPr/>
          <a:lstStyle/>
          <a:p>
            <a:fld id="{BBF8767A-43EC-4F59-B7A7-D5A84442E7ED}" type="slidenum">
              <a:rPr lang="he-IL" smtClean="0"/>
              <a:pPr/>
              <a:t>58</a:t>
            </a:fld>
            <a:endParaRPr lang="en-US" smtClean="0"/>
          </a:p>
        </p:txBody>
      </p:sp>
      <p:sp>
        <p:nvSpPr>
          <p:cNvPr id="61443" name="Rectangle 2"/>
          <p:cNvSpPr>
            <a:spLocks noGrp="1" noChangeArrowheads="1"/>
          </p:cNvSpPr>
          <p:nvPr>
            <p:ph type="title"/>
          </p:nvPr>
        </p:nvSpPr>
        <p:spPr>
          <a:xfrm>
            <a:off x="827088" y="0"/>
            <a:ext cx="7158037" cy="1412875"/>
          </a:xfrm>
        </p:spPr>
        <p:txBody>
          <a:bodyPr/>
          <a:lstStyle/>
          <a:p>
            <a:pPr eaLnBrk="1" hangingPunct="1"/>
            <a:r>
              <a:rPr lang="he-IL" sz="3200" smtClean="0"/>
              <a:t>שיטות להעברת שאלון: מילוי עצמי בדואר</a:t>
            </a:r>
            <a:endParaRPr lang="en-US" sz="3200" smtClean="0"/>
          </a:p>
        </p:txBody>
      </p:sp>
      <p:sp>
        <p:nvSpPr>
          <p:cNvPr id="348163" name="Rectangle 3"/>
          <p:cNvSpPr>
            <a:spLocks noGrp="1" noChangeArrowheads="1"/>
          </p:cNvSpPr>
          <p:nvPr>
            <p:ph type="body" sz="half" idx="1"/>
          </p:nvPr>
        </p:nvSpPr>
        <p:spPr>
          <a:xfrm>
            <a:off x="468313" y="1700213"/>
            <a:ext cx="8064500" cy="4319587"/>
          </a:xfrm>
        </p:spPr>
        <p:txBody>
          <a:bodyPr/>
          <a:lstStyle/>
          <a:p>
            <a:pPr marL="660400" indent="-660400" algn="just" eaLnBrk="1" hangingPunct="1">
              <a:buFont typeface="Wingdings" pitchFamily="2" charset="2"/>
              <a:buNone/>
            </a:pPr>
            <a:r>
              <a:rPr lang="he-IL" sz="2200" smtClean="0"/>
              <a:t>יתרונות:</a:t>
            </a:r>
          </a:p>
          <a:p>
            <a:pPr marL="660400" indent="-660400" algn="just" eaLnBrk="1" hangingPunct="1">
              <a:buClr>
                <a:srgbClr val="0000FF"/>
              </a:buClr>
              <a:buFont typeface="Wingdings 2" pitchFamily="18" charset="2"/>
              <a:buChar char="R"/>
            </a:pPr>
            <a:r>
              <a:rPr lang="he-IL" sz="2200" smtClean="0"/>
              <a:t>חיסכון בכסף.</a:t>
            </a:r>
          </a:p>
          <a:p>
            <a:pPr marL="660400" indent="-660400" algn="just" eaLnBrk="1" hangingPunct="1">
              <a:buClr>
                <a:srgbClr val="0000FF"/>
              </a:buClr>
              <a:buFont typeface="Wingdings 2" pitchFamily="18" charset="2"/>
              <a:buChar char="R"/>
            </a:pPr>
            <a:r>
              <a:rPr lang="he-IL" sz="2200" smtClean="0"/>
              <a:t>הימנעות מהטיות שמקורן בקשר בין המראיין לבין המרואיין.</a:t>
            </a:r>
          </a:p>
          <a:p>
            <a:pPr marL="660400" indent="-660400" algn="just" eaLnBrk="1" hangingPunct="1">
              <a:buClr>
                <a:srgbClr val="0066FF"/>
              </a:buClr>
              <a:buFont typeface="Wingdings" pitchFamily="2" charset="2"/>
              <a:buChar char="¨"/>
            </a:pPr>
            <a:endParaRPr lang="he-IL" sz="2200" smtClean="0"/>
          </a:p>
          <a:p>
            <a:pPr marL="660400" indent="-660400" algn="just" eaLnBrk="1" hangingPunct="1">
              <a:buClr>
                <a:srgbClr val="0066FF"/>
              </a:buClr>
              <a:buFont typeface="Wingdings" pitchFamily="2" charset="2"/>
              <a:buNone/>
            </a:pPr>
            <a:r>
              <a:rPr lang="he-IL" sz="2200" smtClean="0"/>
              <a:t>חסרונות:</a:t>
            </a:r>
          </a:p>
          <a:p>
            <a:pPr marL="660400" indent="-660400" algn="just" eaLnBrk="1" hangingPunct="1">
              <a:buClr>
                <a:srgbClr val="FF0000"/>
              </a:buClr>
              <a:buFont typeface="Wingdings 2" pitchFamily="18" charset="2"/>
              <a:buChar char="Q"/>
            </a:pPr>
            <a:r>
              <a:rPr lang="he-IL" sz="2200" smtClean="0"/>
              <a:t>תיתכן בעיית הבנה של חלק מהשאלות.</a:t>
            </a:r>
          </a:p>
          <a:p>
            <a:pPr marL="660400" indent="-660400" algn="just" eaLnBrk="1" hangingPunct="1">
              <a:buClr>
                <a:srgbClr val="FF0000"/>
              </a:buClr>
              <a:buFont typeface="Wingdings 2" pitchFamily="18" charset="2"/>
              <a:buChar char="Q"/>
            </a:pPr>
            <a:r>
              <a:rPr lang="he-IL" sz="2200" smtClean="0"/>
              <a:t>אין דרך לעקוב ולכפות סדר השבה מסוים. דילוג על הוראות וכיו"ב.</a:t>
            </a:r>
          </a:p>
          <a:p>
            <a:pPr marL="660400" indent="-660400" algn="just" eaLnBrk="1" hangingPunct="1">
              <a:buClr>
                <a:srgbClr val="FF0000"/>
              </a:buClr>
              <a:buFont typeface="Wingdings 2" pitchFamily="18" charset="2"/>
              <a:buChar char="Q"/>
            </a:pPr>
            <a:r>
              <a:rPr lang="he-IL" sz="2200" smtClean="0"/>
              <a:t>אחוז נמוך יותר של תשובות בעיקר בשאלות הדורשות מחשבה.</a:t>
            </a:r>
          </a:p>
          <a:p>
            <a:pPr marL="660400" indent="-660400" algn="just" eaLnBrk="1" hangingPunct="1">
              <a:buClr>
                <a:srgbClr val="FF0000"/>
              </a:buClr>
              <a:buFont typeface="Wingdings 2" pitchFamily="18" charset="2"/>
              <a:buChar char="Q"/>
            </a:pPr>
            <a:r>
              <a:rPr lang="he-IL" sz="2200" smtClean="0"/>
              <a:t>אחוז נמוך מאוד של השבה (20% בקרוב, ניתן להגדיל ע"י תמריצים וכיו"ב).</a:t>
            </a:r>
          </a:p>
          <a:p>
            <a:pPr marL="660400" indent="-660400" algn="just" eaLnBrk="1" hangingPunct="1">
              <a:buClr>
                <a:srgbClr val="FF0000"/>
              </a:buClr>
              <a:buFont typeface="Wingdings 2" pitchFamily="18" charset="2"/>
              <a:buChar char="Q"/>
            </a:pPr>
            <a:r>
              <a:rPr lang="he-IL" sz="2200" smtClean="0"/>
              <a:t>הטיות של המדגם.</a:t>
            </a:r>
          </a:p>
          <a:p>
            <a:pPr marL="660400" indent="-660400" algn="just" eaLnBrk="1" hangingPunct="1">
              <a:buClr>
                <a:srgbClr val="FF0000"/>
              </a:buClr>
              <a:buFont typeface="Wingdings 2" pitchFamily="18" charset="2"/>
              <a:buChar char="Q"/>
            </a:pPr>
            <a:r>
              <a:rPr lang="he-IL" sz="2200" smtClean="0"/>
              <a:t>קצב החזרה איטי.</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81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4816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4816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4816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4816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48163">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48163">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48163">
                                            <p:txEl>
                                              <p:pRg st="9" end="9"/>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4816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63"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Slide Number Placeholder 5"/>
          <p:cNvSpPr>
            <a:spLocks noGrp="1"/>
          </p:cNvSpPr>
          <p:nvPr>
            <p:ph type="sldNum" sz="quarter" idx="11"/>
          </p:nvPr>
        </p:nvSpPr>
        <p:spPr>
          <a:noFill/>
        </p:spPr>
        <p:txBody>
          <a:bodyPr/>
          <a:lstStyle/>
          <a:p>
            <a:fld id="{BDAD5E43-6AB5-4BF7-98D0-F31AA2C44C9C}" type="slidenum">
              <a:rPr lang="he-IL" smtClean="0"/>
              <a:pPr/>
              <a:t>59</a:t>
            </a:fld>
            <a:endParaRPr lang="en-US" smtClean="0"/>
          </a:p>
        </p:txBody>
      </p:sp>
      <p:sp>
        <p:nvSpPr>
          <p:cNvPr id="62467" name="Rectangle 2"/>
          <p:cNvSpPr>
            <a:spLocks noGrp="1" noChangeArrowheads="1"/>
          </p:cNvSpPr>
          <p:nvPr>
            <p:ph type="title"/>
          </p:nvPr>
        </p:nvSpPr>
        <p:spPr>
          <a:xfrm>
            <a:off x="827088" y="0"/>
            <a:ext cx="7158037" cy="1412875"/>
          </a:xfrm>
        </p:spPr>
        <p:txBody>
          <a:bodyPr/>
          <a:lstStyle/>
          <a:p>
            <a:pPr eaLnBrk="1" hangingPunct="1"/>
            <a:r>
              <a:rPr lang="he-IL" sz="3600" smtClean="0"/>
              <a:t>שיטות להעברת שאלון: ראיון בטלפון</a:t>
            </a:r>
            <a:endParaRPr lang="en-US" sz="3600" smtClean="0"/>
          </a:p>
        </p:txBody>
      </p:sp>
      <p:sp>
        <p:nvSpPr>
          <p:cNvPr id="349187" name="Rectangle 3"/>
          <p:cNvSpPr>
            <a:spLocks noGrp="1" noChangeArrowheads="1"/>
          </p:cNvSpPr>
          <p:nvPr>
            <p:ph type="body" sz="half" idx="1"/>
          </p:nvPr>
        </p:nvSpPr>
        <p:spPr>
          <a:xfrm>
            <a:off x="395288" y="1628775"/>
            <a:ext cx="8424862" cy="4752975"/>
          </a:xfrm>
        </p:spPr>
        <p:txBody>
          <a:bodyPr/>
          <a:lstStyle/>
          <a:p>
            <a:pPr marL="660400" indent="-660400" algn="just" eaLnBrk="1" hangingPunct="1">
              <a:lnSpc>
                <a:spcPct val="90000"/>
              </a:lnSpc>
              <a:buFont typeface="Wingdings" pitchFamily="2" charset="2"/>
              <a:buNone/>
            </a:pPr>
            <a:r>
              <a:rPr lang="he-IL" sz="2200" smtClean="0"/>
              <a:t>יתרונות:</a:t>
            </a:r>
          </a:p>
          <a:p>
            <a:pPr marL="660400" indent="-660400" algn="just" eaLnBrk="1" hangingPunct="1">
              <a:lnSpc>
                <a:spcPct val="90000"/>
              </a:lnSpc>
              <a:buClr>
                <a:srgbClr val="0000FF"/>
              </a:buClr>
              <a:buFont typeface="Wingdings 2" pitchFamily="18" charset="2"/>
              <a:buChar char="R"/>
            </a:pPr>
            <a:r>
              <a:rPr lang="he-IL" sz="2200" smtClean="0"/>
              <a:t>מהירות קבלת התשובות.</a:t>
            </a:r>
          </a:p>
          <a:p>
            <a:pPr marL="660400" indent="-660400" algn="just" eaLnBrk="1" hangingPunct="1">
              <a:lnSpc>
                <a:spcPct val="90000"/>
              </a:lnSpc>
              <a:buClr>
                <a:srgbClr val="0000FF"/>
              </a:buClr>
              <a:buFont typeface="Wingdings 2" pitchFamily="18" charset="2"/>
              <a:buChar char="R"/>
            </a:pPr>
            <a:r>
              <a:rPr lang="he-IL" sz="2200" smtClean="0"/>
              <a:t>צמצום המגע בין המרואיין לבין המראיין.</a:t>
            </a:r>
          </a:p>
          <a:p>
            <a:pPr marL="660400" indent="-660400" algn="just" eaLnBrk="1" hangingPunct="1">
              <a:lnSpc>
                <a:spcPct val="90000"/>
              </a:lnSpc>
              <a:buClr>
                <a:srgbClr val="0000FF"/>
              </a:buClr>
              <a:buFont typeface="Wingdings 2" pitchFamily="18" charset="2"/>
              <a:buChar char="R"/>
            </a:pPr>
            <a:r>
              <a:rPr lang="he-IL" sz="2200" smtClean="0"/>
              <a:t>חסכון בכסף.</a:t>
            </a:r>
          </a:p>
          <a:p>
            <a:pPr marL="660400" indent="-660400" algn="just" eaLnBrk="1" hangingPunct="1">
              <a:lnSpc>
                <a:spcPct val="90000"/>
              </a:lnSpc>
              <a:buClr>
                <a:srgbClr val="0000FF"/>
              </a:buClr>
              <a:buFont typeface="Wingdings 2" pitchFamily="18" charset="2"/>
              <a:buChar char="R"/>
            </a:pPr>
            <a:r>
              <a:rPr lang="he-IL" sz="2200" smtClean="0"/>
              <a:t>שליטה על סדר ההשבה.</a:t>
            </a:r>
          </a:p>
          <a:p>
            <a:pPr marL="660400" indent="-660400" algn="just" eaLnBrk="1" hangingPunct="1">
              <a:lnSpc>
                <a:spcPct val="90000"/>
              </a:lnSpc>
              <a:buClr>
                <a:srgbClr val="0066FF"/>
              </a:buClr>
              <a:buFont typeface="Wingdings" pitchFamily="2" charset="2"/>
              <a:buNone/>
            </a:pPr>
            <a:endParaRPr lang="he-IL" sz="2200" smtClean="0"/>
          </a:p>
          <a:p>
            <a:pPr marL="660400" indent="-660400" algn="just" eaLnBrk="1" hangingPunct="1">
              <a:lnSpc>
                <a:spcPct val="90000"/>
              </a:lnSpc>
              <a:buClr>
                <a:srgbClr val="0066FF"/>
              </a:buClr>
              <a:buFont typeface="Wingdings" pitchFamily="2" charset="2"/>
              <a:buNone/>
            </a:pPr>
            <a:r>
              <a:rPr lang="he-IL" sz="2200" smtClean="0"/>
              <a:t>חסרונות:</a:t>
            </a:r>
          </a:p>
          <a:p>
            <a:pPr marL="660400" indent="-660400" algn="just" eaLnBrk="1" hangingPunct="1">
              <a:lnSpc>
                <a:spcPct val="90000"/>
              </a:lnSpc>
              <a:buClr>
                <a:srgbClr val="FF0000"/>
              </a:buClr>
              <a:buFont typeface="Wingdings 2" pitchFamily="18" charset="2"/>
              <a:buChar char="Q"/>
            </a:pPr>
            <a:r>
              <a:rPr lang="he-IL" sz="2200" smtClean="0"/>
              <a:t>שאלות מסוימות קשה להעביר בטלפון, בעיקר שאלות עם סקאלות רחבות ושאלות הדורשות לדרג.</a:t>
            </a:r>
          </a:p>
          <a:p>
            <a:pPr marL="660400" indent="-660400" algn="just" eaLnBrk="1" hangingPunct="1">
              <a:lnSpc>
                <a:spcPct val="90000"/>
              </a:lnSpc>
              <a:buClr>
                <a:srgbClr val="FF0000"/>
              </a:buClr>
              <a:buFont typeface="Wingdings 2" pitchFamily="18" charset="2"/>
              <a:buChar char="Q"/>
            </a:pPr>
            <a:r>
              <a:rPr lang="he-IL" sz="2200" smtClean="0"/>
              <a:t>סבלנות נמוכה בטלפון ונכונות פחותה להתעמק בשאלות. השאלון חייב להיות קצר.</a:t>
            </a:r>
          </a:p>
          <a:p>
            <a:pPr marL="660400" indent="-660400" algn="just" eaLnBrk="1" hangingPunct="1">
              <a:lnSpc>
                <a:spcPct val="90000"/>
              </a:lnSpc>
              <a:buClr>
                <a:srgbClr val="FF0000"/>
              </a:buClr>
              <a:buFont typeface="Wingdings 2" pitchFamily="18" charset="2"/>
              <a:buChar char="Q"/>
            </a:pPr>
            <a:r>
              <a:rPr lang="he-IL" sz="2200" smtClean="0"/>
              <a:t>אחוז בינוני של השבה [גבוה מדואר].</a:t>
            </a:r>
          </a:p>
          <a:p>
            <a:pPr marL="660400" indent="-660400" algn="just" eaLnBrk="1" hangingPunct="1">
              <a:lnSpc>
                <a:spcPct val="90000"/>
              </a:lnSpc>
              <a:buClr>
                <a:srgbClr val="FF0000"/>
              </a:buClr>
              <a:buFont typeface="Wingdings 2" pitchFamily="18" charset="2"/>
              <a:buChar char="Q"/>
            </a:pPr>
            <a:r>
              <a:rPr lang="he-IL" sz="2200" smtClean="0"/>
              <a:t>הטיות של המדגם.</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91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91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491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491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4918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49187">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49187">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49187">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49187">
                                            <p:txEl>
                                              <p:pRg st="9" end="9"/>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4918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918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1"/>
          </p:nvPr>
        </p:nvSpPr>
        <p:spPr>
          <a:noFill/>
        </p:spPr>
        <p:txBody>
          <a:bodyPr/>
          <a:lstStyle/>
          <a:p>
            <a:fld id="{41DFDA66-B1BC-4807-BDB2-3478DA0EAD48}" type="slidenum">
              <a:rPr lang="he-IL" smtClean="0"/>
              <a:pPr/>
              <a:t>6</a:t>
            </a:fld>
            <a:endParaRPr lang="en-US" smtClean="0"/>
          </a:p>
        </p:txBody>
      </p:sp>
      <p:sp>
        <p:nvSpPr>
          <p:cNvPr id="8195" name="Rectangle 2"/>
          <p:cNvSpPr>
            <a:spLocks noGrp="1" noChangeArrowheads="1"/>
          </p:cNvSpPr>
          <p:nvPr>
            <p:ph type="title"/>
          </p:nvPr>
        </p:nvSpPr>
        <p:spPr/>
        <p:txBody>
          <a:bodyPr/>
          <a:lstStyle/>
          <a:p>
            <a:pPr eaLnBrk="1" hangingPunct="1"/>
            <a:r>
              <a:rPr lang="he-IL" smtClean="0"/>
              <a:t>שיטת הסמכות </a:t>
            </a:r>
            <a:endParaRPr lang="en-US" smtClean="0"/>
          </a:p>
        </p:txBody>
      </p:sp>
      <p:sp>
        <p:nvSpPr>
          <p:cNvPr id="96259" name="Rectangle 3"/>
          <p:cNvSpPr>
            <a:spLocks noGrp="1" noChangeArrowheads="1"/>
          </p:cNvSpPr>
          <p:nvPr>
            <p:ph type="body" idx="1"/>
          </p:nvPr>
        </p:nvSpPr>
        <p:spPr>
          <a:xfrm>
            <a:off x="1403350" y="1916113"/>
            <a:ext cx="7202488" cy="3600450"/>
          </a:xfrm>
        </p:spPr>
        <p:txBody>
          <a:bodyPr/>
          <a:lstStyle/>
          <a:p>
            <a:pPr marL="0" indent="0" algn="just" eaLnBrk="1" hangingPunct="1">
              <a:lnSpc>
                <a:spcPct val="80000"/>
              </a:lnSpc>
              <a:buFont typeface="Wingdings" pitchFamily="2" charset="2"/>
              <a:buNone/>
            </a:pPr>
            <a:r>
              <a:rPr lang="he-IL" sz="2400" smtClean="0"/>
              <a:t>הסתמכות על אנשים או מקורות ידע כגון: </a:t>
            </a:r>
          </a:p>
          <a:p>
            <a:pPr marL="0" indent="0" algn="just" eaLnBrk="1" hangingPunct="1">
              <a:lnSpc>
                <a:spcPct val="80000"/>
              </a:lnSpc>
              <a:buClr>
                <a:srgbClr val="0000FF"/>
              </a:buClr>
              <a:buFont typeface="Wingdings" pitchFamily="2" charset="2"/>
              <a:buChar char="§"/>
            </a:pPr>
            <a:r>
              <a:rPr lang="he-IL" sz="2400" smtClean="0"/>
              <a:t> ילד השואל את אביו.  </a:t>
            </a:r>
          </a:p>
          <a:p>
            <a:pPr marL="0" indent="0" algn="just" eaLnBrk="1" hangingPunct="1">
              <a:lnSpc>
                <a:spcPct val="80000"/>
              </a:lnSpc>
              <a:buClr>
                <a:srgbClr val="0000FF"/>
              </a:buClr>
              <a:buFont typeface="Wingdings" pitchFamily="2" charset="2"/>
              <a:buChar char="§"/>
            </a:pPr>
            <a:r>
              <a:rPr lang="he-IL" sz="2400" smtClean="0"/>
              <a:t> תלמיד חכם המעיין בתלמוד.</a:t>
            </a:r>
          </a:p>
          <a:p>
            <a:pPr marL="0" indent="0" algn="just" eaLnBrk="1" hangingPunct="1">
              <a:lnSpc>
                <a:spcPct val="80000"/>
              </a:lnSpc>
              <a:buClr>
                <a:srgbClr val="0000FF"/>
              </a:buClr>
              <a:buFont typeface="Wingdings" pitchFamily="2" charset="2"/>
              <a:buChar char="§"/>
            </a:pPr>
            <a:r>
              <a:rPr lang="he-IL" sz="2400" smtClean="0"/>
              <a:t> חולה הנדרש לרופא.</a:t>
            </a:r>
          </a:p>
          <a:p>
            <a:pPr marL="0" indent="0" algn="just" eaLnBrk="1" hangingPunct="1">
              <a:lnSpc>
                <a:spcPct val="80000"/>
              </a:lnSpc>
              <a:buClr>
                <a:srgbClr val="0000FF"/>
              </a:buClr>
              <a:buFont typeface="Wingdings" pitchFamily="2" charset="2"/>
              <a:buChar char="§"/>
            </a:pPr>
            <a:r>
              <a:rPr lang="he-IL" sz="2400" smtClean="0"/>
              <a:t> ספר – אינציקלופדיה, אינטרנט, תקשורת.</a:t>
            </a:r>
          </a:p>
          <a:p>
            <a:pPr marL="0" indent="0" algn="just" eaLnBrk="1" hangingPunct="1">
              <a:lnSpc>
                <a:spcPct val="80000"/>
              </a:lnSpc>
              <a:buFont typeface="Wingdings" pitchFamily="2" charset="2"/>
              <a:buNone/>
            </a:pPr>
            <a:r>
              <a:rPr lang="he-IL" sz="2400" b="1" smtClean="0"/>
              <a:t>אין חקירה אבל יש קבלה והתייחסות לאינפורמציה חיצונית.</a:t>
            </a:r>
          </a:p>
          <a:p>
            <a:pPr marL="0" indent="0" algn="just" eaLnBrk="1" hangingPunct="1">
              <a:lnSpc>
                <a:spcPct val="80000"/>
              </a:lnSpc>
              <a:buFont typeface="Wingdings" pitchFamily="2" charset="2"/>
              <a:buNone/>
            </a:pPr>
            <a:endParaRPr lang="he-IL" sz="2400" u="sng" smtClean="0">
              <a:solidFill>
                <a:srgbClr val="0066FF"/>
              </a:solidFill>
            </a:endParaRPr>
          </a:p>
          <a:p>
            <a:pPr marL="0" indent="0" algn="just" eaLnBrk="1" hangingPunct="1">
              <a:lnSpc>
                <a:spcPct val="80000"/>
              </a:lnSpc>
              <a:buFont typeface="Wingdings" pitchFamily="2" charset="2"/>
              <a:buNone/>
            </a:pPr>
            <a:r>
              <a:rPr lang="he-IL" sz="2400" u="sng" smtClean="0">
                <a:solidFill>
                  <a:srgbClr val="0066FF"/>
                </a:solidFill>
              </a:rPr>
              <a:t>יתרונות:</a:t>
            </a:r>
            <a:r>
              <a:rPr lang="he-IL" sz="2400" smtClean="0">
                <a:solidFill>
                  <a:srgbClr val="0066FF"/>
                </a:solidFill>
              </a:rPr>
              <a:t> הפצה וניצול של ידע, הסתמכות על ידע שנצבר ע"י אחרים. </a:t>
            </a:r>
          </a:p>
          <a:p>
            <a:pPr marL="0" indent="0" algn="just" eaLnBrk="1" hangingPunct="1">
              <a:lnSpc>
                <a:spcPct val="80000"/>
              </a:lnSpc>
              <a:buFont typeface="Wingdings" pitchFamily="2" charset="2"/>
              <a:buNone/>
            </a:pPr>
            <a:r>
              <a:rPr lang="he-IL" sz="2400" u="sng" smtClean="0">
                <a:solidFill>
                  <a:srgbClr val="FF3300"/>
                </a:solidFill>
              </a:rPr>
              <a:t>חסרונות:</a:t>
            </a:r>
            <a:r>
              <a:rPr lang="he-IL" sz="2400" smtClean="0">
                <a:solidFill>
                  <a:srgbClr val="FF3300"/>
                </a:solidFill>
              </a:rPr>
              <a:t> לא תמיד מהימן.</a:t>
            </a:r>
            <a:endParaRPr lang="en-US" sz="2400" smtClean="0">
              <a:solidFill>
                <a:srgbClr val="FF3300"/>
              </a:solidFill>
            </a:endParaRPr>
          </a:p>
        </p:txBody>
      </p:sp>
      <p:sp>
        <p:nvSpPr>
          <p:cNvPr id="96262" name="Rectangle 6"/>
          <p:cNvSpPr>
            <a:spLocks noChangeArrowheads="1"/>
          </p:cNvSpPr>
          <p:nvPr/>
        </p:nvSpPr>
        <p:spPr bwMode="auto">
          <a:xfrm>
            <a:off x="971550" y="5734050"/>
            <a:ext cx="7777163" cy="822325"/>
          </a:xfrm>
          <a:prstGeom prst="rect">
            <a:avLst/>
          </a:prstGeom>
          <a:noFill/>
          <a:ln w="9525">
            <a:noFill/>
            <a:miter lim="800000"/>
            <a:headEnd/>
            <a:tailEnd/>
          </a:ln>
        </p:spPr>
        <p:txBody>
          <a:bodyPr>
            <a:spAutoFit/>
          </a:bodyPr>
          <a:lstStyle/>
          <a:p>
            <a:r>
              <a:rPr lang="he-IL" sz="2400">
                <a:latin typeface="Times New Roman" pitchFamily="18" charset="0"/>
              </a:rPr>
              <a:t>שאלה: באילו תנאים הייתם אתם נוקטים בשיטת הסמכות?</a:t>
            </a:r>
          </a:p>
          <a:p>
            <a:r>
              <a:rPr lang="he-IL" sz="2400">
                <a:latin typeface="Times New Roman" pitchFamily="18" charset="0"/>
              </a:rPr>
              <a:t>תשובה: כאשר מקור הסמכות רלוונטי לתחום </a:t>
            </a:r>
            <a:r>
              <a:rPr lang="he-IL" sz="1600">
                <a:latin typeface="Times New Roman" pitchFamily="18" charset="0"/>
                <a:cs typeface="Times New Roman" pitchFamily="18" charset="0"/>
              </a:rPr>
              <a:t>(</a:t>
            </a:r>
            <a:r>
              <a:rPr lang="he-IL" sz="1600">
                <a:latin typeface="Times New Roman" pitchFamily="18" charset="0"/>
              </a:rPr>
              <a:t>להיזהר מאפקט הילה</a:t>
            </a:r>
            <a:r>
              <a:rPr lang="he-IL" sz="1600">
                <a:latin typeface="Times New Roman" pitchFamily="18" charset="0"/>
                <a:cs typeface="Times New Roman" pitchFamily="18" charset="0"/>
              </a:rPr>
              <a:t>)</a:t>
            </a:r>
            <a:r>
              <a:rPr lang="he-IL" sz="2400">
                <a:latin typeface="Times New Roman" pitchFamily="18" charset="0"/>
              </a:rPr>
              <a:t>.</a:t>
            </a:r>
            <a:endParaRPr lang="en-US" sz="240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Effect transition="in" filter="fade">
                                      <p:cBhvr>
                                        <p:cTn id="7" dur="2000"/>
                                        <p:tgtEl>
                                          <p:spTgt spid="96259">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96259">
                                            <p:txEl>
                                              <p:pRg st="1" end="1"/>
                                            </p:txEl>
                                          </p:spTgt>
                                        </p:tgtEl>
                                        <p:attrNameLst>
                                          <p:attrName>style.visibility</p:attrName>
                                        </p:attrNameLst>
                                      </p:cBhvr>
                                      <p:to>
                                        <p:strVal val="visible"/>
                                      </p:to>
                                    </p:set>
                                    <p:animEffect transition="in" filter="fade">
                                      <p:cBhvr>
                                        <p:cTn id="11" dur="2000"/>
                                        <p:tgtEl>
                                          <p:spTgt spid="96259">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96259">
                                            <p:txEl>
                                              <p:pRg st="2" end="2"/>
                                            </p:txEl>
                                          </p:spTgt>
                                        </p:tgtEl>
                                        <p:attrNameLst>
                                          <p:attrName>style.visibility</p:attrName>
                                        </p:attrNameLst>
                                      </p:cBhvr>
                                      <p:to>
                                        <p:strVal val="visible"/>
                                      </p:to>
                                    </p:set>
                                    <p:animEffect transition="in" filter="fade">
                                      <p:cBhvr>
                                        <p:cTn id="15" dur="2000"/>
                                        <p:tgtEl>
                                          <p:spTgt spid="96259">
                                            <p:txEl>
                                              <p:pRg st="2" end="2"/>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96259">
                                            <p:txEl>
                                              <p:pRg st="3" end="3"/>
                                            </p:txEl>
                                          </p:spTgt>
                                        </p:tgtEl>
                                        <p:attrNameLst>
                                          <p:attrName>style.visibility</p:attrName>
                                        </p:attrNameLst>
                                      </p:cBhvr>
                                      <p:to>
                                        <p:strVal val="visible"/>
                                      </p:to>
                                    </p:set>
                                    <p:animEffect transition="in" filter="fade">
                                      <p:cBhvr>
                                        <p:cTn id="19" dur="2000"/>
                                        <p:tgtEl>
                                          <p:spTgt spid="96259">
                                            <p:txEl>
                                              <p:pRg st="3" end="3"/>
                                            </p:txEl>
                                          </p:spTgt>
                                        </p:tgtEl>
                                      </p:cBhvr>
                                    </p:animEffect>
                                  </p:childTnLst>
                                </p:cTn>
                              </p:par>
                            </p:childTnLst>
                          </p:cTn>
                        </p:par>
                        <p:par>
                          <p:cTn id="20" fill="hold" nodeType="afterGroup">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96259">
                                            <p:txEl>
                                              <p:pRg st="4" end="4"/>
                                            </p:txEl>
                                          </p:spTgt>
                                        </p:tgtEl>
                                        <p:attrNameLst>
                                          <p:attrName>style.visibility</p:attrName>
                                        </p:attrNameLst>
                                      </p:cBhvr>
                                      <p:to>
                                        <p:strVal val="visible"/>
                                      </p:to>
                                    </p:set>
                                    <p:animEffect transition="in" filter="fade">
                                      <p:cBhvr>
                                        <p:cTn id="23" dur="2000"/>
                                        <p:tgtEl>
                                          <p:spTgt spid="96259">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96259">
                                            <p:txEl>
                                              <p:pRg st="5" end="5"/>
                                            </p:txEl>
                                          </p:spTgt>
                                        </p:tgtEl>
                                        <p:attrNameLst>
                                          <p:attrName>style.visibility</p:attrName>
                                        </p:attrNameLst>
                                      </p:cBhvr>
                                      <p:to>
                                        <p:strVal val="visible"/>
                                      </p:to>
                                    </p:set>
                                    <p:animEffect transition="in" filter="fade">
                                      <p:cBhvr>
                                        <p:cTn id="28" dur="2000"/>
                                        <p:tgtEl>
                                          <p:spTgt spid="96259">
                                            <p:txEl>
                                              <p:pRg st="5" end="5"/>
                                            </p:txEl>
                                          </p:spTgt>
                                        </p:tgtEl>
                                      </p:cBhvr>
                                    </p:animEffect>
                                  </p:childTnLst>
                                </p:cTn>
                              </p:par>
                            </p:childTnLst>
                          </p:cTn>
                        </p:par>
                        <p:par>
                          <p:cTn id="29" fill="hold" nodeType="afterGroup">
                            <p:stCondLst>
                              <p:cond delay="2000"/>
                            </p:stCondLst>
                            <p:childTnLst>
                              <p:par>
                                <p:cTn id="30" presetID="10" presetClass="entr" presetSubtype="0" fill="hold" grpId="0" nodeType="afterEffect">
                                  <p:stCondLst>
                                    <p:cond delay="0"/>
                                  </p:stCondLst>
                                  <p:childTnLst>
                                    <p:set>
                                      <p:cBhvr>
                                        <p:cTn id="31" dur="1" fill="hold">
                                          <p:stCondLst>
                                            <p:cond delay="0"/>
                                          </p:stCondLst>
                                        </p:cTn>
                                        <p:tgtEl>
                                          <p:spTgt spid="96259">
                                            <p:txEl>
                                              <p:pRg st="7" end="7"/>
                                            </p:txEl>
                                          </p:spTgt>
                                        </p:tgtEl>
                                        <p:attrNameLst>
                                          <p:attrName>style.visibility</p:attrName>
                                        </p:attrNameLst>
                                      </p:cBhvr>
                                      <p:to>
                                        <p:strVal val="visible"/>
                                      </p:to>
                                    </p:set>
                                    <p:animEffect transition="in" filter="fade">
                                      <p:cBhvr>
                                        <p:cTn id="32" dur="2000"/>
                                        <p:tgtEl>
                                          <p:spTgt spid="96259">
                                            <p:txEl>
                                              <p:pRg st="7" end="7"/>
                                            </p:txEl>
                                          </p:spTgt>
                                        </p:tgtEl>
                                      </p:cBhvr>
                                    </p:animEffect>
                                  </p:childTnLst>
                                </p:cTn>
                              </p:par>
                            </p:childTnLst>
                          </p:cTn>
                        </p:par>
                        <p:par>
                          <p:cTn id="33" fill="hold" nodeType="afterGroup">
                            <p:stCondLst>
                              <p:cond delay="4000"/>
                            </p:stCondLst>
                            <p:childTnLst>
                              <p:par>
                                <p:cTn id="34" presetID="10" presetClass="entr" presetSubtype="0" fill="hold" grpId="0" nodeType="afterEffect">
                                  <p:stCondLst>
                                    <p:cond delay="0"/>
                                  </p:stCondLst>
                                  <p:childTnLst>
                                    <p:set>
                                      <p:cBhvr>
                                        <p:cTn id="35" dur="1" fill="hold">
                                          <p:stCondLst>
                                            <p:cond delay="0"/>
                                          </p:stCondLst>
                                        </p:cTn>
                                        <p:tgtEl>
                                          <p:spTgt spid="96259">
                                            <p:txEl>
                                              <p:pRg st="8" end="8"/>
                                            </p:txEl>
                                          </p:spTgt>
                                        </p:tgtEl>
                                        <p:attrNameLst>
                                          <p:attrName>style.visibility</p:attrName>
                                        </p:attrNameLst>
                                      </p:cBhvr>
                                      <p:to>
                                        <p:strVal val="visible"/>
                                      </p:to>
                                    </p:set>
                                    <p:animEffect transition="in" filter="fade">
                                      <p:cBhvr>
                                        <p:cTn id="36" dur="2000"/>
                                        <p:tgtEl>
                                          <p:spTgt spid="96259">
                                            <p:txEl>
                                              <p:pRg st="8" end="8"/>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49" presetClass="entr" presetSubtype="0" decel="100000" fill="hold" nodeType="clickEffect">
                                  <p:stCondLst>
                                    <p:cond delay="0"/>
                                  </p:stCondLst>
                                  <p:childTnLst>
                                    <p:set>
                                      <p:cBhvr>
                                        <p:cTn id="40" dur="1" fill="hold">
                                          <p:stCondLst>
                                            <p:cond delay="0"/>
                                          </p:stCondLst>
                                        </p:cTn>
                                        <p:tgtEl>
                                          <p:spTgt spid="96262">
                                            <p:txEl>
                                              <p:pRg st="0" end="0"/>
                                            </p:txEl>
                                          </p:spTgt>
                                        </p:tgtEl>
                                        <p:attrNameLst>
                                          <p:attrName>style.visibility</p:attrName>
                                        </p:attrNameLst>
                                      </p:cBhvr>
                                      <p:to>
                                        <p:strVal val="visible"/>
                                      </p:to>
                                    </p:set>
                                    <p:anim calcmode="lin" valueType="num">
                                      <p:cBhvr>
                                        <p:cTn id="41" dur="500" fill="hold"/>
                                        <p:tgtEl>
                                          <p:spTgt spid="96262">
                                            <p:txEl>
                                              <p:pRg st="0" end="0"/>
                                            </p:txEl>
                                          </p:spTgt>
                                        </p:tgtEl>
                                        <p:attrNameLst>
                                          <p:attrName>ppt_w</p:attrName>
                                        </p:attrNameLst>
                                      </p:cBhvr>
                                      <p:tavLst>
                                        <p:tav tm="0">
                                          <p:val>
                                            <p:fltVal val="0"/>
                                          </p:val>
                                        </p:tav>
                                        <p:tav tm="100000">
                                          <p:val>
                                            <p:strVal val="#ppt_w"/>
                                          </p:val>
                                        </p:tav>
                                      </p:tavLst>
                                    </p:anim>
                                    <p:anim calcmode="lin" valueType="num">
                                      <p:cBhvr>
                                        <p:cTn id="42" dur="500" fill="hold"/>
                                        <p:tgtEl>
                                          <p:spTgt spid="96262">
                                            <p:txEl>
                                              <p:pRg st="0" end="0"/>
                                            </p:txEl>
                                          </p:spTgt>
                                        </p:tgtEl>
                                        <p:attrNameLst>
                                          <p:attrName>ppt_h</p:attrName>
                                        </p:attrNameLst>
                                      </p:cBhvr>
                                      <p:tavLst>
                                        <p:tav tm="0">
                                          <p:val>
                                            <p:fltVal val="0"/>
                                          </p:val>
                                        </p:tav>
                                        <p:tav tm="100000">
                                          <p:val>
                                            <p:strVal val="#ppt_h"/>
                                          </p:val>
                                        </p:tav>
                                      </p:tavLst>
                                    </p:anim>
                                    <p:anim calcmode="lin" valueType="num">
                                      <p:cBhvr>
                                        <p:cTn id="43" dur="500" fill="hold"/>
                                        <p:tgtEl>
                                          <p:spTgt spid="96262">
                                            <p:txEl>
                                              <p:pRg st="0" end="0"/>
                                            </p:txEl>
                                          </p:spTgt>
                                        </p:tgtEl>
                                        <p:attrNameLst>
                                          <p:attrName>style.rotation</p:attrName>
                                        </p:attrNameLst>
                                      </p:cBhvr>
                                      <p:tavLst>
                                        <p:tav tm="0">
                                          <p:val>
                                            <p:fltVal val="360"/>
                                          </p:val>
                                        </p:tav>
                                        <p:tav tm="100000">
                                          <p:val>
                                            <p:fltVal val="0"/>
                                          </p:val>
                                        </p:tav>
                                      </p:tavLst>
                                    </p:anim>
                                    <p:animEffect transition="in" filter="fade">
                                      <p:cBhvr>
                                        <p:cTn id="44" dur="500"/>
                                        <p:tgtEl>
                                          <p:spTgt spid="96262">
                                            <p:txEl>
                                              <p:pRg st="0" end="0"/>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49" presetClass="entr" presetSubtype="0" decel="100000" fill="hold" nodeType="clickEffect">
                                  <p:stCondLst>
                                    <p:cond delay="0"/>
                                  </p:stCondLst>
                                  <p:childTnLst>
                                    <p:set>
                                      <p:cBhvr>
                                        <p:cTn id="48" dur="1" fill="hold">
                                          <p:stCondLst>
                                            <p:cond delay="0"/>
                                          </p:stCondLst>
                                        </p:cTn>
                                        <p:tgtEl>
                                          <p:spTgt spid="96262">
                                            <p:txEl>
                                              <p:pRg st="1" end="1"/>
                                            </p:txEl>
                                          </p:spTgt>
                                        </p:tgtEl>
                                        <p:attrNameLst>
                                          <p:attrName>style.visibility</p:attrName>
                                        </p:attrNameLst>
                                      </p:cBhvr>
                                      <p:to>
                                        <p:strVal val="visible"/>
                                      </p:to>
                                    </p:set>
                                    <p:anim calcmode="lin" valueType="num">
                                      <p:cBhvr>
                                        <p:cTn id="49" dur="500" fill="hold"/>
                                        <p:tgtEl>
                                          <p:spTgt spid="96262">
                                            <p:txEl>
                                              <p:pRg st="1" end="1"/>
                                            </p:txEl>
                                          </p:spTgt>
                                        </p:tgtEl>
                                        <p:attrNameLst>
                                          <p:attrName>ppt_w</p:attrName>
                                        </p:attrNameLst>
                                      </p:cBhvr>
                                      <p:tavLst>
                                        <p:tav tm="0">
                                          <p:val>
                                            <p:fltVal val="0"/>
                                          </p:val>
                                        </p:tav>
                                        <p:tav tm="100000">
                                          <p:val>
                                            <p:strVal val="#ppt_w"/>
                                          </p:val>
                                        </p:tav>
                                      </p:tavLst>
                                    </p:anim>
                                    <p:anim calcmode="lin" valueType="num">
                                      <p:cBhvr>
                                        <p:cTn id="50" dur="500" fill="hold"/>
                                        <p:tgtEl>
                                          <p:spTgt spid="96262">
                                            <p:txEl>
                                              <p:pRg st="1" end="1"/>
                                            </p:txEl>
                                          </p:spTgt>
                                        </p:tgtEl>
                                        <p:attrNameLst>
                                          <p:attrName>ppt_h</p:attrName>
                                        </p:attrNameLst>
                                      </p:cBhvr>
                                      <p:tavLst>
                                        <p:tav tm="0">
                                          <p:val>
                                            <p:fltVal val="0"/>
                                          </p:val>
                                        </p:tav>
                                        <p:tav tm="100000">
                                          <p:val>
                                            <p:strVal val="#ppt_h"/>
                                          </p:val>
                                        </p:tav>
                                      </p:tavLst>
                                    </p:anim>
                                    <p:anim calcmode="lin" valueType="num">
                                      <p:cBhvr>
                                        <p:cTn id="51" dur="500" fill="hold"/>
                                        <p:tgtEl>
                                          <p:spTgt spid="96262">
                                            <p:txEl>
                                              <p:pRg st="1" end="1"/>
                                            </p:txEl>
                                          </p:spTgt>
                                        </p:tgtEl>
                                        <p:attrNameLst>
                                          <p:attrName>style.rotation</p:attrName>
                                        </p:attrNameLst>
                                      </p:cBhvr>
                                      <p:tavLst>
                                        <p:tav tm="0">
                                          <p:val>
                                            <p:fltVal val="360"/>
                                          </p:val>
                                        </p:tav>
                                        <p:tav tm="100000">
                                          <p:val>
                                            <p:fltVal val="0"/>
                                          </p:val>
                                        </p:tav>
                                      </p:tavLst>
                                    </p:anim>
                                    <p:animEffect transition="in" filter="fade">
                                      <p:cBhvr>
                                        <p:cTn id="52" dur="500"/>
                                        <p:tgtEl>
                                          <p:spTgt spid="9626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Slide Number Placeholder 5"/>
          <p:cNvSpPr>
            <a:spLocks noGrp="1"/>
          </p:cNvSpPr>
          <p:nvPr>
            <p:ph type="sldNum" sz="quarter" idx="11"/>
          </p:nvPr>
        </p:nvSpPr>
        <p:spPr>
          <a:noFill/>
        </p:spPr>
        <p:txBody>
          <a:bodyPr/>
          <a:lstStyle/>
          <a:p>
            <a:fld id="{BE20D89F-2D6A-4935-9524-A0BDB83448A9}" type="slidenum">
              <a:rPr lang="he-IL" smtClean="0"/>
              <a:pPr/>
              <a:t>60</a:t>
            </a:fld>
            <a:endParaRPr lang="en-US" smtClean="0"/>
          </a:p>
        </p:txBody>
      </p:sp>
      <p:sp>
        <p:nvSpPr>
          <p:cNvPr id="63491" name="Rectangle 2"/>
          <p:cNvSpPr>
            <a:spLocks noGrp="1" noChangeArrowheads="1"/>
          </p:cNvSpPr>
          <p:nvPr>
            <p:ph type="title"/>
          </p:nvPr>
        </p:nvSpPr>
        <p:spPr>
          <a:xfrm>
            <a:off x="539750" y="188913"/>
            <a:ext cx="8280400" cy="1216025"/>
          </a:xfrm>
        </p:spPr>
        <p:txBody>
          <a:bodyPr/>
          <a:lstStyle/>
          <a:p>
            <a:pPr algn="ctr" eaLnBrk="1" hangingPunct="1"/>
            <a:r>
              <a:rPr lang="he-IL" sz="2100" smtClean="0"/>
              <a:t>שיטות להעברת שאלון: נוכחות פיזית של המראיין – העברה קבוצתית</a:t>
            </a:r>
            <a:endParaRPr lang="en-US" sz="2100" smtClean="0"/>
          </a:p>
        </p:txBody>
      </p:sp>
      <p:sp>
        <p:nvSpPr>
          <p:cNvPr id="350211" name="Rectangle 3"/>
          <p:cNvSpPr>
            <a:spLocks noGrp="1" noChangeArrowheads="1"/>
          </p:cNvSpPr>
          <p:nvPr>
            <p:ph type="body" sz="half" idx="1"/>
          </p:nvPr>
        </p:nvSpPr>
        <p:spPr>
          <a:xfrm>
            <a:off x="395288" y="1773238"/>
            <a:ext cx="8064500" cy="4319587"/>
          </a:xfrm>
        </p:spPr>
        <p:txBody>
          <a:bodyPr/>
          <a:lstStyle/>
          <a:p>
            <a:pPr marL="660400" indent="-660400" algn="just" eaLnBrk="1" hangingPunct="1">
              <a:buFont typeface="Wingdings" pitchFamily="2" charset="2"/>
              <a:buNone/>
            </a:pPr>
            <a:r>
              <a:rPr lang="he-IL" sz="2200" smtClean="0"/>
              <a:t>יתרונות:</a:t>
            </a:r>
          </a:p>
          <a:p>
            <a:pPr marL="660400" indent="-660400" algn="just" eaLnBrk="1" hangingPunct="1">
              <a:buClr>
                <a:srgbClr val="0000FF"/>
              </a:buClr>
              <a:buFont typeface="Wingdings 2" pitchFamily="18" charset="2"/>
              <a:buChar char="R"/>
            </a:pPr>
            <a:r>
              <a:rPr lang="he-IL" sz="2200" smtClean="0"/>
              <a:t>מהירות קבלת התשובות.</a:t>
            </a:r>
          </a:p>
          <a:p>
            <a:pPr marL="660400" indent="-660400" algn="just" eaLnBrk="1" hangingPunct="1">
              <a:buClr>
                <a:srgbClr val="0000FF"/>
              </a:buClr>
              <a:buFont typeface="Wingdings 2" pitchFamily="18" charset="2"/>
              <a:buChar char="R"/>
            </a:pPr>
            <a:r>
              <a:rPr lang="he-IL" sz="2200" smtClean="0"/>
              <a:t>צמצום המגע בין המרואיין לבין המראיין.</a:t>
            </a:r>
          </a:p>
          <a:p>
            <a:pPr marL="660400" indent="-660400" algn="just" eaLnBrk="1" hangingPunct="1">
              <a:buClr>
                <a:srgbClr val="0000FF"/>
              </a:buClr>
              <a:buFont typeface="Wingdings 2" pitchFamily="18" charset="2"/>
              <a:buChar char="R"/>
            </a:pPr>
            <a:r>
              <a:rPr lang="he-IL" sz="2200" smtClean="0"/>
              <a:t>חסכון מסוים בכסף (בהשוואה להעברה פרטנית).</a:t>
            </a:r>
          </a:p>
          <a:p>
            <a:pPr marL="660400" indent="-660400" algn="just" eaLnBrk="1" hangingPunct="1">
              <a:buClr>
                <a:srgbClr val="0000FF"/>
              </a:buClr>
              <a:buFont typeface="Wingdings 2" pitchFamily="18" charset="2"/>
              <a:buChar char="R"/>
            </a:pPr>
            <a:r>
              <a:rPr lang="he-IL" sz="2200" smtClean="0"/>
              <a:t>פתרון בעיות ואי הבנות.</a:t>
            </a:r>
          </a:p>
          <a:p>
            <a:pPr marL="660400" indent="-660400" algn="just" eaLnBrk="1" hangingPunct="1">
              <a:buClr>
                <a:srgbClr val="0066FF"/>
              </a:buClr>
              <a:buFont typeface="Wingdings" pitchFamily="2" charset="2"/>
              <a:buChar char="¨"/>
            </a:pPr>
            <a:endParaRPr lang="he-IL" sz="2200" smtClean="0"/>
          </a:p>
          <a:p>
            <a:pPr marL="660400" indent="-660400" algn="just" eaLnBrk="1" hangingPunct="1">
              <a:buClr>
                <a:srgbClr val="0066FF"/>
              </a:buClr>
              <a:buFont typeface="Wingdings" pitchFamily="2" charset="2"/>
              <a:buNone/>
            </a:pPr>
            <a:r>
              <a:rPr lang="he-IL" sz="2200" smtClean="0"/>
              <a:t>חסרונות:</a:t>
            </a:r>
          </a:p>
          <a:p>
            <a:pPr marL="660400" indent="-660400" algn="just" eaLnBrk="1" hangingPunct="1">
              <a:buClr>
                <a:srgbClr val="FF0000"/>
              </a:buClr>
              <a:buFont typeface="Wingdings 2" pitchFamily="18" charset="2"/>
              <a:buChar char="Q"/>
            </a:pPr>
            <a:r>
              <a:rPr lang="he-IL" sz="2200" smtClean="0"/>
              <a:t>השפעה קבוצתית.</a:t>
            </a:r>
          </a:p>
          <a:p>
            <a:pPr marL="660400" indent="-660400" algn="just" eaLnBrk="1" hangingPunct="1">
              <a:buClr>
                <a:srgbClr val="FF0000"/>
              </a:buClr>
              <a:buFont typeface="Wingdings 2" pitchFamily="18" charset="2"/>
              <a:buChar char="Q"/>
            </a:pPr>
            <a:r>
              <a:rPr lang="he-IL" sz="2200" smtClean="0"/>
              <a:t>שליטה חלקית על סדר ההשבה.</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502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502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5021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5021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5021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50211">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50211">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502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0211" grpId="0"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Slide Number Placeholder 5"/>
          <p:cNvSpPr>
            <a:spLocks noGrp="1"/>
          </p:cNvSpPr>
          <p:nvPr>
            <p:ph type="sldNum" sz="quarter" idx="11"/>
          </p:nvPr>
        </p:nvSpPr>
        <p:spPr>
          <a:noFill/>
        </p:spPr>
        <p:txBody>
          <a:bodyPr/>
          <a:lstStyle/>
          <a:p>
            <a:fld id="{F9A7977C-EE77-4B90-932D-FA132421868B}" type="slidenum">
              <a:rPr lang="he-IL" smtClean="0"/>
              <a:pPr/>
              <a:t>61</a:t>
            </a:fld>
            <a:endParaRPr lang="en-US" smtClean="0"/>
          </a:p>
        </p:txBody>
      </p:sp>
      <p:sp>
        <p:nvSpPr>
          <p:cNvPr id="64515" name="Rectangle 2"/>
          <p:cNvSpPr>
            <a:spLocks noGrp="1" noChangeArrowheads="1"/>
          </p:cNvSpPr>
          <p:nvPr>
            <p:ph type="title"/>
          </p:nvPr>
        </p:nvSpPr>
        <p:spPr>
          <a:xfrm>
            <a:off x="684213" y="0"/>
            <a:ext cx="7993062" cy="1216025"/>
          </a:xfrm>
        </p:spPr>
        <p:txBody>
          <a:bodyPr/>
          <a:lstStyle/>
          <a:p>
            <a:pPr eaLnBrk="1" hangingPunct="1"/>
            <a:r>
              <a:rPr lang="he-IL" sz="2300" smtClean="0"/>
              <a:t>שיטות להעברת שאלון: נוכחות פיזית של המראיין – העברה פרטנית</a:t>
            </a:r>
            <a:endParaRPr lang="en-US" sz="2300" smtClean="0"/>
          </a:p>
        </p:txBody>
      </p:sp>
      <p:sp>
        <p:nvSpPr>
          <p:cNvPr id="351235" name="Rectangle 3"/>
          <p:cNvSpPr>
            <a:spLocks noGrp="1" noChangeArrowheads="1"/>
          </p:cNvSpPr>
          <p:nvPr>
            <p:ph type="body" sz="half" idx="1"/>
          </p:nvPr>
        </p:nvSpPr>
        <p:spPr>
          <a:xfrm>
            <a:off x="323850" y="1773238"/>
            <a:ext cx="8064500" cy="4319587"/>
          </a:xfrm>
        </p:spPr>
        <p:txBody>
          <a:bodyPr/>
          <a:lstStyle/>
          <a:p>
            <a:pPr marL="660400" indent="-660400" algn="just" eaLnBrk="1" hangingPunct="1">
              <a:buFont typeface="Wingdings" pitchFamily="2" charset="2"/>
              <a:buNone/>
            </a:pPr>
            <a:r>
              <a:rPr lang="he-IL" sz="2200" smtClean="0"/>
              <a:t>יתרונות:</a:t>
            </a:r>
          </a:p>
          <a:p>
            <a:pPr marL="660400" indent="-660400" algn="just" eaLnBrk="1" hangingPunct="1">
              <a:buClr>
                <a:srgbClr val="0000FF"/>
              </a:buClr>
              <a:buFont typeface="Wingdings 2" pitchFamily="18" charset="2"/>
              <a:buChar char="R"/>
            </a:pPr>
            <a:r>
              <a:rPr lang="he-IL" sz="2200" smtClean="0"/>
              <a:t>אחוזי השבה גבוהים ביותר.</a:t>
            </a:r>
          </a:p>
          <a:p>
            <a:pPr marL="660400" indent="-660400" algn="just" eaLnBrk="1" hangingPunct="1">
              <a:buClr>
                <a:srgbClr val="0000FF"/>
              </a:buClr>
              <a:buFont typeface="Wingdings 2" pitchFamily="18" charset="2"/>
              <a:buChar char="R"/>
            </a:pPr>
            <a:r>
              <a:rPr lang="he-IL" sz="2200" smtClean="0"/>
              <a:t>שליטה טובה על המדגם.</a:t>
            </a:r>
          </a:p>
          <a:p>
            <a:pPr marL="660400" indent="-660400" algn="just" eaLnBrk="1" hangingPunct="1">
              <a:buClr>
                <a:srgbClr val="0000FF"/>
              </a:buClr>
              <a:buFont typeface="Wingdings 2" pitchFamily="18" charset="2"/>
              <a:buChar char="R"/>
            </a:pPr>
            <a:r>
              <a:rPr lang="he-IL" sz="2200" smtClean="0"/>
              <a:t>פתרון בעיות ואי הבנות.</a:t>
            </a:r>
          </a:p>
          <a:p>
            <a:pPr marL="660400" indent="-660400" algn="just" eaLnBrk="1" hangingPunct="1">
              <a:buClr>
                <a:srgbClr val="0000FF"/>
              </a:buClr>
              <a:buFont typeface="Wingdings 2" pitchFamily="18" charset="2"/>
              <a:buChar char="R"/>
            </a:pPr>
            <a:r>
              <a:rPr lang="he-IL" sz="2200" smtClean="0"/>
              <a:t>מילוי מלא יותר של השאלון. פחות תשובות מתחמקות.</a:t>
            </a:r>
          </a:p>
          <a:p>
            <a:pPr marL="660400" indent="-660400" algn="just" eaLnBrk="1" hangingPunct="1">
              <a:buClr>
                <a:srgbClr val="0000FF"/>
              </a:buClr>
              <a:buFont typeface="Wingdings" pitchFamily="2" charset="2"/>
              <a:buChar char="r"/>
            </a:pPr>
            <a:endParaRPr lang="he-IL" sz="2200" smtClean="0"/>
          </a:p>
          <a:p>
            <a:pPr marL="660400" indent="-660400" algn="just" eaLnBrk="1" hangingPunct="1">
              <a:buClr>
                <a:srgbClr val="0066FF"/>
              </a:buClr>
              <a:buFont typeface="Wingdings" pitchFamily="2" charset="2"/>
              <a:buNone/>
            </a:pPr>
            <a:r>
              <a:rPr lang="he-IL" sz="2200" smtClean="0"/>
              <a:t>חסרונות:</a:t>
            </a:r>
          </a:p>
          <a:p>
            <a:pPr marL="660400" indent="-660400" algn="just" eaLnBrk="1" hangingPunct="1">
              <a:buClr>
                <a:srgbClr val="FF0000"/>
              </a:buClr>
              <a:buFont typeface="Wingdings 2" pitchFamily="18" charset="2"/>
              <a:buChar char="Q"/>
            </a:pPr>
            <a:r>
              <a:rPr lang="he-IL" sz="2200" smtClean="0"/>
              <a:t>יקר מאוד.</a:t>
            </a:r>
          </a:p>
          <a:p>
            <a:pPr marL="660400" indent="-660400" algn="just" eaLnBrk="1" hangingPunct="1">
              <a:buClr>
                <a:srgbClr val="FF0000"/>
              </a:buClr>
              <a:buFont typeface="Wingdings 2" pitchFamily="18" charset="2"/>
              <a:buChar char="Q"/>
            </a:pPr>
            <a:r>
              <a:rPr lang="he-IL" sz="2200" smtClean="0"/>
              <a:t>זמן רב.</a:t>
            </a:r>
          </a:p>
          <a:p>
            <a:pPr marL="660400" indent="-660400" algn="just" eaLnBrk="1" hangingPunct="1">
              <a:buClr>
                <a:srgbClr val="FF0000"/>
              </a:buClr>
              <a:buFont typeface="Wingdings 2" pitchFamily="18" charset="2"/>
              <a:buChar char="Q"/>
            </a:pPr>
            <a:r>
              <a:rPr lang="he-IL" sz="2200" smtClean="0"/>
              <a:t>הטיות של המראיין.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512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512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512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5123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5123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51235">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51235">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51235">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5123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1235" grpId="0"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Slide Number Placeholder 5"/>
          <p:cNvSpPr>
            <a:spLocks noGrp="1"/>
          </p:cNvSpPr>
          <p:nvPr>
            <p:ph type="sldNum" sz="quarter" idx="11"/>
          </p:nvPr>
        </p:nvSpPr>
        <p:spPr>
          <a:noFill/>
        </p:spPr>
        <p:txBody>
          <a:bodyPr/>
          <a:lstStyle/>
          <a:p>
            <a:fld id="{32AE3025-E6B6-495F-B21A-EDD650BE17D0}" type="slidenum">
              <a:rPr lang="he-IL" smtClean="0"/>
              <a:pPr/>
              <a:t>62</a:t>
            </a:fld>
            <a:endParaRPr lang="en-US" smtClean="0"/>
          </a:p>
        </p:txBody>
      </p:sp>
      <p:sp>
        <p:nvSpPr>
          <p:cNvPr id="65539" name="Rectangle 2"/>
          <p:cNvSpPr>
            <a:spLocks noGrp="1" noChangeArrowheads="1"/>
          </p:cNvSpPr>
          <p:nvPr>
            <p:ph type="title"/>
          </p:nvPr>
        </p:nvSpPr>
        <p:spPr>
          <a:xfrm>
            <a:off x="684213" y="0"/>
            <a:ext cx="7993062" cy="1216025"/>
          </a:xfrm>
        </p:spPr>
        <p:txBody>
          <a:bodyPr/>
          <a:lstStyle/>
          <a:p>
            <a:pPr eaLnBrk="1" hangingPunct="1"/>
            <a:r>
              <a:rPr lang="he-IL" sz="2300" smtClean="0"/>
              <a:t>שיטות להעברת שאלון: אינטרנט</a:t>
            </a:r>
            <a:endParaRPr lang="en-US" sz="2300" smtClean="0"/>
          </a:p>
        </p:txBody>
      </p:sp>
      <p:sp>
        <p:nvSpPr>
          <p:cNvPr id="351235" name="Rectangle 3"/>
          <p:cNvSpPr>
            <a:spLocks noGrp="1" noChangeArrowheads="1"/>
          </p:cNvSpPr>
          <p:nvPr>
            <p:ph type="body" sz="half" idx="1"/>
          </p:nvPr>
        </p:nvSpPr>
        <p:spPr>
          <a:xfrm>
            <a:off x="323850" y="1773238"/>
            <a:ext cx="8064500" cy="4513262"/>
          </a:xfrm>
        </p:spPr>
        <p:txBody>
          <a:bodyPr/>
          <a:lstStyle/>
          <a:p>
            <a:pPr marL="660400" indent="-660400" algn="just" eaLnBrk="1" hangingPunct="1">
              <a:buFont typeface="Wingdings" pitchFamily="2" charset="2"/>
              <a:buNone/>
            </a:pPr>
            <a:r>
              <a:rPr lang="he-IL" sz="2200" smtClean="0"/>
              <a:t>יתרונות:</a:t>
            </a:r>
          </a:p>
          <a:p>
            <a:pPr marL="660400" indent="-660400" algn="just" eaLnBrk="1" hangingPunct="1">
              <a:buClr>
                <a:srgbClr val="0000FF"/>
              </a:buClr>
              <a:buFont typeface="Wingdings 2" pitchFamily="18" charset="2"/>
              <a:buChar char="R"/>
            </a:pPr>
            <a:r>
              <a:rPr lang="he-IL" sz="2200" smtClean="0"/>
              <a:t>זול.</a:t>
            </a:r>
          </a:p>
          <a:p>
            <a:pPr marL="660400" indent="-660400" algn="just" eaLnBrk="1" hangingPunct="1">
              <a:buClr>
                <a:srgbClr val="0000FF"/>
              </a:buClr>
              <a:buFont typeface="Wingdings 2" pitchFamily="18" charset="2"/>
              <a:buChar char="R"/>
            </a:pPr>
            <a:r>
              <a:rPr lang="he-IL" sz="2200" smtClean="0"/>
              <a:t>מהיר.</a:t>
            </a:r>
          </a:p>
          <a:p>
            <a:pPr marL="660400" indent="-660400" algn="just" eaLnBrk="1" hangingPunct="1">
              <a:buClr>
                <a:srgbClr val="0000FF"/>
              </a:buClr>
              <a:buFont typeface="Wingdings 2" pitchFamily="18" charset="2"/>
              <a:buChar char="R"/>
            </a:pPr>
            <a:r>
              <a:rPr lang="he-IL" sz="2200" smtClean="0"/>
              <a:t>ניתן לשלוח בקלות לכמות גדולה.</a:t>
            </a:r>
          </a:p>
          <a:p>
            <a:pPr marL="660400" indent="-660400" algn="just" eaLnBrk="1" hangingPunct="1">
              <a:buClr>
                <a:srgbClr val="0000FF"/>
              </a:buClr>
              <a:buFont typeface="Wingdings 2" pitchFamily="18" charset="2"/>
              <a:buChar char="R"/>
            </a:pPr>
            <a:r>
              <a:rPr lang="he-IL" sz="2200" smtClean="0"/>
              <a:t>הימנעות מהטיות שמקורן בקשר בין המראיין לבין המרואיין.</a:t>
            </a:r>
          </a:p>
          <a:p>
            <a:pPr marL="660400" indent="-660400" algn="just" eaLnBrk="1" hangingPunct="1">
              <a:buClr>
                <a:srgbClr val="0000FF"/>
              </a:buClr>
              <a:buFont typeface="Wingdings" pitchFamily="2" charset="2"/>
              <a:buChar char="r"/>
            </a:pPr>
            <a:endParaRPr lang="he-IL" sz="2200" smtClean="0"/>
          </a:p>
          <a:p>
            <a:pPr marL="660400" indent="-660400" algn="just" eaLnBrk="1" hangingPunct="1">
              <a:buClr>
                <a:srgbClr val="0066FF"/>
              </a:buClr>
              <a:buFont typeface="Wingdings" pitchFamily="2" charset="2"/>
              <a:buNone/>
            </a:pPr>
            <a:r>
              <a:rPr lang="he-IL" sz="2200" smtClean="0"/>
              <a:t>חסרונות:</a:t>
            </a:r>
          </a:p>
          <a:p>
            <a:pPr marL="660400" indent="-660400" algn="just" eaLnBrk="1" hangingPunct="1">
              <a:buClr>
                <a:srgbClr val="FF0000"/>
              </a:buClr>
              <a:buFont typeface="Wingdings 2" pitchFamily="18" charset="2"/>
              <a:buChar char="Q"/>
            </a:pPr>
            <a:r>
              <a:rPr lang="he-IL" sz="2200" smtClean="0"/>
              <a:t>הטיות גדולות מאוד של המדגם.</a:t>
            </a:r>
          </a:p>
          <a:p>
            <a:pPr marL="660400" indent="-660400" algn="just" eaLnBrk="1" hangingPunct="1">
              <a:buClr>
                <a:srgbClr val="FF0000"/>
              </a:buClr>
              <a:buFont typeface="Wingdings 2" pitchFamily="18" charset="2"/>
              <a:buChar char="Q"/>
            </a:pPr>
            <a:r>
              <a:rPr lang="he-IL" sz="2200" smtClean="0"/>
              <a:t>אחוז השבה נמוך מאוד.</a:t>
            </a:r>
          </a:p>
          <a:p>
            <a:pPr marL="660400" indent="-660400" algn="just" eaLnBrk="1" hangingPunct="1">
              <a:buClr>
                <a:srgbClr val="FF0000"/>
              </a:buClr>
              <a:buFont typeface="Wingdings 2" pitchFamily="18" charset="2"/>
              <a:buChar char="Q"/>
            </a:pPr>
            <a:r>
              <a:rPr lang="he-IL" sz="2200" smtClean="0"/>
              <a:t>שאלון חייב להיות קצר.</a:t>
            </a:r>
          </a:p>
          <a:p>
            <a:pPr marL="660400" indent="-660400" algn="just" eaLnBrk="1" hangingPunct="1">
              <a:buClr>
                <a:srgbClr val="FF0000"/>
              </a:buClr>
              <a:buFont typeface="Wingdings 2" pitchFamily="18" charset="2"/>
              <a:buChar char="Q"/>
            </a:pPr>
            <a:r>
              <a:rPr lang="he-IL" sz="2200" smtClean="0"/>
              <a:t>השבות כפולות – הטיות.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512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512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5123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5123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5123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51235">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51235">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51235">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51235">
                                            <p:txEl>
                                              <p:pRg st="9" end="9"/>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5123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1235"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Slide Number Placeholder 4"/>
          <p:cNvSpPr>
            <a:spLocks noGrp="1"/>
          </p:cNvSpPr>
          <p:nvPr>
            <p:ph type="sldNum" sz="quarter" idx="11"/>
          </p:nvPr>
        </p:nvSpPr>
        <p:spPr>
          <a:noFill/>
        </p:spPr>
        <p:txBody>
          <a:bodyPr/>
          <a:lstStyle/>
          <a:p>
            <a:fld id="{B31D39A6-4CC1-4BB0-8883-42A3D038959C}" type="slidenum">
              <a:rPr lang="he-IL" smtClean="0"/>
              <a:pPr/>
              <a:t>63</a:t>
            </a:fld>
            <a:endParaRPr lang="en-US" smtClean="0"/>
          </a:p>
        </p:txBody>
      </p:sp>
      <p:sp>
        <p:nvSpPr>
          <p:cNvPr id="66563" name="Rectangle 2"/>
          <p:cNvSpPr>
            <a:spLocks noGrp="1" noChangeArrowheads="1"/>
          </p:cNvSpPr>
          <p:nvPr>
            <p:ph type="title"/>
          </p:nvPr>
        </p:nvSpPr>
        <p:spPr>
          <a:xfrm>
            <a:off x="719138" y="188913"/>
            <a:ext cx="7740650" cy="1216025"/>
          </a:xfrm>
        </p:spPr>
        <p:txBody>
          <a:bodyPr/>
          <a:lstStyle/>
          <a:p>
            <a:pPr eaLnBrk="1" hangingPunct="1"/>
            <a:r>
              <a:rPr lang="he-IL" sz="2800" smtClean="0"/>
              <a:t>עבודה שלב ב: המשך תיאור המדגם</a:t>
            </a:r>
            <a:endParaRPr lang="en-US" sz="2800" smtClean="0"/>
          </a:p>
        </p:txBody>
      </p:sp>
      <p:sp>
        <p:nvSpPr>
          <p:cNvPr id="66564" name="Rectangle 3"/>
          <p:cNvSpPr>
            <a:spLocks noGrp="1" noChangeArrowheads="1"/>
          </p:cNvSpPr>
          <p:nvPr>
            <p:ph type="body" idx="1"/>
          </p:nvPr>
        </p:nvSpPr>
        <p:spPr/>
        <p:txBody>
          <a:bodyPr/>
          <a:lstStyle/>
          <a:p>
            <a:pPr algn="just" eaLnBrk="1" hangingPunct="1">
              <a:lnSpc>
                <a:spcPct val="110000"/>
              </a:lnSpc>
              <a:buClr>
                <a:schemeClr val="hlink"/>
              </a:buClr>
              <a:buFont typeface="Wingdings" pitchFamily="2" charset="2"/>
              <a:buChar char="&amp;"/>
            </a:pPr>
            <a:r>
              <a:rPr lang="he-IL" sz="2600" smtClean="0"/>
              <a:t>עבור משתנה הגיל, לחשב מינימום, מקסימום, טווח, חציון, ערך כל רבעון ותחום בין רבעוני.</a:t>
            </a:r>
          </a:p>
          <a:p>
            <a:pPr algn="just" eaLnBrk="1" hangingPunct="1">
              <a:lnSpc>
                <a:spcPct val="110000"/>
              </a:lnSpc>
              <a:buClr>
                <a:schemeClr val="hlink"/>
              </a:buClr>
              <a:buFont typeface="Wingdings" pitchFamily="2" charset="2"/>
              <a:buChar char="&amp;"/>
            </a:pPr>
            <a:r>
              <a:rPr lang="he-IL" sz="2600" smtClean="0"/>
              <a:t>עבור משתנה המין לחשב שכיח.</a:t>
            </a:r>
          </a:p>
          <a:p>
            <a:pPr algn="just" eaLnBrk="1" hangingPunct="1">
              <a:lnSpc>
                <a:spcPct val="110000"/>
              </a:lnSpc>
              <a:buClr>
                <a:schemeClr val="hlink"/>
              </a:buClr>
              <a:buFont typeface="Wingdings" pitchFamily="2" charset="2"/>
              <a:buChar char="&amp;"/>
            </a:pPr>
            <a:r>
              <a:rPr lang="he-IL" sz="2600" smtClean="0"/>
              <a:t>פונקציות רלוונטיות </a:t>
            </a:r>
            <a:r>
              <a:rPr lang="en-US" sz="2600" smtClean="0"/>
              <a:t>Min, Max, Median, Quartile, Mode </a:t>
            </a:r>
            <a:endParaRPr lang="he-IL" sz="260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p:txBody>
          <a:bodyPr/>
          <a:lstStyle/>
          <a:p>
            <a:pPr algn="ctr" eaLnBrk="1" hangingPunct="1"/>
            <a:r>
              <a:rPr lang="he-IL" sz="3600" smtClean="0"/>
              <a:t>נושא 5: סוגי משתנים וסולמות מדידה</a:t>
            </a:r>
            <a:endParaRPr lang="en-US" sz="3600" smtClean="0"/>
          </a:p>
        </p:txBody>
      </p:sp>
      <p:sp>
        <p:nvSpPr>
          <p:cNvPr id="239619" name="Rectangle 3"/>
          <p:cNvSpPr>
            <a:spLocks noGrp="1" noChangeArrowheads="1"/>
          </p:cNvSpPr>
          <p:nvPr>
            <p:ph type="subTitle" idx="1"/>
          </p:nvPr>
        </p:nvSpPr>
        <p:spPr>
          <a:xfrm>
            <a:off x="5219700" y="2924175"/>
            <a:ext cx="2844800" cy="1600200"/>
          </a:xfrm>
        </p:spPr>
        <p:txBody>
          <a:bodyPr/>
          <a:lstStyle/>
          <a:p>
            <a:pPr eaLnBrk="1" hangingPunct="1">
              <a:lnSpc>
                <a:spcPct val="90000"/>
              </a:lnSpc>
              <a:buClr>
                <a:schemeClr val="tx1"/>
              </a:buClr>
            </a:pPr>
            <a:r>
              <a:rPr lang="he-IL" smtClean="0"/>
              <a:t> </a:t>
            </a:r>
            <a:r>
              <a:rPr lang="he-IL" u="sng" smtClean="0"/>
              <a:t>תתי נושאים</a:t>
            </a:r>
            <a:endParaRPr lang="he-IL" smtClean="0"/>
          </a:p>
          <a:p>
            <a:pPr eaLnBrk="1" hangingPunct="1">
              <a:lnSpc>
                <a:spcPct val="90000"/>
              </a:lnSpc>
              <a:buClr>
                <a:schemeClr val="tx1"/>
              </a:buClr>
              <a:buFont typeface="Wingdings" pitchFamily="2" charset="2"/>
              <a:buChar char="r"/>
            </a:pPr>
            <a:r>
              <a:rPr lang="he-IL" smtClean="0"/>
              <a:t> סוגי משתנים.</a:t>
            </a:r>
          </a:p>
          <a:p>
            <a:pPr eaLnBrk="1" hangingPunct="1">
              <a:lnSpc>
                <a:spcPct val="90000"/>
              </a:lnSpc>
              <a:buClr>
                <a:schemeClr val="tx1"/>
              </a:buClr>
              <a:buFont typeface="Wingdings" pitchFamily="2" charset="2"/>
              <a:buChar char="r"/>
            </a:pPr>
            <a:r>
              <a:rPr lang="he-IL" smtClean="0"/>
              <a:t> סולמות מדידה.</a:t>
            </a:r>
            <a:endParaRPr lang="en-US" smtClean="0"/>
          </a:p>
        </p:txBody>
      </p:sp>
      <p:sp>
        <p:nvSpPr>
          <p:cNvPr id="67588" name="Rectangle 4"/>
          <p:cNvSpPr>
            <a:spLocks noChangeArrowheads="1"/>
          </p:cNvSpPr>
          <p:nvPr/>
        </p:nvSpPr>
        <p:spPr bwMode="auto">
          <a:xfrm>
            <a:off x="5651500" y="981075"/>
            <a:ext cx="1800225" cy="576263"/>
          </a:xfrm>
          <a:prstGeom prst="rect">
            <a:avLst/>
          </a:prstGeom>
          <a:noFill/>
          <a:ln w="9525">
            <a:solidFill>
              <a:schemeClr val="tx1"/>
            </a:solidFill>
            <a:miter lim="800000"/>
            <a:headEnd/>
            <a:tailEnd/>
          </a:ln>
        </p:spPr>
        <p:txBody>
          <a:bodyPr wrap="none" anchor="ctr"/>
          <a:lstStyle/>
          <a:p>
            <a:pPr algn="ctr"/>
            <a:r>
              <a:rPr lang="he-IL">
                <a:solidFill>
                  <a:srgbClr val="FF0000"/>
                </a:solidFill>
              </a:rPr>
              <a:t>הרצאה לא למבחן</a:t>
            </a:r>
            <a:endParaRPr lang="en-US">
              <a:solidFill>
                <a:srgbClr val="FF0000"/>
              </a:solidFill>
            </a:endParaRPr>
          </a:p>
        </p:txBody>
      </p:sp>
      <p:sp>
        <p:nvSpPr>
          <p:cNvPr id="239621" name="Rectangle 5"/>
          <p:cNvSpPr>
            <a:spLocks noChangeArrowheads="1"/>
          </p:cNvSpPr>
          <p:nvPr/>
        </p:nvSpPr>
        <p:spPr bwMode="auto">
          <a:xfrm>
            <a:off x="3841750" y="5445125"/>
            <a:ext cx="4275138" cy="750888"/>
          </a:xfrm>
          <a:prstGeom prst="rect">
            <a:avLst/>
          </a:prstGeom>
          <a:noFill/>
          <a:ln w="9525">
            <a:noFill/>
            <a:miter lim="800000"/>
            <a:headEnd/>
            <a:tailEnd/>
          </a:ln>
        </p:spPr>
        <p:txBody>
          <a:bodyPr wrap="none">
            <a:spAutoFit/>
          </a:bodyPr>
          <a:lstStyle/>
          <a:p>
            <a:pPr>
              <a:lnSpc>
                <a:spcPct val="110000"/>
              </a:lnSpc>
              <a:spcBef>
                <a:spcPct val="20000"/>
              </a:spcBef>
              <a:buClr>
                <a:schemeClr val="hlink"/>
              </a:buClr>
              <a:buSzPct val="70000"/>
              <a:buFont typeface="Wingdings" pitchFamily="2" charset="2"/>
              <a:buNone/>
            </a:pPr>
            <a:r>
              <a:rPr lang="he-IL" b="1" u="sng"/>
              <a:t>ביבליוגרפיה</a:t>
            </a:r>
            <a:r>
              <a:rPr lang="he-IL"/>
              <a:t> </a:t>
            </a:r>
          </a:p>
          <a:p>
            <a:pPr>
              <a:lnSpc>
                <a:spcPct val="110000"/>
              </a:lnSpc>
              <a:spcBef>
                <a:spcPct val="20000"/>
              </a:spcBef>
              <a:buClr>
                <a:schemeClr val="hlink"/>
              </a:buClr>
              <a:buSzPct val="70000"/>
              <a:buFont typeface="Wingdings" pitchFamily="2" charset="2"/>
              <a:buChar char="&amp;"/>
            </a:pPr>
            <a:r>
              <a:rPr lang="he-IL"/>
              <a:t> שיטות מחקר במדעי החברה יחידה 3 (3.1).</a:t>
            </a:r>
          </a:p>
        </p:txBody>
      </p:sp>
      <p:sp>
        <p:nvSpPr>
          <p:cNvPr id="239622" name="Rectangle 6"/>
          <p:cNvSpPr>
            <a:spLocks noChangeArrowheads="1"/>
          </p:cNvSpPr>
          <p:nvPr/>
        </p:nvSpPr>
        <p:spPr bwMode="auto">
          <a:xfrm>
            <a:off x="468313" y="3068638"/>
            <a:ext cx="3816350" cy="1600200"/>
          </a:xfrm>
          <a:prstGeom prst="rect">
            <a:avLst/>
          </a:prstGeom>
          <a:noFill/>
          <a:ln w="9525">
            <a:noFill/>
            <a:miter lim="800000"/>
            <a:headEnd/>
            <a:tailEnd/>
          </a:ln>
        </p:spPr>
        <p:txBody>
          <a:bodyPr/>
          <a:lstStyle/>
          <a:p>
            <a:pPr>
              <a:spcBef>
                <a:spcPct val="20000"/>
              </a:spcBef>
              <a:buClr>
                <a:schemeClr val="tx1"/>
              </a:buClr>
              <a:buSzPct val="70000"/>
              <a:buFont typeface="Wingdings" pitchFamily="2" charset="2"/>
              <a:buNone/>
            </a:pPr>
            <a:r>
              <a:rPr lang="he-IL" sz="2400">
                <a:solidFill>
                  <a:srgbClr val="0000FF"/>
                </a:solidFill>
                <a:latin typeface="Times New Roman" pitchFamily="18" charset="0"/>
                <a:cs typeface="Times New Roman" pitchFamily="18" charset="0"/>
              </a:rPr>
              <a:t> </a:t>
            </a:r>
            <a:r>
              <a:rPr lang="he-IL" sz="2400" u="sng">
                <a:solidFill>
                  <a:srgbClr val="0000FF"/>
                </a:solidFill>
                <a:latin typeface="Times New Roman" pitchFamily="18" charset="0"/>
                <a:cs typeface="Times New Roman" pitchFamily="18" charset="0"/>
              </a:rPr>
              <a:t>אימפליקציות יישומיות</a:t>
            </a:r>
            <a:endParaRPr lang="he-IL" sz="2400">
              <a:solidFill>
                <a:srgbClr val="0000FF"/>
              </a:solidFill>
              <a:latin typeface="Times New Roman" pitchFamily="18" charset="0"/>
              <a:cs typeface="Times New Roman" pitchFamily="18" charset="0"/>
            </a:endParaRPr>
          </a:p>
          <a:p>
            <a:pPr>
              <a:spcBef>
                <a:spcPct val="20000"/>
              </a:spcBef>
              <a:buClr>
                <a:schemeClr val="tx1"/>
              </a:buClr>
              <a:buSzPct val="70000"/>
              <a:buFont typeface="Wingdings" pitchFamily="2" charset="2"/>
              <a:buChar char="r"/>
            </a:pPr>
            <a:r>
              <a:rPr lang="he-IL" sz="2400">
                <a:solidFill>
                  <a:srgbClr val="0000FF"/>
                </a:solidFill>
                <a:latin typeface="Times New Roman" pitchFamily="18" charset="0"/>
                <a:cs typeface="Times New Roman" pitchFamily="18" charset="0"/>
              </a:rPr>
              <a:t> בנייה של משתנים.</a:t>
            </a:r>
          </a:p>
          <a:p>
            <a:pPr>
              <a:spcBef>
                <a:spcPct val="20000"/>
              </a:spcBef>
              <a:buClr>
                <a:schemeClr val="tx1"/>
              </a:buClr>
              <a:buSzPct val="70000"/>
              <a:buFont typeface="Wingdings" pitchFamily="2" charset="2"/>
              <a:buChar char="r"/>
            </a:pPr>
            <a:r>
              <a:rPr lang="he-IL" sz="2400">
                <a:solidFill>
                  <a:srgbClr val="0000FF"/>
                </a:solidFill>
                <a:latin typeface="Times New Roman" pitchFamily="18" charset="0"/>
                <a:cs typeface="Times New Roman" pitchFamily="18" charset="0"/>
              </a:rPr>
              <a:t> השלכות על מדדי מרכז ופיזור.</a:t>
            </a:r>
          </a:p>
          <a:p>
            <a:pPr>
              <a:spcBef>
                <a:spcPct val="20000"/>
              </a:spcBef>
              <a:buClr>
                <a:schemeClr val="tx1"/>
              </a:buClr>
              <a:buSzPct val="70000"/>
              <a:buFont typeface="Wingdings" pitchFamily="2" charset="2"/>
              <a:buChar char="r"/>
            </a:pPr>
            <a:r>
              <a:rPr lang="he-IL" sz="2400">
                <a:solidFill>
                  <a:srgbClr val="0000FF"/>
                </a:solidFill>
                <a:latin typeface="Times New Roman" pitchFamily="18" charset="0"/>
                <a:cs typeface="Times New Roman" pitchFamily="18" charset="0"/>
              </a:rPr>
              <a:t> אובדן אינפורמציה.</a:t>
            </a:r>
            <a:endParaRPr lang="en-US" sz="240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39619">
                                            <p:txEl>
                                              <p:pRg st="0" end="0"/>
                                            </p:txEl>
                                          </p:spTgt>
                                        </p:tgtEl>
                                        <p:attrNameLst>
                                          <p:attrName>style.visibility</p:attrName>
                                        </p:attrNameLst>
                                      </p:cBhvr>
                                      <p:to>
                                        <p:strVal val="visible"/>
                                      </p:to>
                                    </p:set>
                                    <p:anim calcmode="lin" valueType="num">
                                      <p:cBhvr>
                                        <p:cTn id="7" dur="1000" fill="hold"/>
                                        <p:tgtEl>
                                          <p:spTgt spid="23961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396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39619">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39619">
                                            <p:txEl>
                                              <p:pRg st="1" end="1"/>
                                            </p:txEl>
                                          </p:spTgt>
                                        </p:tgtEl>
                                        <p:attrNameLst>
                                          <p:attrName>style.visibility</p:attrName>
                                        </p:attrNameLst>
                                      </p:cBhvr>
                                      <p:to>
                                        <p:strVal val="visible"/>
                                      </p:to>
                                    </p:set>
                                    <p:anim calcmode="lin" valueType="num">
                                      <p:cBhvr>
                                        <p:cTn id="13" dur="1000" fill="hold"/>
                                        <p:tgtEl>
                                          <p:spTgt spid="239619">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39619">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39619">
                                            <p:txEl>
                                              <p:pRg st="1" end="1"/>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39619">
                                            <p:txEl>
                                              <p:pRg st="2" end="2"/>
                                            </p:txEl>
                                          </p:spTgt>
                                        </p:tgtEl>
                                        <p:attrNameLst>
                                          <p:attrName>style.visibility</p:attrName>
                                        </p:attrNameLst>
                                      </p:cBhvr>
                                      <p:to>
                                        <p:strVal val="visible"/>
                                      </p:to>
                                    </p:set>
                                    <p:anim calcmode="lin" valueType="num">
                                      <p:cBhvr>
                                        <p:cTn id="19" dur="1000" fill="hold"/>
                                        <p:tgtEl>
                                          <p:spTgt spid="239619">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239619">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239619">
                                            <p:txEl>
                                              <p:pRg st="2" end="2"/>
                                            </p:txEl>
                                          </p:spTgt>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239621"/>
                                        </p:tgtEl>
                                        <p:attrNameLst>
                                          <p:attrName>style.visibility</p:attrName>
                                        </p:attrNameLst>
                                      </p:cBhvr>
                                      <p:to>
                                        <p:strVal val="visible"/>
                                      </p:to>
                                    </p:set>
                                    <p:anim calcmode="lin" valueType="num">
                                      <p:cBhvr>
                                        <p:cTn id="25" dur="1000" fill="hold"/>
                                        <p:tgtEl>
                                          <p:spTgt spid="239621"/>
                                        </p:tgtEl>
                                        <p:attrNameLst>
                                          <p:attrName>ppt_w</p:attrName>
                                        </p:attrNameLst>
                                      </p:cBhvr>
                                      <p:tavLst>
                                        <p:tav tm="0">
                                          <p:val>
                                            <p:strVal val="#ppt_w*0.70"/>
                                          </p:val>
                                        </p:tav>
                                        <p:tav tm="100000">
                                          <p:val>
                                            <p:strVal val="#ppt_w"/>
                                          </p:val>
                                        </p:tav>
                                      </p:tavLst>
                                    </p:anim>
                                    <p:anim calcmode="lin" valueType="num">
                                      <p:cBhvr>
                                        <p:cTn id="26" dur="1000" fill="hold"/>
                                        <p:tgtEl>
                                          <p:spTgt spid="239621"/>
                                        </p:tgtEl>
                                        <p:attrNameLst>
                                          <p:attrName>ppt_h</p:attrName>
                                        </p:attrNameLst>
                                      </p:cBhvr>
                                      <p:tavLst>
                                        <p:tav tm="0">
                                          <p:val>
                                            <p:strVal val="#ppt_h"/>
                                          </p:val>
                                        </p:tav>
                                        <p:tav tm="100000">
                                          <p:val>
                                            <p:strVal val="#ppt_h"/>
                                          </p:val>
                                        </p:tav>
                                      </p:tavLst>
                                    </p:anim>
                                    <p:animEffect transition="in" filter="fade">
                                      <p:cBhvr>
                                        <p:cTn id="27" dur="1000"/>
                                        <p:tgtEl>
                                          <p:spTgt spid="239621"/>
                                        </p:tgtEl>
                                      </p:cBhvr>
                                    </p:animEffect>
                                  </p:childTnLst>
                                </p:cTn>
                              </p:par>
                            </p:childTnLst>
                          </p:cTn>
                        </p:par>
                        <p:par>
                          <p:cTn id="28" fill="hold" nodeType="afterGroup">
                            <p:stCondLst>
                              <p:cond delay="4000"/>
                            </p:stCondLst>
                            <p:childTnLst>
                              <p:par>
                                <p:cTn id="29" presetID="55" presetClass="entr" presetSubtype="0" fill="hold" grpId="0" nodeType="afterEffect">
                                  <p:stCondLst>
                                    <p:cond delay="0"/>
                                  </p:stCondLst>
                                  <p:childTnLst>
                                    <p:set>
                                      <p:cBhvr>
                                        <p:cTn id="30" dur="1" fill="hold">
                                          <p:stCondLst>
                                            <p:cond delay="0"/>
                                          </p:stCondLst>
                                        </p:cTn>
                                        <p:tgtEl>
                                          <p:spTgt spid="239622">
                                            <p:txEl>
                                              <p:pRg st="0" end="0"/>
                                            </p:txEl>
                                          </p:spTgt>
                                        </p:tgtEl>
                                        <p:attrNameLst>
                                          <p:attrName>style.visibility</p:attrName>
                                        </p:attrNameLst>
                                      </p:cBhvr>
                                      <p:to>
                                        <p:strVal val="visible"/>
                                      </p:to>
                                    </p:set>
                                    <p:anim calcmode="lin" valueType="num">
                                      <p:cBhvr>
                                        <p:cTn id="31" dur="1000" fill="hold"/>
                                        <p:tgtEl>
                                          <p:spTgt spid="239622">
                                            <p:txEl>
                                              <p:pRg st="0" end="0"/>
                                            </p:txEl>
                                          </p:spTgt>
                                        </p:tgtEl>
                                        <p:attrNameLst>
                                          <p:attrName>ppt_w</p:attrName>
                                        </p:attrNameLst>
                                      </p:cBhvr>
                                      <p:tavLst>
                                        <p:tav tm="0">
                                          <p:val>
                                            <p:strVal val="#ppt_w*0.70"/>
                                          </p:val>
                                        </p:tav>
                                        <p:tav tm="100000">
                                          <p:val>
                                            <p:strVal val="#ppt_w"/>
                                          </p:val>
                                        </p:tav>
                                      </p:tavLst>
                                    </p:anim>
                                    <p:anim calcmode="lin" valueType="num">
                                      <p:cBhvr>
                                        <p:cTn id="32" dur="1000" fill="hold"/>
                                        <p:tgtEl>
                                          <p:spTgt spid="239622">
                                            <p:txEl>
                                              <p:pRg st="0" end="0"/>
                                            </p:txEl>
                                          </p:spTgt>
                                        </p:tgtEl>
                                        <p:attrNameLst>
                                          <p:attrName>ppt_h</p:attrName>
                                        </p:attrNameLst>
                                      </p:cBhvr>
                                      <p:tavLst>
                                        <p:tav tm="0">
                                          <p:val>
                                            <p:strVal val="#ppt_h"/>
                                          </p:val>
                                        </p:tav>
                                        <p:tav tm="100000">
                                          <p:val>
                                            <p:strVal val="#ppt_h"/>
                                          </p:val>
                                        </p:tav>
                                      </p:tavLst>
                                    </p:anim>
                                    <p:animEffect transition="in" filter="fade">
                                      <p:cBhvr>
                                        <p:cTn id="33" dur="1000"/>
                                        <p:tgtEl>
                                          <p:spTgt spid="239622">
                                            <p:txEl>
                                              <p:pRg st="0" end="0"/>
                                            </p:txEl>
                                          </p:spTgt>
                                        </p:tgtEl>
                                      </p:cBhvr>
                                    </p:animEffect>
                                  </p:childTnLst>
                                </p:cTn>
                              </p:par>
                            </p:childTnLst>
                          </p:cTn>
                        </p:par>
                        <p:par>
                          <p:cTn id="34" fill="hold" nodeType="afterGroup">
                            <p:stCondLst>
                              <p:cond delay="5000"/>
                            </p:stCondLst>
                            <p:childTnLst>
                              <p:par>
                                <p:cTn id="35" presetID="55" presetClass="entr" presetSubtype="0" fill="hold" grpId="0" nodeType="afterEffect">
                                  <p:stCondLst>
                                    <p:cond delay="0"/>
                                  </p:stCondLst>
                                  <p:childTnLst>
                                    <p:set>
                                      <p:cBhvr>
                                        <p:cTn id="36" dur="1" fill="hold">
                                          <p:stCondLst>
                                            <p:cond delay="0"/>
                                          </p:stCondLst>
                                        </p:cTn>
                                        <p:tgtEl>
                                          <p:spTgt spid="239622">
                                            <p:txEl>
                                              <p:pRg st="1" end="1"/>
                                            </p:txEl>
                                          </p:spTgt>
                                        </p:tgtEl>
                                        <p:attrNameLst>
                                          <p:attrName>style.visibility</p:attrName>
                                        </p:attrNameLst>
                                      </p:cBhvr>
                                      <p:to>
                                        <p:strVal val="visible"/>
                                      </p:to>
                                    </p:set>
                                    <p:anim calcmode="lin" valueType="num">
                                      <p:cBhvr>
                                        <p:cTn id="37" dur="1000" fill="hold"/>
                                        <p:tgtEl>
                                          <p:spTgt spid="239622">
                                            <p:txEl>
                                              <p:pRg st="1" end="1"/>
                                            </p:txEl>
                                          </p:spTgt>
                                        </p:tgtEl>
                                        <p:attrNameLst>
                                          <p:attrName>ppt_w</p:attrName>
                                        </p:attrNameLst>
                                      </p:cBhvr>
                                      <p:tavLst>
                                        <p:tav tm="0">
                                          <p:val>
                                            <p:strVal val="#ppt_w*0.70"/>
                                          </p:val>
                                        </p:tav>
                                        <p:tav tm="100000">
                                          <p:val>
                                            <p:strVal val="#ppt_w"/>
                                          </p:val>
                                        </p:tav>
                                      </p:tavLst>
                                    </p:anim>
                                    <p:anim calcmode="lin" valueType="num">
                                      <p:cBhvr>
                                        <p:cTn id="38" dur="1000" fill="hold"/>
                                        <p:tgtEl>
                                          <p:spTgt spid="239622">
                                            <p:txEl>
                                              <p:pRg st="1" end="1"/>
                                            </p:txEl>
                                          </p:spTgt>
                                        </p:tgtEl>
                                        <p:attrNameLst>
                                          <p:attrName>ppt_h</p:attrName>
                                        </p:attrNameLst>
                                      </p:cBhvr>
                                      <p:tavLst>
                                        <p:tav tm="0">
                                          <p:val>
                                            <p:strVal val="#ppt_h"/>
                                          </p:val>
                                        </p:tav>
                                        <p:tav tm="100000">
                                          <p:val>
                                            <p:strVal val="#ppt_h"/>
                                          </p:val>
                                        </p:tav>
                                      </p:tavLst>
                                    </p:anim>
                                    <p:animEffect transition="in" filter="fade">
                                      <p:cBhvr>
                                        <p:cTn id="39" dur="1000"/>
                                        <p:tgtEl>
                                          <p:spTgt spid="239622">
                                            <p:txEl>
                                              <p:pRg st="1" end="1"/>
                                            </p:txEl>
                                          </p:spTgt>
                                        </p:tgtEl>
                                      </p:cBhvr>
                                    </p:animEffect>
                                  </p:childTnLst>
                                </p:cTn>
                              </p:par>
                            </p:childTnLst>
                          </p:cTn>
                        </p:par>
                        <p:par>
                          <p:cTn id="40" fill="hold" nodeType="afterGroup">
                            <p:stCondLst>
                              <p:cond delay="6000"/>
                            </p:stCondLst>
                            <p:childTnLst>
                              <p:par>
                                <p:cTn id="41" presetID="55" presetClass="entr" presetSubtype="0" fill="hold" grpId="0" nodeType="afterEffect">
                                  <p:stCondLst>
                                    <p:cond delay="0"/>
                                  </p:stCondLst>
                                  <p:childTnLst>
                                    <p:set>
                                      <p:cBhvr>
                                        <p:cTn id="42" dur="1" fill="hold">
                                          <p:stCondLst>
                                            <p:cond delay="0"/>
                                          </p:stCondLst>
                                        </p:cTn>
                                        <p:tgtEl>
                                          <p:spTgt spid="239622">
                                            <p:txEl>
                                              <p:pRg st="2" end="2"/>
                                            </p:txEl>
                                          </p:spTgt>
                                        </p:tgtEl>
                                        <p:attrNameLst>
                                          <p:attrName>style.visibility</p:attrName>
                                        </p:attrNameLst>
                                      </p:cBhvr>
                                      <p:to>
                                        <p:strVal val="visible"/>
                                      </p:to>
                                    </p:set>
                                    <p:anim calcmode="lin" valueType="num">
                                      <p:cBhvr>
                                        <p:cTn id="43" dur="1000" fill="hold"/>
                                        <p:tgtEl>
                                          <p:spTgt spid="239622">
                                            <p:txEl>
                                              <p:pRg st="2" end="2"/>
                                            </p:txEl>
                                          </p:spTgt>
                                        </p:tgtEl>
                                        <p:attrNameLst>
                                          <p:attrName>ppt_w</p:attrName>
                                        </p:attrNameLst>
                                      </p:cBhvr>
                                      <p:tavLst>
                                        <p:tav tm="0">
                                          <p:val>
                                            <p:strVal val="#ppt_w*0.70"/>
                                          </p:val>
                                        </p:tav>
                                        <p:tav tm="100000">
                                          <p:val>
                                            <p:strVal val="#ppt_w"/>
                                          </p:val>
                                        </p:tav>
                                      </p:tavLst>
                                    </p:anim>
                                    <p:anim calcmode="lin" valueType="num">
                                      <p:cBhvr>
                                        <p:cTn id="44" dur="1000" fill="hold"/>
                                        <p:tgtEl>
                                          <p:spTgt spid="239622">
                                            <p:txEl>
                                              <p:pRg st="2" end="2"/>
                                            </p:txEl>
                                          </p:spTgt>
                                        </p:tgtEl>
                                        <p:attrNameLst>
                                          <p:attrName>ppt_h</p:attrName>
                                        </p:attrNameLst>
                                      </p:cBhvr>
                                      <p:tavLst>
                                        <p:tav tm="0">
                                          <p:val>
                                            <p:strVal val="#ppt_h"/>
                                          </p:val>
                                        </p:tav>
                                        <p:tav tm="100000">
                                          <p:val>
                                            <p:strVal val="#ppt_h"/>
                                          </p:val>
                                        </p:tav>
                                      </p:tavLst>
                                    </p:anim>
                                    <p:animEffect transition="in" filter="fade">
                                      <p:cBhvr>
                                        <p:cTn id="45" dur="1000"/>
                                        <p:tgtEl>
                                          <p:spTgt spid="239622">
                                            <p:txEl>
                                              <p:pRg st="2" end="2"/>
                                            </p:txEl>
                                          </p:spTgt>
                                        </p:tgtEl>
                                      </p:cBhvr>
                                    </p:animEffect>
                                  </p:childTnLst>
                                </p:cTn>
                              </p:par>
                            </p:childTnLst>
                          </p:cTn>
                        </p:par>
                        <p:par>
                          <p:cTn id="46" fill="hold" nodeType="afterGroup">
                            <p:stCondLst>
                              <p:cond delay="7000"/>
                            </p:stCondLst>
                            <p:childTnLst>
                              <p:par>
                                <p:cTn id="47" presetID="55" presetClass="entr" presetSubtype="0" fill="hold" grpId="0" nodeType="afterEffect">
                                  <p:stCondLst>
                                    <p:cond delay="0"/>
                                  </p:stCondLst>
                                  <p:childTnLst>
                                    <p:set>
                                      <p:cBhvr>
                                        <p:cTn id="48" dur="1" fill="hold">
                                          <p:stCondLst>
                                            <p:cond delay="0"/>
                                          </p:stCondLst>
                                        </p:cTn>
                                        <p:tgtEl>
                                          <p:spTgt spid="239622">
                                            <p:txEl>
                                              <p:pRg st="3" end="3"/>
                                            </p:txEl>
                                          </p:spTgt>
                                        </p:tgtEl>
                                        <p:attrNameLst>
                                          <p:attrName>style.visibility</p:attrName>
                                        </p:attrNameLst>
                                      </p:cBhvr>
                                      <p:to>
                                        <p:strVal val="visible"/>
                                      </p:to>
                                    </p:set>
                                    <p:anim calcmode="lin" valueType="num">
                                      <p:cBhvr>
                                        <p:cTn id="49" dur="1000" fill="hold"/>
                                        <p:tgtEl>
                                          <p:spTgt spid="239622">
                                            <p:txEl>
                                              <p:pRg st="3" end="3"/>
                                            </p:txEl>
                                          </p:spTgt>
                                        </p:tgtEl>
                                        <p:attrNameLst>
                                          <p:attrName>ppt_w</p:attrName>
                                        </p:attrNameLst>
                                      </p:cBhvr>
                                      <p:tavLst>
                                        <p:tav tm="0">
                                          <p:val>
                                            <p:strVal val="#ppt_w*0.70"/>
                                          </p:val>
                                        </p:tav>
                                        <p:tav tm="100000">
                                          <p:val>
                                            <p:strVal val="#ppt_w"/>
                                          </p:val>
                                        </p:tav>
                                      </p:tavLst>
                                    </p:anim>
                                    <p:anim calcmode="lin" valueType="num">
                                      <p:cBhvr>
                                        <p:cTn id="50" dur="1000" fill="hold"/>
                                        <p:tgtEl>
                                          <p:spTgt spid="239622">
                                            <p:txEl>
                                              <p:pRg st="3" end="3"/>
                                            </p:txEl>
                                          </p:spTgt>
                                        </p:tgtEl>
                                        <p:attrNameLst>
                                          <p:attrName>ppt_h</p:attrName>
                                        </p:attrNameLst>
                                      </p:cBhvr>
                                      <p:tavLst>
                                        <p:tav tm="0">
                                          <p:val>
                                            <p:strVal val="#ppt_h"/>
                                          </p:val>
                                        </p:tav>
                                        <p:tav tm="100000">
                                          <p:val>
                                            <p:strVal val="#ppt_h"/>
                                          </p:val>
                                        </p:tav>
                                      </p:tavLst>
                                    </p:anim>
                                    <p:animEffect transition="in" filter="fade">
                                      <p:cBhvr>
                                        <p:cTn id="51" dur="1000"/>
                                        <p:tgtEl>
                                          <p:spTgt spid="23962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619" grpId="0" build="p"/>
      <p:bldP spid="239621" grpId="0"/>
      <p:bldP spid="239622" grpId="0" build="p"/>
    </p:bld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Slide Number Placeholder 4"/>
          <p:cNvSpPr>
            <a:spLocks noGrp="1"/>
          </p:cNvSpPr>
          <p:nvPr>
            <p:ph type="sldNum" sz="quarter" idx="11"/>
          </p:nvPr>
        </p:nvSpPr>
        <p:spPr>
          <a:noFill/>
        </p:spPr>
        <p:txBody>
          <a:bodyPr/>
          <a:lstStyle/>
          <a:p>
            <a:fld id="{CEB0CF3C-3A12-4DEC-85B0-5ACCF7F10E69}" type="slidenum">
              <a:rPr lang="he-IL" smtClean="0"/>
              <a:pPr/>
              <a:t>65</a:t>
            </a:fld>
            <a:endParaRPr lang="en-US" smtClean="0"/>
          </a:p>
        </p:txBody>
      </p:sp>
      <p:sp>
        <p:nvSpPr>
          <p:cNvPr id="68611" name="Rectangle 2"/>
          <p:cNvSpPr>
            <a:spLocks noGrp="1" noChangeArrowheads="1"/>
          </p:cNvSpPr>
          <p:nvPr>
            <p:ph type="title"/>
          </p:nvPr>
        </p:nvSpPr>
        <p:spPr>
          <a:xfrm>
            <a:off x="827088" y="692150"/>
            <a:ext cx="7158037" cy="750888"/>
          </a:xfrm>
        </p:spPr>
        <p:txBody>
          <a:bodyPr/>
          <a:lstStyle/>
          <a:p>
            <a:pPr eaLnBrk="1" hangingPunct="1"/>
            <a:r>
              <a:rPr lang="he-IL" smtClean="0"/>
              <a:t>משתנים: איכותי // כמותי</a:t>
            </a:r>
            <a:endParaRPr lang="en-US" smtClean="0"/>
          </a:p>
        </p:txBody>
      </p:sp>
      <p:sp>
        <p:nvSpPr>
          <p:cNvPr id="240643" name="Rectangle 3"/>
          <p:cNvSpPr>
            <a:spLocks noGrp="1" noChangeArrowheads="1"/>
          </p:cNvSpPr>
          <p:nvPr>
            <p:ph type="body" idx="1"/>
          </p:nvPr>
        </p:nvSpPr>
        <p:spPr/>
        <p:txBody>
          <a:bodyPr/>
          <a:lstStyle/>
          <a:p>
            <a:pPr marL="342900" indent="-342900" eaLnBrk="1" hangingPunct="1">
              <a:buClr>
                <a:srgbClr val="0000FF"/>
              </a:buClr>
              <a:buFont typeface="Wingdings" pitchFamily="2" charset="2"/>
              <a:buChar char="r"/>
            </a:pPr>
            <a:r>
              <a:rPr lang="he-IL" altLang="en-US" smtClean="0"/>
              <a:t> משתנה – יכול לקבל ערכים שונים.</a:t>
            </a:r>
          </a:p>
          <a:p>
            <a:pPr marL="342900" indent="-342900" eaLnBrk="1" hangingPunct="1">
              <a:buClr>
                <a:srgbClr val="0000FF"/>
              </a:buClr>
            </a:pPr>
            <a:endParaRPr lang="he-IL" altLang="en-US" smtClean="0"/>
          </a:p>
          <a:p>
            <a:pPr marL="342900" indent="-342900" eaLnBrk="1" hangingPunct="1">
              <a:buClr>
                <a:srgbClr val="0000FF"/>
              </a:buClr>
              <a:buFont typeface="Wingdings" pitchFamily="2" charset="2"/>
              <a:buChar char="r"/>
            </a:pPr>
            <a:r>
              <a:rPr lang="he-IL" altLang="en-US" smtClean="0"/>
              <a:t> משתנה איכותי – משתנה שאין לו משמעות מספרית.</a:t>
            </a:r>
            <a:endParaRPr lang="en-US" smtClean="0"/>
          </a:p>
          <a:p>
            <a:pPr marL="742950" lvl="1" indent="-285750" eaLnBrk="1" hangingPunct="1">
              <a:buClr>
                <a:srgbClr val="0000FF"/>
              </a:buClr>
            </a:pPr>
            <a:r>
              <a:rPr lang="he-IL" altLang="en-US" smtClean="0"/>
              <a:t>דוגמאות: </a:t>
            </a:r>
            <a:r>
              <a:rPr lang="he-IL" smtClean="0"/>
              <a:t>מין, צבע עיניים ומצב משפחתי</a:t>
            </a:r>
          </a:p>
          <a:p>
            <a:pPr marL="742950" lvl="1" indent="-285750" eaLnBrk="1" hangingPunct="1">
              <a:buClr>
                <a:srgbClr val="0000FF"/>
              </a:buClr>
            </a:pPr>
            <a:endParaRPr lang="he-IL" smtClean="0"/>
          </a:p>
          <a:p>
            <a:pPr marL="342900" indent="-342900" eaLnBrk="1" hangingPunct="1">
              <a:buClr>
                <a:srgbClr val="0000FF"/>
              </a:buClr>
              <a:buFont typeface="Wingdings" pitchFamily="2" charset="2"/>
              <a:buChar char="r"/>
            </a:pPr>
            <a:r>
              <a:rPr lang="he-IL" smtClean="0"/>
              <a:t> משתנה כמותי – משתנה שיש לו משמעות מספרית.</a:t>
            </a:r>
          </a:p>
          <a:p>
            <a:pPr marL="742950" lvl="1" indent="-285750" eaLnBrk="1" hangingPunct="1">
              <a:buClr>
                <a:srgbClr val="0000FF"/>
              </a:buClr>
            </a:pPr>
            <a:r>
              <a:rPr lang="he-IL" smtClean="0"/>
              <a:t>דוגמאות: גיל, משקל ומספר ילדים</a:t>
            </a:r>
            <a:endParaRPr lang="en-US" smtClean="0"/>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40643">
                                            <p:txEl>
                                              <p:pRg st="0" end="0"/>
                                            </p:txEl>
                                          </p:spTgt>
                                        </p:tgtEl>
                                        <p:attrNameLst>
                                          <p:attrName>style.visibility</p:attrName>
                                        </p:attrNameLst>
                                      </p:cBhvr>
                                      <p:to>
                                        <p:strVal val="visible"/>
                                      </p:to>
                                    </p:set>
                                    <p:anim calcmode="lin" valueType="num">
                                      <p:cBhvr>
                                        <p:cTn id="7" dur="1000" fill="hold"/>
                                        <p:tgtEl>
                                          <p:spTgt spid="24064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4064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40643">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40643">
                                            <p:txEl>
                                              <p:pRg st="2" end="2"/>
                                            </p:txEl>
                                          </p:spTgt>
                                        </p:tgtEl>
                                        <p:attrNameLst>
                                          <p:attrName>style.visibility</p:attrName>
                                        </p:attrNameLst>
                                      </p:cBhvr>
                                      <p:to>
                                        <p:strVal val="visible"/>
                                      </p:to>
                                    </p:set>
                                    <p:anim calcmode="lin" valueType="num">
                                      <p:cBhvr>
                                        <p:cTn id="13" dur="1000" fill="hold"/>
                                        <p:tgtEl>
                                          <p:spTgt spid="240643">
                                            <p:txEl>
                                              <p:pRg st="2" end="2"/>
                                            </p:txEl>
                                          </p:spTgt>
                                        </p:tgtEl>
                                        <p:attrNameLst>
                                          <p:attrName>ppt_w</p:attrName>
                                        </p:attrNameLst>
                                      </p:cBhvr>
                                      <p:tavLst>
                                        <p:tav tm="0">
                                          <p:val>
                                            <p:strVal val="#ppt_w*0.70"/>
                                          </p:val>
                                        </p:tav>
                                        <p:tav tm="100000">
                                          <p:val>
                                            <p:strVal val="#ppt_w"/>
                                          </p:val>
                                        </p:tav>
                                      </p:tavLst>
                                    </p:anim>
                                    <p:anim calcmode="lin" valueType="num">
                                      <p:cBhvr>
                                        <p:cTn id="14" dur="1000" fill="hold"/>
                                        <p:tgtEl>
                                          <p:spTgt spid="240643">
                                            <p:txEl>
                                              <p:pRg st="2" end="2"/>
                                            </p:txEl>
                                          </p:spTgt>
                                        </p:tgtEl>
                                        <p:attrNameLst>
                                          <p:attrName>ppt_h</p:attrName>
                                        </p:attrNameLst>
                                      </p:cBhvr>
                                      <p:tavLst>
                                        <p:tav tm="0">
                                          <p:val>
                                            <p:strVal val="#ppt_h"/>
                                          </p:val>
                                        </p:tav>
                                        <p:tav tm="100000">
                                          <p:val>
                                            <p:strVal val="#ppt_h"/>
                                          </p:val>
                                        </p:tav>
                                      </p:tavLst>
                                    </p:anim>
                                    <p:animEffect transition="in" filter="fade">
                                      <p:cBhvr>
                                        <p:cTn id="15" dur="1000"/>
                                        <p:tgtEl>
                                          <p:spTgt spid="240643">
                                            <p:txEl>
                                              <p:pRg st="2" end="2"/>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40643">
                                            <p:txEl>
                                              <p:pRg st="3" end="3"/>
                                            </p:txEl>
                                          </p:spTgt>
                                        </p:tgtEl>
                                        <p:attrNameLst>
                                          <p:attrName>style.visibility</p:attrName>
                                        </p:attrNameLst>
                                      </p:cBhvr>
                                      <p:to>
                                        <p:strVal val="visible"/>
                                      </p:to>
                                    </p:set>
                                    <p:anim calcmode="lin" valueType="num">
                                      <p:cBhvr>
                                        <p:cTn id="19" dur="1000" fill="hold"/>
                                        <p:tgtEl>
                                          <p:spTgt spid="240643">
                                            <p:txEl>
                                              <p:pRg st="3" end="3"/>
                                            </p:txEl>
                                          </p:spTgt>
                                        </p:tgtEl>
                                        <p:attrNameLst>
                                          <p:attrName>ppt_w</p:attrName>
                                        </p:attrNameLst>
                                      </p:cBhvr>
                                      <p:tavLst>
                                        <p:tav tm="0">
                                          <p:val>
                                            <p:strVal val="#ppt_w*0.70"/>
                                          </p:val>
                                        </p:tav>
                                        <p:tav tm="100000">
                                          <p:val>
                                            <p:strVal val="#ppt_w"/>
                                          </p:val>
                                        </p:tav>
                                      </p:tavLst>
                                    </p:anim>
                                    <p:anim calcmode="lin" valueType="num">
                                      <p:cBhvr>
                                        <p:cTn id="20" dur="1000" fill="hold"/>
                                        <p:tgtEl>
                                          <p:spTgt spid="240643">
                                            <p:txEl>
                                              <p:pRg st="3" end="3"/>
                                            </p:txEl>
                                          </p:spTgt>
                                        </p:tgtEl>
                                        <p:attrNameLst>
                                          <p:attrName>ppt_h</p:attrName>
                                        </p:attrNameLst>
                                      </p:cBhvr>
                                      <p:tavLst>
                                        <p:tav tm="0">
                                          <p:val>
                                            <p:strVal val="#ppt_h"/>
                                          </p:val>
                                        </p:tav>
                                        <p:tav tm="100000">
                                          <p:val>
                                            <p:strVal val="#ppt_h"/>
                                          </p:val>
                                        </p:tav>
                                      </p:tavLst>
                                    </p:anim>
                                    <p:animEffect transition="in" filter="fade">
                                      <p:cBhvr>
                                        <p:cTn id="21" dur="1000"/>
                                        <p:tgtEl>
                                          <p:spTgt spid="240643">
                                            <p:txEl>
                                              <p:pRg st="3" end="3"/>
                                            </p:txEl>
                                          </p:spTgt>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240643">
                                            <p:txEl>
                                              <p:pRg st="5" end="5"/>
                                            </p:txEl>
                                          </p:spTgt>
                                        </p:tgtEl>
                                        <p:attrNameLst>
                                          <p:attrName>style.visibility</p:attrName>
                                        </p:attrNameLst>
                                      </p:cBhvr>
                                      <p:to>
                                        <p:strVal val="visible"/>
                                      </p:to>
                                    </p:set>
                                    <p:anim calcmode="lin" valueType="num">
                                      <p:cBhvr>
                                        <p:cTn id="25" dur="1000" fill="hold"/>
                                        <p:tgtEl>
                                          <p:spTgt spid="240643">
                                            <p:txEl>
                                              <p:pRg st="5" end="5"/>
                                            </p:txEl>
                                          </p:spTgt>
                                        </p:tgtEl>
                                        <p:attrNameLst>
                                          <p:attrName>ppt_w</p:attrName>
                                        </p:attrNameLst>
                                      </p:cBhvr>
                                      <p:tavLst>
                                        <p:tav tm="0">
                                          <p:val>
                                            <p:strVal val="#ppt_w*0.70"/>
                                          </p:val>
                                        </p:tav>
                                        <p:tav tm="100000">
                                          <p:val>
                                            <p:strVal val="#ppt_w"/>
                                          </p:val>
                                        </p:tav>
                                      </p:tavLst>
                                    </p:anim>
                                    <p:anim calcmode="lin" valueType="num">
                                      <p:cBhvr>
                                        <p:cTn id="26" dur="1000" fill="hold"/>
                                        <p:tgtEl>
                                          <p:spTgt spid="240643">
                                            <p:txEl>
                                              <p:pRg st="5" end="5"/>
                                            </p:txEl>
                                          </p:spTgt>
                                        </p:tgtEl>
                                        <p:attrNameLst>
                                          <p:attrName>ppt_h</p:attrName>
                                        </p:attrNameLst>
                                      </p:cBhvr>
                                      <p:tavLst>
                                        <p:tav tm="0">
                                          <p:val>
                                            <p:strVal val="#ppt_h"/>
                                          </p:val>
                                        </p:tav>
                                        <p:tav tm="100000">
                                          <p:val>
                                            <p:strVal val="#ppt_h"/>
                                          </p:val>
                                        </p:tav>
                                      </p:tavLst>
                                    </p:anim>
                                    <p:animEffect transition="in" filter="fade">
                                      <p:cBhvr>
                                        <p:cTn id="27" dur="1000"/>
                                        <p:tgtEl>
                                          <p:spTgt spid="240643">
                                            <p:txEl>
                                              <p:pRg st="5" end="5"/>
                                            </p:txEl>
                                          </p:spTgt>
                                        </p:tgtEl>
                                      </p:cBhvr>
                                    </p:animEffect>
                                  </p:childTnLst>
                                </p:cTn>
                              </p:par>
                            </p:childTnLst>
                          </p:cTn>
                        </p:par>
                        <p:par>
                          <p:cTn id="28" fill="hold" nodeType="afterGroup">
                            <p:stCondLst>
                              <p:cond delay="4000"/>
                            </p:stCondLst>
                            <p:childTnLst>
                              <p:par>
                                <p:cTn id="29" presetID="55" presetClass="entr" presetSubtype="0" fill="hold" grpId="0" nodeType="afterEffect">
                                  <p:stCondLst>
                                    <p:cond delay="0"/>
                                  </p:stCondLst>
                                  <p:childTnLst>
                                    <p:set>
                                      <p:cBhvr>
                                        <p:cTn id="30" dur="1" fill="hold">
                                          <p:stCondLst>
                                            <p:cond delay="0"/>
                                          </p:stCondLst>
                                        </p:cTn>
                                        <p:tgtEl>
                                          <p:spTgt spid="240643">
                                            <p:txEl>
                                              <p:pRg st="6" end="6"/>
                                            </p:txEl>
                                          </p:spTgt>
                                        </p:tgtEl>
                                        <p:attrNameLst>
                                          <p:attrName>style.visibility</p:attrName>
                                        </p:attrNameLst>
                                      </p:cBhvr>
                                      <p:to>
                                        <p:strVal val="visible"/>
                                      </p:to>
                                    </p:set>
                                    <p:anim calcmode="lin" valueType="num">
                                      <p:cBhvr>
                                        <p:cTn id="31" dur="1000" fill="hold"/>
                                        <p:tgtEl>
                                          <p:spTgt spid="240643">
                                            <p:txEl>
                                              <p:pRg st="6" end="6"/>
                                            </p:txEl>
                                          </p:spTgt>
                                        </p:tgtEl>
                                        <p:attrNameLst>
                                          <p:attrName>ppt_w</p:attrName>
                                        </p:attrNameLst>
                                      </p:cBhvr>
                                      <p:tavLst>
                                        <p:tav tm="0">
                                          <p:val>
                                            <p:strVal val="#ppt_w*0.70"/>
                                          </p:val>
                                        </p:tav>
                                        <p:tav tm="100000">
                                          <p:val>
                                            <p:strVal val="#ppt_w"/>
                                          </p:val>
                                        </p:tav>
                                      </p:tavLst>
                                    </p:anim>
                                    <p:anim calcmode="lin" valueType="num">
                                      <p:cBhvr>
                                        <p:cTn id="32" dur="1000" fill="hold"/>
                                        <p:tgtEl>
                                          <p:spTgt spid="240643">
                                            <p:txEl>
                                              <p:pRg st="6" end="6"/>
                                            </p:txEl>
                                          </p:spTgt>
                                        </p:tgtEl>
                                        <p:attrNameLst>
                                          <p:attrName>ppt_h</p:attrName>
                                        </p:attrNameLst>
                                      </p:cBhvr>
                                      <p:tavLst>
                                        <p:tav tm="0">
                                          <p:val>
                                            <p:strVal val="#ppt_h"/>
                                          </p:val>
                                        </p:tav>
                                        <p:tav tm="100000">
                                          <p:val>
                                            <p:strVal val="#ppt_h"/>
                                          </p:val>
                                        </p:tav>
                                      </p:tavLst>
                                    </p:anim>
                                    <p:animEffect transition="in" filter="fade">
                                      <p:cBhvr>
                                        <p:cTn id="33" dur="1000"/>
                                        <p:tgtEl>
                                          <p:spTgt spid="2406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3" grpId="0" build="p"/>
    </p:bld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Slide Number Placeholder 4"/>
          <p:cNvSpPr>
            <a:spLocks noGrp="1"/>
          </p:cNvSpPr>
          <p:nvPr>
            <p:ph type="sldNum" sz="quarter" idx="11"/>
          </p:nvPr>
        </p:nvSpPr>
        <p:spPr>
          <a:noFill/>
        </p:spPr>
        <p:txBody>
          <a:bodyPr/>
          <a:lstStyle/>
          <a:p>
            <a:fld id="{DC2B585D-CFBB-4094-AF3F-7B63BDD7EECB}" type="slidenum">
              <a:rPr lang="he-IL" smtClean="0"/>
              <a:pPr/>
              <a:t>66</a:t>
            </a:fld>
            <a:endParaRPr lang="en-US" smtClean="0"/>
          </a:p>
        </p:txBody>
      </p:sp>
      <p:sp>
        <p:nvSpPr>
          <p:cNvPr id="69635" name="Rectangle 2"/>
          <p:cNvSpPr>
            <a:spLocks noGrp="1" noChangeArrowheads="1"/>
          </p:cNvSpPr>
          <p:nvPr>
            <p:ph type="title"/>
          </p:nvPr>
        </p:nvSpPr>
        <p:spPr>
          <a:xfrm>
            <a:off x="900113" y="692150"/>
            <a:ext cx="7158037" cy="750888"/>
          </a:xfrm>
        </p:spPr>
        <p:txBody>
          <a:bodyPr/>
          <a:lstStyle/>
          <a:p>
            <a:pPr eaLnBrk="1" hangingPunct="1"/>
            <a:r>
              <a:rPr lang="he-IL" smtClean="0"/>
              <a:t>משתנים: בדיד // רציף</a:t>
            </a:r>
            <a:endParaRPr lang="en-US" smtClean="0"/>
          </a:p>
        </p:txBody>
      </p:sp>
      <p:sp>
        <p:nvSpPr>
          <p:cNvPr id="242691" name="Rectangle 3"/>
          <p:cNvSpPr>
            <a:spLocks noGrp="1" noChangeArrowheads="1"/>
          </p:cNvSpPr>
          <p:nvPr>
            <p:ph type="body" idx="1"/>
          </p:nvPr>
        </p:nvSpPr>
        <p:spPr>
          <a:xfrm>
            <a:off x="755650" y="1981200"/>
            <a:ext cx="7854950" cy="4114800"/>
          </a:xfrm>
        </p:spPr>
        <p:txBody>
          <a:bodyPr/>
          <a:lstStyle/>
          <a:p>
            <a:pPr marL="342900" indent="-342900" eaLnBrk="1" hangingPunct="1">
              <a:buClr>
                <a:srgbClr val="0000FF"/>
              </a:buClr>
              <a:buFont typeface="Wingdings" pitchFamily="2" charset="2"/>
              <a:buChar char="r"/>
            </a:pPr>
            <a:r>
              <a:rPr lang="he-IL" altLang="en-US" sz="2800" smtClean="0"/>
              <a:t>משתנה בדיד – בין שני ערכים יש מספר </a:t>
            </a:r>
            <a:r>
              <a:rPr lang="he-IL" altLang="en-US" sz="2800" u="sng" smtClean="0"/>
              <a:t>סופי</a:t>
            </a:r>
            <a:r>
              <a:rPr lang="he-IL" altLang="en-US" sz="2800" smtClean="0"/>
              <a:t> של ערכים.</a:t>
            </a:r>
            <a:endParaRPr lang="en-US" sz="2800" smtClean="0"/>
          </a:p>
          <a:p>
            <a:pPr marL="742950" lvl="1" indent="-285750" eaLnBrk="1" hangingPunct="1">
              <a:buClr>
                <a:srgbClr val="0000FF"/>
              </a:buClr>
            </a:pPr>
            <a:r>
              <a:rPr lang="he-IL" altLang="en-US" sz="2400" smtClean="0"/>
              <a:t>דוגמאות: </a:t>
            </a:r>
            <a:r>
              <a:rPr lang="he-IL" sz="2400" smtClean="0"/>
              <a:t>מספר ילדים, מספר חדרים וספרים.</a:t>
            </a:r>
          </a:p>
          <a:p>
            <a:pPr marL="742950" lvl="1" indent="-285750" eaLnBrk="1" hangingPunct="1">
              <a:buClr>
                <a:srgbClr val="0000FF"/>
              </a:buClr>
            </a:pPr>
            <a:endParaRPr lang="he-IL" sz="2400" smtClean="0"/>
          </a:p>
          <a:p>
            <a:pPr marL="342900" indent="-342900" eaLnBrk="1" hangingPunct="1">
              <a:buClr>
                <a:srgbClr val="0000FF"/>
              </a:buClr>
              <a:buFont typeface="Wingdings" pitchFamily="2" charset="2"/>
              <a:buChar char="r"/>
            </a:pPr>
            <a:r>
              <a:rPr lang="he-IL" sz="2800" smtClean="0"/>
              <a:t>משתנה רציף – </a:t>
            </a:r>
            <a:r>
              <a:rPr lang="he-IL" altLang="en-US" sz="2800" smtClean="0"/>
              <a:t>בין שני ערכים יש מספר </a:t>
            </a:r>
            <a:r>
              <a:rPr lang="he-IL" altLang="en-US" sz="2800" u="sng" smtClean="0"/>
              <a:t>אין סופי</a:t>
            </a:r>
            <a:r>
              <a:rPr lang="he-IL" altLang="en-US" sz="2800" smtClean="0"/>
              <a:t> של ערכים</a:t>
            </a:r>
            <a:r>
              <a:rPr lang="he-IL" sz="2800" smtClean="0"/>
              <a:t>.</a:t>
            </a:r>
          </a:p>
          <a:p>
            <a:pPr marL="742950" lvl="1" indent="-285750" eaLnBrk="1" hangingPunct="1">
              <a:buClr>
                <a:srgbClr val="0000FF"/>
              </a:buClr>
            </a:pPr>
            <a:r>
              <a:rPr lang="he-IL" sz="2400" smtClean="0"/>
              <a:t>דוגמאות: גיל, משקל ולחץ דם.</a:t>
            </a:r>
            <a:endParaRPr lang="en-US" sz="2400" smtClean="0"/>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42691">
                                            <p:txEl>
                                              <p:pRg st="0" end="0"/>
                                            </p:txEl>
                                          </p:spTgt>
                                        </p:tgtEl>
                                        <p:attrNameLst>
                                          <p:attrName>style.visibility</p:attrName>
                                        </p:attrNameLst>
                                      </p:cBhvr>
                                      <p:to>
                                        <p:strVal val="visible"/>
                                      </p:to>
                                    </p:set>
                                    <p:anim calcmode="lin" valueType="num">
                                      <p:cBhvr>
                                        <p:cTn id="7" dur="1000" fill="hold"/>
                                        <p:tgtEl>
                                          <p:spTgt spid="24269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4269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42691">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42691">
                                            <p:txEl>
                                              <p:pRg st="1" end="1"/>
                                            </p:txEl>
                                          </p:spTgt>
                                        </p:tgtEl>
                                        <p:attrNameLst>
                                          <p:attrName>style.visibility</p:attrName>
                                        </p:attrNameLst>
                                      </p:cBhvr>
                                      <p:to>
                                        <p:strVal val="visible"/>
                                      </p:to>
                                    </p:set>
                                    <p:anim calcmode="lin" valueType="num">
                                      <p:cBhvr>
                                        <p:cTn id="13" dur="1000" fill="hold"/>
                                        <p:tgtEl>
                                          <p:spTgt spid="242691">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42691">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42691">
                                            <p:txEl>
                                              <p:pRg st="1" end="1"/>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42691">
                                            <p:txEl>
                                              <p:pRg st="3" end="3"/>
                                            </p:txEl>
                                          </p:spTgt>
                                        </p:tgtEl>
                                        <p:attrNameLst>
                                          <p:attrName>style.visibility</p:attrName>
                                        </p:attrNameLst>
                                      </p:cBhvr>
                                      <p:to>
                                        <p:strVal val="visible"/>
                                      </p:to>
                                    </p:set>
                                    <p:anim calcmode="lin" valueType="num">
                                      <p:cBhvr>
                                        <p:cTn id="19" dur="1000" fill="hold"/>
                                        <p:tgtEl>
                                          <p:spTgt spid="242691">
                                            <p:txEl>
                                              <p:pRg st="3" end="3"/>
                                            </p:txEl>
                                          </p:spTgt>
                                        </p:tgtEl>
                                        <p:attrNameLst>
                                          <p:attrName>ppt_w</p:attrName>
                                        </p:attrNameLst>
                                      </p:cBhvr>
                                      <p:tavLst>
                                        <p:tav tm="0">
                                          <p:val>
                                            <p:strVal val="#ppt_w*0.70"/>
                                          </p:val>
                                        </p:tav>
                                        <p:tav tm="100000">
                                          <p:val>
                                            <p:strVal val="#ppt_w"/>
                                          </p:val>
                                        </p:tav>
                                      </p:tavLst>
                                    </p:anim>
                                    <p:anim calcmode="lin" valueType="num">
                                      <p:cBhvr>
                                        <p:cTn id="20" dur="1000" fill="hold"/>
                                        <p:tgtEl>
                                          <p:spTgt spid="242691">
                                            <p:txEl>
                                              <p:pRg st="3" end="3"/>
                                            </p:txEl>
                                          </p:spTgt>
                                        </p:tgtEl>
                                        <p:attrNameLst>
                                          <p:attrName>ppt_h</p:attrName>
                                        </p:attrNameLst>
                                      </p:cBhvr>
                                      <p:tavLst>
                                        <p:tav tm="0">
                                          <p:val>
                                            <p:strVal val="#ppt_h"/>
                                          </p:val>
                                        </p:tav>
                                        <p:tav tm="100000">
                                          <p:val>
                                            <p:strVal val="#ppt_h"/>
                                          </p:val>
                                        </p:tav>
                                      </p:tavLst>
                                    </p:anim>
                                    <p:animEffect transition="in" filter="fade">
                                      <p:cBhvr>
                                        <p:cTn id="21" dur="1000"/>
                                        <p:tgtEl>
                                          <p:spTgt spid="242691">
                                            <p:txEl>
                                              <p:pRg st="3" end="3"/>
                                            </p:txEl>
                                          </p:spTgt>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242691">
                                            <p:txEl>
                                              <p:pRg st="4" end="4"/>
                                            </p:txEl>
                                          </p:spTgt>
                                        </p:tgtEl>
                                        <p:attrNameLst>
                                          <p:attrName>style.visibility</p:attrName>
                                        </p:attrNameLst>
                                      </p:cBhvr>
                                      <p:to>
                                        <p:strVal val="visible"/>
                                      </p:to>
                                    </p:set>
                                    <p:anim calcmode="lin" valueType="num">
                                      <p:cBhvr>
                                        <p:cTn id="25" dur="1000" fill="hold"/>
                                        <p:tgtEl>
                                          <p:spTgt spid="242691">
                                            <p:txEl>
                                              <p:pRg st="4" end="4"/>
                                            </p:txEl>
                                          </p:spTgt>
                                        </p:tgtEl>
                                        <p:attrNameLst>
                                          <p:attrName>ppt_w</p:attrName>
                                        </p:attrNameLst>
                                      </p:cBhvr>
                                      <p:tavLst>
                                        <p:tav tm="0">
                                          <p:val>
                                            <p:strVal val="#ppt_w*0.70"/>
                                          </p:val>
                                        </p:tav>
                                        <p:tav tm="100000">
                                          <p:val>
                                            <p:strVal val="#ppt_w"/>
                                          </p:val>
                                        </p:tav>
                                      </p:tavLst>
                                    </p:anim>
                                    <p:anim calcmode="lin" valueType="num">
                                      <p:cBhvr>
                                        <p:cTn id="26" dur="1000" fill="hold"/>
                                        <p:tgtEl>
                                          <p:spTgt spid="242691">
                                            <p:txEl>
                                              <p:pRg st="4" end="4"/>
                                            </p:txEl>
                                          </p:spTgt>
                                        </p:tgtEl>
                                        <p:attrNameLst>
                                          <p:attrName>ppt_h</p:attrName>
                                        </p:attrNameLst>
                                      </p:cBhvr>
                                      <p:tavLst>
                                        <p:tav tm="0">
                                          <p:val>
                                            <p:strVal val="#ppt_h"/>
                                          </p:val>
                                        </p:tav>
                                        <p:tav tm="100000">
                                          <p:val>
                                            <p:strVal val="#ppt_h"/>
                                          </p:val>
                                        </p:tav>
                                      </p:tavLst>
                                    </p:anim>
                                    <p:animEffect transition="in" filter="fade">
                                      <p:cBhvr>
                                        <p:cTn id="27" dur="1000"/>
                                        <p:tgtEl>
                                          <p:spTgt spid="2426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1" grpId="0" build="p"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4"/>
          <p:cNvSpPr>
            <a:spLocks noGrp="1"/>
          </p:cNvSpPr>
          <p:nvPr>
            <p:ph type="sldNum" sz="quarter" idx="11"/>
          </p:nvPr>
        </p:nvSpPr>
        <p:spPr>
          <a:noFill/>
        </p:spPr>
        <p:txBody>
          <a:bodyPr/>
          <a:lstStyle/>
          <a:p>
            <a:fld id="{B08FF10A-3C79-429C-A255-96FBD47CFE00}" type="slidenum">
              <a:rPr lang="he-IL" smtClean="0"/>
              <a:pPr/>
              <a:t>67</a:t>
            </a:fld>
            <a:endParaRPr lang="en-US" smtClean="0"/>
          </a:p>
        </p:txBody>
      </p:sp>
      <p:pic>
        <p:nvPicPr>
          <p:cNvPr id="244738" name="Picture 2" descr="ladder"/>
          <p:cNvPicPr>
            <a:picLocks noChangeAspect="1" noChangeArrowheads="1"/>
          </p:cNvPicPr>
          <p:nvPr/>
        </p:nvPicPr>
        <p:blipFill>
          <a:blip r:embed="rId3"/>
          <a:srcRect/>
          <a:stretch>
            <a:fillRect/>
          </a:stretch>
        </p:blipFill>
        <p:spPr bwMode="auto">
          <a:xfrm>
            <a:off x="1042988" y="3141663"/>
            <a:ext cx="1992312" cy="2759075"/>
          </a:xfrm>
          <a:prstGeom prst="rect">
            <a:avLst/>
          </a:prstGeom>
          <a:noFill/>
          <a:ln w="9525">
            <a:noFill/>
            <a:miter lim="800000"/>
            <a:headEnd/>
            <a:tailEnd/>
          </a:ln>
        </p:spPr>
      </p:pic>
      <p:sp>
        <p:nvSpPr>
          <p:cNvPr id="70660" name="Rectangle 3"/>
          <p:cNvSpPr>
            <a:spLocks noGrp="1" noChangeArrowheads="1"/>
          </p:cNvSpPr>
          <p:nvPr>
            <p:ph type="title"/>
          </p:nvPr>
        </p:nvSpPr>
        <p:spPr>
          <a:xfrm>
            <a:off x="827088" y="692150"/>
            <a:ext cx="7158037" cy="750888"/>
          </a:xfrm>
        </p:spPr>
        <p:txBody>
          <a:bodyPr/>
          <a:lstStyle/>
          <a:p>
            <a:pPr eaLnBrk="1" hangingPunct="1"/>
            <a:r>
              <a:rPr lang="he-IL" altLang="en-US" smtClean="0"/>
              <a:t>סולמות מדידה</a:t>
            </a:r>
            <a:endParaRPr lang="en-US" smtClean="0"/>
          </a:p>
        </p:txBody>
      </p:sp>
      <p:sp>
        <p:nvSpPr>
          <p:cNvPr id="244740" name="Rectangle 4"/>
          <p:cNvSpPr>
            <a:spLocks noGrp="1" noChangeArrowheads="1"/>
          </p:cNvSpPr>
          <p:nvPr>
            <p:ph type="body" idx="1"/>
          </p:nvPr>
        </p:nvSpPr>
        <p:spPr/>
        <p:txBody>
          <a:bodyPr/>
          <a:lstStyle/>
          <a:p>
            <a:pPr marL="342900" indent="-342900" algn="just" eaLnBrk="1" hangingPunct="1">
              <a:lnSpc>
                <a:spcPct val="110000"/>
              </a:lnSpc>
              <a:buClr>
                <a:srgbClr val="0000FF"/>
              </a:buClr>
              <a:buFont typeface="Wingdings" pitchFamily="2" charset="2"/>
              <a:buChar char="r"/>
            </a:pPr>
            <a:r>
              <a:rPr lang="he-IL" altLang="en-US" smtClean="0"/>
              <a:t> נומינלי (שמי)</a:t>
            </a:r>
          </a:p>
          <a:p>
            <a:pPr marL="342900" indent="-342900" algn="just" eaLnBrk="1" hangingPunct="1">
              <a:lnSpc>
                <a:spcPct val="110000"/>
              </a:lnSpc>
              <a:buClr>
                <a:srgbClr val="0000FF"/>
              </a:buClr>
              <a:buFont typeface="Wingdings" pitchFamily="2" charset="2"/>
              <a:buChar char="r"/>
            </a:pPr>
            <a:r>
              <a:rPr lang="he-IL" smtClean="0"/>
              <a:t> אורדינלי (סידורי / דירוגי)</a:t>
            </a:r>
          </a:p>
          <a:p>
            <a:pPr marL="342900" indent="-342900" algn="just" eaLnBrk="1" hangingPunct="1">
              <a:lnSpc>
                <a:spcPct val="110000"/>
              </a:lnSpc>
              <a:buClr>
                <a:srgbClr val="0000FF"/>
              </a:buClr>
              <a:buFont typeface="Wingdings" pitchFamily="2" charset="2"/>
              <a:buChar char="r"/>
            </a:pPr>
            <a:r>
              <a:rPr lang="he-IL" smtClean="0"/>
              <a:t> אינטרוולי (רווחי)</a:t>
            </a:r>
          </a:p>
          <a:p>
            <a:pPr marL="342900" indent="-342900" algn="just" eaLnBrk="1" hangingPunct="1">
              <a:lnSpc>
                <a:spcPct val="110000"/>
              </a:lnSpc>
              <a:buClr>
                <a:srgbClr val="0000FF"/>
              </a:buClr>
              <a:buFont typeface="Wingdings" pitchFamily="2" charset="2"/>
              <a:buChar char="r"/>
            </a:pPr>
            <a:r>
              <a:rPr lang="he-IL" smtClean="0"/>
              <a:t> רציונאלי </a:t>
            </a:r>
            <a:r>
              <a:rPr lang="en-US" smtClean="0"/>
              <a:t> </a:t>
            </a:r>
            <a:r>
              <a:rPr lang="he-IL" smtClean="0"/>
              <a:t>(יחסי)</a:t>
            </a:r>
            <a:endParaRPr lang="en-US" smtClean="0"/>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44740">
                                            <p:txEl>
                                              <p:pRg st="0" end="0"/>
                                            </p:txEl>
                                          </p:spTgt>
                                        </p:tgtEl>
                                        <p:attrNameLst>
                                          <p:attrName>style.visibility</p:attrName>
                                        </p:attrNameLst>
                                      </p:cBhvr>
                                      <p:to>
                                        <p:strVal val="visible"/>
                                      </p:to>
                                    </p:set>
                                    <p:anim calcmode="lin" valueType="num">
                                      <p:cBhvr>
                                        <p:cTn id="7" dur="1000" fill="hold"/>
                                        <p:tgtEl>
                                          <p:spTgt spid="24474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4474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44740">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44740">
                                            <p:txEl>
                                              <p:pRg st="1" end="1"/>
                                            </p:txEl>
                                          </p:spTgt>
                                        </p:tgtEl>
                                        <p:attrNameLst>
                                          <p:attrName>style.visibility</p:attrName>
                                        </p:attrNameLst>
                                      </p:cBhvr>
                                      <p:to>
                                        <p:strVal val="visible"/>
                                      </p:to>
                                    </p:set>
                                    <p:anim calcmode="lin" valueType="num">
                                      <p:cBhvr>
                                        <p:cTn id="13" dur="1000" fill="hold"/>
                                        <p:tgtEl>
                                          <p:spTgt spid="244740">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44740">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44740">
                                            <p:txEl>
                                              <p:pRg st="1" end="1"/>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44740">
                                            <p:txEl>
                                              <p:pRg st="2" end="2"/>
                                            </p:txEl>
                                          </p:spTgt>
                                        </p:tgtEl>
                                        <p:attrNameLst>
                                          <p:attrName>style.visibility</p:attrName>
                                        </p:attrNameLst>
                                      </p:cBhvr>
                                      <p:to>
                                        <p:strVal val="visible"/>
                                      </p:to>
                                    </p:set>
                                    <p:anim calcmode="lin" valueType="num">
                                      <p:cBhvr>
                                        <p:cTn id="19" dur="1000" fill="hold"/>
                                        <p:tgtEl>
                                          <p:spTgt spid="244740">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244740">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244740">
                                            <p:txEl>
                                              <p:pRg st="2" end="2"/>
                                            </p:txEl>
                                          </p:spTgt>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244740">
                                            <p:txEl>
                                              <p:pRg st="3" end="3"/>
                                            </p:txEl>
                                          </p:spTgt>
                                        </p:tgtEl>
                                        <p:attrNameLst>
                                          <p:attrName>style.visibility</p:attrName>
                                        </p:attrNameLst>
                                      </p:cBhvr>
                                      <p:to>
                                        <p:strVal val="visible"/>
                                      </p:to>
                                    </p:set>
                                    <p:anim calcmode="lin" valueType="num">
                                      <p:cBhvr>
                                        <p:cTn id="25" dur="1000" fill="hold"/>
                                        <p:tgtEl>
                                          <p:spTgt spid="244740">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244740">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244740">
                                            <p:txEl>
                                              <p:pRg st="3" end="3"/>
                                            </p:txEl>
                                          </p:spTgt>
                                        </p:tgtEl>
                                      </p:cBhvr>
                                    </p:animEffect>
                                  </p:childTnLst>
                                </p:cTn>
                              </p:par>
                            </p:childTnLst>
                          </p:cTn>
                        </p:par>
                        <p:par>
                          <p:cTn id="28" fill="hold" nodeType="afterGroup">
                            <p:stCondLst>
                              <p:cond delay="4000"/>
                            </p:stCondLst>
                            <p:childTnLst>
                              <p:par>
                                <p:cTn id="29" presetID="6" presetClass="emph" presetSubtype="0" repeatCount="indefinite" decel="50000" autoRev="1" fill="hold" nodeType="afterEffect">
                                  <p:stCondLst>
                                    <p:cond delay="0"/>
                                  </p:stCondLst>
                                  <p:childTnLst>
                                    <p:animScale>
                                      <p:cBhvr>
                                        <p:cTn id="30" dur="3000" fill="hold"/>
                                        <p:tgtEl>
                                          <p:spTgt spid="244738"/>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40" grpId="0" build="p"/>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Slide Number Placeholder 4"/>
          <p:cNvSpPr>
            <a:spLocks noGrp="1"/>
          </p:cNvSpPr>
          <p:nvPr>
            <p:ph type="sldNum" sz="quarter" idx="11"/>
          </p:nvPr>
        </p:nvSpPr>
        <p:spPr>
          <a:noFill/>
        </p:spPr>
        <p:txBody>
          <a:bodyPr/>
          <a:lstStyle/>
          <a:p>
            <a:fld id="{DB207EC0-43F5-4F96-90D1-27FE6F7F591E}" type="slidenum">
              <a:rPr lang="he-IL" smtClean="0"/>
              <a:pPr/>
              <a:t>68</a:t>
            </a:fld>
            <a:endParaRPr lang="en-US" smtClean="0"/>
          </a:p>
        </p:txBody>
      </p:sp>
      <p:sp>
        <p:nvSpPr>
          <p:cNvPr id="71683" name="Rectangle 2"/>
          <p:cNvSpPr>
            <a:spLocks noGrp="1" noChangeArrowheads="1"/>
          </p:cNvSpPr>
          <p:nvPr>
            <p:ph type="title"/>
          </p:nvPr>
        </p:nvSpPr>
        <p:spPr>
          <a:xfrm>
            <a:off x="827088" y="692150"/>
            <a:ext cx="7158037" cy="750888"/>
          </a:xfrm>
        </p:spPr>
        <p:txBody>
          <a:bodyPr/>
          <a:lstStyle/>
          <a:p>
            <a:pPr eaLnBrk="1" hangingPunct="1"/>
            <a:r>
              <a:rPr lang="he-IL" altLang="en-US" smtClean="0"/>
              <a:t>סולמות מדידה: סולם נומינלי (שמי)</a:t>
            </a:r>
            <a:endParaRPr lang="en-US" smtClean="0"/>
          </a:p>
        </p:txBody>
      </p:sp>
      <p:sp>
        <p:nvSpPr>
          <p:cNvPr id="246787" name="Rectangle 3"/>
          <p:cNvSpPr>
            <a:spLocks noGrp="1" noChangeArrowheads="1"/>
          </p:cNvSpPr>
          <p:nvPr>
            <p:ph type="body" idx="1"/>
          </p:nvPr>
        </p:nvSpPr>
        <p:spPr/>
        <p:txBody>
          <a:bodyPr/>
          <a:lstStyle/>
          <a:p>
            <a:pPr marL="342900" indent="-342900" algn="just" eaLnBrk="1" hangingPunct="1">
              <a:buClr>
                <a:srgbClr val="0000FF"/>
              </a:buClr>
              <a:buFont typeface="Wingdings" pitchFamily="2" charset="2"/>
              <a:buChar char="r"/>
            </a:pPr>
            <a:r>
              <a:rPr lang="he-IL" altLang="en-US" sz="2400" smtClean="0"/>
              <a:t> סולם נומינלי (שמי) תכונות:</a:t>
            </a:r>
          </a:p>
          <a:p>
            <a:pPr marL="742950" lvl="1" indent="-285750" algn="just" eaLnBrk="1" hangingPunct="1">
              <a:buClr>
                <a:srgbClr val="0000FF"/>
              </a:buClr>
            </a:pPr>
            <a:r>
              <a:rPr lang="he-IL" sz="2000" b="1" smtClean="0"/>
              <a:t>מי שקיבל ערך 1 לא יכול להיות גם 2.</a:t>
            </a:r>
          </a:p>
          <a:p>
            <a:pPr marL="742950" lvl="1" indent="-285750" algn="just" eaLnBrk="1" hangingPunct="1">
              <a:lnSpc>
                <a:spcPct val="90000"/>
              </a:lnSpc>
              <a:buClr>
                <a:srgbClr val="FF0000"/>
              </a:buClr>
              <a:buFont typeface="Wingdings" pitchFamily="2" charset="2"/>
              <a:buChar char="¯"/>
            </a:pPr>
            <a:r>
              <a:rPr lang="he-IL" sz="2000" i="1" smtClean="0">
                <a:solidFill>
                  <a:srgbClr val="FF0000"/>
                </a:solidFill>
              </a:rPr>
              <a:t>אין משמעות מספרית (ערכית) למשתנה – אחד הוא לא יותר משניים, הוא רק שונה ממנו.</a:t>
            </a:r>
          </a:p>
          <a:p>
            <a:pPr marL="742950" lvl="1" indent="-285750" algn="just" eaLnBrk="1" hangingPunct="1">
              <a:lnSpc>
                <a:spcPct val="90000"/>
              </a:lnSpc>
              <a:buClr>
                <a:srgbClr val="FF0000"/>
              </a:buClr>
              <a:buFont typeface="Wingdings" pitchFamily="2" charset="2"/>
              <a:buChar char="¯"/>
            </a:pPr>
            <a:endParaRPr lang="he-IL" sz="2000" i="1" smtClean="0">
              <a:solidFill>
                <a:srgbClr val="FF0000"/>
              </a:solidFill>
            </a:endParaRPr>
          </a:p>
          <a:p>
            <a:pPr marL="342900" indent="-342900" algn="just" eaLnBrk="1" hangingPunct="1">
              <a:buClr>
                <a:srgbClr val="0000FF"/>
              </a:buClr>
              <a:buFont typeface="Wingdings" pitchFamily="2" charset="2"/>
              <a:buChar char="§"/>
            </a:pPr>
            <a:r>
              <a:rPr lang="he-IL" sz="2400" smtClean="0">
                <a:solidFill>
                  <a:srgbClr val="008080"/>
                </a:solidFill>
              </a:rPr>
              <a:t>דוגמא: משתנה צורת ישוב (עיר=1, כפר=2, קיבוץ=3). עיר הוא לא יותר מכפר וכפר הוא לא יותר מקיבוץ. המשמעות היחידה של המספרים היא מי שקיבל אחד הוא בהכרח לא שניים. </a:t>
            </a:r>
          </a:p>
          <a:p>
            <a:pPr marL="342900" indent="-342900" algn="just" eaLnBrk="1" hangingPunct="1">
              <a:buClr>
                <a:srgbClr val="0000FF"/>
              </a:buClr>
              <a:buFont typeface="Wingdings" pitchFamily="2" charset="2"/>
              <a:buChar char="§"/>
            </a:pPr>
            <a:r>
              <a:rPr lang="he-IL" sz="2400" smtClean="0">
                <a:solidFill>
                  <a:schemeClr val="accent1"/>
                </a:solidFill>
              </a:rPr>
              <a:t>מדדי מרכז: שכיח בלבד.</a:t>
            </a:r>
          </a:p>
          <a:p>
            <a:pPr marL="342900" indent="-342900" algn="just" eaLnBrk="1" hangingPunct="1">
              <a:buClr>
                <a:srgbClr val="0000FF"/>
              </a:buClr>
              <a:buFont typeface="Wingdings" pitchFamily="2" charset="2"/>
              <a:buChar char="§"/>
            </a:pPr>
            <a:r>
              <a:rPr lang="he-IL" sz="2400" smtClean="0">
                <a:solidFill>
                  <a:schemeClr val="accent1"/>
                </a:solidFill>
              </a:rPr>
              <a:t>מדדי פיזור: אין משמעות לפיזור.</a:t>
            </a:r>
            <a:endParaRPr lang="en-US" sz="2400" smtClean="0">
              <a:solidFill>
                <a:schemeClr val="accent1"/>
              </a:solidFill>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46787">
                                            <p:txEl>
                                              <p:pRg st="0" end="0"/>
                                            </p:txEl>
                                          </p:spTgt>
                                        </p:tgtEl>
                                        <p:attrNameLst>
                                          <p:attrName>style.visibility</p:attrName>
                                        </p:attrNameLst>
                                      </p:cBhvr>
                                      <p:to>
                                        <p:strVal val="visible"/>
                                      </p:to>
                                    </p:set>
                                    <p:anim calcmode="lin" valueType="num">
                                      <p:cBhvr>
                                        <p:cTn id="7" dur="1000" fill="hold"/>
                                        <p:tgtEl>
                                          <p:spTgt spid="24678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4678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46787">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46787">
                                            <p:txEl>
                                              <p:pRg st="1" end="1"/>
                                            </p:txEl>
                                          </p:spTgt>
                                        </p:tgtEl>
                                        <p:attrNameLst>
                                          <p:attrName>style.visibility</p:attrName>
                                        </p:attrNameLst>
                                      </p:cBhvr>
                                      <p:to>
                                        <p:strVal val="visible"/>
                                      </p:to>
                                    </p:set>
                                    <p:anim calcmode="lin" valueType="num">
                                      <p:cBhvr>
                                        <p:cTn id="13" dur="1000" fill="hold"/>
                                        <p:tgtEl>
                                          <p:spTgt spid="246787">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46787">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46787">
                                            <p:txEl>
                                              <p:pRg st="1" end="1"/>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46787">
                                            <p:txEl>
                                              <p:pRg st="2" end="2"/>
                                            </p:txEl>
                                          </p:spTgt>
                                        </p:tgtEl>
                                        <p:attrNameLst>
                                          <p:attrName>style.visibility</p:attrName>
                                        </p:attrNameLst>
                                      </p:cBhvr>
                                      <p:to>
                                        <p:strVal val="visible"/>
                                      </p:to>
                                    </p:set>
                                    <p:anim calcmode="lin" valueType="num">
                                      <p:cBhvr>
                                        <p:cTn id="19" dur="1000" fill="hold"/>
                                        <p:tgtEl>
                                          <p:spTgt spid="246787">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246787">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246787">
                                            <p:txEl>
                                              <p:pRg st="2" end="2"/>
                                            </p:txEl>
                                          </p:spTgt>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246787">
                                            <p:txEl>
                                              <p:pRg st="4" end="4"/>
                                            </p:txEl>
                                          </p:spTgt>
                                        </p:tgtEl>
                                        <p:attrNameLst>
                                          <p:attrName>style.visibility</p:attrName>
                                        </p:attrNameLst>
                                      </p:cBhvr>
                                      <p:to>
                                        <p:strVal val="visible"/>
                                      </p:to>
                                    </p:set>
                                    <p:anim calcmode="lin" valueType="num">
                                      <p:cBhvr>
                                        <p:cTn id="25" dur="1000" fill="hold"/>
                                        <p:tgtEl>
                                          <p:spTgt spid="246787">
                                            <p:txEl>
                                              <p:pRg st="4" end="4"/>
                                            </p:txEl>
                                          </p:spTgt>
                                        </p:tgtEl>
                                        <p:attrNameLst>
                                          <p:attrName>ppt_w</p:attrName>
                                        </p:attrNameLst>
                                      </p:cBhvr>
                                      <p:tavLst>
                                        <p:tav tm="0">
                                          <p:val>
                                            <p:strVal val="#ppt_w*0.70"/>
                                          </p:val>
                                        </p:tav>
                                        <p:tav tm="100000">
                                          <p:val>
                                            <p:strVal val="#ppt_w"/>
                                          </p:val>
                                        </p:tav>
                                      </p:tavLst>
                                    </p:anim>
                                    <p:anim calcmode="lin" valueType="num">
                                      <p:cBhvr>
                                        <p:cTn id="26" dur="1000" fill="hold"/>
                                        <p:tgtEl>
                                          <p:spTgt spid="246787">
                                            <p:txEl>
                                              <p:pRg st="4" end="4"/>
                                            </p:txEl>
                                          </p:spTgt>
                                        </p:tgtEl>
                                        <p:attrNameLst>
                                          <p:attrName>ppt_h</p:attrName>
                                        </p:attrNameLst>
                                      </p:cBhvr>
                                      <p:tavLst>
                                        <p:tav tm="0">
                                          <p:val>
                                            <p:strVal val="#ppt_h"/>
                                          </p:val>
                                        </p:tav>
                                        <p:tav tm="100000">
                                          <p:val>
                                            <p:strVal val="#ppt_h"/>
                                          </p:val>
                                        </p:tav>
                                      </p:tavLst>
                                    </p:anim>
                                    <p:animEffect transition="in" filter="fade">
                                      <p:cBhvr>
                                        <p:cTn id="27" dur="1000"/>
                                        <p:tgtEl>
                                          <p:spTgt spid="24678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5" presetClass="entr" presetSubtype="0" fill="hold" grpId="0" nodeType="clickEffect">
                                  <p:stCondLst>
                                    <p:cond delay="0"/>
                                  </p:stCondLst>
                                  <p:childTnLst>
                                    <p:set>
                                      <p:cBhvr>
                                        <p:cTn id="31" dur="1" fill="hold">
                                          <p:stCondLst>
                                            <p:cond delay="0"/>
                                          </p:stCondLst>
                                        </p:cTn>
                                        <p:tgtEl>
                                          <p:spTgt spid="246787">
                                            <p:txEl>
                                              <p:pRg st="5" end="5"/>
                                            </p:txEl>
                                          </p:spTgt>
                                        </p:tgtEl>
                                        <p:attrNameLst>
                                          <p:attrName>style.visibility</p:attrName>
                                        </p:attrNameLst>
                                      </p:cBhvr>
                                      <p:to>
                                        <p:strVal val="visible"/>
                                      </p:to>
                                    </p:set>
                                    <p:anim calcmode="lin" valueType="num">
                                      <p:cBhvr>
                                        <p:cTn id="32" dur="1000" fill="hold"/>
                                        <p:tgtEl>
                                          <p:spTgt spid="246787">
                                            <p:txEl>
                                              <p:pRg st="5" end="5"/>
                                            </p:txEl>
                                          </p:spTgt>
                                        </p:tgtEl>
                                        <p:attrNameLst>
                                          <p:attrName>ppt_w</p:attrName>
                                        </p:attrNameLst>
                                      </p:cBhvr>
                                      <p:tavLst>
                                        <p:tav tm="0">
                                          <p:val>
                                            <p:strVal val="#ppt_w*0.70"/>
                                          </p:val>
                                        </p:tav>
                                        <p:tav tm="100000">
                                          <p:val>
                                            <p:strVal val="#ppt_w"/>
                                          </p:val>
                                        </p:tav>
                                      </p:tavLst>
                                    </p:anim>
                                    <p:anim calcmode="lin" valueType="num">
                                      <p:cBhvr>
                                        <p:cTn id="33" dur="1000" fill="hold"/>
                                        <p:tgtEl>
                                          <p:spTgt spid="246787">
                                            <p:txEl>
                                              <p:pRg st="5" end="5"/>
                                            </p:txEl>
                                          </p:spTgt>
                                        </p:tgtEl>
                                        <p:attrNameLst>
                                          <p:attrName>ppt_h</p:attrName>
                                        </p:attrNameLst>
                                      </p:cBhvr>
                                      <p:tavLst>
                                        <p:tav tm="0">
                                          <p:val>
                                            <p:strVal val="#ppt_h"/>
                                          </p:val>
                                        </p:tav>
                                        <p:tav tm="100000">
                                          <p:val>
                                            <p:strVal val="#ppt_h"/>
                                          </p:val>
                                        </p:tav>
                                      </p:tavLst>
                                    </p:anim>
                                    <p:animEffect transition="in" filter="fade">
                                      <p:cBhvr>
                                        <p:cTn id="34" dur="1000"/>
                                        <p:tgtEl>
                                          <p:spTgt spid="246787">
                                            <p:txEl>
                                              <p:pRg st="5" end="5"/>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5" presetClass="entr" presetSubtype="0" fill="hold" grpId="0" nodeType="clickEffect">
                                  <p:stCondLst>
                                    <p:cond delay="0"/>
                                  </p:stCondLst>
                                  <p:childTnLst>
                                    <p:set>
                                      <p:cBhvr>
                                        <p:cTn id="38" dur="1" fill="hold">
                                          <p:stCondLst>
                                            <p:cond delay="0"/>
                                          </p:stCondLst>
                                        </p:cTn>
                                        <p:tgtEl>
                                          <p:spTgt spid="246787">
                                            <p:txEl>
                                              <p:pRg st="6" end="6"/>
                                            </p:txEl>
                                          </p:spTgt>
                                        </p:tgtEl>
                                        <p:attrNameLst>
                                          <p:attrName>style.visibility</p:attrName>
                                        </p:attrNameLst>
                                      </p:cBhvr>
                                      <p:to>
                                        <p:strVal val="visible"/>
                                      </p:to>
                                    </p:set>
                                    <p:anim calcmode="lin" valueType="num">
                                      <p:cBhvr>
                                        <p:cTn id="39" dur="1000" fill="hold"/>
                                        <p:tgtEl>
                                          <p:spTgt spid="246787">
                                            <p:txEl>
                                              <p:pRg st="6" end="6"/>
                                            </p:txEl>
                                          </p:spTgt>
                                        </p:tgtEl>
                                        <p:attrNameLst>
                                          <p:attrName>ppt_w</p:attrName>
                                        </p:attrNameLst>
                                      </p:cBhvr>
                                      <p:tavLst>
                                        <p:tav tm="0">
                                          <p:val>
                                            <p:strVal val="#ppt_w*0.70"/>
                                          </p:val>
                                        </p:tav>
                                        <p:tav tm="100000">
                                          <p:val>
                                            <p:strVal val="#ppt_w"/>
                                          </p:val>
                                        </p:tav>
                                      </p:tavLst>
                                    </p:anim>
                                    <p:anim calcmode="lin" valueType="num">
                                      <p:cBhvr>
                                        <p:cTn id="40" dur="1000" fill="hold"/>
                                        <p:tgtEl>
                                          <p:spTgt spid="246787">
                                            <p:txEl>
                                              <p:pRg st="6" end="6"/>
                                            </p:txEl>
                                          </p:spTgt>
                                        </p:tgtEl>
                                        <p:attrNameLst>
                                          <p:attrName>ppt_h</p:attrName>
                                        </p:attrNameLst>
                                      </p:cBhvr>
                                      <p:tavLst>
                                        <p:tav tm="0">
                                          <p:val>
                                            <p:strVal val="#ppt_h"/>
                                          </p:val>
                                        </p:tav>
                                        <p:tav tm="100000">
                                          <p:val>
                                            <p:strVal val="#ppt_h"/>
                                          </p:val>
                                        </p:tav>
                                      </p:tavLst>
                                    </p:anim>
                                    <p:animEffect transition="in" filter="fade">
                                      <p:cBhvr>
                                        <p:cTn id="41" dur="1000"/>
                                        <p:tgtEl>
                                          <p:spTgt spid="2467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7"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Slide Number Placeholder 4"/>
          <p:cNvSpPr>
            <a:spLocks noGrp="1"/>
          </p:cNvSpPr>
          <p:nvPr>
            <p:ph type="sldNum" sz="quarter" idx="11"/>
          </p:nvPr>
        </p:nvSpPr>
        <p:spPr>
          <a:noFill/>
        </p:spPr>
        <p:txBody>
          <a:bodyPr/>
          <a:lstStyle/>
          <a:p>
            <a:fld id="{A1BACB1A-3799-4454-86FF-BCBC32FA882C}" type="slidenum">
              <a:rPr lang="he-IL" smtClean="0"/>
              <a:pPr/>
              <a:t>69</a:t>
            </a:fld>
            <a:endParaRPr lang="en-US" smtClean="0"/>
          </a:p>
        </p:txBody>
      </p:sp>
      <p:sp>
        <p:nvSpPr>
          <p:cNvPr id="72707" name="Rectangle 2"/>
          <p:cNvSpPr>
            <a:spLocks noGrp="1" noChangeArrowheads="1"/>
          </p:cNvSpPr>
          <p:nvPr>
            <p:ph type="title"/>
          </p:nvPr>
        </p:nvSpPr>
        <p:spPr>
          <a:xfrm>
            <a:off x="684213" y="765175"/>
            <a:ext cx="8029575" cy="608013"/>
          </a:xfrm>
        </p:spPr>
        <p:txBody>
          <a:bodyPr/>
          <a:lstStyle/>
          <a:p>
            <a:pPr eaLnBrk="1" hangingPunct="1"/>
            <a:r>
              <a:rPr lang="he-IL" altLang="en-US" sz="3400" smtClean="0"/>
              <a:t>סולמות מדידה: סולם אורדינלי (סידורי / דירוגי)</a:t>
            </a:r>
            <a:endParaRPr lang="en-US" sz="3400" smtClean="0"/>
          </a:p>
        </p:txBody>
      </p:sp>
      <p:sp>
        <p:nvSpPr>
          <p:cNvPr id="248835" name="Rectangle 3"/>
          <p:cNvSpPr>
            <a:spLocks noGrp="1" noChangeArrowheads="1"/>
          </p:cNvSpPr>
          <p:nvPr>
            <p:ph type="body" idx="1"/>
          </p:nvPr>
        </p:nvSpPr>
        <p:spPr>
          <a:xfrm>
            <a:off x="827088" y="1981200"/>
            <a:ext cx="7783512" cy="4327525"/>
          </a:xfrm>
        </p:spPr>
        <p:txBody>
          <a:bodyPr/>
          <a:lstStyle/>
          <a:p>
            <a:pPr marL="342900" indent="-342900" algn="just" eaLnBrk="1" hangingPunct="1">
              <a:lnSpc>
                <a:spcPct val="90000"/>
              </a:lnSpc>
              <a:buClr>
                <a:srgbClr val="0000FF"/>
              </a:buClr>
              <a:buFont typeface="Wingdings" pitchFamily="2" charset="2"/>
              <a:buChar char="r"/>
            </a:pPr>
            <a:r>
              <a:rPr lang="he-IL" altLang="en-US" sz="2800" smtClean="0"/>
              <a:t> סולם אורדינלי (סידורי / דירוגי) תכונות:</a:t>
            </a:r>
          </a:p>
          <a:p>
            <a:pPr marL="742950" lvl="1" indent="-285750" algn="just" eaLnBrk="1" hangingPunct="1">
              <a:lnSpc>
                <a:spcPct val="90000"/>
              </a:lnSpc>
              <a:buClr>
                <a:srgbClr val="0000FF"/>
              </a:buClr>
            </a:pPr>
            <a:r>
              <a:rPr lang="he-IL" sz="2400" b="1" smtClean="0"/>
              <a:t>ניתן לדרג את הערכים מקטן לגדול. </a:t>
            </a:r>
          </a:p>
          <a:p>
            <a:pPr marL="742950" lvl="1" indent="-285750" algn="just" eaLnBrk="1" hangingPunct="1">
              <a:lnSpc>
                <a:spcPct val="90000"/>
              </a:lnSpc>
              <a:buClr>
                <a:srgbClr val="0000FF"/>
              </a:buClr>
            </a:pPr>
            <a:r>
              <a:rPr lang="he-IL" sz="2400" smtClean="0"/>
              <a:t>מי שקיבל ערך 1 לא יכול להיות גם 2.</a:t>
            </a:r>
          </a:p>
          <a:p>
            <a:pPr marL="742950" lvl="1" indent="-285750" algn="just" eaLnBrk="1" hangingPunct="1">
              <a:lnSpc>
                <a:spcPct val="90000"/>
              </a:lnSpc>
              <a:buClr>
                <a:srgbClr val="FF0000"/>
              </a:buClr>
              <a:buFont typeface="Wingdings" pitchFamily="2" charset="2"/>
              <a:buChar char="¯"/>
            </a:pPr>
            <a:r>
              <a:rPr lang="he-IL" sz="2400" i="1" smtClean="0">
                <a:solidFill>
                  <a:srgbClr val="FF0000"/>
                </a:solidFill>
              </a:rPr>
              <a:t>לא ניתן להתייחס למרחקים ביניהם (לא ניתן לדעת בכמה גדול או קטן).</a:t>
            </a:r>
          </a:p>
          <a:p>
            <a:pPr marL="342900" indent="-342900" algn="just" eaLnBrk="1" hangingPunct="1">
              <a:lnSpc>
                <a:spcPct val="90000"/>
              </a:lnSpc>
              <a:buClr>
                <a:srgbClr val="0000FF"/>
              </a:buClr>
              <a:buFont typeface="Wingdings" pitchFamily="2" charset="2"/>
              <a:buChar char="§"/>
            </a:pPr>
            <a:r>
              <a:rPr lang="he-IL" sz="2800" smtClean="0">
                <a:solidFill>
                  <a:srgbClr val="008080"/>
                </a:solidFill>
              </a:rPr>
              <a:t>דוגמא: משתנה דרגות בצבא (טוראי=1, רב טוראי=2, סמל=3), סמל הוא יותר מרב טוראי ורב טוראי הוא יותר מטוראי. אך לא ניתן לומר בכמה יותר.</a:t>
            </a:r>
          </a:p>
          <a:p>
            <a:pPr marL="342900" indent="-342900" algn="just" eaLnBrk="1" hangingPunct="1">
              <a:lnSpc>
                <a:spcPct val="90000"/>
              </a:lnSpc>
              <a:buClr>
                <a:srgbClr val="0000FF"/>
              </a:buClr>
              <a:buFont typeface="Wingdings" pitchFamily="2" charset="2"/>
              <a:buChar char="§"/>
            </a:pPr>
            <a:r>
              <a:rPr lang="he-IL" sz="2800" smtClean="0">
                <a:solidFill>
                  <a:schemeClr val="accent1"/>
                </a:solidFill>
              </a:rPr>
              <a:t>מדדי מרכז: שכיח וחציון.</a:t>
            </a:r>
          </a:p>
          <a:p>
            <a:pPr marL="342900" indent="-342900" algn="just" eaLnBrk="1" hangingPunct="1">
              <a:lnSpc>
                <a:spcPct val="90000"/>
              </a:lnSpc>
              <a:buClr>
                <a:srgbClr val="0000FF"/>
              </a:buClr>
              <a:buFont typeface="Wingdings" pitchFamily="2" charset="2"/>
              <a:buChar char="§"/>
            </a:pPr>
            <a:r>
              <a:rPr lang="he-IL" sz="2800" smtClean="0">
                <a:solidFill>
                  <a:schemeClr val="accent1"/>
                </a:solidFill>
              </a:rPr>
              <a:t>מדדי פיזור: טווח, תחום בין רבעוני.</a:t>
            </a:r>
            <a:endParaRPr lang="en-US" sz="2800" smtClean="0">
              <a:solidFill>
                <a:schemeClr val="accent1"/>
              </a:solidFill>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48835">
                                            <p:txEl>
                                              <p:pRg st="0" end="0"/>
                                            </p:txEl>
                                          </p:spTgt>
                                        </p:tgtEl>
                                        <p:attrNameLst>
                                          <p:attrName>style.visibility</p:attrName>
                                        </p:attrNameLst>
                                      </p:cBhvr>
                                      <p:to>
                                        <p:strVal val="visible"/>
                                      </p:to>
                                    </p:set>
                                    <p:anim calcmode="lin" valueType="num">
                                      <p:cBhvr>
                                        <p:cTn id="7" dur="1000" fill="hold"/>
                                        <p:tgtEl>
                                          <p:spTgt spid="24883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4883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48835">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48835">
                                            <p:txEl>
                                              <p:pRg st="1" end="1"/>
                                            </p:txEl>
                                          </p:spTgt>
                                        </p:tgtEl>
                                        <p:attrNameLst>
                                          <p:attrName>style.visibility</p:attrName>
                                        </p:attrNameLst>
                                      </p:cBhvr>
                                      <p:to>
                                        <p:strVal val="visible"/>
                                      </p:to>
                                    </p:set>
                                    <p:anim calcmode="lin" valueType="num">
                                      <p:cBhvr>
                                        <p:cTn id="13" dur="1000" fill="hold"/>
                                        <p:tgtEl>
                                          <p:spTgt spid="248835">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48835">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48835">
                                            <p:txEl>
                                              <p:pRg st="1" end="1"/>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48835">
                                            <p:txEl>
                                              <p:pRg st="2" end="2"/>
                                            </p:txEl>
                                          </p:spTgt>
                                        </p:tgtEl>
                                        <p:attrNameLst>
                                          <p:attrName>style.visibility</p:attrName>
                                        </p:attrNameLst>
                                      </p:cBhvr>
                                      <p:to>
                                        <p:strVal val="visible"/>
                                      </p:to>
                                    </p:set>
                                    <p:anim calcmode="lin" valueType="num">
                                      <p:cBhvr>
                                        <p:cTn id="19" dur="1000" fill="hold"/>
                                        <p:tgtEl>
                                          <p:spTgt spid="248835">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248835">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248835">
                                            <p:txEl>
                                              <p:pRg st="2" end="2"/>
                                            </p:txEl>
                                          </p:spTgt>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248835">
                                            <p:txEl>
                                              <p:pRg st="3" end="3"/>
                                            </p:txEl>
                                          </p:spTgt>
                                        </p:tgtEl>
                                        <p:attrNameLst>
                                          <p:attrName>style.visibility</p:attrName>
                                        </p:attrNameLst>
                                      </p:cBhvr>
                                      <p:to>
                                        <p:strVal val="visible"/>
                                      </p:to>
                                    </p:set>
                                    <p:anim calcmode="lin" valueType="num">
                                      <p:cBhvr>
                                        <p:cTn id="25" dur="1000" fill="hold"/>
                                        <p:tgtEl>
                                          <p:spTgt spid="248835">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248835">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248835">
                                            <p:txEl>
                                              <p:pRg st="3" end="3"/>
                                            </p:txEl>
                                          </p:spTgt>
                                        </p:tgtEl>
                                      </p:cBhvr>
                                    </p:animEffect>
                                  </p:childTnLst>
                                </p:cTn>
                              </p:par>
                            </p:childTnLst>
                          </p:cTn>
                        </p:par>
                        <p:par>
                          <p:cTn id="28" fill="hold" nodeType="afterGroup">
                            <p:stCondLst>
                              <p:cond delay="4000"/>
                            </p:stCondLst>
                            <p:childTnLst>
                              <p:par>
                                <p:cTn id="29" presetID="55" presetClass="entr" presetSubtype="0" fill="hold" grpId="0" nodeType="afterEffect">
                                  <p:stCondLst>
                                    <p:cond delay="0"/>
                                  </p:stCondLst>
                                  <p:childTnLst>
                                    <p:set>
                                      <p:cBhvr>
                                        <p:cTn id="30" dur="1" fill="hold">
                                          <p:stCondLst>
                                            <p:cond delay="0"/>
                                          </p:stCondLst>
                                        </p:cTn>
                                        <p:tgtEl>
                                          <p:spTgt spid="248835">
                                            <p:txEl>
                                              <p:pRg st="4" end="4"/>
                                            </p:txEl>
                                          </p:spTgt>
                                        </p:tgtEl>
                                        <p:attrNameLst>
                                          <p:attrName>style.visibility</p:attrName>
                                        </p:attrNameLst>
                                      </p:cBhvr>
                                      <p:to>
                                        <p:strVal val="visible"/>
                                      </p:to>
                                    </p:set>
                                    <p:anim calcmode="lin" valueType="num">
                                      <p:cBhvr>
                                        <p:cTn id="31" dur="1000" fill="hold"/>
                                        <p:tgtEl>
                                          <p:spTgt spid="248835">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248835">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248835">
                                            <p:txEl>
                                              <p:pRg st="4" end="4"/>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248835">
                                            <p:txEl>
                                              <p:pRg st="5" end="5"/>
                                            </p:txEl>
                                          </p:spTgt>
                                        </p:tgtEl>
                                        <p:attrNameLst>
                                          <p:attrName>style.visibility</p:attrName>
                                        </p:attrNameLst>
                                      </p:cBhvr>
                                      <p:to>
                                        <p:strVal val="visible"/>
                                      </p:to>
                                    </p:set>
                                    <p:anim calcmode="lin" valueType="num">
                                      <p:cBhvr>
                                        <p:cTn id="38" dur="1000" fill="hold"/>
                                        <p:tgtEl>
                                          <p:spTgt spid="248835">
                                            <p:txEl>
                                              <p:pRg st="5" end="5"/>
                                            </p:txEl>
                                          </p:spTgt>
                                        </p:tgtEl>
                                        <p:attrNameLst>
                                          <p:attrName>ppt_w</p:attrName>
                                        </p:attrNameLst>
                                      </p:cBhvr>
                                      <p:tavLst>
                                        <p:tav tm="0">
                                          <p:val>
                                            <p:strVal val="#ppt_w*0.70"/>
                                          </p:val>
                                        </p:tav>
                                        <p:tav tm="100000">
                                          <p:val>
                                            <p:strVal val="#ppt_w"/>
                                          </p:val>
                                        </p:tav>
                                      </p:tavLst>
                                    </p:anim>
                                    <p:anim calcmode="lin" valueType="num">
                                      <p:cBhvr>
                                        <p:cTn id="39" dur="1000" fill="hold"/>
                                        <p:tgtEl>
                                          <p:spTgt spid="248835">
                                            <p:txEl>
                                              <p:pRg st="5" end="5"/>
                                            </p:txEl>
                                          </p:spTgt>
                                        </p:tgtEl>
                                        <p:attrNameLst>
                                          <p:attrName>ppt_h</p:attrName>
                                        </p:attrNameLst>
                                      </p:cBhvr>
                                      <p:tavLst>
                                        <p:tav tm="0">
                                          <p:val>
                                            <p:strVal val="#ppt_h"/>
                                          </p:val>
                                        </p:tav>
                                        <p:tav tm="100000">
                                          <p:val>
                                            <p:strVal val="#ppt_h"/>
                                          </p:val>
                                        </p:tav>
                                      </p:tavLst>
                                    </p:anim>
                                    <p:animEffect transition="in" filter="fade">
                                      <p:cBhvr>
                                        <p:cTn id="40" dur="1000"/>
                                        <p:tgtEl>
                                          <p:spTgt spid="248835">
                                            <p:txEl>
                                              <p:pRg st="5" end="5"/>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55" presetClass="entr" presetSubtype="0" fill="hold" grpId="0" nodeType="clickEffect">
                                  <p:stCondLst>
                                    <p:cond delay="0"/>
                                  </p:stCondLst>
                                  <p:childTnLst>
                                    <p:set>
                                      <p:cBhvr>
                                        <p:cTn id="44" dur="1" fill="hold">
                                          <p:stCondLst>
                                            <p:cond delay="0"/>
                                          </p:stCondLst>
                                        </p:cTn>
                                        <p:tgtEl>
                                          <p:spTgt spid="248835">
                                            <p:txEl>
                                              <p:pRg st="6" end="6"/>
                                            </p:txEl>
                                          </p:spTgt>
                                        </p:tgtEl>
                                        <p:attrNameLst>
                                          <p:attrName>style.visibility</p:attrName>
                                        </p:attrNameLst>
                                      </p:cBhvr>
                                      <p:to>
                                        <p:strVal val="visible"/>
                                      </p:to>
                                    </p:set>
                                    <p:anim calcmode="lin" valueType="num">
                                      <p:cBhvr>
                                        <p:cTn id="45" dur="1000" fill="hold"/>
                                        <p:tgtEl>
                                          <p:spTgt spid="248835">
                                            <p:txEl>
                                              <p:pRg st="6" end="6"/>
                                            </p:txEl>
                                          </p:spTgt>
                                        </p:tgtEl>
                                        <p:attrNameLst>
                                          <p:attrName>ppt_w</p:attrName>
                                        </p:attrNameLst>
                                      </p:cBhvr>
                                      <p:tavLst>
                                        <p:tav tm="0">
                                          <p:val>
                                            <p:strVal val="#ppt_w*0.70"/>
                                          </p:val>
                                        </p:tav>
                                        <p:tav tm="100000">
                                          <p:val>
                                            <p:strVal val="#ppt_w"/>
                                          </p:val>
                                        </p:tav>
                                      </p:tavLst>
                                    </p:anim>
                                    <p:anim calcmode="lin" valueType="num">
                                      <p:cBhvr>
                                        <p:cTn id="46" dur="1000" fill="hold"/>
                                        <p:tgtEl>
                                          <p:spTgt spid="248835">
                                            <p:txEl>
                                              <p:pRg st="6" end="6"/>
                                            </p:txEl>
                                          </p:spTgt>
                                        </p:tgtEl>
                                        <p:attrNameLst>
                                          <p:attrName>ppt_h</p:attrName>
                                        </p:attrNameLst>
                                      </p:cBhvr>
                                      <p:tavLst>
                                        <p:tav tm="0">
                                          <p:val>
                                            <p:strVal val="#ppt_h"/>
                                          </p:val>
                                        </p:tav>
                                        <p:tav tm="100000">
                                          <p:val>
                                            <p:strVal val="#ppt_h"/>
                                          </p:val>
                                        </p:tav>
                                      </p:tavLst>
                                    </p:anim>
                                    <p:animEffect transition="in" filter="fade">
                                      <p:cBhvr>
                                        <p:cTn id="47" dur="1000"/>
                                        <p:tgtEl>
                                          <p:spTgt spid="2488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Slide Number Placeholder 4"/>
          <p:cNvSpPr>
            <a:spLocks noGrp="1"/>
          </p:cNvSpPr>
          <p:nvPr>
            <p:ph type="sldNum" sz="quarter" idx="11"/>
          </p:nvPr>
        </p:nvSpPr>
        <p:spPr>
          <a:noFill/>
        </p:spPr>
        <p:txBody>
          <a:bodyPr/>
          <a:lstStyle/>
          <a:p>
            <a:fld id="{1136903C-7B59-457A-BA35-405D5AAFEAEC}" type="slidenum">
              <a:rPr lang="he-IL" smtClean="0"/>
              <a:pPr/>
              <a:t>7</a:t>
            </a:fld>
            <a:endParaRPr lang="en-US" smtClean="0"/>
          </a:p>
        </p:txBody>
      </p:sp>
      <p:sp>
        <p:nvSpPr>
          <p:cNvPr id="97282" name="Rectangle 2"/>
          <p:cNvSpPr>
            <a:spLocks noGrp="1" noChangeArrowheads="1"/>
          </p:cNvSpPr>
          <p:nvPr>
            <p:ph type="title"/>
          </p:nvPr>
        </p:nvSpPr>
        <p:spPr/>
        <p:txBody>
          <a:bodyPr/>
          <a:lstStyle/>
          <a:p>
            <a:pPr eaLnBrk="1" hangingPunct="1"/>
            <a:r>
              <a:rPr lang="he-IL" smtClean="0"/>
              <a:t>השיטה האינטואיטיבית </a:t>
            </a:r>
            <a:endParaRPr lang="en-US" smtClean="0"/>
          </a:p>
        </p:txBody>
      </p:sp>
      <p:sp>
        <p:nvSpPr>
          <p:cNvPr id="97283" name="Rectangle 3"/>
          <p:cNvSpPr>
            <a:spLocks noGrp="1" noChangeArrowheads="1"/>
          </p:cNvSpPr>
          <p:nvPr>
            <p:ph type="body" idx="1"/>
          </p:nvPr>
        </p:nvSpPr>
        <p:spPr>
          <a:xfrm>
            <a:off x="323850" y="1700213"/>
            <a:ext cx="8281988" cy="3960812"/>
          </a:xfrm>
        </p:spPr>
        <p:txBody>
          <a:bodyPr/>
          <a:lstStyle/>
          <a:p>
            <a:pPr marL="355600" indent="-355600" algn="just" eaLnBrk="1" hangingPunct="1">
              <a:lnSpc>
                <a:spcPct val="90000"/>
              </a:lnSpc>
              <a:spcBef>
                <a:spcPct val="0"/>
              </a:spcBef>
              <a:buFont typeface="Wingdings" pitchFamily="2" charset="2"/>
              <a:buNone/>
            </a:pPr>
            <a:r>
              <a:rPr lang="he-IL" sz="1700" smtClean="0"/>
              <a:t>הסתמכות על השכל הישר וההיגיון הבריא. אנשים חוקרים את ההשערות והטענות של עצמם. </a:t>
            </a:r>
          </a:p>
          <a:p>
            <a:pPr marL="355600" indent="-355600" algn="just" eaLnBrk="1" hangingPunct="1">
              <a:lnSpc>
                <a:spcPct val="90000"/>
              </a:lnSpc>
              <a:spcBef>
                <a:spcPct val="0"/>
              </a:spcBef>
              <a:buFont typeface="Wingdings" pitchFamily="2" charset="2"/>
              <a:buNone/>
            </a:pPr>
            <a:r>
              <a:rPr lang="he-IL" sz="1700" i="1" smtClean="0"/>
              <a:t>"בבית ספר פתוח, הילד חופשי להתפתח ולפעול על פי נטיותיו"</a:t>
            </a:r>
          </a:p>
          <a:p>
            <a:pPr marL="355600" indent="-355600" algn="just" eaLnBrk="1" hangingPunct="1">
              <a:lnSpc>
                <a:spcPct val="90000"/>
              </a:lnSpc>
              <a:spcBef>
                <a:spcPct val="0"/>
              </a:spcBef>
              <a:buFont typeface="Wingdings" pitchFamily="2" charset="2"/>
              <a:buNone/>
            </a:pPr>
            <a:r>
              <a:rPr lang="he-IL" sz="1700" i="1" smtClean="0"/>
              <a:t>אם אני מאמין כי חשוב שהילד יהיה חופשי להתפתח ולפעול על פי נטיותיו אזי אשלח את ילדי לבית ספר פתוח.</a:t>
            </a:r>
          </a:p>
          <a:p>
            <a:pPr marL="355600" indent="-355600" algn="just" eaLnBrk="1" hangingPunct="1">
              <a:lnSpc>
                <a:spcPct val="90000"/>
              </a:lnSpc>
              <a:spcBef>
                <a:spcPct val="0"/>
              </a:spcBef>
              <a:buFont typeface="Wingdings" pitchFamily="2" charset="2"/>
              <a:buNone/>
            </a:pPr>
            <a:endParaRPr lang="he-IL" sz="1700" smtClean="0">
              <a:solidFill>
                <a:srgbClr val="0066FF"/>
              </a:solidFill>
            </a:endParaRPr>
          </a:p>
          <a:p>
            <a:pPr marL="355600" indent="-355600" algn="just" eaLnBrk="1" hangingPunct="1">
              <a:lnSpc>
                <a:spcPct val="90000"/>
              </a:lnSpc>
              <a:spcBef>
                <a:spcPct val="0"/>
              </a:spcBef>
              <a:buFont typeface="Wingdings" pitchFamily="2" charset="2"/>
              <a:buNone/>
            </a:pPr>
            <a:r>
              <a:rPr lang="he-IL" sz="1700" u="sng" smtClean="0">
                <a:solidFill>
                  <a:srgbClr val="0066FF"/>
                </a:solidFill>
              </a:rPr>
              <a:t>יתרונות:</a:t>
            </a:r>
            <a:r>
              <a:rPr lang="he-IL" sz="1700" smtClean="0">
                <a:solidFill>
                  <a:srgbClr val="0066FF"/>
                </a:solidFill>
              </a:rPr>
              <a:t> </a:t>
            </a:r>
          </a:p>
          <a:p>
            <a:pPr marL="355600" indent="-355600" algn="just" eaLnBrk="1" hangingPunct="1">
              <a:lnSpc>
                <a:spcPct val="90000"/>
              </a:lnSpc>
              <a:spcBef>
                <a:spcPct val="0"/>
              </a:spcBef>
              <a:buClr>
                <a:srgbClr val="0066FF"/>
              </a:buClr>
              <a:buFont typeface="Wingdings" pitchFamily="2" charset="2"/>
              <a:buChar char="þ"/>
            </a:pPr>
            <a:r>
              <a:rPr lang="he-IL" sz="1700" smtClean="0">
                <a:solidFill>
                  <a:srgbClr val="0066FF"/>
                </a:solidFill>
              </a:rPr>
              <a:t>מתבצעת חקירה ברמה מסוימת. </a:t>
            </a:r>
          </a:p>
          <a:p>
            <a:pPr marL="355600" indent="-355600" algn="just" eaLnBrk="1" hangingPunct="1">
              <a:lnSpc>
                <a:spcPct val="90000"/>
              </a:lnSpc>
              <a:spcBef>
                <a:spcPct val="0"/>
              </a:spcBef>
              <a:buClr>
                <a:srgbClr val="0066FF"/>
              </a:buClr>
              <a:buFont typeface="Wingdings" pitchFamily="2" charset="2"/>
              <a:buChar char="þ"/>
            </a:pPr>
            <a:r>
              <a:rPr lang="he-IL" sz="1700" smtClean="0">
                <a:solidFill>
                  <a:srgbClr val="0066FF"/>
                </a:solidFill>
              </a:rPr>
              <a:t>התמודדות עם תחומים ושאלות שהן מחוץ למסגרת החקירה המדעית - הגישה המדעית לא ניתנת ליישום, או ליישום חלקי בלבד, עבורן. כגון: שאלות ערכיות, אידיאולוגיה, פוליטיקה, אמונה ותחומים כגון תיאולוגיה, פילוסופיה, היסטוריה ועוד. </a:t>
            </a:r>
          </a:p>
          <a:p>
            <a:pPr marL="355600" indent="-355600" algn="just" eaLnBrk="1" hangingPunct="1">
              <a:lnSpc>
                <a:spcPct val="90000"/>
              </a:lnSpc>
              <a:spcBef>
                <a:spcPct val="0"/>
              </a:spcBef>
              <a:buClr>
                <a:srgbClr val="0066FF"/>
              </a:buClr>
              <a:buFont typeface="Wingdings" pitchFamily="2" charset="2"/>
              <a:buChar char="þ"/>
            </a:pPr>
            <a:r>
              <a:rPr lang="he-IL" sz="1700" smtClean="0">
                <a:solidFill>
                  <a:srgbClr val="0066FF"/>
                </a:solidFill>
              </a:rPr>
              <a:t>האינדיבידואל במרכז והחוק הכללי אינו רלוונטי. </a:t>
            </a:r>
          </a:p>
          <a:p>
            <a:pPr marL="355600" indent="-355600" algn="just" eaLnBrk="1" hangingPunct="1">
              <a:lnSpc>
                <a:spcPct val="90000"/>
              </a:lnSpc>
              <a:spcBef>
                <a:spcPct val="0"/>
              </a:spcBef>
              <a:buFont typeface="Wingdings" pitchFamily="2" charset="2"/>
              <a:buNone/>
            </a:pPr>
            <a:endParaRPr lang="he-IL" sz="1700" smtClean="0">
              <a:solidFill>
                <a:srgbClr val="0066FF"/>
              </a:solidFill>
            </a:endParaRPr>
          </a:p>
          <a:p>
            <a:pPr marL="355600" indent="-355600" algn="just" eaLnBrk="1" hangingPunct="1">
              <a:lnSpc>
                <a:spcPct val="90000"/>
              </a:lnSpc>
              <a:spcBef>
                <a:spcPct val="0"/>
              </a:spcBef>
              <a:buFont typeface="Wingdings" pitchFamily="2" charset="2"/>
              <a:buNone/>
            </a:pPr>
            <a:r>
              <a:rPr lang="he-IL" sz="1700" u="sng" smtClean="0">
                <a:solidFill>
                  <a:srgbClr val="FF3300"/>
                </a:solidFill>
              </a:rPr>
              <a:t>חסרונות:</a:t>
            </a:r>
            <a:r>
              <a:rPr lang="he-IL" sz="1700" smtClean="0">
                <a:solidFill>
                  <a:srgbClr val="FF3300"/>
                </a:solidFill>
              </a:rPr>
              <a:t> </a:t>
            </a:r>
          </a:p>
          <a:p>
            <a:pPr marL="355600" indent="-355600" algn="just" eaLnBrk="1" hangingPunct="1">
              <a:lnSpc>
                <a:spcPct val="90000"/>
              </a:lnSpc>
              <a:spcBef>
                <a:spcPct val="0"/>
              </a:spcBef>
              <a:buClr>
                <a:srgbClr val="FF0000"/>
              </a:buClr>
              <a:buFont typeface="Wingdings" pitchFamily="2" charset="2"/>
              <a:buChar char="x"/>
            </a:pPr>
            <a:r>
              <a:rPr lang="he-IL" sz="1700" smtClean="0">
                <a:solidFill>
                  <a:srgbClr val="FF3300"/>
                </a:solidFill>
              </a:rPr>
              <a:t>היגיון הוא דבר אישי ומבלבל. </a:t>
            </a:r>
          </a:p>
          <a:p>
            <a:pPr marL="355600" indent="-355600" algn="just" eaLnBrk="1" hangingPunct="1">
              <a:lnSpc>
                <a:spcPct val="90000"/>
              </a:lnSpc>
              <a:spcBef>
                <a:spcPct val="0"/>
              </a:spcBef>
              <a:buClr>
                <a:srgbClr val="FF0000"/>
              </a:buClr>
              <a:buFont typeface="Wingdings" pitchFamily="2" charset="2"/>
              <a:buChar char="x"/>
            </a:pPr>
            <a:r>
              <a:rPr lang="he-IL" sz="1700" smtClean="0">
                <a:solidFill>
                  <a:srgbClr val="FF3300"/>
                </a:solidFill>
              </a:rPr>
              <a:t>נקודות מוצא שונות – לא ניתן להגיע להסכמה, אין מישור משותף. </a:t>
            </a:r>
          </a:p>
          <a:p>
            <a:pPr marL="355600" indent="-355600" algn="just" eaLnBrk="1" hangingPunct="1">
              <a:lnSpc>
                <a:spcPct val="90000"/>
              </a:lnSpc>
              <a:spcBef>
                <a:spcPct val="0"/>
              </a:spcBef>
              <a:buClr>
                <a:srgbClr val="FF0000"/>
              </a:buClr>
              <a:buFont typeface="Wingdings" pitchFamily="2" charset="2"/>
              <a:buChar char="x"/>
            </a:pPr>
            <a:r>
              <a:rPr lang="he-IL" sz="1700" smtClean="0">
                <a:solidFill>
                  <a:srgbClr val="FF3300"/>
                </a:solidFill>
              </a:rPr>
              <a:t>לא ניתן לסמוך על החושים באופן מלא. אופני חקירה שונים – מושפעים 'מהחוקר'.</a:t>
            </a:r>
            <a:endParaRPr lang="en-US" sz="1700" smtClean="0">
              <a:solidFill>
                <a:srgbClr val="FF3300"/>
              </a:solidFill>
            </a:endParaRPr>
          </a:p>
        </p:txBody>
      </p:sp>
      <p:sp>
        <p:nvSpPr>
          <p:cNvPr id="97284" name="Rectangle 4"/>
          <p:cNvSpPr>
            <a:spLocks noChangeArrowheads="1"/>
          </p:cNvSpPr>
          <p:nvPr/>
        </p:nvSpPr>
        <p:spPr bwMode="auto">
          <a:xfrm>
            <a:off x="611188" y="5734050"/>
            <a:ext cx="7924800" cy="762000"/>
          </a:xfrm>
          <a:prstGeom prst="rect">
            <a:avLst/>
          </a:prstGeom>
          <a:noFill/>
          <a:ln w="9525">
            <a:noFill/>
            <a:miter lim="800000"/>
            <a:headEnd/>
            <a:tailEnd/>
          </a:ln>
        </p:spPr>
        <p:txBody>
          <a:bodyPr wrap="none" anchor="ctr"/>
          <a:lstStyle/>
          <a:p>
            <a:r>
              <a:rPr lang="he-IL">
                <a:latin typeface="Times New Roman" pitchFamily="18" charset="0"/>
              </a:rPr>
              <a:t>שאלה: באילו תנאים הייתם אתם נוקטים בשיטה האינטואיטיבית?</a:t>
            </a:r>
          </a:p>
          <a:p>
            <a:r>
              <a:rPr lang="he-IL">
                <a:latin typeface="Times New Roman" pitchFamily="18" charset="0"/>
              </a:rPr>
              <a:t>תשובה: כאשר ההיבט האישי במרכז ולא חוק כללי.</a:t>
            </a:r>
            <a:r>
              <a:rPr lang="he-IL">
                <a:latin typeface="Times New Roman" pitchFamily="18" charset="0"/>
                <a:cs typeface="Times New Roman" pitchFamily="18" charset="0"/>
              </a:rPr>
              <a:t> אמונה. ערכים. כאשר המציאות אינה אמפירית.</a:t>
            </a:r>
            <a:endParaRPr lang="en-US">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mph" presetSubtype="0" fill="hold" grpId="0" nodeType="afterEffect">
                                  <p:stCondLst>
                                    <p:cond delay="0"/>
                                  </p:stCondLst>
                                  <p:childTnLst>
                                    <p:animEffect transition="out" filter="fade">
                                      <p:cBhvr>
                                        <p:cTn id="6" dur="500" tmFilter="0, 0; .2, .5; .8, .5; 1, 0"/>
                                        <p:tgtEl>
                                          <p:spTgt spid="97282"/>
                                        </p:tgtEl>
                                      </p:cBhvr>
                                    </p:animEffect>
                                    <p:animScale>
                                      <p:cBhvr>
                                        <p:cTn id="7" dur="250" autoRev="1" fill="hold"/>
                                        <p:tgtEl>
                                          <p:spTgt spid="97282"/>
                                        </p:tgtEl>
                                      </p:cBhvr>
                                      <p:by x="105000" y="105000"/>
                                    </p:animScale>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7283">
                                            <p:txEl>
                                              <p:pRg st="0" end="0"/>
                                            </p:txEl>
                                          </p:spTgt>
                                        </p:tgtEl>
                                        <p:attrNameLst>
                                          <p:attrName>style.visibility</p:attrName>
                                        </p:attrNameLst>
                                      </p:cBhvr>
                                      <p:to>
                                        <p:strVal val="visible"/>
                                      </p:to>
                                    </p:set>
                                    <p:animEffect transition="in" filter="fade">
                                      <p:cBhvr>
                                        <p:cTn id="11" dur="2000"/>
                                        <p:tgtEl>
                                          <p:spTgt spid="97283">
                                            <p:txEl>
                                              <p:pRg st="0" end="0"/>
                                            </p:txEl>
                                          </p:spTgt>
                                        </p:tgtEl>
                                      </p:cBhvr>
                                    </p:animEffect>
                                  </p:childTnLst>
                                </p:cTn>
                              </p:par>
                            </p:childTnLst>
                          </p:cTn>
                        </p:par>
                        <p:par>
                          <p:cTn id="12" fill="hold" nodeType="afterGroup">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97283">
                                            <p:txEl>
                                              <p:pRg st="1" end="1"/>
                                            </p:txEl>
                                          </p:spTgt>
                                        </p:tgtEl>
                                        <p:attrNameLst>
                                          <p:attrName>style.visibility</p:attrName>
                                        </p:attrNameLst>
                                      </p:cBhvr>
                                      <p:to>
                                        <p:strVal val="visible"/>
                                      </p:to>
                                    </p:set>
                                    <p:animEffect transition="in" filter="fade">
                                      <p:cBhvr>
                                        <p:cTn id="15" dur="2000"/>
                                        <p:tgtEl>
                                          <p:spTgt spid="97283">
                                            <p:txEl>
                                              <p:pRg st="1" end="1"/>
                                            </p:txEl>
                                          </p:spTgt>
                                        </p:tgtEl>
                                      </p:cBhvr>
                                    </p:animEffect>
                                  </p:childTnLst>
                                </p:cTn>
                              </p:par>
                            </p:childTnLst>
                          </p:cTn>
                        </p:par>
                        <p:par>
                          <p:cTn id="16" fill="hold" nodeType="afterGroup">
                            <p:stCondLst>
                              <p:cond delay="4500"/>
                            </p:stCondLst>
                            <p:childTnLst>
                              <p:par>
                                <p:cTn id="17" presetID="10" presetClass="entr" presetSubtype="0" fill="hold" grpId="0" nodeType="afterEffect">
                                  <p:stCondLst>
                                    <p:cond delay="0"/>
                                  </p:stCondLst>
                                  <p:childTnLst>
                                    <p:set>
                                      <p:cBhvr>
                                        <p:cTn id="18" dur="1" fill="hold">
                                          <p:stCondLst>
                                            <p:cond delay="0"/>
                                          </p:stCondLst>
                                        </p:cTn>
                                        <p:tgtEl>
                                          <p:spTgt spid="97283">
                                            <p:txEl>
                                              <p:pRg st="2" end="2"/>
                                            </p:txEl>
                                          </p:spTgt>
                                        </p:tgtEl>
                                        <p:attrNameLst>
                                          <p:attrName>style.visibility</p:attrName>
                                        </p:attrNameLst>
                                      </p:cBhvr>
                                      <p:to>
                                        <p:strVal val="visible"/>
                                      </p:to>
                                    </p:set>
                                    <p:animEffect transition="in" filter="fade">
                                      <p:cBhvr>
                                        <p:cTn id="19" dur="2000"/>
                                        <p:tgtEl>
                                          <p:spTgt spid="97283">
                                            <p:txEl>
                                              <p:pRg st="2" end="2"/>
                                            </p:txEl>
                                          </p:spTgt>
                                        </p:tgtEl>
                                      </p:cBhvr>
                                    </p:animEffect>
                                  </p:childTnLst>
                                </p:cTn>
                              </p:par>
                            </p:childTnLst>
                          </p:cTn>
                        </p:par>
                        <p:par>
                          <p:cTn id="20" fill="hold" nodeType="afterGroup">
                            <p:stCondLst>
                              <p:cond delay="6500"/>
                            </p:stCondLst>
                            <p:childTnLst>
                              <p:par>
                                <p:cTn id="21" presetID="10" presetClass="entr" presetSubtype="0" fill="hold" grpId="0" nodeType="afterEffect">
                                  <p:stCondLst>
                                    <p:cond delay="0"/>
                                  </p:stCondLst>
                                  <p:childTnLst>
                                    <p:set>
                                      <p:cBhvr>
                                        <p:cTn id="22" dur="1" fill="hold">
                                          <p:stCondLst>
                                            <p:cond delay="0"/>
                                          </p:stCondLst>
                                        </p:cTn>
                                        <p:tgtEl>
                                          <p:spTgt spid="97283">
                                            <p:txEl>
                                              <p:pRg st="4" end="4"/>
                                            </p:txEl>
                                          </p:spTgt>
                                        </p:tgtEl>
                                        <p:attrNameLst>
                                          <p:attrName>style.visibility</p:attrName>
                                        </p:attrNameLst>
                                      </p:cBhvr>
                                      <p:to>
                                        <p:strVal val="visible"/>
                                      </p:to>
                                    </p:set>
                                    <p:animEffect transition="in" filter="fade">
                                      <p:cBhvr>
                                        <p:cTn id="23" dur="2000"/>
                                        <p:tgtEl>
                                          <p:spTgt spid="97283">
                                            <p:txEl>
                                              <p:pRg st="4" end="4"/>
                                            </p:txEl>
                                          </p:spTgt>
                                        </p:tgtEl>
                                      </p:cBhvr>
                                    </p:animEffect>
                                  </p:childTnLst>
                                </p:cTn>
                              </p:par>
                            </p:childTnLst>
                          </p:cTn>
                        </p:par>
                        <p:par>
                          <p:cTn id="24" fill="hold" nodeType="afterGroup">
                            <p:stCondLst>
                              <p:cond delay="8500"/>
                            </p:stCondLst>
                            <p:childTnLst>
                              <p:par>
                                <p:cTn id="25" presetID="10" presetClass="entr" presetSubtype="0" fill="hold" grpId="0" nodeType="afterEffect">
                                  <p:stCondLst>
                                    <p:cond delay="0"/>
                                  </p:stCondLst>
                                  <p:childTnLst>
                                    <p:set>
                                      <p:cBhvr>
                                        <p:cTn id="26" dur="1" fill="hold">
                                          <p:stCondLst>
                                            <p:cond delay="0"/>
                                          </p:stCondLst>
                                        </p:cTn>
                                        <p:tgtEl>
                                          <p:spTgt spid="97283">
                                            <p:txEl>
                                              <p:pRg st="5" end="5"/>
                                            </p:txEl>
                                          </p:spTgt>
                                        </p:tgtEl>
                                        <p:attrNameLst>
                                          <p:attrName>style.visibility</p:attrName>
                                        </p:attrNameLst>
                                      </p:cBhvr>
                                      <p:to>
                                        <p:strVal val="visible"/>
                                      </p:to>
                                    </p:set>
                                    <p:animEffect transition="in" filter="fade">
                                      <p:cBhvr>
                                        <p:cTn id="27" dur="2000"/>
                                        <p:tgtEl>
                                          <p:spTgt spid="97283">
                                            <p:txEl>
                                              <p:pRg st="5" end="5"/>
                                            </p:txEl>
                                          </p:spTgt>
                                        </p:tgtEl>
                                      </p:cBhvr>
                                    </p:animEffect>
                                  </p:childTnLst>
                                </p:cTn>
                              </p:par>
                            </p:childTnLst>
                          </p:cTn>
                        </p:par>
                        <p:par>
                          <p:cTn id="28" fill="hold" nodeType="afterGroup">
                            <p:stCondLst>
                              <p:cond delay="10500"/>
                            </p:stCondLst>
                            <p:childTnLst>
                              <p:par>
                                <p:cTn id="29" presetID="10" presetClass="entr" presetSubtype="0" fill="hold" grpId="0" nodeType="afterEffect">
                                  <p:stCondLst>
                                    <p:cond delay="0"/>
                                  </p:stCondLst>
                                  <p:childTnLst>
                                    <p:set>
                                      <p:cBhvr>
                                        <p:cTn id="30" dur="1" fill="hold">
                                          <p:stCondLst>
                                            <p:cond delay="0"/>
                                          </p:stCondLst>
                                        </p:cTn>
                                        <p:tgtEl>
                                          <p:spTgt spid="97283">
                                            <p:txEl>
                                              <p:pRg st="6" end="6"/>
                                            </p:txEl>
                                          </p:spTgt>
                                        </p:tgtEl>
                                        <p:attrNameLst>
                                          <p:attrName>style.visibility</p:attrName>
                                        </p:attrNameLst>
                                      </p:cBhvr>
                                      <p:to>
                                        <p:strVal val="visible"/>
                                      </p:to>
                                    </p:set>
                                    <p:animEffect transition="in" filter="fade">
                                      <p:cBhvr>
                                        <p:cTn id="31" dur="2000"/>
                                        <p:tgtEl>
                                          <p:spTgt spid="97283">
                                            <p:txEl>
                                              <p:pRg st="6" end="6"/>
                                            </p:txEl>
                                          </p:spTgt>
                                        </p:tgtEl>
                                      </p:cBhvr>
                                    </p:animEffect>
                                  </p:childTnLst>
                                </p:cTn>
                              </p:par>
                            </p:childTnLst>
                          </p:cTn>
                        </p:par>
                        <p:par>
                          <p:cTn id="32" fill="hold" nodeType="afterGroup">
                            <p:stCondLst>
                              <p:cond delay="12500"/>
                            </p:stCondLst>
                            <p:childTnLst>
                              <p:par>
                                <p:cTn id="33" presetID="10" presetClass="entr" presetSubtype="0" fill="hold" grpId="0" nodeType="afterEffect">
                                  <p:stCondLst>
                                    <p:cond delay="0"/>
                                  </p:stCondLst>
                                  <p:childTnLst>
                                    <p:set>
                                      <p:cBhvr>
                                        <p:cTn id="34" dur="1" fill="hold">
                                          <p:stCondLst>
                                            <p:cond delay="0"/>
                                          </p:stCondLst>
                                        </p:cTn>
                                        <p:tgtEl>
                                          <p:spTgt spid="97283">
                                            <p:txEl>
                                              <p:pRg st="7" end="7"/>
                                            </p:txEl>
                                          </p:spTgt>
                                        </p:tgtEl>
                                        <p:attrNameLst>
                                          <p:attrName>style.visibility</p:attrName>
                                        </p:attrNameLst>
                                      </p:cBhvr>
                                      <p:to>
                                        <p:strVal val="visible"/>
                                      </p:to>
                                    </p:set>
                                    <p:animEffect transition="in" filter="fade">
                                      <p:cBhvr>
                                        <p:cTn id="35" dur="2000"/>
                                        <p:tgtEl>
                                          <p:spTgt spid="97283">
                                            <p:txEl>
                                              <p:pRg st="7" end="7"/>
                                            </p:txEl>
                                          </p:spTgt>
                                        </p:tgtEl>
                                      </p:cBhvr>
                                    </p:animEffect>
                                  </p:childTnLst>
                                </p:cTn>
                              </p:par>
                            </p:childTnLst>
                          </p:cTn>
                        </p:par>
                        <p:par>
                          <p:cTn id="36" fill="hold" nodeType="afterGroup">
                            <p:stCondLst>
                              <p:cond delay="14500"/>
                            </p:stCondLst>
                            <p:childTnLst>
                              <p:par>
                                <p:cTn id="37" presetID="10" presetClass="entr" presetSubtype="0" fill="hold" grpId="0" nodeType="afterEffect">
                                  <p:stCondLst>
                                    <p:cond delay="0"/>
                                  </p:stCondLst>
                                  <p:childTnLst>
                                    <p:set>
                                      <p:cBhvr>
                                        <p:cTn id="38" dur="1" fill="hold">
                                          <p:stCondLst>
                                            <p:cond delay="0"/>
                                          </p:stCondLst>
                                        </p:cTn>
                                        <p:tgtEl>
                                          <p:spTgt spid="97283">
                                            <p:txEl>
                                              <p:pRg st="9" end="9"/>
                                            </p:txEl>
                                          </p:spTgt>
                                        </p:tgtEl>
                                        <p:attrNameLst>
                                          <p:attrName>style.visibility</p:attrName>
                                        </p:attrNameLst>
                                      </p:cBhvr>
                                      <p:to>
                                        <p:strVal val="visible"/>
                                      </p:to>
                                    </p:set>
                                    <p:animEffect transition="in" filter="fade">
                                      <p:cBhvr>
                                        <p:cTn id="39" dur="2000"/>
                                        <p:tgtEl>
                                          <p:spTgt spid="97283">
                                            <p:txEl>
                                              <p:pRg st="9" end="9"/>
                                            </p:txEl>
                                          </p:spTgt>
                                        </p:tgtEl>
                                      </p:cBhvr>
                                    </p:animEffect>
                                  </p:childTnLst>
                                </p:cTn>
                              </p:par>
                            </p:childTnLst>
                          </p:cTn>
                        </p:par>
                        <p:par>
                          <p:cTn id="40" fill="hold" nodeType="afterGroup">
                            <p:stCondLst>
                              <p:cond delay="16500"/>
                            </p:stCondLst>
                            <p:childTnLst>
                              <p:par>
                                <p:cTn id="41" presetID="10" presetClass="entr" presetSubtype="0" fill="hold" grpId="0" nodeType="afterEffect">
                                  <p:stCondLst>
                                    <p:cond delay="0"/>
                                  </p:stCondLst>
                                  <p:childTnLst>
                                    <p:set>
                                      <p:cBhvr>
                                        <p:cTn id="42" dur="1" fill="hold">
                                          <p:stCondLst>
                                            <p:cond delay="0"/>
                                          </p:stCondLst>
                                        </p:cTn>
                                        <p:tgtEl>
                                          <p:spTgt spid="97283">
                                            <p:txEl>
                                              <p:pRg st="10" end="10"/>
                                            </p:txEl>
                                          </p:spTgt>
                                        </p:tgtEl>
                                        <p:attrNameLst>
                                          <p:attrName>style.visibility</p:attrName>
                                        </p:attrNameLst>
                                      </p:cBhvr>
                                      <p:to>
                                        <p:strVal val="visible"/>
                                      </p:to>
                                    </p:set>
                                    <p:animEffect transition="in" filter="fade">
                                      <p:cBhvr>
                                        <p:cTn id="43" dur="2000"/>
                                        <p:tgtEl>
                                          <p:spTgt spid="97283">
                                            <p:txEl>
                                              <p:pRg st="10" end="10"/>
                                            </p:txEl>
                                          </p:spTgt>
                                        </p:tgtEl>
                                      </p:cBhvr>
                                    </p:animEffect>
                                  </p:childTnLst>
                                </p:cTn>
                              </p:par>
                            </p:childTnLst>
                          </p:cTn>
                        </p:par>
                        <p:par>
                          <p:cTn id="44" fill="hold" nodeType="afterGroup">
                            <p:stCondLst>
                              <p:cond delay="18500"/>
                            </p:stCondLst>
                            <p:childTnLst>
                              <p:par>
                                <p:cTn id="45" presetID="10" presetClass="entr" presetSubtype="0" fill="hold" grpId="0" nodeType="afterEffect">
                                  <p:stCondLst>
                                    <p:cond delay="0"/>
                                  </p:stCondLst>
                                  <p:childTnLst>
                                    <p:set>
                                      <p:cBhvr>
                                        <p:cTn id="46" dur="1" fill="hold">
                                          <p:stCondLst>
                                            <p:cond delay="0"/>
                                          </p:stCondLst>
                                        </p:cTn>
                                        <p:tgtEl>
                                          <p:spTgt spid="97283">
                                            <p:txEl>
                                              <p:pRg st="11" end="11"/>
                                            </p:txEl>
                                          </p:spTgt>
                                        </p:tgtEl>
                                        <p:attrNameLst>
                                          <p:attrName>style.visibility</p:attrName>
                                        </p:attrNameLst>
                                      </p:cBhvr>
                                      <p:to>
                                        <p:strVal val="visible"/>
                                      </p:to>
                                    </p:set>
                                    <p:animEffect transition="in" filter="fade">
                                      <p:cBhvr>
                                        <p:cTn id="47" dur="2000"/>
                                        <p:tgtEl>
                                          <p:spTgt spid="97283">
                                            <p:txEl>
                                              <p:pRg st="11" end="11"/>
                                            </p:txEl>
                                          </p:spTgt>
                                        </p:tgtEl>
                                      </p:cBhvr>
                                    </p:animEffect>
                                  </p:childTnLst>
                                </p:cTn>
                              </p:par>
                            </p:childTnLst>
                          </p:cTn>
                        </p:par>
                        <p:par>
                          <p:cTn id="48" fill="hold" nodeType="afterGroup">
                            <p:stCondLst>
                              <p:cond delay="20500"/>
                            </p:stCondLst>
                            <p:childTnLst>
                              <p:par>
                                <p:cTn id="49" presetID="10" presetClass="entr" presetSubtype="0" fill="hold" grpId="0" nodeType="afterEffect">
                                  <p:stCondLst>
                                    <p:cond delay="0"/>
                                  </p:stCondLst>
                                  <p:childTnLst>
                                    <p:set>
                                      <p:cBhvr>
                                        <p:cTn id="50" dur="1" fill="hold">
                                          <p:stCondLst>
                                            <p:cond delay="0"/>
                                          </p:stCondLst>
                                        </p:cTn>
                                        <p:tgtEl>
                                          <p:spTgt spid="97283">
                                            <p:txEl>
                                              <p:pRg st="12" end="12"/>
                                            </p:txEl>
                                          </p:spTgt>
                                        </p:tgtEl>
                                        <p:attrNameLst>
                                          <p:attrName>style.visibility</p:attrName>
                                        </p:attrNameLst>
                                      </p:cBhvr>
                                      <p:to>
                                        <p:strVal val="visible"/>
                                      </p:to>
                                    </p:set>
                                    <p:animEffect transition="in" filter="fade">
                                      <p:cBhvr>
                                        <p:cTn id="51" dur="2000"/>
                                        <p:tgtEl>
                                          <p:spTgt spid="97283">
                                            <p:txEl>
                                              <p:pRg st="12" end="12"/>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49" presetClass="entr" presetSubtype="0" decel="100000" fill="hold" nodeType="clickEffect">
                                  <p:stCondLst>
                                    <p:cond delay="0"/>
                                  </p:stCondLst>
                                  <p:childTnLst>
                                    <p:set>
                                      <p:cBhvr>
                                        <p:cTn id="55" dur="1" fill="hold">
                                          <p:stCondLst>
                                            <p:cond delay="0"/>
                                          </p:stCondLst>
                                        </p:cTn>
                                        <p:tgtEl>
                                          <p:spTgt spid="97284">
                                            <p:txEl>
                                              <p:pRg st="0" end="0"/>
                                            </p:txEl>
                                          </p:spTgt>
                                        </p:tgtEl>
                                        <p:attrNameLst>
                                          <p:attrName>style.visibility</p:attrName>
                                        </p:attrNameLst>
                                      </p:cBhvr>
                                      <p:to>
                                        <p:strVal val="visible"/>
                                      </p:to>
                                    </p:set>
                                    <p:anim calcmode="lin" valueType="num">
                                      <p:cBhvr>
                                        <p:cTn id="56" dur="500" fill="hold"/>
                                        <p:tgtEl>
                                          <p:spTgt spid="97284">
                                            <p:txEl>
                                              <p:pRg st="0" end="0"/>
                                            </p:txEl>
                                          </p:spTgt>
                                        </p:tgtEl>
                                        <p:attrNameLst>
                                          <p:attrName>ppt_w</p:attrName>
                                        </p:attrNameLst>
                                      </p:cBhvr>
                                      <p:tavLst>
                                        <p:tav tm="0">
                                          <p:val>
                                            <p:fltVal val="0"/>
                                          </p:val>
                                        </p:tav>
                                        <p:tav tm="100000">
                                          <p:val>
                                            <p:strVal val="#ppt_w"/>
                                          </p:val>
                                        </p:tav>
                                      </p:tavLst>
                                    </p:anim>
                                    <p:anim calcmode="lin" valueType="num">
                                      <p:cBhvr>
                                        <p:cTn id="57" dur="500" fill="hold"/>
                                        <p:tgtEl>
                                          <p:spTgt spid="97284">
                                            <p:txEl>
                                              <p:pRg st="0" end="0"/>
                                            </p:txEl>
                                          </p:spTgt>
                                        </p:tgtEl>
                                        <p:attrNameLst>
                                          <p:attrName>ppt_h</p:attrName>
                                        </p:attrNameLst>
                                      </p:cBhvr>
                                      <p:tavLst>
                                        <p:tav tm="0">
                                          <p:val>
                                            <p:fltVal val="0"/>
                                          </p:val>
                                        </p:tav>
                                        <p:tav tm="100000">
                                          <p:val>
                                            <p:strVal val="#ppt_h"/>
                                          </p:val>
                                        </p:tav>
                                      </p:tavLst>
                                    </p:anim>
                                    <p:anim calcmode="lin" valueType="num">
                                      <p:cBhvr>
                                        <p:cTn id="58" dur="500" fill="hold"/>
                                        <p:tgtEl>
                                          <p:spTgt spid="97284">
                                            <p:txEl>
                                              <p:pRg st="0" end="0"/>
                                            </p:txEl>
                                          </p:spTgt>
                                        </p:tgtEl>
                                        <p:attrNameLst>
                                          <p:attrName>style.rotation</p:attrName>
                                        </p:attrNameLst>
                                      </p:cBhvr>
                                      <p:tavLst>
                                        <p:tav tm="0">
                                          <p:val>
                                            <p:fltVal val="360"/>
                                          </p:val>
                                        </p:tav>
                                        <p:tav tm="100000">
                                          <p:val>
                                            <p:fltVal val="0"/>
                                          </p:val>
                                        </p:tav>
                                      </p:tavLst>
                                    </p:anim>
                                    <p:animEffect transition="in" filter="fade">
                                      <p:cBhvr>
                                        <p:cTn id="59" dur="500"/>
                                        <p:tgtEl>
                                          <p:spTgt spid="97284">
                                            <p:txEl>
                                              <p:pRg st="0" end="0"/>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49" presetClass="entr" presetSubtype="0" decel="100000" fill="hold" nodeType="clickEffect">
                                  <p:stCondLst>
                                    <p:cond delay="0"/>
                                  </p:stCondLst>
                                  <p:childTnLst>
                                    <p:set>
                                      <p:cBhvr>
                                        <p:cTn id="63" dur="1" fill="hold">
                                          <p:stCondLst>
                                            <p:cond delay="0"/>
                                          </p:stCondLst>
                                        </p:cTn>
                                        <p:tgtEl>
                                          <p:spTgt spid="97284">
                                            <p:txEl>
                                              <p:pRg st="1" end="1"/>
                                            </p:txEl>
                                          </p:spTgt>
                                        </p:tgtEl>
                                        <p:attrNameLst>
                                          <p:attrName>style.visibility</p:attrName>
                                        </p:attrNameLst>
                                      </p:cBhvr>
                                      <p:to>
                                        <p:strVal val="visible"/>
                                      </p:to>
                                    </p:set>
                                    <p:anim calcmode="lin" valueType="num">
                                      <p:cBhvr>
                                        <p:cTn id="64" dur="500" fill="hold"/>
                                        <p:tgtEl>
                                          <p:spTgt spid="97284">
                                            <p:txEl>
                                              <p:pRg st="1" end="1"/>
                                            </p:txEl>
                                          </p:spTgt>
                                        </p:tgtEl>
                                        <p:attrNameLst>
                                          <p:attrName>ppt_w</p:attrName>
                                        </p:attrNameLst>
                                      </p:cBhvr>
                                      <p:tavLst>
                                        <p:tav tm="0">
                                          <p:val>
                                            <p:fltVal val="0"/>
                                          </p:val>
                                        </p:tav>
                                        <p:tav tm="100000">
                                          <p:val>
                                            <p:strVal val="#ppt_w"/>
                                          </p:val>
                                        </p:tav>
                                      </p:tavLst>
                                    </p:anim>
                                    <p:anim calcmode="lin" valueType="num">
                                      <p:cBhvr>
                                        <p:cTn id="65" dur="500" fill="hold"/>
                                        <p:tgtEl>
                                          <p:spTgt spid="97284">
                                            <p:txEl>
                                              <p:pRg st="1" end="1"/>
                                            </p:txEl>
                                          </p:spTgt>
                                        </p:tgtEl>
                                        <p:attrNameLst>
                                          <p:attrName>ppt_h</p:attrName>
                                        </p:attrNameLst>
                                      </p:cBhvr>
                                      <p:tavLst>
                                        <p:tav tm="0">
                                          <p:val>
                                            <p:fltVal val="0"/>
                                          </p:val>
                                        </p:tav>
                                        <p:tav tm="100000">
                                          <p:val>
                                            <p:strVal val="#ppt_h"/>
                                          </p:val>
                                        </p:tav>
                                      </p:tavLst>
                                    </p:anim>
                                    <p:anim calcmode="lin" valueType="num">
                                      <p:cBhvr>
                                        <p:cTn id="66" dur="500" fill="hold"/>
                                        <p:tgtEl>
                                          <p:spTgt spid="97284">
                                            <p:txEl>
                                              <p:pRg st="1" end="1"/>
                                            </p:txEl>
                                          </p:spTgt>
                                        </p:tgtEl>
                                        <p:attrNameLst>
                                          <p:attrName>style.rotation</p:attrName>
                                        </p:attrNameLst>
                                      </p:cBhvr>
                                      <p:tavLst>
                                        <p:tav tm="0">
                                          <p:val>
                                            <p:fltVal val="360"/>
                                          </p:val>
                                        </p:tav>
                                        <p:tav tm="100000">
                                          <p:val>
                                            <p:fltVal val="0"/>
                                          </p:val>
                                        </p:tav>
                                      </p:tavLst>
                                    </p:anim>
                                    <p:animEffect transition="in" filter="fade">
                                      <p:cBhvr>
                                        <p:cTn id="67" dur="500"/>
                                        <p:tgtEl>
                                          <p:spTgt spid="9728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p:bldP spid="97283" grpId="0" build="p"/>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Slide Number Placeholder 4"/>
          <p:cNvSpPr>
            <a:spLocks noGrp="1"/>
          </p:cNvSpPr>
          <p:nvPr>
            <p:ph type="sldNum" sz="quarter" idx="11"/>
          </p:nvPr>
        </p:nvSpPr>
        <p:spPr>
          <a:noFill/>
        </p:spPr>
        <p:txBody>
          <a:bodyPr/>
          <a:lstStyle/>
          <a:p>
            <a:fld id="{C277694A-F4C7-41C7-8D31-5618E1F927B9}" type="slidenum">
              <a:rPr lang="he-IL" smtClean="0"/>
              <a:pPr/>
              <a:t>70</a:t>
            </a:fld>
            <a:endParaRPr lang="en-US" smtClean="0"/>
          </a:p>
        </p:txBody>
      </p:sp>
      <p:sp>
        <p:nvSpPr>
          <p:cNvPr id="73731" name="Rectangle 2"/>
          <p:cNvSpPr>
            <a:spLocks noGrp="1" noChangeArrowheads="1"/>
          </p:cNvSpPr>
          <p:nvPr>
            <p:ph type="title"/>
          </p:nvPr>
        </p:nvSpPr>
        <p:spPr>
          <a:xfrm>
            <a:off x="755650" y="692150"/>
            <a:ext cx="7272338" cy="608013"/>
          </a:xfrm>
        </p:spPr>
        <p:txBody>
          <a:bodyPr/>
          <a:lstStyle/>
          <a:p>
            <a:pPr eaLnBrk="1" hangingPunct="1"/>
            <a:r>
              <a:rPr lang="he-IL" altLang="en-US" smtClean="0"/>
              <a:t>סולמות מדידה: אינטרוולי (רווחי)</a:t>
            </a:r>
            <a:endParaRPr lang="en-US" smtClean="0"/>
          </a:p>
        </p:txBody>
      </p:sp>
      <p:sp>
        <p:nvSpPr>
          <p:cNvPr id="250883" name="Rectangle 3"/>
          <p:cNvSpPr>
            <a:spLocks noGrp="1" noChangeArrowheads="1"/>
          </p:cNvSpPr>
          <p:nvPr>
            <p:ph type="body" idx="1"/>
          </p:nvPr>
        </p:nvSpPr>
        <p:spPr>
          <a:xfrm>
            <a:off x="1042988" y="2017713"/>
            <a:ext cx="7912100" cy="4114800"/>
          </a:xfrm>
        </p:spPr>
        <p:txBody>
          <a:bodyPr/>
          <a:lstStyle/>
          <a:p>
            <a:pPr marL="342900" indent="-342900" algn="just" eaLnBrk="1" hangingPunct="1">
              <a:lnSpc>
                <a:spcPct val="90000"/>
              </a:lnSpc>
              <a:buClr>
                <a:srgbClr val="0000FF"/>
              </a:buClr>
              <a:buFont typeface="Wingdings" pitchFamily="2" charset="2"/>
              <a:buChar char="r"/>
            </a:pPr>
            <a:r>
              <a:rPr lang="he-IL" altLang="en-US" sz="2400" smtClean="0"/>
              <a:t>סולם אינטרוולי (רווחי) תכונות:</a:t>
            </a:r>
          </a:p>
          <a:p>
            <a:pPr marL="742950" lvl="1" indent="-285750" algn="just" eaLnBrk="1" hangingPunct="1">
              <a:lnSpc>
                <a:spcPct val="90000"/>
              </a:lnSpc>
              <a:buClr>
                <a:srgbClr val="0000FF"/>
              </a:buClr>
            </a:pPr>
            <a:r>
              <a:rPr lang="he-IL" sz="2000" b="1" smtClean="0"/>
              <a:t>ניתן להתייחס למרחקים בין הערכים (ניתן לדעת בכמה גדול או קטן).</a:t>
            </a:r>
          </a:p>
          <a:p>
            <a:pPr marL="742950" lvl="1" indent="-285750" algn="just" eaLnBrk="1" hangingPunct="1">
              <a:lnSpc>
                <a:spcPct val="90000"/>
              </a:lnSpc>
              <a:buClr>
                <a:srgbClr val="0000FF"/>
              </a:buClr>
            </a:pPr>
            <a:r>
              <a:rPr lang="he-IL" sz="2000" smtClean="0"/>
              <a:t>ניתן לדרג את הערכים מקטן לגדול. </a:t>
            </a:r>
          </a:p>
          <a:p>
            <a:pPr marL="742950" lvl="1" indent="-285750" algn="just" eaLnBrk="1" hangingPunct="1">
              <a:lnSpc>
                <a:spcPct val="90000"/>
              </a:lnSpc>
              <a:buClr>
                <a:srgbClr val="0000FF"/>
              </a:buClr>
            </a:pPr>
            <a:r>
              <a:rPr lang="he-IL" sz="2000" smtClean="0"/>
              <a:t>מי שקיבל ערך 1 לא יכול להיות גם 2.</a:t>
            </a:r>
          </a:p>
          <a:p>
            <a:pPr marL="742950" lvl="1" indent="-285750" algn="just" eaLnBrk="1" hangingPunct="1">
              <a:lnSpc>
                <a:spcPct val="90000"/>
              </a:lnSpc>
              <a:buClr>
                <a:srgbClr val="0000FF"/>
              </a:buClr>
            </a:pPr>
            <a:r>
              <a:rPr lang="he-IL" sz="1800" i="1" smtClean="0">
                <a:solidFill>
                  <a:srgbClr val="FF0000"/>
                </a:solidFill>
              </a:rPr>
              <a:t>אין 0 מוחלט – לכן לא ניתן לומר פי כמה גדול או קטן (או חלקי כמה).</a:t>
            </a:r>
          </a:p>
          <a:p>
            <a:pPr marL="742950" lvl="1" indent="-285750" algn="just" eaLnBrk="1" hangingPunct="1">
              <a:lnSpc>
                <a:spcPct val="90000"/>
              </a:lnSpc>
              <a:buClr>
                <a:srgbClr val="0000FF"/>
              </a:buClr>
            </a:pPr>
            <a:endParaRPr lang="he-IL" sz="1800" i="1" smtClean="0">
              <a:solidFill>
                <a:srgbClr val="FF0000"/>
              </a:solidFill>
            </a:endParaRPr>
          </a:p>
          <a:p>
            <a:pPr marL="342900" indent="-342900" algn="just" eaLnBrk="1" hangingPunct="1">
              <a:lnSpc>
                <a:spcPct val="90000"/>
              </a:lnSpc>
              <a:buClr>
                <a:srgbClr val="0000FF"/>
              </a:buClr>
              <a:buFont typeface="Wingdings" pitchFamily="2" charset="2"/>
              <a:buChar char="§"/>
            </a:pPr>
            <a:r>
              <a:rPr lang="he-IL" sz="2400" smtClean="0">
                <a:solidFill>
                  <a:srgbClr val="008080"/>
                </a:solidFill>
              </a:rPr>
              <a:t>דוגמא: מנת משכל, מי שהוא 120 במנת המשכל הוא גבוה יותר ממי שקיבל 60 ב 60 נקודות. אולם הוא אינו פי שתיים במנת המשכל שלו. דוגמא נוספת טמפרטורה בצלזיוס. מרבית המבחנים הכתובים.</a:t>
            </a:r>
          </a:p>
          <a:p>
            <a:pPr marL="342900" indent="-342900" algn="just" eaLnBrk="1" hangingPunct="1">
              <a:lnSpc>
                <a:spcPct val="90000"/>
              </a:lnSpc>
              <a:buClr>
                <a:srgbClr val="0000FF"/>
              </a:buClr>
              <a:buFont typeface="Wingdings" pitchFamily="2" charset="2"/>
              <a:buChar char="§"/>
            </a:pPr>
            <a:r>
              <a:rPr lang="he-IL" sz="2400" smtClean="0">
                <a:solidFill>
                  <a:schemeClr val="accent1"/>
                </a:solidFill>
              </a:rPr>
              <a:t>מדדי מרכז: שכיח, חציון וממוצע.</a:t>
            </a:r>
          </a:p>
          <a:p>
            <a:pPr marL="342900" indent="-342900" algn="just" eaLnBrk="1" hangingPunct="1">
              <a:lnSpc>
                <a:spcPct val="90000"/>
              </a:lnSpc>
              <a:buClr>
                <a:srgbClr val="0000FF"/>
              </a:buClr>
              <a:buFont typeface="Wingdings" pitchFamily="2" charset="2"/>
              <a:buChar char="§"/>
            </a:pPr>
            <a:r>
              <a:rPr lang="he-IL" sz="2400" smtClean="0">
                <a:solidFill>
                  <a:schemeClr val="accent1"/>
                </a:solidFill>
              </a:rPr>
              <a:t>מדדי פיזור: טווח, תחום בין רבעוני, שונות וסטיית תקן.</a:t>
            </a:r>
            <a:endParaRPr lang="en-US" sz="2400" smtClean="0">
              <a:solidFill>
                <a:schemeClr val="accent1"/>
              </a:solidFill>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50883">
                                            <p:txEl>
                                              <p:pRg st="0" end="0"/>
                                            </p:txEl>
                                          </p:spTgt>
                                        </p:tgtEl>
                                        <p:attrNameLst>
                                          <p:attrName>style.visibility</p:attrName>
                                        </p:attrNameLst>
                                      </p:cBhvr>
                                      <p:to>
                                        <p:strVal val="visible"/>
                                      </p:to>
                                    </p:set>
                                    <p:anim calcmode="lin" valueType="num">
                                      <p:cBhvr>
                                        <p:cTn id="7" dur="1000" fill="hold"/>
                                        <p:tgtEl>
                                          <p:spTgt spid="25088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508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50883">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50883">
                                            <p:txEl>
                                              <p:pRg st="1" end="1"/>
                                            </p:txEl>
                                          </p:spTgt>
                                        </p:tgtEl>
                                        <p:attrNameLst>
                                          <p:attrName>style.visibility</p:attrName>
                                        </p:attrNameLst>
                                      </p:cBhvr>
                                      <p:to>
                                        <p:strVal val="visible"/>
                                      </p:to>
                                    </p:set>
                                    <p:anim calcmode="lin" valueType="num">
                                      <p:cBhvr>
                                        <p:cTn id="13" dur="1000" fill="hold"/>
                                        <p:tgtEl>
                                          <p:spTgt spid="250883">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5088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50883">
                                            <p:txEl>
                                              <p:pRg st="1" end="1"/>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50883">
                                            <p:txEl>
                                              <p:pRg st="2" end="2"/>
                                            </p:txEl>
                                          </p:spTgt>
                                        </p:tgtEl>
                                        <p:attrNameLst>
                                          <p:attrName>style.visibility</p:attrName>
                                        </p:attrNameLst>
                                      </p:cBhvr>
                                      <p:to>
                                        <p:strVal val="visible"/>
                                      </p:to>
                                    </p:set>
                                    <p:anim calcmode="lin" valueType="num">
                                      <p:cBhvr>
                                        <p:cTn id="19" dur="1000" fill="hold"/>
                                        <p:tgtEl>
                                          <p:spTgt spid="250883">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25088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250883">
                                            <p:txEl>
                                              <p:pRg st="2" end="2"/>
                                            </p:txEl>
                                          </p:spTgt>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250883">
                                            <p:txEl>
                                              <p:pRg st="3" end="3"/>
                                            </p:txEl>
                                          </p:spTgt>
                                        </p:tgtEl>
                                        <p:attrNameLst>
                                          <p:attrName>style.visibility</p:attrName>
                                        </p:attrNameLst>
                                      </p:cBhvr>
                                      <p:to>
                                        <p:strVal val="visible"/>
                                      </p:to>
                                    </p:set>
                                    <p:anim calcmode="lin" valueType="num">
                                      <p:cBhvr>
                                        <p:cTn id="25" dur="1000" fill="hold"/>
                                        <p:tgtEl>
                                          <p:spTgt spid="250883">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250883">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250883">
                                            <p:txEl>
                                              <p:pRg st="3" end="3"/>
                                            </p:txEl>
                                          </p:spTgt>
                                        </p:tgtEl>
                                      </p:cBhvr>
                                    </p:animEffect>
                                  </p:childTnLst>
                                </p:cTn>
                              </p:par>
                            </p:childTnLst>
                          </p:cTn>
                        </p:par>
                        <p:par>
                          <p:cTn id="28" fill="hold" nodeType="afterGroup">
                            <p:stCondLst>
                              <p:cond delay="4000"/>
                            </p:stCondLst>
                            <p:childTnLst>
                              <p:par>
                                <p:cTn id="29" presetID="55" presetClass="entr" presetSubtype="0" fill="hold" grpId="0" nodeType="afterEffect">
                                  <p:stCondLst>
                                    <p:cond delay="0"/>
                                  </p:stCondLst>
                                  <p:childTnLst>
                                    <p:set>
                                      <p:cBhvr>
                                        <p:cTn id="30" dur="1" fill="hold">
                                          <p:stCondLst>
                                            <p:cond delay="0"/>
                                          </p:stCondLst>
                                        </p:cTn>
                                        <p:tgtEl>
                                          <p:spTgt spid="250883">
                                            <p:txEl>
                                              <p:pRg st="4" end="4"/>
                                            </p:txEl>
                                          </p:spTgt>
                                        </p:tgtEl>
                                        <p:attrNameLst>
                                          <p:attrName>style.visibility</p:attrName>
                                        </p:attrNameLst>
                                      </p:cBhvr>
                                      <p:to>
                                        <p:strVal val="visible"/>
                                      </p:to>
                                    </p:set>
                                    <p:anim calcmode="lin" valueType="num">
                                      <p:cBhvr>
                                        <p:cTn id="31" dur="1000" fill="hold"/>
                                        <p:tgtEl>
                                          <p:spTgt spid="250883">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250883">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250883">
                                            <p:txEl>
                                              <p:pRg st="4" end="4"/>
                                            </p:txEl>
                                          </p:spTgt>
                                        </p:tgtEl>
                                      </p:cBhvr>
                                    </p:animEffect>
                                  </p:childTnLst>
                                </p:cTn>
                              </p:par>
                            </p:childTnLst>
                          </p:cTn>
                        </p:par>
                        <p:par>
                          <p:cTn id="34" fill="hold" nodeType="afterGroup">
                            <p:stCondLst>
                              <p:cond delay="5000"/>
                            </p:stCondLst>
                            <p:childTnLst>
                              <p:par>
                                <p:cTn id="35" presetID="55" presetClass="entr" presetSubtype="0" fill="hold" grpId="0" nodeType="afterEffect">
                                  <p:stCondLst>
                                    <p:cond delay="0"/>
                                  </p:stCondLst>
                                  <p:childTnLst>
                                    <p:set>
                                      <p:cBhvr>
                                        <p:cTn id="36" dur="1" fill="hold">
                                          <p:stCondLst>
                                            <p:cond delay="0"/>
                                          </p:stCondLst>
                                        </p:cTn>
                                        <p:tgtEl>
                                          <p:spTgt spid="250883">
                                            <p:txEl>
                                              <p:pRg st="6" end="6"/>
                                            </p:txEl>
                                          </p:spTgt>
                                        </p:tgtEl>
                                        <p:attrNameLst>
                                          <p:attrName>style.visibility</p:attrName>
                                        </p:attrNameLst>
                                      </p:cBhvr>
                                      <p:to>
                                        <p:strVal val="visible"/>
                                      </p:to>
                                    </p:set>
                                    <p:anim calcmode="lin" valueType="num">
                                      <p:cBhvr>
                                        <p:cTn id="37" dur="1000" fill="hold"/>
                                        <p:tgtEl>
                                          <p:spTgt spid="250883">
                                            <p:txEl>
                                              <p:pRg st="6" end="6"/>
                                            </p:txEl>
                                          </p:spTgt>
                                        </p:tgtEl>
                                        <p:attrNameLst>
                                          <p:attrName>ppt_w</p:attrName>
                                        </p:attrNameLst>
                                      </p:cBhvr>
                                      <p:tavLst>
                                        <p:tav tm="0">
                                          <p:val>
                                            <p:strVal val="#ppt_w*0.70"/>
                                          </p:val>
                                        </p:tav>
                                        <p:tav tm="100000">
                                          <p:val>
                                            <p:strVal val="#ppt_w"/>
                                          </p:val>
                                        </p:tav>
                                      </p:tavLst>
                                    </p:anim>
                                    <p:anim calcmode="lin" valueType="num">
                                      <p:cBhvr>
                                        <p:cTn id="38" dur="1000" fill="hold"/>
                                        <p:tgtEl>
                                          <p:spTgt spid="250883">
                                            <p:txEl>
                                              <p:pRg st="6" end="6"/>
                                            </p:txEl>
                                          </p:spTgt>
                                        </p:tgtEl>
                                        <p:attrNameLst>
                                          <p:attrName>ppt_h</p:attrName>
                                        </p:attrNameLst>
                                      </p:cBhvr>
                                      <p:tavLst>
                                        <p:tav tm="0">
                                          <p:val>
                                            <p:strVal val="#ppt_h"/>
                                          </p:val>
                                        </p:tav>
                                        <p:tav tm="100000">
                                          <p:val>
                                            <p:strVal val="#ppt_h"/>
                                          </p:val>
                                        </p:tav>
                                      </p:tavLst>
                                    </p:anim>
                                    <p:animEffect transition="in" filter="fade">
                                      <p:cBhvr>
                                        <p:cTn id="39" dur="1000"/>
                                        <p:tgtEl>
                                          <p:spTgt spid="250883">
                                            <p:txEl>
                                              <p:pRg st="6" end="6"/>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5" presetClass="entr" presetSubtype="0" fill="hold" grpId="0" nodeType="clickEffect">
                                  <p:stCondLst>
                                    <p:cond delay="0"/>
                                  </p:stCondLst>
                                  <p:childTnLst>
                                    <p:set>
                                      <p:cBhvr>
                                        <p:cTn id="43" dur="1" fill="hold">
                                          <p:stCondLst>
                                            <p:cond delay="0"/>
                                          </p:stCondLst>
                                        </p:cTn>
                                        <p:tgtEl>
                                          <p:spTgt spid="250883">
                                            <p:txEl>
                                              <p:pRg st="7" end="7"/>
                                            </p:txEl>
                                          </p:spTgt>
                                        </p:tgtEl>
                                        <p:attrNameLst>
                                          <p:attrName>style.visibility</p:attrName>
                                        </p:attrNameLst>
                                      </p:cBhvr>
                                      <p:to>
                                        <p:strVal val="visible"/>
                                      </p:to>
                                    </p:set>
                                    <p:anim calcmode="lin" valueType="num">
                                      <p:cBhvr>
                                        <p:cTn id="44" dur="1000" fill="hold"/>
                                        <p:tgtEl>
                                          <p:spTgt spid="250883">
                                            <p:txEl>
                                              <p:pRg st="7" end="7"/>
                                            </p:txEl>
                                          </p:spTgt>
                                        </p:tgtEl>
                                        <p:attrNameLst>
                                          <p:attrName>ppt_w</p:attrName>
                                        </p:attrNameLst>
                                      </p:cBhvr>
                                      <p:tavLst>
                                        <p:tav tm="0">
                                          <p:val>
                                            <p:strVal val="#ppt_w*0.70"/>
                                          </p:val>
                                        </p:tav>
                                        <p:tav tm="100000">
                                          <p:val>
                                            <p:strVal val="#ppt_w"/>
                                          </p:val>
                                        </p:tav>
                                      </p:tavLst>
                                    </p:anim>
                                    <p:anim calcmode="lin" valueType="num">
                                      <p:cBhvr>
                                        <p:cTn id="45" dur="1000" fill="hold"/>
                                        <p:tgtEl>
                                          <p:spTgt spid="250883">
                                            <p:txEl>
                                              <p:pRg st="7" end="7"/>
                                            </p:txEl>
                                          </p:spTgt>
                                        </p:tgtEl>
                                        <p:attrNameLst>
                                          <p:attrName>ppt_h</p:attrName>
                                        </p:attrNameLst>
                                      </p:cBhvr>
                                      <p:tavLst>
                                        <p:tav tm="0">
                                          <p:val>
                                            <p:strVal val="#ppt_h"/>
                                          </p:val>
                                        </p:tav>
                                        <p:tav tm="100000">
                                          <p:val>
                                            <p:strVal val="#ppt_h"/>
                                          </p:val>
                                        </p:tav>
                                      </p:tavLst>
                                    </p:anim>
                                    <p:animEffect transition="in" filter="fade">
                                      <p:cBhvr>
                                        <p:cTn id="46" dur="1000"/>
                                        <p:tgtEl>
                                          <p:spTgt spid="250883">
                                            <p:txEl>
                                              <p:pRg st="7" end="7"/>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5" presetClass="entr" presetSubtype="0" fill="hold" grpId="0" nodeType="clickEffect">
                                  <p:stCondLst>
                                    <p:cond delay="0"/>
                                  </p:stCondLst>
                                  <p:childTnLst>
                                    <p:set>
                                      <p:cBhvr>
                                        <p:cTn id="50" dur="1" fill="hold">
                                          <p:stCondLst>
                                            <p:cond delay="0"/>
                                          </p:stCondLst>
                                        </p:cTn>
                                        <p:tgtEl>
                                          <p:spTgt spid="250883">
                                            <p:txEl>
                                              <p:pRg st="8" end="8"/>
                                            </p:txEl>
                                          </p:spTgt>
                                        </p:tgtEl>
                                        <p:attrNameLst>
                                          <p:attrName>style.visibility</p:attrName>
                                        </p:attrNameLst>
                                      </p:cBhvr>
                                      <p:to>
                                        <p:strVal val="visible"/>
                                      </p:to>
                                    </p:set>
                                    <p:anim calcmode="lin" valueType="num">
                                      <p:cBhvr>
                                        <p:cTn id="51" dur="1000" fill="hold"/>
                                        <p:tgtEl>
                                          <p:spTgt spid="250883">
                                            <p:txEl>
                                              <p:pRg st="8" end="8"/>
                                            </p:txEl>
                                          </p:spTgt>
                                        </p:tgtEl>
                                        <p:attrNameLst>
                                          <p:attrName>ppt_w</p:attrName>
                                        </p:attrNameLst>
                                      </p:cBhvr>
                                      <p:tavLst>
                                        <p:tav tm="0">
                                          <p:val>
                                            <p:strVal val="#ppt_w*0.70"/>
                                          </p:val>
                                        </p:tav>
                                        <p:tav tm="100000">
                                          <p:val>
                                            <p:strVal val="#ppt_w"/>
                                          </p:val>
                                        </p:tav>
                                      </p:tavLst>
                                    </p:anim>
                                    <p:anim calcmode="lin" valueType="num">
                                      <p:cBhvr>
                                        <p:cTn id="52" dur="1000" fill="hold"/>
                                        <p:tgtEl>
                                          <p:spTgt spid="250883">
                                            <p:txEl>
                                              <p:pRg st="8" end="8"/>
                                            </p:txEl>
                                          </p:spTgt>
                                        </p:tgtEl>
                                        <p:attrNameLst>
                                          <p:attrName>ppt_h</p:attrName>
                                        </p:attrNameLst>
                                      </p:cBhvr>
                                      <p:tavLst>
                                        <p:tav tm="0">
                                          <p:val>
                                            <p:strVal val="#ppt_h"/>
                                          </p:val>
                                        </p:tav>
                                        <p:tav tm="100000">
                                          <p:val>
                                            <p:strVal val="#ppt_h"/>
                                          </p:val>
                                        </p:tav>
                                      </p:tavLst>
                                    </p:anim>
                                    <p:animEffect transition="in" filter="fade">
                                      <p:cBhvr>
                                        <p:cTn id="53" dur="1000"/>
                                        <p:tgtEl>
                                          <p:spTgt spid="25088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3" grpId="0" build="p"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Slide Number Placeholder 4"/>
          <p:cNvSpPr>
            <a:spLocks noGrp="1"/>
          </p:cNvSpPr>
          <p:nvPr>
            <p:ph type="sldNum" sz="quarter" idx="11"/>
          </p:nvPr>
        </p:nvSpPr>
        <p:spPr>
          <a:noFill/>
        </p:spPr>
        <p:txBody>
          <a:bodyPr/>
          <a:lstStyle/>
          <a:p>
            <a:fld id="{FE398806-196D-42C4-8377-D89A89C6DE59}" type="slidenum">
              <a:rPr lang="he-IL" smtClean="0"/>
              <a:pPr/>
              <a:t>71</a:t>
            </a:fld>
            <a:endParaRPr lang="en-US" smtClean="0"/>
          </a:p>
        </p:txBody>
      </p:sp>
      <p:sp>
        <p:nvSpPr>
          <p:cNvPr id="74755" name="Rectangle 2"/>
          <p:cNvSpPr>
            <a:spLocks noGrp="1" noChangeArrowheads="1"/>
          </p:cNvSpPr>
          <p:nvPr>
            <p:ph type="title"/>
          </p:nvPr>
        </p:nvSpPr>
        <p:spPr>
          <a:xfrm>
            <a:off x="755650" y="765175"/>
            <a:ext cx="8181975" cy="608013"/>
          </a:xfrm>
        </p:spPr>
        <p:txBody>
          <a:bodyPr/>
          <a:lstStyle/>
          <a:p>
            <a:pPr eaLnBrk="1" hangingPunct="1"/>
            <a:r>
              <a:rPr lang="he-IL" altLang="en-US" smtClean="0"/>
              <a:t>סולמות מדידה: רציונאלי (יחסי)</a:t>
            </a:r>
            <a:endParaRPr lang="en-US" smtClean="0"/>
          </a:p>
        </p:txBody>
      </p:sp>
      <p:sp>
        <p:nvSpPr>
          <p:cNvPr id="252931" name="Rectangle 3"/>
          <p:cNvSpPr>
            <a:spLocks noGrp="1" noChangeArrowheads="1"/>
          </p:cNvSpPr>
          <p:nvPr>
            <p:ph type="body" idx="1"/>
          </p:nvPr>
        </p:nvSpPr>
        <p:spPr>
          <a:xfrm>
            <a:off x="755650" y="1981200"/>
            <a:ext cx="7854950" cy="4114800"/>
          </a:xfrm>
        </p:spPr>
        <p:txBody>
          <a:bodyPr/>
          <a:lstStyle/>
          <a:p>
            <a:pPr marL="342900" indent="-342900" algn="just" eaLnBrk="1" hangingPunct="1">
              <a:buClr>
                <a:srgbClr val="0000FF"/>
              </a:buClr>
              <a:buFont typeface="Wingdings" pitchFamily="2" charset="2"/>
              <a:buChar char="r"/>
            </a:pPr>
            <a:r>
              <a:rPr lang="he-IL" altLang="en-US" sz="2800" smtClean="0"/>
              <a:t> סולם רציונאלי (יחסי) תכונות:</a:t>
            </a:r>
          </a:p>
          <a:p>
            <a:pPr marL="742950" lvl="1" indent="-285750" algn="just" eaLnBrk="1" hangingPunct="1">
              <a:buClr>
                <a:srgbClr val="0000FF"/>
              </a:buClr>
            </a:pPr>
            <a:r>
              <a:rPr lang="he-IL" sz="2000" b="1" smtClean="0"/>
              <a:t>ניתן לומר פי כמה או חלקי כמה.</a:t>
            </a:r>
          </a:p>
          <a:p>
            <a:pPr marL="742950" lvl="1" indent="-285750" algn="just" eaLnBrk="1" hangingPunct="1">
              <a:buClr>
                <a:srgbClr val="0000FF"/>
              </a:buClr>
            </a:pPr>
            <a:r>
              <a:rPr lang="he-IL" sz="2000" smtClean="0"/>
              <a:t>ניתן להתייחס למרחקים ביניהם (ניתן לדעת בכמה גדול או קטן).</a:t>
            </a:r>
          </a:p>
          <a:p>
            <a:pPr marL="742950" lvl="1" indent="-285750" algn="just" eaLnBrk="1" hangingPunct="1">
              <a:buClr>
                <a:srgbClr val="0000FF"/>
              </a:buClr>
            </a:pPr>
            <a:r>
              <a:rPr lang="he-IL" sz="2000" smtClean="0"/>
              <a:t>ניתן לדרג את הערכים מקטן לגדול. </a:t>
            </a:r>
          </a:p>
          <a:p>
            <a:pPr marL="742950" lvl="1" indent="-285750" algn="just" eaLnBrk="1" hangingPunct="1">
              <a:buClr>
                <a:srgbClr val="0000FF"/>
              </a:buClr>
            </a:pPr>
            <a:r>
              <a:rPr lang="he-IL" sz="2000" smtClean="0"/>
              <a:t>מי שקיבל ערך 1 לא יכול להיות גם 2.</a:t>
            </a:r>
          </a:p>
          <a:p>
            <a:pPr marL="742950" lvl="1" indent="-285750" algn="just" eaLnBrk="1" hangingPunct="1">
              <a:buClr>
                <a:srgbClr val="0000FF"/>
              </a:buClr>
            </a:pPr>
            <a:endParaRPr lang="he-IL" sz="2000" smtClean="0">
              <a:solidFill>
                <a:schemeClr val="hlink"/>
              </a:solidFill>
            </a:endParaRPr>
          </a:p>
          <a:p>
            <a:pPr marL="342900" indent="-342900" algn="just" eaLnBrk="1" hangingPunct="1">
              <a:buClr>
                <a:srgbClr val="0000FF"/>
              </a:buClr>
              <a:buFont typeface="Wingdings" pitchFamily="2" charset="2"/>
              <a:buChar char="§"/>
            </a:pPr>
            <a:r>
              <a:rPr lang="he-IL" sz="2800" smtClean="0">
                <a:solidFill>
                  <a:srgbClr val="008080"/>
                </a:solidFill>
              </a:rPr>
              <a:t>דוגמא: גובה, מי שהוא 180 </a:t>
            </a:r>
            <a:r>
              <a:rPr lang="he-IL" sz="2000" smtClean="0">
                <a:solidFill>
                  <a:srgbClr val="008080"/>
                </a:solidFill>
              </a:rPr>
              <a:t>ס"מ</a:t>
            </a:r>
            <a:r>
              <a:rPr lang="he-IL" sz="2800" smtClean="0">
                <a:solidFill>
                  <a:srgbClr val="008080"/>
                </a:solidFill>
              </a:rPr>
              <a:t> גבוה פי 2 ממי שהוא 90 </a:t>
            </a:r>
            <a:r>
              <a:rPr lang="he-IL" sz="2000" smtClean="0">
                <a:solidFill>
                  <a:srgbClr val="008080"/>
                </a:solidFill>
              </a:rPr>
              <a:t>ס"מ</a:t>
            </a:r>
            <a:r>
              <a:rPr lang="he-IL" sz="2800" smtClean="0">
                <a:solidFill>
                  <a:srgbClr val="008080"/>
                </a:solidFill>
              </a:rPr>
              <a:t>.</a:t>
            </a:r>
          </a:p>
          <a:p>
            <a:pPr marL="342900" indent="-342900" algn="just" eaLnBrk="1" hangingPunct="1">
              <a:buClr>
                <a:srgbClr val="0000FF"/>
              </a:buClr>
              <a:buFont typeface="Wingdings" pitchFamily="2" charset="2"/>
              <a:buChar char="§"/>
            </a:pPr>
            <a:r>
              <a:rPr lang="he-IL" sz="2400" smtClean="0">
                <a:solidFill>
                  <a:schemeClr val="accent1"/>
                </a:solidFill>
              </a:rPr>
              <a:t>מדדי מרכז: שכיח, חציון וממוצע.</a:t>
            </a:r>
          </a:p>
          <a:p>
            <a:pPr marL="342900" indent="-342900" algn="just" eaLnBrk="1" hangingPunct="1">
              <a:buClr>
                <a:srgbClr val="0000FF"/>
              </a:buClr>
              <a:buFont typeface="Wingdings" pitchFamily="2" charset="2"/>
              <a:buChar char="§"/>
            </a:pPr>
            <a:r>
              <a:rPr lang="he-IL" sz="2400" smtClean="0">
                <a:solidFill>
                  <a:schemeClr val="accent1"/>
                </a:solidFill>
              </a:rPr>
              <a:t>מדדי פיזור: טווח, תחום בין רבעוני, שונות וסטיית תקן.</a:t>
            </a:r>
            <a:endParaRPr lang="en-US" sz="2400" smtClean="0">
              <a:solidFill>
                <a:schemeClr val="accent1"/>
              </a:solidFill>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52931">
                                            <p:txEl>
                                              <p:pRg st="0" end="0"/>
                                            </p:txEl>
                                          </p:spTgt>
                                        </p:tgtEl>
                                        <p:attrNameLst>
                                          <p:attrName>style.visibility</p:attrName>
                                        </p:attrNameLst>
                                      </p:cBhvr>
                                      <p:to>
                                        <p:strVal val="visible"/>
                                      </p:to>
                                    </p:set>
                                    <p:anim calcmode="lin" valueType="num">
                                      <p:cBhvr>
                                        <p:cTn id="7" dur="1000" fill="hold"/>
                                        <p:tgtEl>
                                          <p:spTgt spid="25293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5293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52931">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52931">
                                            <p:txEl>
                                              <p:pRg st="1" end="1"/>
                                            </p:txEl>
                                          </p:spTgt>
                                        </p:tgtEl>
                                        <p:attrNameLst>
                                          <p:attrName>style.visibility</p:attrName>
                                        </p:attrNameLst>
                                      </p:cBhvr>
                                      <p:to>
                                        <p:strVal val="visible"/>
                                      </p:to>
                                    </p:set>
                                    <p:anim calcmode="lin" valueType="num">
                                      <p:cBhvr>
                                        <p:cTn id="13" dur="1000" fill="hold"/>
                                        <p:tgtEl>
                                          <p:spTgt spid="252931">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52931">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52931">
                                            <p:txEl>
                                              <p:pRg st="1" end="1"/>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52931">
                                            <p:txEl>
                                              <p:pRg st="2" end="2"/>
                                            </p:txEl>
                                          </p:spTgt>
                                        </p:tgtEl>
                                        <p:attrNameLst>
                                          <p:attrName>style.visibility</p:attrName>
                                        </p:attrNameLst>
                                      </p:cBhvr>
                                      <p:to>
                                        <p:strVal val="visible"/>
                                      </p:to>
                                    </p:set>
                                    <p:anim calcmode="lin" valueType="num">
                                      <p:cBhvr>
                                        <p:cTn id="19" dur="1000" fill="hold"/>
                                        <p:tgtEl>
                                          <p:spTgt spid="252931">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252931">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252931">
                                            <p:txEl>
                                              <p:pRg st="2" end="2"/>
                                            </p:txEl>
                                          </p:spTgt>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252931">
                                            <p:txEl>
                                              <p:pRg st="3" end="3"/>
                                            </p:txEl>
                                          </p:spTgt>
                                        </p:tgtEl>
                                        <p:attrNameLst>
                                          <p:attrName>style.visibility</p:attrName>
                                        </p:attrNameLst>
                                      </p:cBhvr>
                                      <p:to>
                                        <p:strVal val="visible"/>
                                      </p:to>
                                    </p:set>
                                    <p:anim calcmode="lin" valueType="num">
                                      <p:cBhvr>
                                        <p:cTn id="25" dur="1000" fill="hold"/>
                                        <p:tgtEl>
                                          <p:spTgt spid="252931">
                                            <p:txEl>
                                              <p:pRg st="3" end="3"/>
                                            </p:txEl>
                                          </p:spTgt>
                                        </p:tgtEl>
                                        <p:attrNameLst>
                                          <p:attrName>ppt_w</p:attrName>
                                        </p:attrNameLst>
                                      </p:cBhvr>
                                      <p:tavLst>
                                        <p:tav tm="0">
                                          <p:val>
                                            <p:strVal val="#ppt_w*0.70"/>
                                          </p:val>
                                        </p:tav>
                                        <p:tav tm="100000">
                                          <p:val>
                                            <p:strVal val="#ppt_w"/>
                                          </p:val>
                                        </p:tav>
                                      </p:tavLst>
                                    </p:anim>
                                    <p:anim calcmode="lin" valueType="num">
                                      <p:cBhvr>
                                        <p:cTn id="26" dur="1000" fill="hold"/>
                                        <p:tgtEl>
                                          <p:spTgt spid="252931">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252931">
                                            <p:txEl>
                                              <p:pRg st="3" end="3"/>
                                            </p:txEl>
                                          </p:spTgt>
                                        </p:tgtEl>
                                      </p:cBhvr>
                                    </p:animEffect>
                                  </p:childTnLst>
                                </p:cTn>
                              </p:par>
                            </p:childTnLst>
                          </p:cTn>
                        </p:par>
                        <p:par>
                          <p:cTn id="28" fill="hold" nodeType="afterGroup">
                            <p:stCondLst>
                              <p:cond delay="4000"/>
                            </p:stCondLst>
                            <p:childTnLst>
                              <p:par>
                                <p:cTn id="29" presetID="55" presetClass="entr" presetSubtype="0" fill="hold" grpId="0" nodeType="afterEffect">
                                  <p:stCondLst>
                                    <p:cond delay="0"/>
                                  </p:stCondLst>
                                  <p:childTnLst>
                                    <p:set>
                                      <p:cBhvr>
                                        <p:cTn id="30" dur="1" fill="hold">
                                          <p:stCondLst>
                                            <p:cond delay="0"/>
                                          </p:stCondLst>
                                        </p:cTn>
                                        <p:tgtEl>
                                          <p:spTgt spid="252931">
                                            <p:txEl>
                                              <p:pRg st="4" end="4"/>
                                            </p:txEl>
                                          </p:spTgt>
                                        </p:tgtEl>
                                        <p:attrNameLst>
                                          <p:attrName>style.visibility</p:attrName>
                                        </p:attrNameLst>
                                      </p:cBhvr>
                                      <p:to>
                                        <p:strVal val="visible"/>
                                      </p:to>
                                    </p:set>
                                    <p:anim calcmode="lin" valueType="num">
                                      <p:cBhvr>
                                        <p:cTn id="31" dur="1000" fill="hold"/>
                                        <p:tgtEl>
                                          <p:spTgt spid="252931">
                                            <p:txEl>
                                              <p:pRg st="4" end="4"/>
                                            </p:txEl>
                                          </p:spTgt>
                                        </p:tgtEl>
                                        <p:attrNameLst>
                                          <p:attrName>ppt_w</p:attrName>
                                        </p:attrNameLst>
                                      </p:cBhvr>
                                      <p:tavLst>
                                        <p:tav tm="0">
                                          <p:val>
                                            <p:strVal val="#ppt_w*0.70"/>
                                          </p:val>
                                        </p:tav>
                                        <p:tav tm="100000">
                                          <p:val>
                                            <p:strVal val="#ppt_w"/>
                                          </p:val>
                                        </p:tav>
                                      </p:tavLst>
                                    </p:anim>
                                    <p:anim calcmode="lin" valueType="num">
                                      <p:cBhvr>
                                        <p:cTn id="32" dur="1000" fill="hold"/>
                                        <p:tgtEl>
                                          <p:spTgt spid="252931">
                                            <p:txEl>
                                              <p:pRg st="4" end="4"/>
                                            </p:txEl>
                                          </p:spTgt>
                                        </p:tgtEl>
                                        <p:attrNameLst>
                                          <p:attrName>ppt_h</p:attrName>
                                        </p:attrNameLst>
                                      </p:cBhvr>
                                      <p:tavLst>
                                        <p:tav tm="0">
                                          <p:val>
                                            <p:strVal val="#ppt_h"/>
                                          </p:val>
                                        </p:tav>
                                        <p:tav tm="100000">
                                          <p:val>
                                            <p:strVal val="#ppt_h"/>
                                          </p:val>
                                        </p:tav>
                                      </p:tavLst>
                                    </p:anim>
                                    <p:animEffect transition="in" filter="fade">
                                      <p:cBhvr>
                                        <p:cTn id="33" dur="1000"/>
                                        <p:tgtEl>
                                          <p:spTgt spid="252931">
                                            <p:txEl>
                                              <p:pRg st="4" end="4"/>
                                            </p:txEl>
                                          </p:spTgt>
                                        </p:tgtEl>
                                      </p:cBhvr>
                                    </p:animEffect>
                                  </p:childTnLst>
                                </p:cTn>
                              </p:par>
                            </p:childTnLst>
                          </p:cTn>
                        </p:par>
                        <p:par>
                          <p:cTn id="34" fill="hold" nodeType="afterGroup">
                            <p:stCondLst>
                              <p:cond delay="5000"/>
                            </p:stCondLst>
                            <p:childTnLst>
                              <p:par>
                                <p:cTn id="35" presetID="55" presetClass="entr" presetSubtype="0" fill="hold" grpId="0" nodeType="afterEffect">
                                  <p:stCondLst>
                                    <p:cond delay="0"/>
                                  </p:stCondLst>
                                  <p:childTnLst>
                                    <p:set>
                                      <p:cBhvr>
                                        <p:cTn id="36" dur="1" fill="hold">
                                          <p:stCondLst>
                                            <p:cond delay="0"/>
                                          </p:stCondLst>
                                        </p:cTn>
                                        <p:tgtEl>
                                          <p:spTgt spid="252931">
                                            <p:txEl>
                                              <p:pRg st="6" end="6"/>
                                            </p:txEl>
                                          </p:spTgt>
                                        </p:tgtEl>
                                        <p:attrNameLst>
                                          <p:attrName>style.visibility</p:attrName>
                                        </p:attrNameLst>
                                      </p:cBhvr>
                                      <p:to>
                                        <p:strVal val="visible"/>
                                      </p:to>
                                    </p:set>
                                    <p:anim calcmode="lin" valueType="num">
                                      <p:cBhvr>
                                        <p:cTn id="37" dur="1000" fill="hold"/>
                                        <p:tgtEl>
                                          <p:spTgt spid="252931">
                                            <p:txEl>
                                              <p:pRg st="6" end="6"/>
                                            </p:txEl>
                                          </p:spTgt>
                                        </p:tgtEl>
                                        <p:attrNameLst>
                                          <p:attrName>ppt_w</p:attrName>
                                        </p:attrNameLst>
                                      </p:cBhvr>
                                      <p:tavLst>
                                        <p:tav tm="0">
                                          <p:val>
                                            <p:strVal val="#ppt_w*0.70"/>
                                          </p:val>
                                        </p:tav>
                                        <p:tav tm="100000">
                                          <p:val>
                                            <p:strVal val="#ppt_w"/>
                                          </p:val>
                                        </p:tav>
                                      </p:tavLst>
                                    </p:anim>
                                    <p:anim calcmode="lin" valueType="num">
                                      <p:cBhvr>
                                        <p:cTn id="38" dur="1000" fill="hold"/>
                                        <p:tgtEl>
                                          <p:spTgt spid="252931">
                                            <p:txEl>
                                              <p:pRg st="6" end="6"/>
                                            </p:txEl>
                                          </p:spTgt>
                                        </p:tgtEl>
                                        <p:attrNameLst>
                                          <p:attrName>ppt_h</p:attrName>
                                        </p:attrNameLst>
                                      </p:cBhvr>
                                      <p:tavLst>
                                        <p:tav tm="0">
                                          <p:val>
                                            <p:strVal val="#ppt_h"/>
                                          </p:val>
                                        </p:tav>
                                        <p:tav tm="100000">
                                          <p:val>
                                            <p:strVal val="#ppt_h"/>
                                          </p:val>
                                        </p:tav>
                                      </p:tavLst>
                                    </p:anim>
                                    <p:animEffect transition="in" filter="fade">
                                      <p:cBhvr>
                                        <p:cTn id="39" dur="1000"/>
                                        <p:tgtEl>
                                          <p:spTgt spid="25293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931" grpId="0" build="p"/>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Slide Number Placeholder 4"/>
          <p:cNvSpPr>
            <a:spLocks noGrp="1"/>
          </p:cNvSpPr>
          <p:nvPr>
            <p:ph type="sldNum" sz="quarter" idx="11"/>
          </p:nvPr>
        </p:nvSpPr>
        <p:spPr>
          <a:noFill/>
        </p:spPr>
        <p:txBody>
          <a:bodyPr/>
          <a:lstStyle/>
          <a:p>
            <a:fld id="{91D84A1B-E1CE-4C70-8229-560D1A6D808B}" type="slidenum">
              <a:rPr lang="he-IL" smtClean="0"/>
              <a:pPr/>
              <a:t>72</a:t>
            </a:fld>
            <a:endParaRPr lang="en-US" smtClean="0"/>
          </a:p>
        </p:txBody>
      </p:sp>
      <p:sp>
        <p:nvSpPr>
          <p:cNvPr id="75779" name="Rectangle 2"/>
          <p:cNvSpPr>
            <a:spLocks noGrp="1" noChangeArrowheads="1"/>
          </p:cNvSpPr>
          <p:nvPr>
            <p:ph type="title"/>
          </p:nvPr>
        </p:nvSpPr>
        <p:spPr>
          <a:xfrm>
            <a:off x="733425" y="765175"/>
            <a:ext cx="7799388" cy="608013"/>
          </a:xfrm>
        </p:spPr>
        <p:txBody>
          <a:bodyPr/>
          <a:lstStyle/>
          <a:p>
            <a:pPr eaLnBrk="1" hangingPunct="1"/>
            <a:r>
              <a:rPr lang="he-IL" altLang="en-US" smtClean="0"/>
              <a:t>סולמות מדידה: סיכום</a:t>
            </a:r>
            <a:endParaRPr lang="en-US" smtClean="0"/>
          </a:p>
        </p:txBody>
      </p:sp>
      <p:sp>
        <p:nvSpPr>
          <p:cNvPr id="254979" name="Rectangle 3"/>
          <p:cNvSpPr>
            <a:spLocks noGrp="1" noChangeArrowheads="1"/>
          </p:cNvSpPr>
          <p:nvPr>
            <p:ph type="body" idx="1"/>
          </p:nvPr>
        </p:nvSpPr>
        <p:spPr/>
        <p:txBody>
          <a:bodyPr/>
          <a:lstStyle/>
          <a:p>
            <a:pPr marL="533400" indent="-533400" algn="just" eaLnBrk="1" hangingPunct="1">
              <a:lnSpc>
                <a:spcPct val="90000"/>
              </a:lnSpc>
              <a:buClr>
                <a:srgbClr val="0000FF"/>
              </a:buClr>
              <a:buFont typeface="Wingdings" pitchFamily="2" charset="2"/>
              <a:buChar char="r"/>
            </a:pPr>
            <a:r>
              <a:rPr lang="he-IL" altLang="en-US" sz="2800" smtClean="0"/>
              <a:t>כל סולם כולל את התכונות של הסולם הנמוך ממנו.</a:t>
            </a:r>
          </a:p>
          <a:p>
            <a:pPr marL="533400" indent="-533400" algn="just" eaLnBrk="1" hangingPunct="1">
              <a:lnSpc>
                <a:spcPct val="90000"/>
              </a:lnSpc>
              <a:buClr>
                <a:srgbClr val="0000FF"/>
              </a:buClr>
              <a:buFont typeface="Wingdings" pitchFamily="2" charset="2"/>
              <a:buChar char="r"/>
            </a:pPr>
            <a:r>
              <a:rPr lang="he-IL" sz="2800" smtClean="0"/>
              <a:t>ישנם הבדלים בשיטות הסטטיסטיות המיושמות לכל סוג סולם בו נתון המשתנה.</a:t>
            </a:r>
          </a:p>
          <a:p>
            <a:pPr marL="533400" indent="-533400" algn="just" eaLnBrk="1" hangingPunct="1">
              <a:lnSpc>
                <a:spcPct val="90000"/>
              </a:lnSpc>
              <a:buClr>
                <a:srgbClr val="0000FF"/>
              </a:buClr>
              <a:buFont typeface="Wingdings" pitchFamily="2" charset="2"/>
              <a:buChar char="r"/>
            </a:pPr>
            <a:r>
              <a:rPr lang="he-IL" sz="2800" smtClean="0">
                <a:solidFill>
                  <a:schemeClr val="accent1"/>
                </a:solidFill>
              </a:rPr>
              <a:t>השאיפה במחקר היא למשתנים מהסולמות הגבוהים ביותר (אינטרוולי ויחסי) אך לא תמיד הדבר ניתן ליישום.</a:t>
            </a:r>
          </a:p>
          <a:p>
            <a:pPr marL="998538" lvl="1" indent="-285750" algn="just" eaLnBrk="1" hangingPunct="1">
              <a:lnSpc>
                <a:spcPct val="90000"/>
              </a:lnSpc>
              <a:buClr>
                <a:srgbClr val="0000FF"/>
              </a:buClr>
            </a:pPr>
            <a:r>
              <a:rPr lang="he-IL" sz="2000" smtClean="0"/>
              <a:t>משתנים רבים בהגדרה לא ניתן לשנות את הסולם שלהם (מין, מצב משפחתי, ארץ עליה, מקום מגורים...).</a:t>
            </a:r>
          </a:p>
          <a:p>
            <a:pPr marL="998538" lvl="1" indent="-285750" algn="just" eaLnBrk="1" hangingPunct="1">
              <a:lnSpc>
                <a:spcPct val="90000"/>
              </a:lnSpc>
              <a:buClr>
                <a:srgbClr val="0000FF"/>
              </a:buClr>
              <a:buFont typeface="Wingdings" pitchFamily="2" charset="2"/>
              <a:buNone/>
            </a:pPr>
            <a:endParaRPr lang="he-IL" sz="2000" smtClean="0"/>
          </a:p>
          <a:p>
            <a:pPr marL="533400" indent="-533400" algn="just" eaLnBrk="1" hangingPunct="1">
              <a:lnSpc>
                <a:spcPct val="90000"/>
              </a:lnSpc>
              <a:buClr>
                <a:srgbClr val="0000FF"/>
              </a:buClr>
              <a:buFont typeface="Wingdings" pitchFamily="2" charset="2"/>
              <a:buChar char="§"/>
            </a:pPr>
            <a:r>
              <a:rPr lang="he-IL" sz="2000" smtClean="0"/>
              <a:t>במחקר מסוים בו נבדק הקשר בין ציוני כניסה לאוניברסיטה וציונים במהלך התואר התלבטו החוקרים האם להתייחס אל ציוני התואר כאל 'עבר' 'נכשל' או לרשום את הציון המדויק, מה ההמלצה שלכם?</a:t>
            </a:r>
            <a:r>
              <a:rPr lang="he-IL" sz="2400" smtClean="0"/>
              <a:t>   </a:t>
            </a:r>
            <a:endParaRPr lang="he-IL" sz="2100" b="1" smtClean="0"/>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254979">
                                            <p:txEl>
                                              <p:pRg st="0" end="0"/>
                                            </p:txEl>
                                          </p:spTgt>
                                        </p:tgtEl>
                                        <p:attrNameLst>
                                          <p:attrName>style.visibility</p:attrName>
                                        </p:attrNameLst>
                                      </p:cBhvr>
                                      <p:to>
                                        <p:strVal val="visible"/>
                                      </p:to>
                                    </p:set>
                                    <p:animEffect transition="in" filter="fade">
                                      <p:cBhvr>
                                        <p:cTn id="7" dur="770" decel="100000"/>
                                        <p:tgtEl>
                                          <p:spTgt spid="254979">
                                            <p:txEl>
                                              <p:pRg st="0" end="0"/>
                                            </p:txEl>
                                          </p:spTgt>
                                        </p:tgtEl>
                                      </p:cBhvr>
                                    </p:animEffect>
                                    <p:animScale>
                                      <p:cBhvr>
                                        <p:cTn id="8" dur="770" decel="100000"/>
                                        <p:tgtEl>
                                          <p:spTgt spid="254979">
                                            <p:txEl>
                                              <p:pRg st="0" end="0"/>
                                            </p:txEl>
                                          </p:spTgt>
                                        </p:tgtEl>
                                      </p:cBhvr>
                                      <p:from x="10000" y="10000"/>
                                      <p:to x="200000" y="450000"/>
                                    </p:animScale>
                                    <p:animScale>
                                      <p:cBhvr>
                                        <p:cTn id="9" dur="1230" accel="100000" fill="hold">
                                          <p:stCondLst>
                                            <p:cond delay="770"/>
                                          </p:stCondLst>
                                        </p:cTn>
                                        <p:tgtEl>
                                          <p:spTgt spid="254979">
                                            <p:txEl>
                                              <p:pRg st="0" end="0"/>
                                            </p:txEl>
                                          </p:spTgt>
                                        </p:tgtEl>
                                      </p:cBhvr>
                                      <p:from x="200000" y="450000"/>
                                      <p:to x="100000" y="100000"/>
                                    </p:animScale>
                                    <p:set>
                                      <p:cBhvr>
                                        <p:cTn id="10" dur="770" fill="hold"/>
                                        <p:tgtEl>
                                          <p:spTgt spid="254979">
                                            <p:txEl>
                                              <p:pRg st="0" end="0"/>
                                            </p:txEl>
                                          </p:spTgt>
                                        </p:tgtEl>
                                        <p:attrNameLst>
                                          <p:attrName>ppt_x</p:attrName>
                                        </p:attrNameLst>
                                      </p:cBhvr>
                                      <p:to>
                                        <p:strVal val="(0.5)"/>
                                      </p:to>
                                    </p:set>
                                    <p:anim from="(0.5)" to="(#ppt_x)" calcmode="lin" valueType="num">
                                      <p:cBhvr>
                                        <p:cTn id="11" dur="1230" accel="100000" fill="hold">
                                          <p:stCondLst>
                                            <p:cond delay="770"/>
                                          </p:stCondLst>
                                        </p:cTn>
                                        <p:tgtEl>
                                          <p:spTgt spid="254979">
                                            <p:txEl>
                                              <p:pRg st="0" end="0"/>
                                            </p:txEl>
                                          </p:spTgt>
                                        </p:tgtEl>
                                        <p:attrNameLst>
                                          <p:attrName>ppt_x</p:attrName>
                                        </p:attrNameLst>
                                      </p:cBhvr>
                                    </p:anim>
                                    <p:set>
                                      <p:cBhvr>
                                        <p:cTn id="12" dur="770" fill="hold"/>
                                        <p:tgtEl>
                                          <p:spTgt spid="254979">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254979">
                                            <p:txEl>
                                              <p:pRg st="0" end="0"/>
                                            </p:txEl>
                                          </p:spTgt>
                                        </p:tgtEl>
                                        <p:attrNameLst>
                                          <p:attrName>ppt_y</p:attrName>
                                        </p:attrNameLst>
                                      </p:cBhvr>
                                    </p:anim>
                                  </p:childTnLst>
                                </p:cTn>
                              </p:par>
                            </p:childTnLst>
                          </p:cTn>
                        </p:par>
                        <p:par>
                          <p:cTn id="14" fill="hold" nodeType="afterGroup">
                            <p:stCondLst>
                              <p:cond delay="2000"/>
                            </p:stCondLst>
                            <p:childTnLst>
                              <p:par>
                                <p:cTn id="15" presetID="51" presetClass="entr" presetSubtype="0" fill="hold" grpId="0" nodeType="afterEffect">
                                  <p:stCondLst>
                                    <p:cond delay="2000"/>
                                  </p:stCondLst>
                                  <p:childTnLst>
                                    <p:set>
                                      <p:cBhvr>
                                        <p:cTn id="16" dur="1" fill="hold">
                                          <p:stCondLst>
                                            <p:cond delay="0"/>
                                          </p:stCondLst>
                                        </p:cTn>
                                        <p:tgtEl>
                                          <p:spTgt spid="254979">
                                            <p:txEl>
                                              <p:pRg st="1" end="1"/>
                                            </p:txEl>
                                          </p:spTgt>
                                        </p:tgtEl>
                                        <p:attrNameLst>
                                          <p:attrName>style.visibility</p:attrName>
                                        </p:attrNameLst>
                                      </p:cBhvr>
                                      <p:to>
                                        <p:strVal val="visible"/>
                                      </p:to>
                                    </p:set>
                                    <p:animEffect transition="in" filter="fade">
                                      <p:cBhvr>
                                        <p:cTn id="17" dur="770" decel="100000"/>
                                        <p:tgtEl>
                                          <p:spTgt spid="254979">
                                            <p:txEl>
                                              <p:pRg st="1" end="1"/>
                                            </p:txEl>
                                          </p:spTgt>
                                        </p:tgtEl>
                                      </p:cBhvr>
                                    </p:animEffect>
                                    <p:animScale>
                                      <p:cBhvr>
                                        <p:cTn id="18" dur="770" decel="100000"/>
                                        <p:tgtEl>
                                          <p:spTgt spid="254979">
                                            <p:txEl>
                                              <p:pRg st="1" end="1"/>
                                            </p:txEl>
                                          </p:spTgt>
                                        </p:tgtEl>
                                      </p:cBhvr>
                                      <p:from x="10000" y="10000"/>
                                      <p:to x="200000" y="450000"/>
                                    </p:animScale>
                                    <p:animScale>
                                      <p:cBhvr>
                                        <p:cTn id="19" dur="1230" accel="100000" fill="hold">
                                          <p:stCondLst>
                                            <p:cond delay="770"/>
                                          </p:stCondLst>
                                        </p:cTn>
                                        <p:tgtEl>
                                          <p:spTgt spid="254979">
                                            <p:txEl>
                                              <p:pRg st="1" end="1"/>
                                            </p:txEl>
                                          </p:spTgt>
                                        </p:tgtEl>
                                      </p:cBhvr>
                                      <p:from x="200000" y="450000"/>
                                      <p:to x="100000" y="100000"/>
                                    </p:animScale>
                                    <p:set>
                                      <p:cBhvr>
                                        <p:cTn id="20" dur="770" fill="hold"/>
                                        <p:tgtEl>
                                          <p:spTgt spid="254979">
                                            <p:txEl>
                                              <p:pRg st="1" end="1"/>
                                            </p:txEl>
                                          </p:spTgt>
                                        </p:tgtEl>
                                        <p:attrNameLst>
                                          <p:attrName>ppt_x</p:attrName>
                                        </p:attrNameLst>
                                      </p:cBhvr>
                                      <p:to>
                                        <p:strVal val="(0.5)"/>
                                      </p:to>
                                    </p:set>
                                    <p:anim from="(0.5)" to="(#ppt_x)" calcmode="lin" valueType="num">
                                      <p:cBhvr>
                                        <p:cTn id="21" dur="1230" accel="100000" fill="hold">
                                          <p:stCondLst>
                                            <p:cond delay="770"/>
                                          </p:stCondLst>
                                        </p:cTn>
                                        <p:tgtEl>
                                          <p:spTgt spid="254979">
                                            <p:txEl>
                                              <p:pRg st="1" end="1"/>
                                            </p:txEl>
                                          </p:spTgt>
                                        </p:tgtEl>
                                        <p:attrNameLst>
                                          <p:attrName>ppt_x</p:attrName>
                                        </p:attrNameLst>
                                      </p:cBhvr>
                                    </p:anim>
                                    <p:set>
                                      <p:cBhvr>
                                        <p:cTn id="22" dur="770" fill="hold"/>
                                        <p:tgtEl>
                                          <p:spTgt spid="254979">
                                            <p:txEl>
                                              <p:pRg st="1" end="1"/>
                                            </p:txEl>
                                          </p:spTgt>
                                        </p:tgtEl>
                                        <p:attrNameLst>
                                          <p:attrName>ppt_y</p:attrName>
                                        </p:attrNameLst>
                                      </p:cBhvr>
                                      <p:to>
                                        <p:strVal val="(#ppt_y+0.4)"/>
                                      </p:to>
                                    </p:set>
                                    <p:anim from="(#ppt_y+0.4)" to="(#ppt_y)" calcmode="lin" valueType="num">
                                      <p:cBhvr>
                                        <p:cTn id="23" dur="1230" accel="100000" fill="hold">
                                          <p:stCondLst>
                                            <p:cond delay="770"/>
                                          </p:stCondLst>
                                        </p:cTn>
                                        <p:tgtEl>
                                          <p:spTgt spid="254979">
                                            <p:txEl>
                                              <p:pRg st="1" end="1"/>
                                            </p:txEl>
                                          </p:spTgt>
                                        </p:tgtEl>
                                        <p:attrNameLst>
                                          <p:attrName>ppt_y</p:attrName>
                                        </p:attrNameLst>
                                      </p:cBhvr>
                                    </p:anim>
                                  </p:childTnLst>
                                </p:cTn>
                              </p:par>
                            </p:childTnLst>
                          </p:cTn>
                        </p:par>
                        <p:par>
                          <p:cTn id="24" fill="hold" nodeType="afterGroup">
                            <p:stCondLst>
                              <p:cond delay="6000"/>
                            </p:stCondLst>
                            <p:childTnLst>
                              <p:par>
                                <p:cTn id="25" presetID="51" presetClass="entr" presetSubtype="0" fill="hold" grpId="0" nodeType="afterEffect">
                                  <p:stCondLst>
                                    <p:cond delay="2000"/>
                                  </p:stCondLst>
                                  <p:childTnLst>
                                    <p:set>
                                      <p:cBhvr>
                                        <p:cTn id="26" dur="1" fill="hold">
                                          <p:stCondLst>
                                            <p:cond delay="0"/>
                                          </p:stCondLst>
                                        </p:cTn>
                                        <p:tgtEl>
                                          <p:spTgt spid="254979">
                                            <p:txEl>
                                              <p:pRg st="2" end="2"/>
                                            </p:txEl>
                                          </p:spTgt>
                                        </p:tgtEl>
                                        <p:attrNameLst>
                                          <p:attrName>style.visibility</p:attrName>
                                        </p:attrNameLst>
                                      </p:cBhvr>
                                      <p:to>
                                        <p:strVal val="visible"/>
                                      </p:to>
                                    </p:set>
                                    <p:animEffect transition="in" filter="fade">
                                      <p:cBhvr>
                                        <p:cTn id="27" dur="770" decel="100000"/>
                                        <p:tgtEl>
                                          <p:spTgt spid="254979">
                                            <p:txEl>
                                              <p:pRg st="2" end="2"/>
                                            </p:txEl>
                                          </p:spTgt>
                                        </p:tgtEl>
                                      </p:cBhvr>
                                    </p:animEffect>
                                    <p:animScale>
                                      <p:cBhvr>
                                        <p:cTn id="28" dur="770" decel="100000"/>
                                        <p:tgtEl>
                                          <p:spTgt spid="254979">
                                            <p:txEl>
                                              <p:pRg st="2" end="2"/>
                                            </p:txEl>
                                          </p:spTgt>
                                        </p:tgtEl>
                                      </p:cBhvr>
                                      <p:from x="10000" y="10000"/>
                                      <p:to x="200000" y="450000"/>
                                    </p:animScale>
                                    <p:animScale>
                                      <p:cBhvr>
                                        <p:cTn id="29" dur="1230" accel="100000" fill="hold">
                                          <p:stCondLst>
                                            <p:cond delay="770"/>
                                          </p:stCondLst>
                                        </p:cTn>
                                        <p:tgtEl>
                                          <p:spTgt spid="254979">
                                            <p:txEl>
                                              <p:pRg st="2" end="2"/>
                                            </p:txEl>
                                          </p:spTgt>
                                        </p:tgtEl>
                                      </p:cBhvr>
                                      <p:from x="200000" y="450000"/>
                                      <p:to x="100000" y="100000"/>
                                    </p:animScale>
                                    <p:set>
                                      <p:cBhvr>
                                        <p:cTn id="30" dur="770" fill="hold"/>
                                        <p:tgtEl>
                                          <p:spTgt spid="254979">
                                            <p:txEl>
                                              <p:pRg st="2" end="2"/>
                                            </p:txEl>
                                          </p:spTgt>
                                        </p:tgtEl>
                                        <p:attrNameLst>
                                          <p:attrName>ppt_x</p:attrName>
                                        </p:attrNameLst>
                                      </p:cBhvr>
                                      <p:to>
                                        <p:strVal val="(0.5)"/>
                                      </p:to>
                                    </p:set>
                                    <p:anim from="(0.5)" to="(#ppt_x)" calcmode="lin" valueType="num">
                                      <p:cBhvr>
                                        <p:cTn id="31" dur="1230" accel="100000" fill="hold">
                                          <p:stCondLst>
                                            <p:cond delay="770"/>
                                          </p:stCondLst>
                                        </p:cTn>
                                        <p:tgtEl>
                                          <p:spTgt spid="254979">
                                            <p:txEl>
                                              <p:pRg st="2" end="2"/>
                                            </p:txEl>
                                          </p:spTgt>
                                        </p:tgtEl>
                                        <p:attrNameLst>
                                          <p:attrName>ppt_x</p:attrName>
                                        </p:attrNameLst>
                                      </p:cBhvr>
                                    </p:anim>
                                    <p:set>
                                      <p:cBhvr>
                                        <p:cTn id="32" dur="770" fill="hold"/>
                                        <p:tgtEl>
                                          <p:spTgt spid="254979">
                                            <p:txEl>
                                              <p:pRg st="2" end="2"/>
                                            </p:txEl>
                                          </p:spTgt>
                                        </p:tgtEl>
                                        <p:attrNameLst>
                                          <p:attrName>ppt_y</p:attrName>
                                        </p:attrNameLst>
                                      </p:cBhvr>
                                      <p:to>
                                        <p:strVal val="(#ppt_y+0.4)"/>
                                      </p:to>
                                    </p:set>
                                    <p:anim from="(#ppt_y+0.4)" to="(#ppt_y)" calcmode="lin" valueType="num">
                                      <p:cBhvr>
                                        <p:cTn id="33" dur="1230" accel="100000" fill="hold">
                                          <p:stCondLst>
                                            <p:cond delay="770"/>
                                          </p:stCondLst>
                                        </p:cTn>
                                        <p:tgtEl>
                                          <p:spTgt spid="254979">
                                            <p:txEl>
                                              <p:pRg st="2" end="2"/>
                                            </p:txEl>
                                          </p:spTgt>
                                        </p:tgtEl>
                                        <p:attrNameLst>
                                          <p:attrName>ppt_y</p:attrName>
                                        </p:attrNameLst>
                                      </p:cBhvr>
                                    </p:anim>
                                  </p:childTnLst>
                                </p:cTn>
                              </p:par>
                            </p:childTnLst>
                          </p:cTn>
                        </p:par>
                        <p:par>
                          <p:cTn id="34" fill="hold" nodeType="afterGroup">
                            <p:stCondLst>
                              <p:cond delay="10000"/>
                            </p:stCondLst>
                            <p:childTnLst>
                              <p:par>
                                <p:cTn id="35" presetID="51" presetClass="entr" presetSubtype="0" fill="hold" grpId="0" nodeType="afterEffect">
                                  <p:stCondLst>
                                    <p:cond delay="0"/>
                                  </p:stCondLst>
                                  <p:childTnLst>
                                    <p:set>
                                      <p:cBhvr>
                                        <p:cTn id="36" dur="1" fill="hold">
                                          <p:stCondLst>
                                            <p:cond delay="0"/>
                                          </p:stCondLst>
                                        </p:cTn>
                                        <p:tgtEl>
                                          <p:spTgt spid="254979">
                                            <p:txEl>
                                              <p:pRg st="3" end="3"/>
                                            </p:txEl>
                                          </p:spTgt>
                                        </p:tgtEl>
                                        <p:attrNameLst>
                                          <p:attrName>style.visibility</p:attrName>
                                        </p:attrNameLst>
                                      </p:cBhvr>
                                      <p:to>
                                        <p:strVal val="visible"/>
                                      </p:to>
                                    </p:set>
                                    <p:animEffect transition="in" filter="fade">
                                      <p:cBhvr>
                                        <p:cTn id="37" dur="770" decel="100000"/>
                                        <p:tgtEl>
                                          <p:spTgt spid="254979">
                                            <p:txEl>
                                              <p:pRg st="3" end="3"/>
                                            </p:txEl>
                                          </p:spTgt>
                                        </p:tgtEl>
                                      </p:cBhvr>
                                    </p:animEffect>
                                    <p:animScale>
                                      <p:cBhvr>
                                        <p:cTn id="38" dur="770" decel="100000"/>
                                        <p:tgtEl>
                                          <p:spTgt spid="254979">
                                            <p:txEl>
                                              <p:pRg st="3" end="3"/>
                                            </p:txEl>
                                          </p:spTgt>
                                        </p:tgtEl>
                                      </p:cBhvr>
                                      <p:from x="10000" y="10000"/>
                                      <p:to x="200000" y="450000"/>
                                    </p:animScale>
                                    <p:animScale>
                                      <p:cBhvr>
                                        <p:cTn id="39" dur="1230" accel="100000" fill="hold">
                                          <p:stCondLst>
                                            <p:cond delay="770"/>
                                          </p:stCondLst>
                                        </p:cTn>
                                        <p:tgtEl>
                                          <p:spTgt spid="254979">
                                            <p:txEl>
                                              <p:pRg st="3" end="3"/>
                                            </p:txEl>
                                          </p:spTgt>
                                        </p:tgtEl>
                                      </p:cBhvr>
                                      <p:from x="200000" y="450000"/>
                                      <p:to x="100000" y="100000"/>
                                    </p:animScale>
                                    <p:set>
                                      <p:cBhvr>
                                        <p:cTn id="40" dur="770" fill="hold"/>
                                        <p:tgtEl>
                                          <p:spTgt spid="254979">
                                            <p:txEl>
                                              <p:pRg st="3" end="3"/>
                                            </p:txEl>
                                          </p:spTgt>
                                        </p:tgtEl>
                                        <p:attrNameLst>
                                          <p:attrName>ppt_x</p:attrName>
                                        </p:attrNameLst>
                                      </p:cBhvr>
                                      <p:to>
                                        <p:strVal val="(0.5)"/>
                                      </p:to>
                                    </p:set>
                                    <p:anim from="(0.5)" to="(#ppt_x)" calcmode="lin" valueType="num">
                                      <p:cBhvr>
                                        <p:cTn id="41" dur="1230" accel="100000" fill="hold">
                                          <p:stCondLst>
                                            <p:cond delay="770"/>
                                          </p:stCondLst>
                                        </p:cTn>
                                        <p:tgtEl>
                                          <p:spTgt spid="254979">
                                            <p:txEl>
                                              <p:pRg st="3" end="3"/>
                                            </p:txEl>
                                          </p:spTgt>
                                        </p:tgtEl>
                                        <p:attrNameLst>
                                          <p:attrName>ppt_x</p:attrName>
                                        </p:attrNameLst>
                                      </p:cBhvr>
                                    </p:anim>
                                    <p:set>
                                      <p:cBhvr>
                                        <p:cTn id="42" dur="770" fill="hold"/>
                                        <p:tgtEl>
                                          <p:spTgt spid="254979">
                                            <p:txEl>
                                              <p:pRg st="3" end="3"/>
                                            </p:txEl>
                                          </p:spTgt>
                                        </p:tgtEl>
                                        <p:attrNameLst>
                                          <p:attrName>ppt_y</p:attrName>
                                        </p:attrNameLst>
                                      </p:cBhvr>
                                      <p:to>
                                        <p:strVal val="(#ppt_y+0.4)"/>
                                      </p:to>
                                    </p:set>
                                    <p:anim from="(#ppt_y+0.4)" to="(#ppt_y)" calcmode="lin" valueType="num">
                                      <p:cBhvr>
                                        <p:cTn id="43" dur="1230" accel="100000" fill="hold">
                                          <p:stCondLst>
                                            <p:cond delay="770"/>
                                          </p:stCondLst>
                                        </p:cTn>
                                        <p:tgtEl>
                                          <p:spTgt spid="254979">
                                            <p:txEl>
                                              <p:pRg st="3" end="3"/>
                                            </p:txEl>
                                          </p:spTgt>
                                        </p:tgtEl>
                                        <p:attrNameLst>
                                          <p:attrName>ppt_y</p:attrName>
                                        </p:attrNameLst>
                                      </p:cBhvr>
                                    </p:anim>
                                  </p:childTnLst>
                                </p:cTn>
                              </p:par>
                            </p:childTnLst>
                          </p:cTn>
                        </p:par>
                        <p:par>
                          <p:cTn id="44" fill="hold" nodeType="afterGroup">
                            <p:stCondLst>
                              <p:cond delay="12000"/>
                            </p:stCondLst>
                            <p:childTnLst>
                              <p:par>
                                <p:cTn id="45" presetID="51" presetClass="entr" presetSubtype="0" fill="hold" grpId="0" nodeType="afterEffect">
                                  <p:stCondLst>
                                    <p:cond delay="0"/>
                                  </p:stCondLst>
                                  <p:childTnLst>
                                    <p:set>
                                      <p:cBhvr>
                                        <p:cTn id="46" dur="1" fill="hold">
                                          <p:stCondLst>
                                            <p:cond delay="0"/>
                                          </p:stCondLst>
                                        </p:cTn>
                                        <p:tgtEl>
                                          <p:spTgt spid="254979">
                                            <p:txEl>
                                              <p:pRg st="5" end="5"/>
                                            </p:txEl>
                                          </p:spTgt>
                                        </p:tgtEl>
                                        <p:attrNameLst>
                                          <p:attrName>style.visibility</p:attrName>
                                        </p:attrNameLst>
                                      </p:cBhvr>
                                      <p:to>
                                        <p:strVal val="visible"/>
                                      </p:to>
                                    </p:set>
                                    <p:animEffect transition="in" filter="fade">
                                      <p:cBhvr>
                                        <p:cTn id="47" dur="770" decel="100000"/>
                                        <p:tgtEl>
                                          <p:spTgt spid="254979">
                                            <p:txEl>
                                              <p:pRg st="5" end="5"/>
                                            </p:txEl>
                                          </p:spTgt>
                                        </p:tgtEl>
                                      </p:cBhvr>
                                    </p:animEffect>
                                    <p:animScale>
                                      <p:cBhvr>
                                        <p:cTn id="48" dur="770" decel="100000"/>
                                        <p:tgtEl>
                                          <p:spTgt spid="254979">
                                            <p:txEl>
                                              <p:pRg st="5" end="5"/>
                                            </p:txEl>
                                          </p:spTgt>
                                        </p:tgtEl>
                                      </p:cBhvr>
                                      <p:from x="10000" y="10000"/>
                                      <p:to x="200000" y="450000"/>
                                    </p:animScale>
                                    <p:animScale>
                                      <p:cBhvr>
                                        <p:cTn id="49" dur="1230" accel="100000" fill="hold">
                                          <p:stCondLst>
                                            <p:cond delay="770"/>
                                          </p:stCondLst>
                                        </p:cTn>
                                        <p:tgtEl>
                                          <p:spTgt spid="254979">
                                            <p:txEl>
                                              <p:pRg st="5" end="5"/>
                                            </p:txEl>
                                          </p:spTgt>
                                        </p:tgtEl>
                                      </p:cBhvr>
                                      <p:from x="200000" y="450000"/>
                                      <p:to x="100000" y="100000"/>
                                    </p:animScale>
                                    <p:set>
                                      <p:cBhvr>
                                        <p:cTn id="50" dur="770" fill="hold"/>
                                        <p:tgtEl>
                                          <p:spTgt spid="254979">
                                            <p:txEl>
                                              <p:pRg st="5" end="5"/>
                                            </p:txEl>
                                          </p:spTgt>
                                        </p:tgtEl>
                                        <p:attrNameLst>
                                          <p:attrName>ppt_x</p:attrName>
                                        </p:attrNameLst>
                                      </p:cBhvr>
                                      <p:to>
                                        <p:strVal val="(0.5)"/>
                                      </p:to>
                                    </p:set>
                                    <p:anim from="(0.5)" to="(#ppt_x)" calcmode="lin" valueType="num">
                                      <p:cBhvr>
                                        <p:cTn id="51" dur="1230" accel="100000" fill="hold">
                                          <p:stCondLst>
                                            <p:cond delay="770"/>
                                          </p:stCondLst>
                                        </p:cTn>
                                        <p:tgtEl>
                                          <p:spTgt spid="254979">
                                            <p:txEl>
                                              <p:pRg st="5" end="5"/>
                                            </p:txEl>
                                          </p:spTgt>
                                        </p:tgtEl>
                                        <p:attrNameLst>
                                          <p:attrName>ppt_x</p:attrName>
                                        </p:attrNameLst>
                                      </p:cBhvr>
                                    </p:anim>
                                    <p:set>
                                      <p:cBhvr>
                                        <p:cTn id="52" dur="770" fill="hold"/>
                                        <p:tgtEl>
                                          <p:spTgt spid="254979">
                                            <p:txEl>
                                              <p:pRg st="5" end="5"/>
                                            </p:txEl>
                                          </p:spTgt>
                                        </p:tgtEl>
                                        <p:attrNameLst>
                                          <p:attrName>ppt_y</p:attrName>
                                        </p:attrNameLst>
                                      </p:cBhvr>
                                      <p:to>
                                        <p:strVal val="(#ppt_y+0.4)"/>
                                      </p:to>
                                    </p:set>
                                    <p:anim from="(#ppt_y+0.4)" to="(#ppt_y)" calcmode="lin" valueType="num">
                                      <p:cBhvr>
                                        <p:cTn id="53" dur="1230" accel="100000" fill="hold">
                                          <p:stCondLst>
                                            <p:cond delay="770"/>
                                          </p:stCondLst>
                                        </p:cTn>
                                        <p:tgtEl>
                                          <p:spTgt spid="254979">
                                            <p:txEl>
                                              <p:pRg st="5" end="5"/>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Slide Number Placeholder 5"/>
          <p:cNvSpPr>
            <a:spLocks noGrp="1"/>
          </p:cNvSpPr>
          <p:nvPr>
            <p:ph type="sldNum" sz="quarter" idx="11"/>
          </p:nvPr>
        </p:nvSpPr>
        <p:spPr>
          <a:noFill/>
        </p:spPr>
        <p:txBody>
          <a:bodyPr/>
          <a:lstStyle/>
          <a:p>
            <a:fld id="{47BBF5A2-44F8-480B-A84E-BD54DAD0E9A2}" type="slidenum">
              <a:rPr lang="he-IL" smtClean="0"/>
              <a:pPr/>
              <a:t>73</a:t>
            </a:fld>
            <a:endParaRPr lang="en-US" smtClean="0"/>
          </a:p>
        </p:txBody>
      </p:sp>
      <p:sp>
        <p:nvSpPr>
          <p:cNvPr id="76803" name="Rectangle 2"/>
          <p:cNvSpPr>
            <a:spLocks noGrp="1" noChangeArrowheads="1"/>
          </p:cNvSpPr>
          <p:nvPr>
            <p:ph type="title"/>
          </p:nvPr>
        </p:nvSpPr>
        <p:spPr>
          <a:xfrm>
            <a:off x="827088" y="0"/>
            <a:ext cx="7158037" cy="1412875"/>
          </a:xfrm>
        </p:spPr>
        <p:txBody>
          <a:bodyPr/>
          <a:lstStyle/>
          <a:p>
            <a:pPr eaLnBrk="1" hangingPunct="1"/>
            <a:r>
              <a:rPr lang="he-IL" altLang="en-US" smtClean="0"/>
              <a:t>תרגיל כיתה </a:t>
            </a:r>
            <a:endParaRPr lang="en-US" smtClean="0"/>
          </a:p>
        </p:txBody>
      </p:sp>
      <p:graphicFrame>
        <p:nvGraphicFramePr>
          <p:cNvPr id="259140" name="Group 68"/>
          <p:cNvGraphicFramePr>
            <a:graphicFrameLocks noGrp="1"/>
          </p:cNvGraphicFramePr>
          <p:nvPr>
            <p:ph sz="half" idx="2"/>
          </p:nvPr>
        </p:nvGraphicFramePr>
        <p:xfrm>
          <a:off x="468313" y="1773238"/>
          <a:ext cx="8280400" cy="3972369"/>
        </p:xfrm>
        <a:graphic>
          <a:graphicData uri="http://schemas.openxmlformats.org/drawingml/2006/table">
            <a:tbl>
              <a:tblPr rtl="1"/>
              <a:tblGrid>
                <a:gridCol w="2952750"/>
                <a:gridCol w="1690688"/>
                <a:gridCol w="1779587"/>
                <a:gridCol w="1857375"/>
              </a:tblGrid>
              <a:tr h="396177">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000" b="1" i="0" u="none" strike="noStrike" cap="none" normalizeH="0" baseline="0" smtClean="0">
                          <a:ln>
                            <a:noFill/>
                          </a:ln>
                          <a:solidFill>
                            <a:schemeClr val="tx1"/>
                          </a:solidFill>
                          <a:effectLst/>
                          <a:latin typeface="Times New Roman" pitchFamily="18" charset="0"/>
                          <a:cs typeface="Times New Roman" pitchFamily="18" charset="0"/>
                        </a:rPr>
                        <a:t>משתנה</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000" b="1" i="0" u="none" strike="noStrike" cap="none" normalizeH="0" baseline="0" smtClean="0">
                          <a:ln>
                            <a:noFill/>
                          </a:ln>
                          <a:solidFill>
                            <a:schemeClr val="tx1"/>
                          </a:solidFill>
                          <a:effectLst/>
                          <a:latin typeface="Times New Roman" pitchFamily="18" charset="0"/>
                          <a:cs typeface="Times New Roman" pitchFamily="18" charset="0"/>
                        </a:rPr>
                        <a:t>איכותי / כמותי</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000" b="1" i="0" u="none" strike="noStrike" cap="none" normalizeH="0" baseline="0" smtClean="0">
                          <a:ln>
                            <a:noFill/>
                          </a:ln>
                          <a:solidFill>
                            <a:schemeClr val="tx1"/>
                          </a:solidFill>
                          <a:effectLst/>
                          <a:latin typeface="Times New Roman" pitchFamily="18" charset="0"/>
                          <a:cs typeface="Times New Roman" pitchFamily="18" charset="0"/>
                        </a:rPr>
                        <a:t>בדיד / רציף</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000" b="1" i="0" u="none" strike="noStrike" cap="none" normalizeH="0" baseline="0" smtClean="0">
                          <a:ln>
                            <a:noFill/>
                          </a:ln>
                          <a:solidFill>
                            <a:schemeClr val="tx1"/>
                          </a:solidFill>
                          <a:effectLst/>
                          <a:latin typeface="Times New Roman" pitchFamily="18" charset="0"/>
                          <a:cs typeface="Times New Roman" pitchFamily="18" charset="0"/>
                        </a:rPr>
                        <a:t>סולם מדידה</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r>
              <a:tr h="396177">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000" b="0" i="0" u="none" strike="noStrike" cap="none" normalizeH="0" baseline="0" smtClean="0">
                          <a:ln>
                            <a:noFill/>
                          </a:ln>
                          <a:solidFill>
                            <a:schemeClr val="tx1"/>
                          </a:solidFill>
                          <a:effectLst/>
                          <a:latin typeface="Times New Roman" pitchFamily="18" charset="0"/>
                          <a:cs typeface="Times New Roman" pitchFamily="18" charset="0"/>
                        </a:rPr>
                        <a:t>מצב משפחתי</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96177">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000" b="0" i="0" u="none" strike="noStrike" cap="none" normalizeH="0" baseline="0" smtClean="0">
                          <a:ln>
                            <a:noFill/>
                          </a:ln>
                          <a:solidFill>
                            <a:schemeClr val="tx1"/>
                          </a:solidFill>
                          <a:effectLst/>
                          <a:latin typeface="Times New Roman" pitchFamily="18" charset="0"/>
                          <a:cs typeface="Times New Roman" pitchFamily="18" charset="0"/>
                        </a:rPr>
                        <a:t>סוג דם</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96177">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000" b="0" i="0" u="none" strike="noStrike" cap="none" normalizeH="0" baseline="0" smtClean="0">
                          <a:ln>
                            <a:noFill/>
                          </a:ln>
                          <a:solidFill>
                            <a:schemeClr val="tx1"/>
                          </a:solidFill>
                          <a:effectLst/>
                          <a:latin typeface="Times New Roman" pitchFamily="18" charset="0"/>
                          <a:cs typeface="Times New Roman" pitchFamily="18" charset="0"/>
                        </a:rPr>
                        <a:t>שנות לימוד</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06335">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000" b="0" i="0" u="none" strike="noStrike" cap="none" normalizeH="0" baseline="0" smtClean="0">
                          <a:ln>
                            <a:noFill/>
                          </a:ln>
                          <a:solidFill>
                            <a:schemeClr val="tx1"/>
                          </a:solidFill>
                          <a:effectLst/>
                          <a:latin typeface="Times New Roman" pitchFamily="18" charset="0"/>
                          <a:cs typeface="Times New Roman" pitchFamily="18" charset="0"/>
                        </a:rPr>
                        <a:t>השכלה </a:t>
                      </a: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(יסודית / תיכונית / אקדמית)</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96177">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000" b="0" i="0" u="none" strike="noStrike" cap="none" normalizeH="0" baseline="0" smtClean="0">
                          <a:ln>
                            <a:noFill/>
                          </a:ln>
                          <a:solidFill>
                            <a:schemeClr val="tx1"/>
                          </a:solidFill>
                          <a:effectLst/>
                          <a:latin typeface="Times New Roman" pitchFamily="18" charset="0"/>
                          <a:cs typeface="Times New Roman" pitchFamily="18" charset="0"/>
                        </a:rPr>
                        <a:t>מספר טלפון</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96177">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000" b="0" i="0" u="none" strike="noStrike" cap="none" normalizeH="0" baseline="0" smtClean="0">
                          <a:ln>
                            <a:noFill/>
                          </a:ln>
                          <a:solidFill>
                            <a:schemeClr val="tx1"/>
                          </a:solidFill>
                          <a:effectLst/>
                          <a:latin typeface="Times New Roman" pitchFamily="18" charset="0"/>
                          <a:cs typeface="Times New Roman" pitchFamily="18" charset="0"/>
                        </a:rPr>
                        <a:t>מספר ת.ז.</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96177">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000" b="0" i="0" u="none" strike="noStrike" cap="none" normalizeH="0" baseline="0" smtClean="0">
                          <a:ln>
                            <a:noFill/>
                          </a:ln>
                          <a:solidFill>
                            <a:schemeClr val="tx1"/>
                          </a:solidFill>
                          <a:effectLst/>
                          <a:latin typeface="Times New Roman" pitchFamily="18" charset="0"/>
                          <a:cs typeface="Times New Roman" pitchFamily="18" charset="0"/>
                        </a:rPr>
                        <a:t>גיל</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96177">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000" b="0" i="0" u="none" strike="noStrike" cap="none" normalizeH="0" baseline="0" smtClean="0">
                          <a:ln>
                            <a:noFill/>
                          </a:ln>
                          <a:solidFill>
                            <a:schemeClr val="tx1"/>
                          </a:solidFill>
                          <a:effectLst/>
                          <a:latin typeface="Times New Roman" pitchFamily="18" charset="0"/>
                          <a:cs typeface="Times New Roman" pitchFamily="18" charset="0"/>
                        </a:rPr>
                        <a:t>משקל</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96177">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2000" b="0" i="0" u="none" strike="noStrike" cap="none" normalizeH="0" baseline="0" smtClean="0">
                          <a:ln>
                            <a:noFill/>
                          </a:ln>
                          <a:solidFill>
                            <a:schemeClr val="tx1"/>
                          </a:solidFill>
                          <a:effectLst/>
                          <a:latin typeface="Times New Roman" pitchFamily="18" charset="0"/>
                          <a:cs typeface="Times New Roman" pitchFamily="18" charset="0"/>
                        </a:rPr>
                        <a:t>מספר בית</a:t>
                      </a:r>
                      <a:endParaRPr kumimoji="0" lang="en-US"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2000" b="0" i="0" u="none" strike="noStrike" cap="none" normalizeH="0" baseline="0" smtClean="0">
                        <a:ln>
                          <a:noFill/>
                        </a:ln>
                        <a:solidFill>
                          <a:schemeClr val="tx1"/>
                        </a:solidFill>
                        <a:effectLst/>
                        <a:latin typeface="Times New Roman" pitchFamily="18" charset="0"/>
                        <a:cs typeface="Times New Roman" pitchFamily="18" charset="0"/>
                      </a:endParaRPr>
                    </a:p>
                  </a:txBody>
                  <a:tcPr marT="45713" marB="4571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591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Slide Number Placeholder 4"/>
          <p:cNvSpPr>
            <a:spLocks noGrp="1"/>
          </p:cNvSpPr>
          <p:nvPr>
            <p:ph type="sldNum" sz="quarter" idx="11"/>
          </p:nvPr>
        </p:nvSpPr>
        <p:spPr>
          <a:noFill/>
        </p:spPr>
        <p:txBody>
          <a:bodyPr/>
          <a:lstStyle/>
          <a:p>
            <a:fld id="{3B272FB5-1BC5-47DC-8479-3BDD9F9DC42D}" type="slidenum">
              <a:rPr lang="he-IL" smtClean="0"/>
              <a:pPr/>
              <a:t>74</a:t>
            </a:fld>
            <a:endParaRPr lang="en-US" smtClean="0"/>
          </a:p>
        </p:txBody>
      </p:sp>
      <p:sp>
        <p:nvSpPr>
          <p:cNvPr id="261122" name="Rectangle 2"/>
          <p:cNvSpPr>
            <a:spLocks noGrp="1" noChangeArrowheads="1"/>
          </p:cNvSpPr>
          <p:nvPr>
            <p:ph type="body" idx="1"/>
          </p:nvPr>
        </p:nvSpPr>
        <p:spPr>
          <a:xfrm>
            <a:off x="827088" y="1773238"/>
            <a:ext cx="7958137" cy="4238625"/>
          </a:xfrm>
        </p:spPr>
        <p:txBody>
          <a:bodyPr/>
          <a:lstStyle/>
          <a:p>
            <a:pPr marL="609600" indent="-609600" algn="just" eaLnBrk="1" hangingPunct="1">
              <a:lnSpc>
                <a:spcPct val="110000"/>
              </a:lnSpc>
              <a:buFont typeface="Wingdings" pitchFamily="2" charset="2"/>
              <a:buNone/>
            </a:pPr>
            <a:r>
              <a:rPr lang="he-IL" sz="2700" smtClean="0"/>
              <a:t>בהתייחס למאמר אתר את משתני המחקר וציין לגבי כל משתנה:</a:t>
            </a:r>
          </a:p>
          <a:p>
            <a:pPr marL="990600" lvl="1" indent="-533400" algn="just" eaLnBrk="1" hangingPunct="1">
              <a:lnSpc>
                <a:spcPct val="110000"/>
              </a:lnSpc>
              <a:buClr>
                <a:srgbClr val="0000FF"/>
              </a:buClr>
              <a:buFont typeface="Wingdings" pitchFamily="2" charset="2"/>
              <a:buChar char="§"/>
            </a:pPr>
            <a:r>
              <a:rPr lang="he-IL" sz="2300" smtClean="0"/>
              <a:t>האם הוא תלוי או בלתי תלוי.</a:t>
            </a:r>
          </a:p>
          <a:p>
            <a:pPr marL="990600" lvl="1" indent="-533400" algn="just" eaLnBrk="1" hangingPunct="1">
              <a:lnSpc>
                <a:spcPct val="110000"/>
              </a:lnSpc>
              <a:buClr>
                <a:srgbClr val="0000FF"/>
              </a:buClr>
              <a:buFont typeface="Wingdings" pitchFamily="2" charset="2"/>
              <a:buChar char="§"/>
            </a:pPr>
            <a:r>
              <a:rPr lang="he-IL" sz="2300" smtClean="0"/>
              <a:t>האם הוא איכותי או כמותי.</a:t>
            </a:r>
          </a:p>
          <a:p>
            <a:pPr marL="990600" lvl="1" indent="-533400" algn="just" eaLnBrk="1" hangingPunct="1">
              <a:lnSpc>
                <a:spcPct val="110000"/>
              </a:lnSpc>
              <a:buClr>
                <a:srgbClr val="0000FF"/>
              </a:buClr>
              <a:buFont typeface="Wingdings" pitchFamily="2" charset="2"/>
              <a:buChar char="§"/>
            </a:pPr>
            <a:r>
              <a:rPr lang="he-IL" sz="2300" smtClean="0"/>
              <a:t>האם הוא בדיד או רציף.</a:t>
            </a:r>
          </a:p>
          <a:p>
            <a:pPr marL="990600" lvl="1" indent="-533400" algn="just" eaLnBrk="1" hangingPunct="1">
              <a:lnSpc>
                <a:spcPct val="110000"/>
              </a:lnSpc>
              <a:buClr>
                <a:srgbClr val="0000FF"/>
              </a:buClr>
              <a:buFont typeface="Wingdings" pitchFamily="2" charset="2"/>
              <a:buChar char="§"/>
            </a:pPr>
            <a:r>
              <a:rPr lang="he-IL" sz="2300" smtClean="0"/>
              <a:t>באיזה סולם הוא נתון.</a:t>
            </a:r>
          </a:p>
        </p:txBody>
      </p:sp>
      <p:sp>
        <p:nvSpPr>
          <p:cNvPr id="77828" name="Rectangle 3"/>
          <p:cNvSpPr>
            <a:spLocks noChangeArrowheads="1"/>
          </p:cNvSpPr>
          <p:nvPr/>
        </p:nvSpPr>
        <p:spPr bwMode="auto">
          <a:xfrm>
            <a:off x="827088" y="188913"/>
            <a:ext cx="7561262" cy="1216025"/>
          </a:xfrm>
          <a:prstGeom prst="rect">
            <a:avLst/>
          </a:prstGeom>
          <a:noFill/>
          <a:ln w="9525">
            <a:noFill/>
            <a:miter lim="800000"/>
            <a:headEnd/>
            <a:tailEnd/>
          </a:ln>
        </p:spPr>
        <p:txBody>
          <a:bodyPr anchor="b"/>
          <a:lstStyle/>
          <a:p>
            <a:pPr algn="l"/>
            <a:r>
              <a:rPr lang="he-IL" sz="2900">
                <a:solidFill>
                  <a:schemeClr val="tx2"/>
                </a:solidFill>
              </a:rPr>
              <a:t>תרגיל כיתה</a:t>
            </a:r>
            <a:endParaRPr lang="en-US" sz="290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8" presetClass="entr" presetSubtype="0" accel="50000" fill="hold" grpId="0" nodeType="clickEffect">
                                  <p:stCondLst>
                                    <p:cond delay="0"/>
                                  </p:stCondLst>
                                  <p:iterate type="wd">
                                    <p:tmPct val="30000"/>
                                  </p:iterate>
                                  <p:childTnLst>
                                    <p:set>
                                      <p:cBhvr>
                                        <p:cTn id="6" dur="1" fill="hold">
                                          <p:stCondLst>
                                            <p:cond delay="0"/>
                                          </p:stCondLst>
                                        </p:cTn>
                                        <p:tgtEl>
                                          <p:spTgt spid="261122">
                                            <p:txEl>
                                              <p:pRg st="0" end="0"/>
                                            </p:txEl>
                                          </p:spTgt>
                                        </p:tgtEl>
                                        <p:attrNameLst>
                                          <p:attrName>style.visibility</p:attrName>
                                        </p:attrNameLst>
                                      </p:cBhvr>
                                      <p:to>
                                        <p:strVal val="visible"/>
                                      </p:to>
                                    </p:set>
                                    <p:set>
                                      <p:cBhvr>
                                        <p:cTn id="7" dur="455" fill="hold">
                                          <p:stCondLst>
                                            <p:cond delay="0"/>
                                          </p:stCondLst>
                                        </p:cTn>
                                        <p:tgtEl>
                                          <p:spTgt spid="261122">
                                            <p:txEl>
                                              <p:pRg st="0" end="0"/>
                                            </p:txEl>
                                          </p:spTgt>
                                        </p:tgtEl>
                                        <p:attrNameLst>
                                          <p:attrName>style.rotation</p:attrName>
                                        </p:attrNameLst>
                                      </p:cBhvr>
                                      <p:to>
                                        <p:strVal val="-45.0"/>
                                      </p:to>
                                    </p:set>
                                    <p:anim calcmode="lin" valueType="num">
                                      <p:cBhvr>
                                        <p:cTn id="8" dur="455" fill="hold">
                                          <p:stCondLst>
                                            <p:cond delay="455"/>
                                          </p:stCondLst>
                                        </p:cTn>
                                        <p:tgtEl>
                                          <p:spTgt spid="261122">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61122">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61122">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61122">
                                            <p:txEl>
                                              <p:pRg st="0" end="0"/>
                                            </p:txEl>
                                          </p:spTgt>
                                        </p:tgtEl>
                                        <p:attrNameLst>
                                          <p:attrName>ppt_y</p:attrName>
                                        </p:attrNameLst>
                                      </p:cBhvr>
                                      <p:tavLst>
                                        <p:tav tm="0">
                                          <p:val>
                                            <p:strVal val="#ppt_y-(0.354*#ppt_w-0.172*#ppt_h)"/>
                                          </p:val>
                                        </p:tav>
                                        <p:tav tm="100000">
                                          <p:val>
                                            <p:strVal val="#ppt_y"/>
                                          </p:val>
                                        </p:tav>
                                      </p:tavLst>
                                    </p:anim>
                                  </p:childTnLst>
                                </p:cTn>
                              </p:par>
                              <p:par>
                                <p:cTn id="12" presetID="38" presetClass="entr" presetSubtype="0" accel="50000" fill="hold" grpId="0" nodeType="withEffect">
                                  <p:stCondLst>
                                    <p:cond delay="0"/>
                                  </p:stCondLst>
                                  <p:iterate type="wd">
                                    <p:tmPct val="30000"/>
                                  </p:iterate>
                                  <p:childTnLst>
                                    <p:set>
                                      <p:cBhvr>
                                        <p:cTn id="13" dur="1" fill="hold">
                                          <p:stCondLst>
                                            <p:cond delay="0"/>
                                          </p:stCondLst>
                                        </p:cTn>
                                        <p:tgtEl>
                                          <p:spTgt spid="261122">
                                            <p:txEl>
                                              <p:pRg st="1" end="1"/>
                                            </p:txEl>
                                          </p:spTgt>
                                        </p:tgtEl>
                                        <p:attrNameLst>
                                          <p:attrName>style.visibility</p:attrName>
                                        </p:attrNameLst>
                                      </p:cBhvr>
                                      <p:to>
                                        <p:strVal val="visible"/>
                                      </p:to>
                                    </p:set>
                                    <p:set>
                                      <p:cBhvr>
                                        <p:cTn id="14" dur="455" fill="hold">
                                          <p:stCondLst>
                                            <p:cond delay="0"/>
                                          </p:stCondLst>
                                        </p:cTn>
                                        <p:tgtEl>
                                          <p:spTgt spid="261122">
                                            <p:txEl>
                                              <p:pRg st="1" end="1"/>
                                            </p:txEl>
                                          </p:spTgt>
                                        </p:tgtEl>
                                        <p:attrNameLst>
                                          <p:attrName>style.rotation</p:attrName>
                                        </p:attrNameLst>
                                      </p:cBhvr>
                                      <p:to>
                                        <p:strVal val="-45.0"/>
                                      </p:to>
                                    </p:set>
                                    <p:anim calcmode="lin" valueType="num">
                                      <p:cBhvr>
                                        <p:cTn id="15" dur="455" fill="hold">
                                          <p:stCondLst>
                                            <p:cond delay="455"/>
                                          </p:stCondLst>
                                        </p:cTn>
                                        <p:tgtEl>
                                          <p:spTgt spid="261122">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6" dur="455" fill="hold">
                                          <p:stCondLst>
                                            <p:cond delay="0"/>
                                          </p:stCondLst>
                                        </p:cTn>
                                        <p:tgtEl>
                                          <p:spTgt spid="261122">
                                            <p:txEl>
                                              <p:pRg st="1" end="1"/>
                                            </p:txEl>
                                          </p:spTgt>
                                        </p:tgtEl>
                                        <p:attrNameLst>
                                          <p:attrName>ppt_y</p:attrName>
                                        </p:attrNameLst>
                                      </p:cBhvr>
                                      <p:tavLst>
                                        <p:tav tm="0">
                                          <p:val>
                                            <p:strVal val="#ppt_y-1"/>
                                          </p:val>
                                        </p:tav>
                                        <p:tav tm="100000">
                                          <p:val>
                                            <p:strVal val="#ppt_y-(0.354*#ppt_w-0.172*#ppt_h)"/>
                                          </p:val>
                                        </p:tav>
                                      </p:tavLst>
                                    </p:anim>
                                    <p:anim calcmode="lin" valueType="num">
                                      <p:cBhvr>
                                        <p:cTn id="17" dur="156" decel="50000" autoRev="1" fill="hold">
                                          <p:stCondLst>
                                            <p:cond delay="455"/>
                                          </p:stCondLst>
                                        </p:cTn>
                                        <p:tgtEl>
                                          <p:spTgt spid="261122">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18" dur="136" fill="hold">
                                          <p:stCondLst>
                                            <p:cond delay="864"/>
                                          </p:stCondLst>
                                        </p:cTn>
                                        <p:tgtEl>
                                          <p:spTgt spid="261122">
                                            <p:txEl>
                                              <p:pRg st="1" end="1"/>
                                            </p:txEl>
                                          </p:spTgt>
                                        </p:tgtEl>
                                        <p:attrNameLst>
                                          <p:attrName>ppt_y</p:attrName>
                                        </p:attrNameLst>
                                      </p:cBhvr>
                                      <p:tavLst>
                                        <p:tav tm="0">
                                          <p:val>
                                            <p:strVal val="#ppt_y-(0.354*#ppt_w-0.172*#ppt_h)"/>
                                          </p:val>
                                        </p:tav>
                                        <p:tav tm="100000">
                                          <p:val>
                                            <p:strVal val="#ppt_y"/>
                                          </p:val>
                                        </p:tav>
                                      </p:tavLst>
                                    </p:anim>
                                  </p:childTnLst>
                                </p:cTn>
                              </p:par>
                              <p:par>
                                <p:cTn id="19" presetID="38" presetClass="entr" presetSubtype="0" accel="50000" fill="hold" grpId="0" nodeType="withEffect">
                                  <p:stCondLst>
                                    <p:cond delay="0"/>
                                  </p:stCondLst>
                                  <p:iterate type="wd">
                                    <p:tmPct val="30000"/>
                                  </p:iterate>
                                  <p:childTnLst>
                                    <p:set>
                                      <p:cBhvr>
                                        <p:cTn id="20" dur="1" fill="hold">
                                          <p:stCondLst>
                                            <p:cond delay="0"/>
                                          </p:stCondLst>
                                        </p:cTn>
                                        <p:tgtEl>
                                          <p:spTgt spid="261122">
                                            <p:txEl>
                                              <p:pRg st="2" end="2"/>
                                            </p:txEl>
                                          </p:spTgt>
                                        </p:tgtEl>
                                        <p:attrNameLst>
                                          <p:attrName>style.visibility</p:attrName>
                                        </p:attrNameLst>
                                      </p:cBhvr>
                                      <p:to>
                                        <p:strVal val="visible"/>
                                      </p:to>
                                    </p:set>
                                    <p:set>
                                      <p:cBhvr>
                                        <p:cTn id="21" dur="455" fill="hold">
                                          <p:stCondLst>
                                            <p:cond delay="0"/>
                                          </p:stCondLst>
                                        </p:cTn>
                                        <p:tgtEl>
                                          <p:spTgt spid="261122">
                                            <p:txEl>
                                              <p:pRg st="2" end="2"/>
                                            </p:txEl>
                                          </p:spTgt>
                                        </p:tgtEl>
                                        <p:attrNameLst>
                                          <p:attrName>style.rotation</p:attrName>
                                        </p:attrNameLst>
                                      </p:cBhvr>
                                      <p:to>
                                        <p:strVal val="-45.0"/>
                                      </p:to>
                                    </p:set>
                                    <p:anim calcmode="lin" valueType="num">
                                      <p:cBhvr>
                                        <p:cTn id="22" dur="455" fill="hold">
                                          <p:stCondLst>
                                            <p:cond delay="455"/>
                                          </p:stCondLst>
                                        </p:cTn>
                                        <p:tgtEl>
                                          <p:spTgt spid="261122">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23" dur="455" fill="hold">
                                          <p:stCondLst>
                                            <p:cond delay="0"/>
                                          </p:stCondLst>
                                        </p:cTn>
                                        <p:tgtEl>
                                          <p:spTgt spid="261122">
                                            <p:txEl>
                                              <p:pRg st="2" end="2"/>
                                            </p:txEl>
                                          </p:spTgt>
                                        </p:tgtEl>
                                        <p:attrNameLst>
                                          <p:attrName>ppt_y</p:attrName>
                                        </p:attrNameLst>
                                      </p:cBhvr>
                                      <p:tavLst>
                                        <p:tav tm="0">
                                          <p:val>
                                            <p:strVal val="#ppt_y-1"/>
                                          </p:val>
                                        </p:tav>
                                        <p:tav tm="100000">
                                          <p:val>
                                            <p:strVal val="#ppt_y-(0.354*#ppt_w-0.172*#ppt_h)"/>
                                          </p:val>
                                        </p:tav>
                                      </p:tavLst>
                                    </p:anim>
                                    <p:anim calcmode="lin" valueType="num">
                                      <p:cBhvr>
                                        <p:cTn id="24" dur="156" decel="50000" autoRev="1" fill="hold">
                                          <p:stCondLst>
                                            <p:cond delay="455"/>
                                          </p:stCondLst>
                                        </p:cTn>
                                        <p:tgtEl>
                                          <p:spTgt spid="261122">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5" dur="136" fill="hold">
                                          <p:stCondLst>
                                            <p:cond delay="864"/>
                                          </p:stCondLst>
                                        </p:cTn>
                                        <p:tgtEl>
                                          <p:spTgt spid="261122">
                                            <p:txEl>
                                              <p:pRg st="2" end="2"/>
                                            </p:txEl>
                                          </p:spTgt>
                                        </p:tgtEl>
                                        <p:attrNameLst>
                                          <p:attrName>ppt_y</p:attrName>
                                        </p:attrNameLst>
                                      </p:cBhvr>
                                      <p:tavLst>
                                        <p:tav tm="0">
                                          <p:val>
                                            <p:strVal val="#ppt_y-(0.354*#ppt_w-0.172*#ppt_h)"/>
                                          </p:val>
                                        </p:tav>
                                        <p:tav tm="100000">
                                          <p:val>
                                            <p:strVal val="#ppt_y"/>
                                          </p:val>
                                        </p:tav>
                                      </p:tavLst>
                                    </p:anim>
                                  </p:childTnLst>
                                </p:cTn>
                              </p:par>
                              <p:par>
                                <p:cTn id="26" presetID="38" presetClass="entr" presetSubtype="0" accel="50000" fill="hold" grpId="0" nodeType="withEffect">
                                  <p:stCondLst>
                                    <p:cond delay="0"/>
                                  </p:stCondLst>
                                  <p:iterate type="wd">
                                    <p:tmPct val="30000"/>
                                  </p:iterate>
                                  <p:childTnLst>
                                    <p:set>
                                      <p:cBhvr>
                                        <p:cTn id="27" dur="1" fill="hold">
                                          <p:stCondLst>
                                            <p:cond delay="0"/>
                                          </p:stCondLst>
                                        </p:cTn>
                                        <p:tgtEl>
                                          <p:spTgt spid="261122">
                                            <p:txEl>
                                              <p:pRg st="3" end="3"/>
                                            </p:txEl>
                                          </p:spTgt>
                                        </p:tgtEl>
                                        <p:attrNameLst>
                                          <p:attrName>style.visibility</p:attrName>
                                        </p:attrNameLst>
                                      </p:cBhvr>
                                      <p:to>
                                        <p:strVal val="visible"/>
                                      </p:to>
                                    </p:set>
                                    <p:set>
                                      <p:cBhvr>
                                        <p:cTn id="28" dur="455" fill="hold">
                                          <p:stCondLst>
                                            <p:cond delay="0"/>
                                          </p:stCondLst>
                                        </p:cTn>
                                        <p:tgtEl>
                                          <p:spTgt spid="261122">
                                            <p:txEl>
                                              <p:pRg st="3" end="3"/>
                                            </p:txEl>
                                          </p:spTgt>
                                        </p:tgtEl>
                                        <p:attrNameLst>
                                          <p:attrName>style.rotation</p:attrName>
                                        </p:attrNameLst>
                                      </p:cBhvr>
                                      <p:to>
                                        <p:strVal val="-45.0"/>
                                      </p:to>
                                    </p:set>
                                    <p:anim calcmode="lin" valueType="num">
                                      <p:cBhvr>
                                        <p:cTn id="29" dur="455" fill="hold">
                                          <p:stCondLst>
                                            <p:cond delay="455"/>
                                          </p:stCondLst>
                                        </p:cTn>
                                        <p:tgtEl>
                                          <p:spTgt spid="261122">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30" dur="455" fill="hold">
                                          <p:stCondLst>
                                            <p:cond delay="0"/>
                                          </p:stCondLst>
                                        </p:cTn>
                                        <p:tgtEl>
                                          <p:spTgt spid="261122">
                                            <p:txEl>
                                              <p:pRg st="3" end="3"/>
                                            </p:txEl>
                                          </p:spTgt>
                                        </p:tgtEl>
                                        <p:attrNameLst>
                                          <p:attrName>ppt_y</p:attrName>
                                        </p:attrNameLst>
                                      </p:cBhvr>
                                      <p:tavLst>
                                        <p:tav tm="0">
                                          <p:val>
                                            <p:strVal val="#ppt_y-1"/>
                                          </p:val>
                                        </p:tav>
                                        <p:tav tm="100000">
                                          <p:val>
                                            <p:strVal val="#ppt_y-(0.354*#ppt_w-0.172*#ppt_h)"/>
                                          </p:val>
                                        </p:tav>
                                      </p:tavLst>
                                    </p:anim>
                                    <p:anim calcmode="lin" valueType="num">
                                      <p:cBhvr>
                                        <p:cTn id="31" dur="156" decel="50000" autoRev="1" fill="hold">
                                          <p:stCondLst>
                                            <p:cond delay="455"/>
                                          </p:stCondLst>
                                        </p:cTn>
                                        <p:tgtEl>
                                          <p:spTgt spid="261122">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32" dur="136" fill="hold">
                                          <p:stCondLst>
                                            <p:cond delay="864"/>
                                          </p:stCondLst>
                                        </p:cTn>
                                        <p:tgtEl>
                                          <p:spTgt spid="261122">
                                            <p:txEl>
                                              <p:pRg st="3" end="3"/>
                                            </p:txEl>
                                          </p:spTgt>
                                        </p:tgtEl>
                                        <p:attrNameLst>
                                          <p:attrName>ppt_y</p:attrName>
                                        </p:attrNameLst>
                                      </p:cBhvr>
                                      <p:tavLst>
                                        <p:tav tm="0">
                                          <p:val>
                                            <p:strVal val="#ppt_y-(0.354*#ppt_w-0.172*#ppt_h)"/>
                                          </p:val>
                                        </p:tav>
                                        <p:tav tm="100000">
                                          <p:val>
                                            <p:strVal val="#ppt_y"/>
                                          </p:val>
                                        </p:tav>
                                      </p:tavLst>
                                    </p:anim>
                                  </p:childTnLst>
                                </p:cTn>
                              </p:par>
                              <p:par>
                                <p:cTn id="33" presetID="38" presetClass="entr" presetSubtype="0" accel="50000" fill="hold" grpId="0" nodeType="withEffect">
                                  <p:stCondLst>
                                    <p:cond delay="0"/>
                                  </p:stCondLst>
                                  <p:iterate type="wd">
                                    <p:tmPct val="30000"/>
                                  </p:iterate>
                                  <p:childTnLst>
                                    <p:set>
                                      <p:cBhvr>
                                        <p:cTn id="34" dur="1" fill="hold">
                                          <p:stCondLst>
                                            <p:cond delay="0"/>
                                          </p:stCondLst>
                                        </p:cTn>
                                        <p:tgtEl>
                                          <p:spTgt spid="261122">
                                            <p:txEl>
                                              <p:pRg st="4" end="4"/>
                                            </p:txEl>
                                          </p:spTgt>
                                        </p:tgtEl>
                                        <p:attrNameLst>
                                          <p:attrName>style.visibility</p:attrName>
                                        </p:attrNameLst>
                                      </p:cBhvr>
                                      <p:to>
                                        <p:strVal val="visible"/>
                                      </p:to>
                                    </p:set>
                                    <p:set>
                                      <p:cBhvr>
                                        <p:cTn id="35" dur="455" fill="hold">
                                          <p:stCondLst>
                                            <p:cond delay="0"/>
                                          </p:stCondLst>
                                        </p:cTn>
                                        <p:tgtEl>
                                          <p:spTgt spid="261122">
                                            <p:txEl>
                                              <p:pRg st="4" end="4"/>
                                            </p:txEl>
                                          </p:spTgt>
                                        </p:tgtEl>
                                        <p:attrNameLst>
                                          <p:attrName>style.rotation</p:attrName>
                                        </p:attrNameLst>
                                      </p:cBhvr>
                                      <p:to>
                                        <p:strVal val="-45.0"/>
                                      </p:to>
                                    </p:set>
                                    <p:anim calcmode="lin" valueType="num">
                                      <p:cBhvr>
                                        <p:cTn id="36" dur="455" fill="hold">
                                          <p:stCondLst>
                                            <p:cond delay="455"/>
                                          </p:stCondLst>
                                        </p:cTn>
                                        <p:tgtEl>
                                          <p:spTgt spid="261122">
                                            <p:txEl>
                                              <p:pRg st="4" end="4"/>
                                            </p:txEl>
                                          </p:spTgt>
                                        </p:tgtEl>
                                        <p:attrNameLst>
                                          <p:attrName>style.rotation</p:attrName>
                                        </p:attrNameLst>
                                      </p:cBhvr>
                                      <p:tavLst>
                                        <p:tav tm="0">
                                          <p:val>
                                            <p:fltVal val="-45"/>
                                          </p:val>
                                        </p:tav>
                                        <p:tav tm="69900">
                                          <p:val>
                                            <p:fltVal val="45"/>
                                          </p:val>
                                        </p:tav>
                                        <p:tav tm="100000">
                                          <p:val>
                                            <p:fltVal val="0"/>
                                          </p:val>
                                        </p:tav>
                                      </p:tavLst>
                                    </p:anim>
                                    <p:anim calcmode="lin" valueType="num">
                                      <p:cBhvr>
                                        <p:cTn id="37" dur="455" fill="hold">
                                          <p:stCondLst>
                                            <p:cond delay="0"/>
                                          </p:stCondLst>
                                        </p:cTn>
                                        <p:tgtEl>
                                          <p:spTgt spid="261122">
                                            <p:txEl>
                                              <p:pRg st="4" end="4"/>
                                            </p:txEl>
                                          </p:spTgt>
                                        </p:tgtEl>
                                        <p:attrNameLst>
                                          <p:attrName>ppt_y</p:attrName>
                                        </p:attrNameLst>
                                      </p:cBhvr>
                                      <p:tavLst>
                                        <p:tav tm="0">
                                          <p:val>
                                            <p:strVal val="#ppt_y-1"/>
                                          </p:val>
                                        </p:tav>
                                        <p:tav tm="100000">
                                          <p:val>
                                            <p:strVal val="#ppt_y-(0.354*#ppt_w-0.172*#ppt_h)"/>
                                          </p:val>
                                        </p:tav>
                                      </p:tavLst>
                                    </p:anim>
                                    <p:anim calcmode="lin" valueType="num">
                                      <p:cBhvr>
                                        <p:cTn id="38" dur="156" decel="50000" autoRev="1" fill="hold">
                                          <p:stCondLst>
                                            <p:cond delay="455"/>
                                          </p:stCondLst>
                                        </p:cTn>
                                        <p:tgtEl>
                                          <p:spTgt spid="261122">
                                            <p:txEl>
                                              <p:pRg st="4" end="4"/>
                                            </p:txEl>
                                          </p:spTgt>
                                        </p:tgtEl>
                                        <p:attrNameLst>
                                          <p:attrName>ppt_y</p:attrName>
                                        </p:attrNameLst>
                                      </p:cBhvr>
                                      <p:tavLst>
                                        <p:tav tm="0">
                                          <p:val>
                                            <p:strVal val="#ppt_y-(0.354*#ppt_w-0.172*#ppt_h)"/>
                                          </p:val>
                                        </p:tav>
                                        <p:tav tm="100000">
                                          <p:val>
                                            <p:strVal val="#ppt_y-(0.354*#ppt_w-0.172*#ppt_h)-#ppt_h/2"/>
                                          </p:val>
                                        </p:tav>
                                      </p:tavLst>
                                    </p:anim>
                                    <p:anim calcmode="lin" valueType="num">
                                      <p:cBhvr>
                                        <p:cTn id="39" dur="136" fill="hold">
                                          <p:stCondLst>
                                            <p:cond delay="864"/>
                                          </p:stCondLst>
                                        </p:cTn>
                                        <p:tgtEl>
                                          <p:spTgt spid="261122">
                                            <p:txEl>
                                              <p:pRg st="4" end="4"/>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2"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ctrTitle"/>
          </p:nvPr>
        </p:nvSpPr>
        <p:spPr/>
        <p:txBody>
          <a:bodyPr/>
          <a:lstStyle/>
          <a:p>
            <a:pPr algn="ctr" eaLnBrk="1" hangingPunct="1"/>
            <a:r>
              <a:rPr lang="he-IL" smtClean="0"/>
              <a:t>נושא 6: מהימנות</a:t>
            </a:r>
            <a:endParaRPr lang="en-US" smtClean="0"/>
          </a:p>
        </p:txBody>
      </p:sp>
      <p:sp>
        <p:nvSpPr>
          <p:cNvPr id="272387" name="Rectangle 3"/>
          <p:cNvSpPr>
            <a:spLocks noGrp="1" noChangeArrowheads="1"/>
          </p:cNvSpPr>
          <p:nvPr>
            <p:ph type="subTitle" idx="1"/>
          </p:nvPr>
        </p:nvSpPr>
        <p:spPr>
          <a:xfrm>
            <a:off x="179388" y="2924175"/>
            <a:ext cx="8064500" cy="1600200"/>
          </a:xfrm>
        </p:spPr>
        <p:txBody>
          <a:bodyPr/>
          <a:lstStyle/>
          <a:p>
            <a:pPr eaLnBrk="1" hangingPunct="1">
              <a:buClr>
                <a:schemeClr val="tx1"/>
              </a:buClr>
              <a:buFont typeface="Wingdings" pitchFamily="2" charset="2"/>
              <a:buChar char="r"/>
            </a:pPr>
            <a:r>
              <a:rPr lang="he-IL" smtClean="0"/>
              <a:t> הגדרת מהימנות.</a:t>
            </a:r>
          </a:p>
          <a:p>
            <a:pPr eaLnBrk="1" hangingPunct="1">
              <a:buClr>
                <a:schemeClr val="tx1"/>
              </a:buClr>
              <a:buFont typeface="Wingdings" pitchFamily="2" charset="2"/>
              <a:buChar char="r"/>
            </a:pPr>
            <a:r>
              <a:rPr lang="he-IL" smtClean="0"/>
              <a:t> סוגי טעויות.</a:t>
            </a:r>
          </a:p>
          <a:p>
            <a:pPr eaLnBrk="1" hangingPunct="1">
              <a:buClr>
                <a:schemeClr val="tx1"/>
              </a:buClr>
              <a:buFont typeface="Wingdings" pitchFamily="2" charset="2"/>
              <a:buChar char="r"/>
            </a:pPr>
            <a:r>
              <a:rPr lang="he-IL" smtClean="0"/>
              <a:t> בדיקת מהימנות.</a:t>
            </a:r>
            <a:endParaRPr lang="en-US" smtClean="0"/>
          </a:p>
        </p:txBody>
      </p:sp>
      <p:sp>
        <p:nvSpPr>
          <p:cNvPr id="272388" name="Rectangle 4"/>
          <p:cNvSpPr>
            <a:spLocks noChangeArrowheads="1"/>
          </p:cNvSpPr>
          <p:nvPr/>
        </p:nvSpPr>
        <p:spPr bwMode="auto">
          <a:xfrm>
            <a:off x="3841750" y="5445125"/>
            <a:ext cx="4275138" cy="750888"/>
          </a:xfrm>
          <a:prstGeom prst="rect">
            <a:avLst/>
          </a:prstGeom>
          <a:noFill/>
          <a:ln w="9525">
            <a:noFill/>
            <a:miter lim="800000"/>
            <a:headEnd/>
            <a:tailEnd/>
          </a:ln>
        </p:spPr>
        <p:txBody>
          <a:bodyPr wrap="none">
            <a:spAutoFit/>
          </a:bodyPr>
          <a:lstStyle/>
          <a:p>
            <a:pPr>
              <a:lnSpc>
                <a:spcPct val="110000"/>
              </a:lnSpc>
              <a:spcBef>
                <a:spcPct val="20000"/>
              </a:spcBef>
              <a:buClr>
                <a:schemeClr val="hlink"/>
              </a:buClr>
              <a:buSzPct val="70000"/>
              <a:buFont typeface="Wingdings" pitchFamily="2" charset="2"/>
              <a:buNone/>
            </a:pPr>
            <a:r>
              <a:rPr lang="he-IL" b="1" u="sng"/>
              <a:t>ביבליוגרפיה</a:t>
            </a:r>
            <a:r>
              <a:rPr lang="he-IL"/>
              <a:t> </a:t>
            </a:r>
          </a:p>
          <a:p>
            <a:pPr>
              <a:lnSpc>
                <a:spcPct val="110000"/>
              </a:lnSpc>
              <a:spcBef>
                <a:spcPct val="20000"/>
              </a:spcBef>
              <a:buClr>
                <a:schemeClr val="hlink"/>
              </a:buClr>
              <a:buSzPct val="70000"/>
              <a:buFont typeface="Wingdings" pitchFamily="2" charset="2"/>
              <a:buChar char="&amp;"/>
            </a:pPr>
            <a:r>
              <a:rPr lang="he-IL"/>
              <a:t> שיטות מחקר במדעי החברה יחידה 3 (3.2).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72387">
                                            <p:txEl>
                                              <p:pRg st="0" end="0"/>
                                            </p:txEl>
                                          </p:spTgt>
                                        </p:tgtEl>
                                        <p:attrNameLst>
                                          <p:attrName>style.visibility</p:attrName>
                                        </p:attrNameLst>
                                      </p:cBhvr>
                                      <p:to>
                                        <p:strVal val="visible"/>
                                      </p:to>
                                    </p:set>
                                    <p:anim calcmode="lin" valueType="num">
                                      <p:cBhvr>
                                        <p:cTn id="7" dur="1000" fill="hold"/>
                                        <p:tgtEl>
                                          <p:spTgt spid="27238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7238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72387">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72387">
                                            <p:txEl>
                                              <p:pRg st="1" end="1"/>
                                            </p:txEl>
                                          </p:spTgt>
                                        </p:tgtEl>
                                        <p:attrNameLst>
                                          <p:attrName>style.visibility</p:attrName>
                                        </p:attrNameLst>
                                      </p:cBhvr>
                                      <p:to>
                                        <p:strVal val="visible"/>
                                      </p:to>
                                    </p:set>
                                    <p:anim calcmode="lin" valueType="num">
                                      <p:cBhvr>
                                        <p:cTn id="13" dur="1000" fill="hold"/>
                                        <p:tgtEl>
                                          <p:spTgt spid="272387">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72387">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72387">
                                            <p:txEl>
                                              <p:pRg st="1" end="1"/>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72387">
                                            <p:txEl>
                                              <p:pRg st="2" end="2"/>
                                            </p:txEl>
                                          </p:spTgt>
                                        </p:tgtEl>
                                        <p:attrNameLst>
                                          <p:attrName>style.visibility</p:attrName>
                                        </p:attrNameLst>
                                      </p:cBhvr>
                                      <p:to>
                                        <p:strVal val="visible"/>
                                      </p:to>
                                    </p:set>
                                    <p:anim calcmode="lin" valueType="num">
                                      <p:cBhvr>
                                        <p:cTn id="19" dur="1000" fill="hold"/>
                                        <p:tgtEl>
                                          <p:spTgt spid="272387">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272387">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272387">
                                            <p:txEl>
                                              <p:pRg st="2" end="2"/>
                                            </p:txEl>
                                          </p:spTgt>
                                        </p:tgtEl>
                                      </p:cBhvr>
                                    </p:animEffect>
                                  </p:childTnLst>
                                </p:cTn>
                              </p:par>
                            </p:childTnLst>
                          </p:cTn>
                        </p:par>
                        <p:par>
                          <p:cTn id="22" fill="hold" nodeType="afterGroup">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272388"/>
                                        </p:tgtEl>
                                        <p:attrNameLst>
                                          <p:attrName>style.visibility</p:attrName>
                                        </p:attrNameLst>
                                      </p:cBhvr>
                                      <p:to>
                                        <p:strVal val="visible"/>
                                      </p:to>
                                    </p:set>
                                    <p:anim calcmode="lin" valueType="num">
                                      <p:cBhvr>
                                        <p:cTn id="25" dur="1000" fill="hold"/>
                                        <p:tgtEl>
                                          <p:spTgt spid="272388"/>
                                        </p:tgtEl>
                                        <p:attrNameLst>
                                          <p:attrName>ppt_w</p:attrName>
                                        </p:attrNameLst>
                                      </p:cBhvr>
                                      <p:tavLst>
                                        <p:tav tm="0">
                                          <p:val>
                                            <p:strVal val="#ppt_w*0.70"/>
                                          </p:val>
                                        </p:tav>
                                        <p:tav tm="100000">
                                          <p:val>
                                            <p:strVal val="#ppt_w"/>
                                          </p:val>
                                        </p:tav>
                                      </p:tavLst>
                                    </p:anim>
                                    <p:anim calcmode="lin" valueType="num">
                                      <p:cBhvr>
                                        <p:cTn id="26" dur="1000" fill="hold"/>
                                        <p:tgtEl>
                                          <p:spTgt spid="272388"/>
                                        </p:tgtEl>
                                        <p:attrNameLst>
                                          <p:attrName>ppt_h</p:attrName>
                                        </p:attrNameLst>
                                      </p:cBhvr>
                                      <p:tavLst>
                                        <p:tav tm="0">
                                          <p:val>
                                            <p:strVal val="#ppt_h"/>
                                          </p:val>
                                        </p:tav>
                                        <p:tav tm="100000">
                                          <p:val>
                                            <p:strVal val="#ppt_h"/>
                                          </p:val>
                                        </p:tav>
                                      </p:tavLst>
                                    </p:anim>
                                    <p:animEffect transition="in" filter="fade">
                                      <p:cBhvr>
                                        <p:cTn id="27" dur="1000"/>
                                        <p:tgtEl>
                                          <p:spTgt spid="272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87" grpId="0" build="p"/>
      <p:bldP spid="272388" grpId="0"/>
    </p:bld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Slide Number Placeholder 4"/>
          <p:cNvSpPr>
            <a:spLocks noGrp="1"/>
          </p:cNvSpPr>
          <p:nvPr>
            <p:ph type="sldNum" sz="quarter" idx="11"/>
          </p:nvPr>
        </p:nvSpPr>
        <p:spPr>
          <a:noFill/>
        </p:spPr>
        <p:txBody>
          <a:bodyPr/>
          <a:lstStyle/>
          <a:p>
            <a:fld id="{112EB12D-DAFB-41B2-82EB-1D5A8BF37973}" type="slidenum">
              <a:rPr lang="he-IL" smtClean="0"/>
              <a:pPr/>
              <a:t>76</a:t>
            </a:fld>
            <a:endParaRPr lang="en-US" smtClean="0"/>
          </a:p>
        </p:txBody>
      </p:sp>
      <p:sp>
        <p:nvSpPr>
          <p:cNvPr id="79875" name="Rectangle 2"/>
          <p:cNvSpPr>
            <a:spLocks noGrp="1" noChangeArrowheads="1"/>
          </p:cNvSpPr>
          <p:nvPr>
            <p:ph type="title"/>
          </p:nvPr>
        </p:nvSpPr>
        <p:spPr>
          <a:xfrm>
            <a:off x="900113" y="0"/>
            <a:ext cx="7158037" cy="1412875"/>
          </a:xfrm>
        </p:spPr>
        <p:txBody>
          <a:bodyPr/>
          <a:lstStyle/>
          <a:p>
            <a:pPr eaLnBrk="1" hangingPunct="1"/>
            <a:r>
              <a:rPr lang="he-IL" smtClean="0"/>
              <a:t>מהימנות </a:t>
            </a:r>
            <a:r>
              <a:rPr lang="en-US" smtClean="0"/>
              <a:t>Reliability</a:t>
            </a:r>
            <a:r>
              <a:rPr lang="he-IL" smtClean="0"/>
              <a:t> </a:t>
            </a:r>
            <a:endParaRPr lang="en-US" smtClean="0"/>
          </a:p>
        </p:txBody>
      </p:sp>
      <p:sp>
        <p:nvSpPr>
          <p:cNvPr id="262147" name="Rectangle 3"/>
          <p:cNvSpPr>
            <a:spLocks noGrp="1" noChangeArrowheads="1"/>
          </p:cNvSpPr>
          <p:nvPr>
            <p:ph type="body" idx="1"/>
          </p:nvPr>
        </p:nvSpPr>
        <p:spPr>
          <a:xfrm>
            <a:off x="755650" y="2060575"/>
            <a:ext cx="7724775" cy="4033838"/>
          </a:xfrm>
        </p:spPr>
        <p:txBody>
          <a:bodyPr/>
          <a:lstStyle/>
          <a:p>
            <a:pPr marL="292100" indent="-292100" algn="just" eaLnBrk="1" hangingPunct="1">
              <a:lnSpc>
                <a:spcPct val="90000"/>
              </a:lnSpc>
              <a:buFont typeface="Wingdings" pitchFamily="2" charset="2"/>
              <a:buNone/>
            </a:pPr>
            <a:r>
              <a:rPr lang="he-IL" sz="2000" smtClean="0"/>
              <a:t>עקיבות הציונים או הערכים שמתקבלים במדידות חוזרות של אותו הדבר.</a:t>
            </a:r>
          </a:p>
          <a:p>
            <a:pPr marL="292100" indent="-292100" algn="just" eaLnBrk="1" hangingPunct="1">
              <a:lnSpc>
                <a:spcPct val="90000"/>
              </a:lnSpc>
              <a:buFont typeface="Wingdings" pitchFamily="2" charset="2"/>
              <a:buNone/>
            </a:pPr>
            <a:r>
              <a:rPr lang="he-IL" sz="2000" smtClean="0"/>
              <a:t>מהימנות גבוהה =&gt; המדידות מראות תוצאות זהות או דומות.</a:t>
            </a:r>
          </a:p>
          <a:p>
            <a:pPr marL="292100" indent="-292100" algn="just" eaLnBrk="1" hangingPunct="1">
              <a:lnSpc>
                <a:spcPct val="90000"/>
              </a:lnSpc>
              <a:buFont typeface="Wingdings" pitchFamily="2" charset="2"/>
              <a:buNone/>
            </a:pPr>
            <a:r>
              <a:rPr lang="he-IL" sz="2000" smtClean="0"/>
              <a:t>מהימנות נמוכה =&gt; שונות רבה בין מדידה למדידה </a:t>
            </a:r>
            <a:r>
              <a:rPr lang="he-IL" sz="1600" smtClean="0"/>
              <a:t>(כאשר במציאות לא חל שינוי בדבר הנמדד).</a:t>
            </a:r>
          </a:p>
          <a:p>
            <a:pPr marL="292100" indent="-292100" algn="just" eaLnBrk="1" hangingPunct="1">
              <a:lnSpc>
                <a:spcPct val="90000"/>
              </a:lnSpc>
              <a:buFont typeface="Wingdings" pitchFamily="2" charset="2"/>
              <a:buNone/>
            </a:pPr>
            <a:endParaRPr lang="he-IL" sz="1600" smtClean="0"/>
          </a:p>
          <a:p>
            <a:pPr marL="292100" indent="-292100" algn="just" eaLnBrk="1" hangingPunct="1">
              <a:lnSpc>
                <a:spcPct val="90000"/>
              </a:lnSpc>
              <a:buFont typeface="Wingdings" pitchFamily="2" charset="2"/>
              <a:buNone/>
            </a:pPr>
            <a:r>
              <a:rPr lang="he-IL" sz="2000" smtClean="0"/>
              <a:t>דוגמא 1: דפנה עולה על המאזניים ומגלה שהיא העלתה 5 קילו, בפאניקה גמורה היא יורדת ומגלה שמאזניים אינן מכוילות והיא מכילת אותם. היא עולה שוב ומגלה שהפעם היא העלתה 2 קילו, היא שוב יורדת ועולה והפעם המאזניים מראים שהיא ירדה קילו. המאזניים, הכלי למדידת משקל, במקרה זה אינם מהימנים.</a:t>
            </a:r>
          </a:p>
          <a:p>
            <a:pPr marL="292100" indent="-292100" algn="just" eaLnBrk="1" hangingPunct="1">
              <a:lnSpc>
                <a:spcPct val="90000"/>
              </a:lnSpc>
              <a:buFont typeface="Wingdings" pitchFamily="2" charset="2"/>
              <a:buNone/>
            </a:pPr>
            <a:r>
              <a:rPr lang="he-IL" sz="2000" smtClean="0"/>
              <a:t>דוגמא 2: במבחני הכניסה לאוניברסיטה מתבקשים 4 שופטים להעריך את המועמד בסקאלה של 1 עד 5 ביכולת אמפטית. המהימנות כאן, היא מידת ההתאמה בין ציוני השופטים לגבי אותו מועמד. </a:t>
            </a:r>
          </a:p>
          <a:p>
            <a:pPr marL="292100" indent="-292100" algn="just" eaLnBrk="1" hangingPunct="1">
              <a:lnSpc>
                <a:spcPct val="90000"/>
              </a:lnSpc>
              <a:buFont typeface="Wingdings" pitchFamily="2" charset="2"/>
              <a:buNone/>
            </a:pPr>
            <a:endParaRPr lang="he-IL"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2147">
                                            <p:txEl>
                                              <p:pRg st="0" end="0"/>
                                            </p:txEl>
                                          </p:spTgt>
                                        </p:tgtEl>
                                        <p:attrNameLst>
                                          <p:attrName>style.visibility</p:attrName>
                                        </p:attrNameLst>
                                      </p:cBhvr>
                                      <p:to>
                                        <p:strVal val="visible"/>
                                      </p:to>
                                    </p:set>
                                    <p:animEffect transition="in" filter="fade">
                                      <p:cBhvr>
                                        <p:cTn id="7" dur="2000"/>
                                        <p:tgtEl>
                                          <p:spTgt spid="262147">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62147">
                                            <p:txEl>
                                              <p:pRg st="1" end="1"/>
                                            </p:txEl>
                                          </p:spTgt>
                                        </p:tgtEl>
                                        <p:attrNameLst>
                                          <p:attrName>style.visibility</p:attrName>
                                        </p:attrNameLst>
                                      </p:cBhvr>
                                      <p:to>
                                        <p:strVal val="visible"/>
                                      </p:to>
                                    </p:set>
                                    <p:animEffect transition="in" filter="fade">
                                      <p:cBhvr>
                                        <p:cTn id="11" dur="2000"/>
                                        <p:tgtEl>
                                          <p:spTgt spid="262147">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62147">
                                            <p:txEl>
                                              <p:pRg st="2" end="2"/>
                                            </p:txEl>
                                          </p:spTgt>
                                        </p:tgtEl>
                                        <p:attrNameLst>
                                          <p:attrName>style.visibility</p:attrName>
                                        </p:attrNameLst>
                                      </p:cBhvr>
                                      <p:to>
                                        <p:strVal val="visible"/>
                                      </p:to>
                                    </p:set>
                                    <p:animEffect transition="in" filter="fade">
                                      <p:cBhvr>
                                        <p:cTn id="15" dur="2000"/>
                                        <p:tgtEl>
                                          <p:spTgt spid="262147">
                                            <p:txEl>
                                              <p:pRg st="2" end="2"/>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62147">
                                            <p:txEl>
                                              <p:pRg st="4" end="4"/>
                                            </p:txEl>
                                          </p:spTgt>
                                        </p:tgtEl>
                                        <p:attrNameLst>
                                          <p:attrName>style.visibility</p:attrName>
                                        </p:attrNameLst>
                                      </p:cBhvr>
                                      <p:to>
                                        <p:strVal val="visible"/>
                                      </p:to>
                                    </p:set>
                                    <p:animEffect transition="in" filter="fade">
                                      <p:cBhvr>
                                        <p:cTn id="19" dur="2000"/>
                                        <p:tgtEl>
                                          <p:spTgt spid="262147">
                                            <p:txEl>
                                              <p:pRg st="4" end="4"/>
                                            </p:txEl>
                                          </p:spTgt>
                                        </p:tgtEl>
                                      </p:cBhvr>
                                    </p:animEffect>
                                  </p:childTnLst>
                                </p:cTn>
                              </p:par>
                            </p:childTnLst>
                          </p:cTn>
                        </p:par>
                        <p:par>
                          <p:cTn id="20" fill="hold" nodeType="afterGroup">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262147">
                                            <p:txEl>
                                              <p:pRg st="5" end="5"/>
                                            </p:txEl>
                                          </p:spTgt>
                                        </p:tgtEl>
                                        <p:attrNameLst>
                                          <p:attrName>style.visibility</p:attrName>
                                        </p:attrNameLst>
                                      </p:cBhvr>
                                      <p:to>
                                        <p:strVal val="visible"/>
                                      </p:to>
                                    </p:set>
                                    <p:animEffect transition="in" filter="fade">
                                      <p:cBhvr>
                                        <p:cTn id="23" dur="2000"/>
                                        <p:tgtEl>
                                          <p:spTgt spid="2621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47" grpId="0" build="p"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Slide Number Placeholder 4"/>
          <p:cNvSpPr>
            <a:spLocks noGrp="1"/>
          </p:cNvSpPr>
          <p:nvPr>
            <p:ph type="sldNum" sz="quarter" idx="11"/>
          </p:nvPr>
        </p:nvSpPr>
        <p:spPr>
          <a:noFill/>
        </p:spPr>
        <p:txBody>
          <a:bodyPr/>
          <a:lstStyle/>
          <a:p>
            <a:fld id="{43BD3CC3-E4BF-4149-9C4E-798C4375B9CC}" type="slidenum">
              <a:rPr lang="he-IL" smtClean="0"/>
              <a:pPr/>
              <a:t>77</a:t>
            </a:fld>
            <a:endParaRPr lang="en-US" smtClean="0"/>
          </a:p>
        </p:txBody>
      </p:sp>
      <p:sp>
        <p:nvSpPr>
          <p:cNvPr id="80899" name="Rectangle 2"/>
          <p:cNvSpPr>
            <a:spLocks noGrp="1" noChangeArrowheads="1"/>
          </p:cNvSpPr>
          <p:nvPr>
            <p:ph type="title"/>
          </p:nvPr>
        </p:nvSpPr>
        <p:spPr>
          <a:xfrm>
            <a:off x="900113" y="333375"/>
            <a:ext cx="7158037" cy="1079500"/>
          </a:xfrm>
        </p:spPr>
        <p:txBody>
          <a:bodyPr/>
          <a:lstStyle/>
          <a:p>
            <a:pPr eaLnBrk="1" hangingPunct="1"/>
            <a:r>
              <a:rPr lang="he-IL" smtClean="0"/>
              <a:t>מהימנות: הגדרה תיאורטית </a:t>
            </a:r>
            <a:endParaRPr lang="en-US" smtClean="0"/>
          </a:p>
        </p:txBody>
      </p:sp>
      <p:sp>
        <p:nvSpPr>
          <p:cNvPr id="263171" name="Rectangle 3"/>
          <p:cNvSpPr>
            <a:spLocks noGrp="1" noChangeArrowheads="1"/>
          </p:cNvSpPr>
          <p:nvPr>
            <p:ph type="body" idx="1"/>
          </p:nvPr>
        </p:nvSpPr>
        <p:spPr>
          <a:xfrm>
            <a:off x="611188" y="1916113"/>
            <a:ext cx="8105775" cy="4033837"/>
          </a:xfrm>
        </p:spPr>
        <p:txBody>
          <a:bodyPr/>
          <a:lstStyle/>
          <a:p>
            <a:pPr marL="190500" indent="-190500" algn="just" eaLnBrk="1" hangingPunct="1">
              <a:lnSpc>
                <a:spcPct val="110000"/>
              </a:lnSpc>
              <a:buFont typeface="Wingdings" pitchFamily="2" charset="2"/>
              <a:buNone/>
            </a:pPr>
            <a:r>
              <a:rPr lang="he-IL" sz="2000" smtClean="0"/>
              <a:t>המשתנה הנצפה </a:t>
            </a:r>
            <a:r>
              <a:rPr lang="en-US" sz="2000" smtClean="0"/>
              <a:t>X</a:t>
            </a:r>
            <a:r>
              <a:rPr lang="en-US" sz="1100" smtClean="0"/>
              <a:t>observed</a:t>
            </a:r>
            <a:r>
              <a:rPr lang="he-IL" sz="2000" smtClean="0"/>
              <a:t> =  משתנה אמיתי </a:t>
            </a:r>
            <a:r>
              <a:rPr lang="en-US" sz="2000" smtClean="0"/>
              <a:t>X</a:t>
            </a:r>
            <a:r>
              <a:rPr lang="en-US" sz="1100" smtClean="0"/>
              <a:t>true</a:t>
            </a:r>
            <a:r>
              <a:rPr lang="he-IL" sz="2000" smtClean="0"/>
              <a:t> + משתנה הטעות </a:t>
            </a:r>
            <a:r>
              <a:rPr lang="en-US" sz="2000" smtClean="0"/>
              <a:t>X</a:t>
            </a:r>
            <a:r>
              <a:rPr lang="en-US" sz="1100" smtClean="0"/>
              <a:t>error</a:t>
            </a:r>
            <a:endParaRPr lang="he-IL" sz="1100" smtClean="0"/>
          </a:p>
          <a:p>
            <a:pPr marL="190500" indent="-190500" algn="just" eaLnBrk="1" hangingPunct="1">
              <a:lnSpc>
                <a:spcPct val="110000"/>
              </a:lnSpc>
              <a:buFont typeface="Wingdings" pitchFamily="2" charset="2"/>
              <a:buNone/>
            </a:pPr>
            <a:endParaRPr lang="he-IL" sz="1100" smtClean="0"/>
          </a:p>
          <a:p>
            <a:pPr marL="190500" indent="-190500" algn="just" eaLnBrk="1" hangingPunct="1">
              <a:lnSpc>
                <a:spcPct val="110000"/>
              </a:lnSpc>
              <a:buFont typeface="Wingdings" pitchFamily="2" charset="2"/>
              <a:buNone/>
            </a:pPr>
            <a:r>
              <a:rPr lang="he-IL" sz="2000" smtClean="0"/>
              <a:t>הערך שמתקבל ע"י האומדן (המאזניים, השופטים) הוא המשתנה הנצפה, הערך האמיתי (המשקל של דפנה, היכולת האמפטית של המועמד) הוא המשתנה האמיתי, הפער בין השניים הוא משתנה הטעות. מהימנות מושלמת, הפער בין השניים (משתנה הטעות) הוא אפס. </a:t>
            </a:r>
          </a:p>
          <a:p>
            <a:pPr marL="190500" indent="-190500" algn="just" eaLnBrk="1" hangingPunct="1">
              <a:lnSpc>
                <a:spcPct val="110000"/>
              </a:lnSpc>
              <a:buFont typeface="Wingdings" pitchFamily="2" charset="2"/>
              <a:buNone/>
            </a:pPr>
            <a:endParaRPr lang="he-IL" sz="2000" smtClean="0"/>
          </a:p>
          <a:p>
            <a:pPr marL="190500" indent="-190500" algn="just" eaLnBrk="1" hangingPunct="1">
              <a:lnSpc>
                <a:spcPct val="110000"/>
              </a:lnSpc>
              <a:buFont typeface="Wingdings" pitchFamily="2" charset="2"/>
              <a:buNone/>
            </a:pPr>
            <a:r>
              <a:rPr lang="he-IL" sz="2000" smtClean="0"/>
              <a:t>דוגמא 1: המשקל של דפנה לפי המאזניים = משקל אמיתי של דפנה + ההפרש בין המשקל הנצפה לאמיתי (משתנה הטעות).</a:t>
            </a:r>
          </a:p>
          <a:p>
            <a:pPr marL="190500" indent="-190500" algn="just" eaLnBrk="1" hangingPunct="1">
              <a:lnSpc>
                <a:spcPct val="110000"/>
              </a:lnSpc>
              <a:buFont typeface="Wingdings" pitchFamily="2" charset="2"/>
              <a:buNone/>
            </a:pPr>
            <a:r>
              <a:rPr lang="he-IL" sz="2000" smtClean="0"/>
              <a:t>דוגמא 2: ציון האמפטיה של המועמד = היכולת האמפטית של המועמד + ההפרש בין ציון האמפטיה ליכולת האמפטית (משתנה הטעות).</a:t>
            </a:r>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3171">
                                            <p:txEl>
                                              <p:pRg st="0" end="0"/>
                                            </p:txEl>
                                          </p:spTgt>
                                        </p:tgtEl>
                                        <p:attrNameLst>
                                          <p:attrName>style.visibility</p:attrName>
                                        </p:attrNameLst>
                                      </p:cBhvr>
                                      <p:to>
                                        <p:strVal val="visible"/>
                                      </p:to>
                                    </p:set>
                                    <p:animEffect transition="in" filter="fade">
                                      <p:cBhvr>
                                        <p:cTn id="7" dur="2000"/>
                                        <p:tgtEl>
                                          <p:spTgt spid="263171">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63171">
                                            <p:txEl>
                                              <p:pRg st="2" end="2"/>
                                            </p:txEl>
                                          </p:spTgt>
                                        </p:tgtEl>
                                        <p:attrNameLst>
                                          <p:attrName>style.visibility</p:attrName>
                                        </p:attrNameLst>
                                      </p:cBhvr>
                                      <p:to>
                                        <p:strVal val="visible"/>
                                      </p:to>
                                    </p:set>
                                    <p:animEffect transition="in" filter="fade">
                                      <p:cBhvr>
                                        <p:cTn id="11" dur="2000"/>
                                        <p:tgtEl>
                                          <p:spTgt spid="263171">
                                            <p:txEl>
                                              <p:pRg st="2" end="2"/>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63171">
                                            <p:txEl>
                                              <p:pRg st="4" end="4"/>
                                            </p:txEl>
                                          </p:spTgt>
                                        </p:tgtEl>
                                        <p:attrNameLst>
                                          <p:attrName>style.visibility</p:attrName>
                                        </p:attrNameLst>
                                      </p:cBhvr>
                                      <p:to>
                                        <p:strVal val="visible"/>
                                      </p:to>
                                    </p:set>
                                    <p:animEffect transition="in" filter="fade">
                                      <p:cBhvr>
                                        <p:cTn id="15" dur="2000"/>
                                        <p:tgtEl>
                                          <p:spTgt spid="263171">
                                            <p:txEl>
                                              <p:pRg st="4" end="4"/>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63171">
                                            <p:txEl>
                                              <p:pRg st="5" end="5"/>
                                            </p:txEl>
                                          </p:spTgt>
                                        </p:tgtEl>
                                        <p:attrNameLst>
                                          <p:attrName>style.visibility</p:attrName>
                                        </p:attrNameLst>
                                      </p:cBhvr>
                                      <p:to>
                                        <p:strVal val="visible"/>
                                      </p:to>
                                    </p:set>
                                    <p:animEffect transition="in" filter="fade">
                                      <p:cBhvr>
                                        <p:cTn id="19" dur="2000"/>
                                        <p:tgtEl>
                                          <p:spTgt spid="263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71" grpId="0" build="p"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Slide Number Placeholder 4"/>
          <p:cNvSpPr>
            <a:spLocks noGrp="1"/>
          </p:cNvSpPr>
          <p:nvPr>
            <p:ph type="sldNum" sz="quarter" idx="11"/>
          </p:nvPr>
        </p:nvSpPr>
        <p:spPr>
          <a:noFill/>
        </p:spPr>
        <p:txBody>
          <a:bodyPr/>
          <a:lstStyle/>
          <a:p>
            <a:fld id="{38176184-3C56-4468-B6C3-29CEBFED92A1}" type="slidenum">
              <a:rPr lang="he-IL" smtClean="0"/>
              <a:pPr/>
              <a:t>78</a:t>
            </a:fld>
            <a:endParaRPr lang="en-US" smtClean="0"/>
          </a:p>
        </p:txBody>
      </p:sp>
      <p:sp>
        <p:nvSpPr>
          <p:cNvPr id="81923" name="Rectangle 2"/>
          <p:cNvSpPr>
            <a:spLocks noGrp="1" noChangeArrowheads="1"/>
          </p:cNvSpPr>
          <p:nvPr>
            <p:ph type="title"/>
          </p:nvPr>
        </p:nvSpPr>
        <p:spPr/>
        <p:txBody>
          <a:bodyPr/>
          <a:lstStyle/>
          <a:p>
            <a:pPr eaLnBrk="1" hangingPunct="1"/>
            <a:r>
              <a:rPr lang="he-IL" smtClean="0"/>
              <a:t>סוגי טעויות </a:t>
            </a:r>
            <a:endParaRPr lang="en-US" smtClean="0"/>
          </a:p>
        </p:txBody>
      </p:sp>
      <p:sp>
        <p:nvSpPr>
          <p:cNvPr id="264195" name="Rectangle 3"/>
          <p:cNvSpPr>
            <a:spLocks noGrp="1" noChangeArrowheads="1"/>
          </p:cNvSpPr>
          <p:nvPr>
            <p:ph type="body" idx="1"/>
          </p:nvPr>
        </p:nvSpPr>
        <p:spPr>
          <a:xfrm>
            <a:off x="3851275" y="1916113"/>
            <a:ext cx="4794250" cy="4608512"/>
          </a:xfrm>
        </p:spPr>
        <p:txBody>
          <a:bodyPr/>
          <a:lstStyle/>
          <a:p>
            <a:pPr marL="381000" indent="-381000" algn="just" eaLnBrk="1" hangingPunct="1">
              <a:lnSpc>
                <a:spcPct val="90000"/>
              </a:lnSpc>
              <a:buClr>
                <a:srgbClr val="0000FF"/>
              </a:buClr>
              <a:buFont typeface="Wingdings" pitchFamily="2" charset="2"/>
              <a:buChar char="r"/>
            </a:pPr>
            <a:r>
              <a:rPr lang="he-IL" sz="2400" smtClean="0"/>
              <a:t>טעות קבועה (שיטתית): שונות המשתנה המיצג אותה שווה לאפס. לדוגמא: מאזניים שאינם מכוילות (המחוג מתחיל ב 2) ומראות באופן שיטתי 2 קילו יותר מהמשקל האמיתי. על טעות קבועה קל להתגבר. ההגדרה התיאורטית של </a:t>
            </a:r>
            <a:r>
              <a:rPr lang="he-IL" sz="2400" smtClean="0">
                <a:solidFill>
                  <a:schemeClr val="accent1"/>
                </a:solidFill>
              </a:rPr>
              <a:t>מהימנות אינה מתייחסת לטעות הקבועה אלא לטעות המקרית בלבד.</a:t>
            </a:r>
          </a:p>
          <a:p>
            <a:pPr marL="381000" indent="-381000" algn="just" eaLnBrk="1" hangingPunct="1">
              <a:lnSpc>
                <a:spcPct val="90000"/>
              </a:lnSpc>
              <a:buClr>
                <a:srgbClr val="0000FF"/>
              </a:buClr>
              <a:buFont typeface="Wingdings" pitchFamily="2" charset="2"/>
              <a:buChar char="r"/>
            </a:pPr>
            <a:endParaRPr lang="he-IL" sz="2400" smtClean="0"/>
          </a:p>
          <a:p>
            <a:pPr marL="381000" indent="-381000" algn="just" eaLnBrk="1" hangingPunct="1">
              <a:lnSpc>
                <a:spcPct val="90000"/>
              </a:lnSpc>
              <a:buClr>
                <a:srgbClr val="0000FF"/>
              </a:buClr>
              <a:buFont typeface="Wingdings" pitchFamily="2" charset="2"/>
              <a:buChar char="r"/>
            </a:pPr>
            <a:r>
              <a:rPr lang="he-IL" sz="2400" smtClean="0"/>
              <a:t>טעות מקרית: שונות המשתנה המייצג אותה גדול מאפס. לדוגמא: מאזניים המראות בכל מדידה (של אותו אדם) משקל אחר. </a:t>
            </a:r>
            <a:endParaRPr lang="en-US" sz="2400" smtClean="0"/>
          </a:p>
        </p:txBody>
      </p:sp>
      <p:graphicFrame>
        <p:nvGraphicFramePr>
          <p:cNvPr id="264258" name="Group 66"/>
          <p:cNvGraphicFramePr>
            <a:graphicFrameLocks noGrp="1"/>
          </p:cNvGraphicFramePr>
          <p:nvPr/>
        </p:nvGraphicFramePr>
        <p:xfrm>
          <a:off x="250825" y="2349500"/>
          <a:ext cx="3241675" cy="3375025"/>
        </p:xfrm>
        <a:graphic>
          <a:graphicData uri="http://schemas.openxmlformats.org/drawingml/2006/table">
            <a:tbl>
              <a:tblPr rtl="1"/>
              <a:tblGrid>
                <a:gridCol w="1008062"/>
                <a:gridCol w="1152525"/>
                <a:gridCol w="1081088"/>
              </a:tblGrid>
              <a:tr h="475595">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1" i="0" u="none" strike="noStrike" cap="none" normalizeH="0" baseline="0" smtClean="0">
                          <a:ln>
                            <a:noFill/>
                          </a:ln>
                          <a:solidFill>
                            <a:schemeClr val="tx1"/>
                          </a:solidFill>
                          <a:effectLst/>
                          <a:latin typeface="Times New Roman" pitchFamily="18" charset="0"/>
                          <a:cs typeface="Times New Roman" pitchFamily="18" charset="0"/>
                        </a:rPr>
                        <a:t>משקל אמיתי</a:t>
                      </a:r>
                      <a:endParaRPr kumimoji="0" lang="en-US" sz="1400" b="1" i="0" u="none" strike="noStrike" cap="none" normalizeH="0" baseline="0" smtClean="0">
                        <a:ln>
                          <a:noFill/>
                        </a:ln>
                        <a:solidFill>
                          <a:schemeClr val="tx1"/>
                        </a:solidFill>
                        <a:effectLst/>
                        <a:latin typeface="Times New Roman" pitchFamily="18" charset="0"/>
                        <a:cs typeface="Times New Roman" pitchFamily="18" charset="0"/>
                      </a:endParaRPr>
                    </a:p>
                  </a:txBody>
                  <a:tcPr marT="45730" marB="4573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2">
                        <a:alpha val="50000"/>
                      </a:schemeClr>
                    </a:solidFill>
                  </a:tcPr>
                </a:tc>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1" i="0" u="none" strike="noStrike" cap="none" normalizeH="0" baseline="0" smtClean="0">
                          <a:ln>
                            <a:noFill/>
                          </a:ln>
                          <a:solidFill>
                            <a:schemeClr val="tx1"/>
                          </a:solidFill>
                          <a:effectLst/>
                          <a:latin typeface="Times New Roman" pitchFamily="18" charset="0"/>
                          <a:cs typeface="Times New Roman" pitchFamily="18" charset="0"/>
                        </a:rPr>
                        <a:t>טעות מקרית</a:t>
                      </a:r>
                    </a:p>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1" i="0" u="none" strike="noStrike" cap="none" normalizeH="0" baseline="0" smtClean="0">
                          <a:ln>
                            <a:noFill/>
                          </a:ln>
                          <a:solidFill>
                            <a:schemeClr val="tx1"/>
                          </a:solidFill>
                          <a:effectLst/>
                          <a:latin typeface="Times New Roman" pitchFamily="18" charset="0"/>
                          <a:cs typeface="Times New Roman" pitchFamily="18" charset="0"/>
                        </a:rPr>
                        <a:t>שונות משתנה</a:t>
                      </a:r>
                      <a:endParaRPr kumimoji="0" lang="en-US" sz="1400" b="1" i="0" u="none" strike="noStrike" cap="none" normalizeH="0" baseline="0" smtClean="0">
                        <a:ln>
                          <a:noFill/>
                        </a:ln>
                        <a:solidFill>
                          <a:schemeClr val="tx1"/>
                        </a:solidFill>
                        <a:effectLst/>
                        <a:latin typeface="Times New Roman" pitchFamily="18" charset="0"/>
                        <a:cs typeface="Times New Roman" pitchFamily="18" charset="0"/>
                      </a:endParaRPr>
                    </a:p>
                  </a:txBody>
                  <a:tcPr marT="45730" marB="45730"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2">
                        <a:alpha val="50000"/>
                      </a:schemeClr>
                    </a:solidFill>
                  </a:tcPr>
                </a:tc>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1" i="0" u="none" strike="noStrike" cap="none" normalizeH="0" baseline="0" smtClean="0">
                          <a:ln>
                            <a:noFill/>
                          </a:ln>
                          <a:solidFill>
                            <a:schemeClr val="tx1"/>
                          </a:solidFill>
                          <a:effectLst/>
                          <a:latin typeface="Times New Roman" pitchFamily="18" charset="0"/>
                          <a:cs typeface="Times New Roman" pitchFamily="18" charset="0"/>
                        </a:rPr>
                        <a:t>טעות קבועה</a:t>
                      </a:r>
                    </a:p>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1" i="0" u="none" strike="noStrike" cap="none" normalizeH="0" baseline="0" smtClean="0">
                          <a:ln>
                            <a:noFill/>
                          </a:ln>
                          <a:solidFill>
                            <a:schemeClr val="tx1"/>
                          </a:solidFill>
                          <a:effectLst/>
                          <a:latin typeface="Times New Roman" pitchFamily="18" charset="0"/>
                          <a:cs typeface="Times New Roman" pitchFamily="18" charset="0"/>
                        </a:rPr>
                        <a:t>אין שונות</a:t>
                      </a:r>
                      <a:endParaRPr kumimoji="0" lang="en-US" sz="1400" b="1" i="0" u="none" strike="noStrike" cap="none" normalizeH="0" baseline="0" smtClean="0">
                        <a:ln>
                          <a:noFill/>
                        </a:ln>
                        <a:solidFill>
                          <a:schemeClr val="tx1"/>
                        </a:solidFill>
                        <a:effectLst/>
                        <a:latin typeface="Times New Roman" pitchFamily="18" charset="0"/>
                        <a:cs typeface="Times New Roman" pitchFamily="18" charset="0"/>
                      </a:endParaRPr>
                    </a:p>
                  </a:txBody>
                  <a:tcPr marT="45730" marB="4573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bg2">
                        <a:alpha val="50000"/>
                      </a:schemeClr>
                    </a:solidFill>
                  </a:tcPr>
                </a:tc>
              </a:tr>
              <a:tr h="414431">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55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11" marB="46811"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56 [1+]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11" marB="46811"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57 [2+]</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11" marB="46811"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4431">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55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11" marB="46811"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56 [1+]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11" marB="46811"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57 [2+]</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11" marB="46811"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4431">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55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11" marB="46811"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53 [2-]</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11" marB="46811"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57 [2+]</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11" marB="46811"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2843">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55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11" marB="46811"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54 [1-]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11" marB="46811"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57 [2+]</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11" marB="46811"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4431">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55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11" marB="46811"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57 [2+]</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11" marB="46811"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57 [2+]</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11" marB="46811"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4431">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55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11" marB="46811"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54 [1-]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11" marB="46811"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57 [2+]</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11" marB="46811"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4431">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he-IL" sz="1600" b="1" i="0" u="none" strike="noStrike" cap="none" normalizeH="0" baseline="0" smtClean="0">
                          <a:ln>
                            <a:noFill/>
                          </a:ln>
                          <a:solidFill>
                            <a:schemeClr val="tx1"/>
                          </a:solidFill>
                          <a:effectLst/>
                          <a:latin typeface="Times New Roman" pitchFamily="18" charset="0"/>
                          <a:cs typeface="Times New Roman" pitchFamily="18" charset="0"/>
                        </a:rPr>
                        <a:t>שונות</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11" marB="46811"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S</a:t>
                      </a:r>
                      <a:r>
                        <a:rPr kumimoji="0" lang="en-US" sz="1600" b="1" i="0" u="none" strike="noStrike" cap="none" normalizeH="0" baseline="30000" smtClean="0">
                          <a:ln>
                            <a:noFill/>
                          </a:ln>
                          <a:solidFill>
                            <a:schemeClr val="tx1"/>
                          </a:solidFill>
                          <a:effectLst/>
                          <a:latin typeface="Times New Roman" pitchFamily="18" charset="0"/>
                          <a:cs typeface="Times New Roman" pitchFamily="18" charset="0"/>
                        </a:rPr>
                        <a:t>2</a:t>
                      </a: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=2.4</a:t>
                      </a:r>
                    </a:p>
                  </a:txBody>
                  <a:tcPr marL="90000" marR="90000" marT="46811" marB="46811"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80000"/>
                        </a:lnSpc>
                        <a:spcBef>
                          <a:spcPct val="20000"/>
                        </a:spcBef>
                        <a:spcAft>
                          <a:spcPct val="0"/>
                        </a:spcAft>
                        <a:buClr>
                          <a:schemeClr val="accent1"/>
                        </a:buClr>
                        <a:buSzPct val="70000"/>
                        <a:buFont typeface="Wingdings" pitchFamily="2" charset="2"/>
                        <a:buNone/>
                        <a:tabLst/>
                      </a:pP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S</a:t>
                      </a:r>
                      <a:r>
                        <a:rPr kumimoji="0" lang="en-US" sz="1600" b="1" i="0" u="none" strike="noStrike" cap="none" normalizeH="0" baseline="30000" smtClean="0">
                          <a:ln>
                            <a:noFill/>
                          </a:ln>
                          <a:solidFill>
                            <a:schemeClr val="tx1"/>
                          </a:solidFill>
                          <a:effectLst/>
                          <a:latin typeface="Times New Roman" pitchFamily="18" charset="0"/>
                          <a:cs typeface="Times New Roman" pitchFamily="18" charset="0"/>
                        </a:rPr>
                        <a:t>2</a:t>
                      </a: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=0</a:t>
                      </a:r>
                    </a:p>
                  </a:txBody>
                  <a:tcPr marL="90000" marR="90000" marT="46811" marB="46811"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4195">
                                            <p:txEl>
                                              <p:pRg st="0" end="0"/>
                                            </p:txEl>
                                          </p:spTgt>
                                        </p:tgtEl>
                                        <p:attrNameLst>
                                          <p:attrName>style.visibility</p:attrName>
                                        </p:attrNameLst>
                                      </p:cBhvr>
                                      <p:to>
                                        <p:strVal val="visible"/>
                                      </p:to>
                                    </p:set>
                                    <p:animEffect transition="in" filter="fade">
                                      <p:cBhvr>
                                        <p:cTn id="7" dur="2000"/>
                                        <p:tgtEl>
                                          <p:spTgt spid="264195">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64195">
                                            <p:txEl>
                                              <p:pRg st="2" end="2"/>
                                            </p:txEl>
                                          </p:spTgt>
                                        </p:tgtEl>
                                        <p:attrNameLst>
                                          <p:attrName>style.visibility</p:attrName>
                                        </p:attrNameLst>
                                      </p:cBhvr>
                                      <p:to>
                                        <p:strVal val="visible"/>
                                      </p:to>
                                    </p:set>
                                    <p:animEffect transition="in" filter="fade">
                                      <p:cBhvr>
                                        <p:cTn id="11" dur="2000"/>
                                        <p:tgtEl>
                                          <p:spTgt spid="264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4195" grpId="0" build="p"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4"/>
          <p:cNvSpPr>
            <a:spLocks noGrp="1"/>
          </p:cNvSpPr>
          <p:nvPr>
            <p:ph type="sldNum" sz="quarter" idx="11"/>
          </p:nvPr>
        </p:nvSpPr>
        <p:spPr>
          <a:noFill/>
        </p:spPr>
        <p:txBody>
          <a:bodyPr/>
          <a:lstStyle/>
          <a:p>
            <a:fld id="{2CC39E15-A3F6-464E-9A48-EBE2CC64CCF5}" type="slidenum">
              <a:rPr lang="he-IL" smtClean="0"/>
              <a:pPr/>
              <a:t>79</a:t>
            </a:fld>
            <a:endParaRPr lang="en-US" smtClean="0"/>
          </a:p>
        </p:txBody>
      </p:sp>
      <p:sp>
        <p:nvSpPr>
          <p:cNvPr id="82947" name="Rectangle 2"/>
          <p:cNvSpPr>
            <a:spLocks noGrp="1" noChangeArrowheads="1"/>
          </p:cNvSpPr>
          <p:nvPr>
            <p:ph type="title"/>
          </p:nvPr>
        </p:nvSpPr>
        <p:spPr>
          <a:xfrm>
            <a:off x="900113" y="0"/>
            <a:ext cx="7158037" cy="1412875"/>
          </a:xfrm>
        </p:spPr>
        <p:txBody>
          <a:bodyPr/>
          <a:lstStyle/>
          <a:p>
            <a:pPr eaLnBrk="1" hangingPunct="1"/>
            <a:r>
              <a:rPr lang="he-IL" smtClean="0"/>
              <a:t>מהימנות הגדרה מתמטית </a:t>
            </a:r>
            <a:endParaRPr lang="en-US" smtClean="0"/>
          </a:p>
        </p:txBody>
      </p:sp>
      <p:sp>
        <p:nvSpPr>
          <p:cNvPr id="265219" name="Rectangle 3"/>
          <p:cNvSpPr>
            <a:spLocks noGrp="1" noChangeArrowheads="1"/>
          </p:cNvSpPr>
          <p:nvPr>
            <p:ph type="body" idx="1"/>
          </p:nvPr>
        </p:nvSpPr>
        <p:spPr>
          <a:xfrm>
            <a:off x="684213" y="1700213"/>
            <a:ext cx="8015287" cy="2798762"/>
          </a:xfrm>
        </p:spPr>
        <p:txBody>
          <a:bodyPr/>
          <a:lstStyle/>
          <a:p>
            <a:pPr marL="342900" indent="-342900" algn="just" eaLnBrk="1" hangingPunct="1">
              <a:buFont typeface="Wingdings" pitchFamily="2" charset="2"/>
              <a:buNone/>
            </a:pPr>
            <a:r>
              <a:rPr lang="he-IL" sz="2800" smtClean="0"/>
              <a:t>המהימנות שווה לאחד פחות היחס שבין שונות הטעויות לשונות הנצפית. כאשר אין שונות טעויות הערך שנקבל יהיה 1. כאשר שונות הטעויות שווה לשונות הנצפית השונות האמיתית שווה ל 0 (אין שונות אמיתית) רק שונות מקרית (טעויות מדידה) והערך שנקבל יהיה אפס. מקדם המהימנות מקבל ערכים שבין 0 (חוסר מהימנות) ל 1 (מהימנות מושלמת). </a:t>
            </a:r>
            <a:endParaRPr lang="en-US" sz="2800" smtClean="0"/>
          </a:p>
        </p:txBody>
      </p:sp>
      <p:sp>
        <p:nvSpPr>
          <p:cNvPr id="82949" name="Line 4"/>
          <p:cNvSpPr>
            <a:spLocks noChangeShapeType="1"/>
          </p:cNvSpPr>
          <p:nvPr/>
        </p:nvSpPr>
        <p:spPr bwMode="auto">
          <a:xfrm>
            <a:off x="304800" y="6553200"/>
            <a:ext cx="8610600" cy="0"/>
          </a:xfrm>
          <a:prstGeom prst="line">
            <a:avLst/>
          </a:prstGeom>
          <a:noFill/>
          <a:ln w="9525">
            <a:solidFill>
              <a:schemeClr val="tx1"/>
            </a:solidFill>
            <a:miter lim="800000"/>
            <a:headEnd/>
            <a:tailEnd/>
          </a:ln>
        </p:spPr>
        <p:txBody>
          <a:bodyPr wrap="none"/>
          <a:lstStyle/>
          <a:p>
            <a:endParaRPr lang="he-IL"/>
          </a:p>
        </p:txBody>
      </p:sp>
      <p:grpSp>
        <p:nvGrpSpPr>
          <p:cNvPr id="2" name="Group 5"/>
          <p:cNvGrpSpPr>
            <a:grpSpLocks/>
          </p:cNvGrpSpPr>
          <p:nvPr/>
        </p:nvGrpSpPr>
        <p:grpSpPr bwMode="auto">
          <a:xfrm>
            <a:off x="7092950" y="4652963"/>
            <a:ext cx="1371600" cy="1143000"/>
            <a:chOff x="864" y="2544"/>
            <a:chExt cx="864" cy="720"/>
          </a:xfrm>
        </p:grpSpPr>
        <p:grpSp>
          <p:nvGrpSpPr>
            <p:cNvPr id="82960" name="Group 6"/>
            <p:cNvGrpSpPr>
              <a:grpSpLocks/>
            </p:cNvGrpSpPr>
            <p:nvPr/>
          </p:nvGrpSpPr>
          <p:grpSpPr bwMode="auto">
            <a:xfrm>
              <a:off x="1248" y="2544"/>
              <a:ext cx="480" cy="720"/>
              <a:chOff x="1248" y="2544"/>
              <a:chExt cx="480" cy="720"/>
            </a:xfrm>
          </p:grpSpPr>
          <p:sp>
            <p:nvSpPr>
              <p:cNvPr id="82962" name="Rectangle 7"/>
              <p:cNvSpPr>
                <a:spLocks noChangeArrowheads="1"/>
              </p:cNvSpPr>
              <p:nvPr/>
            </p:nvSpPr>
            <p:spPr bwMode="auto">
              <a:xfrm>
                <a:off x="1248" y="2544"/>
                <a:ext cx="480" cy="720"/>
              </a:xfrm>
              <a:prstGeom prst="rect">
                <a:avLst/>
              </a:prstGeom>
              <a:noFill/>
              <a:ln w="9525">
                <a:noFill/>
                <a:miter lim="800000"/>
                <a:headEnd/>
                <a:tailEnd/>
              </a:ln>
            </p:spPr>
            <p:txBody>
              <a:bodyPr wrap="none" anchor="ctr"/>
              <a:lstStyle/>
              <a:p>
                <a:pPr algn="ctr" rtl="0">
                  <a:lnSpc>
                    <a:spcPct val="80000"/>
                  </a:lnSpc>
                </a:pPr>
                <a:r>
                  <a:rPr lang="en-US" sz="3200">
                    <a:latin typeface="Times New Roman" pitchFamily="18" charset="0"/>
                    <a:sym typeface="Symbol" pitchFamily="18" charset="2"/>
                  </a:rPr>
                  <a:t></a:t>
                </a:r>
                <a:r>
                  <a:rPr lang="en-US" sz="2400" baseline="30000">
                    <a:latin typeface="Times New Roman" pitchFamily="18" charset="0"/>
                    <a:sym typeface="Symbol" pitchFamily="18" charset="2"/>
                  </a:rPr>
                  <a:t>2</a:t>
                </a:r>
                <a:r>
                  <a:rPr lang="en-US">
                    <a:latin typeface="Times New Roman" pitchFamily="18" charset="0"/>
                    <a:sym typeface="Symbol" pitchFamily="18" charset="2"/>
                  </a:rPr>
                  <a:t>e</a:t>
                </a:r>
              </a:p>
              <a:p>
                <a:pPr algn="ctr" rtl="0">
                  <a:lnSpc>
                    <a:spcPct val="80000"/>
                  </a:lnSpc>
                </a:pPr>
                <a:r>
                  <a:rPr lang="en-US" sz="3200">
                    <a:latin typeface="Times New Roman" pitchFamily="18" charset="0"/>
                    <a:sym typeface="Symbol" pitchFamily="18" charset="2"/>
                  </a:rPr>
                  <a:t></a:t>
                </a:r>
                <a:r>
                  <a:rPr lang="en-US" sz="2400" baseline="30000">
                    <a:latin typeface="Times New Roman" pitchFamily="18" charset="0"/>
                    <a:sym typeface="Symbol" pitchFamily="18" charset="2"/>
                  </a:rPr>
                  <a:t>2</a:t>
                </a:r>
                <a:r>
                  <a:rPr lang="en-US">
                    <a:latin typeface="Times New Roman" pitchFamily="18" charset="0"/>
                    <a:sym typeface="Symbol" pitchFamily="18" charset="2"/>
                  </a:rPr>
                  <a:t>o</a:t>
                </a:r>
              </a:p>
            </p:txBody>
          </p:sp>
          <p:sp>
            <p:nvSpPr>
              <p:cNvPr id="82963" name="Line 8"/>
              <p:cNvSpPr>
                <a:spLocks noChangeShapeType="1"/>
              </p:cNvSpPr>
              <p:nvPr/>
            </p:nvSpPr>
            <p:spPr bwMode="auto">
              <a:xfrm>
                <a:off x="1248" y="2928"/>
                <a:ext cx="432" cy="0"/>
              </a:xfrm>
              <a:prstGeom prst="line">
                <a:avLst/>
              </a:prstGeom>
              <a:noFill/>
              <a:ln w="25400">
                <a:solidFill>
                  <a:schemeClr val="tx1"/>
                </a:solidFill>
                <a:miter lim="800000"/>
                <a:headEnd/>
                <a:tailEnd/>
              </a:ln>
            </p:spPr>
            <p:txBody>
              <a:bodyPr wrap="none"/>
              <a:lstStyle/>
              <a:p>
                <a:endParaRPr lang="he-IL"/>
              </a:p>
            </p:txBody>
          </p:sp>
        </p:grpSp>
        <p:sp>
          <p:nvSpPr>
            <p:cNvPr id="82961" name="Rectangle 9"/>
            <p:cNvSpPr>
              <a:spLocks noChangeArrowheads="1"/>
            </p:cNvSpPr>
            <p:nvPr/>
          </p:nvSpPr>
          <p:spPr bwMode="auto">
            <a:xfrm>
              <a:off x="864" y="2640"/>
              <a:ext cx="336" cy="480"/>
            </a:xfrm>
            <a:prstGeom prst="rect">
              <a:avLst/>
            </a:prstGeom>
            <a:noFill/>
            <a:ln w="9525">
              <a:noFill/>
              <a:miter lim="800000"/>
              <a:headEnd/>
              <a:tailEnd/>
            </a:ln>
          </p:spPr>
          <p:txBody>
            <a:bodyPr wrap="none" anchor="ctr"/>
            <a:lstStyle/>
            <a:p>
              <a:pPr algn="ctr"/>
              <a:r>
                <a:rPr lang="en-US" sz="3600">
                  <a:latin typeface="Times New Roman" pitchFamily="18" charset="0"/>
                </a:rPr>
                <a:t>1-</a:t>
              </a:r>
            </a:p>
          </p:txBody>
        </p:sp>
      </p:grpSp>
      <p:grpSp>
        <p:nvGrpSpPr>
          <p:cNvPr id="4" name="Group 10"/>
          <p:cNvGrpSpPr>
            <a:grpSpLocks/>
          </p:cNvGrpSpPr>
          <p:nvPr/>
        </p:nvGrpSpPr>
        <p:grpSpPr bwMode="auto">
          <a:xfrm>
            <a:off x="2209800" y="4267200"/>
            <a:ext cx="4419600" cy="533400"/>
            <a:chOff x="1392" y="2688"/>
            <a:chExt cx="2784" cy="336"/>
          </a:xfrm>
        </p:grpSpPr>
        <p:sp>
          <p:nvSpPr>
            <p:cNvPr id="82958" name="Line 11"/>
            <p:cNvSpPr>
              <a:spLocks noChangeShapeType="1"/>
            </p:cNvSpPr>
            <p:nvPr/>
          </p:nvSpPr>
          <p:spPr bwMode="auto">
            <a:xfrm>
              <a:off x="1392" y="2976"/>
              <a:ext cx="2784" cy="0"/>
            </a:xfrm>
            <a:prstGeom prst="line">
              <a:avLst/>
            </a:prstGeom>
            <a:noFill/>
            <a:ln w="25400">
              <a:solidFill>
                <a:schemeClr val="tx1"/>
              </a:solidFill>
              <a:miter lim="800000"/>
              <a:headEnd type="triangle" w="med" len="med"/>
              <a:tailEnd type="triangle" w="med" len="med"/>
            </a:ln>
          </p:spPr>
          <p:txBody>
            <a:bodyPr wrap="none"/>
            <a:lstStyle/>
            <a:p>
              <a:endParaRPr lang="he-IL"/>
            </a:p>
          </p:txBody>
        </p:sp>
        <p:sp>
          <p:nvSpPr>
            <p:cNvPr id="82959" name="Rectangle 12"/>
            <p:cNvSpPr>
              <a:spLocks noChangeArrowheads="1"/>
            </p:cNvSpPr>
            <p:nvPr/>
          </p:nvSpPr>
          <p:spPr bwMode="auto">
            <a:xfrm>
              <a:off x="2544" y="2688"/>
              <a:ext cx="624" cy="336"/>
            </a:xfrm>
            <a:prstGeom prst="rect">
              <a:avLst/>
            </a:prstGeom>
            <a:noFill/>
            <a:ln w="9525">
              <a:noFill/>
              <a:miter lim="800000"/>
              <a:headEnd/>
              <a:tailEnd/>
            </a:ln>
          </p:spPr>
          <p:txBody>
            <a:bodyPr wrap="none" anchor="ctr"/>
            <a:lstStyle/>
            <a:p>
              <a:pPr algn="ctr"/>
              <a:r>
                <a:rPr lang="en-US" sz="3200">
                  <a:latin typeface="Times New Roman" pitchFamily="18" charset="0"/>
                  <a:sym typeface="Symbol" pitchFamily="18" charset="2"/>
                </a:rPr>
                <a:t></a:t>
              </a:r>
              <a:r>
                <a:rPr lang="en-US" sz="2400" baseline="30000">
                  <a:latin typeface="Times New Roman" pitchFamily="18" charset="0"/>
                  <a:sym typeface="Symbol" pitchFamily="18" charset="2"/>
                </a:rPr>
                <a:t>2</a:t>
              </a:r>
              <a:r>
                <a:rPr lang="en-US">
                  <a:latin typeface="Times New Roman" pitchFamily="18" charset="0"/>
                  <a:sym typeface="Symbol" pitchFamily="18" charset="2"/>
                </a:rPr>
                <a:t>o</a:t>
              </a:r>
            </a:p>
          </p:txBody>
        </p:sp>
      </p:grpSp>
      <p:grpSp>
        <p:nvGrpSpPr>
          <p:cNvPr id="5" name="Group 13"/>
          <p:cNvGrpSpPr>
            <a:grpSpLocks/>
          </p:cNvGrpSpPr>
          <p:nvPr/>
        </p:nvGrpSpPr>
        <p:grpSpPr bwMode="auto">
          <a:xfrm>
            <a:off x="5257800" y="4800600"/>
            <a:ext cx="1371600" cy="838200"/>
            <a:chOff x="3312" y="3024"/>
            <a:chExt cx="864" cy="528"/>
          </a:xfrm>
        </p:grpSpPr>
        <p:sp>
          <p:nvSpPr>
            <p:cNvPr id="82956" name="Rectangle 14" descr="לוח שחמט גדול"/>
            <p:cNvSpPr>
              <a:spLocks noChangeArrowheads="1"/>
            </p:cNvSpPr>
            <p:nvPr/>
          </p:nvSpPr>
          <p:spPr bwMode="auto">
            <a:xfrm>
              <a:off x="3312" y="3024"/>
              <a:ext cx="864" cy="528"/>
            </a:xfrm>
            <a:prstGeom prst="rect">
              <a:avLst/>
            </a:prstGeom>
            <a:pattFill prst="lgCheck">
              <a:fgClr>
                <a:srgbClr val="FF0000"/>
              </a:fgClr>
              <a:bgClr>
                <a:srgbClr val="FFFFFF"/>
              </a:bgClr>
            </a:pattFill>
            <a:ln w="9525">
              <a:solidFill>
                <a:schemeClr val="tx1"/>
              </a:solidFill>
              <a:miter lim="800000"/>
              <a:headEnd/>
              <a:tailEnd/>
            </a:ln>
          </p:spPr>
          <p:txBody>
            <a:bodyPr wrap="none" anchor="ctr"/>
            <a:lstStyle/>
            <a:p>
              <a:endParaRPr lang="he-IL"/>
            </a:p>
          </p:txBody>
        </p:sp>
        <p:sp>
          <p:nvSpPr>
            <p:cNvPr id="82957" name="Rectangle 15" descr="לוח שחמט גדול"/>
            <p:cNvSpPr>
              <a:spLocks noChangeArrowheads="1"/>
            </p:cNvSpPr>
            <p:nvPr/>
          </p:nvSpPr>
          <p:spPr bwMode="auto">
            <a:xfrm>
              <a:off x="3408" y="3120"/>
              <a:ext cx="624" cy="336"/>
            </a:xfrm>
            <a:prstGeom prst="rect">
              <a:avLst/>
            </a:prstGeom>
            <a:pattFill prst="lgCheck">
              <a:fgClr>
                <a:srgbClr val="FF0000"/>
              </a:fgClr>
              <a:bgClr>
                <a:schemeClr val="bg1"/>
              </a:bgClr>
            </a:pattFill>
            <a:ln w="9525">
              <a:noFill/>
              <a:miter lim="800000"/>
              <a:headEnd/>
              <a:tailEnd/>
            </a:ln>
          </p:spPr>
          <p:txBody>
            <a:bodyPr wrap="none" anchor="ctr"/>
            <a:lstStyle/>
            <a:p>
              <a:pPr algn="ctr"/>
              <a:r>
                <a:rPr lang="en-US" sz="3200">
                  <a:latin typeface="Times New Roman" pitchFamily="18" charset="0"/>
                  <a:sym typeface="Symbol" pitchFamily="18" charset="2"/>
                </a:rPr>
                <a:t></a:t>
              </a:r>
              <a:r>
                <a:rPr lang="en-US" sz="2400" baseline="30000">
                  <a:latin typeface="Times New Roman" pitchFamily="18" charset="0"/>
                  <a:sym typeface="Symbol" pitchFamily="18" charset="2"/>
                </a:rPr>
                <a:t>2</a:t>
              </a:r>
              <a:r>
                <a:rPr lang="en-US">
                  <a:latin typeface="Times New Roman" pitchFamily="18" charset="0"/>
                  <a:sym typeface="Symbol" pitchFamily="18" charset="2"/>
                </a:rPr>
                <a:t>e</a:t>
              </a:r>
            </a:p>
          </p:txBody>
        </p:sp>
      </p:grpSp>
      <p:grpSp>
        <p:nvGrpSpPr>
          <p:cNvPr id="6" name="Group 16"/>
          <p:cNvGrpSpPr>
            <a:grpSpLocks/>
          </p:cNvGrpSpPr>
          <p:nvPr/>
        </p:nvGrpSpPr>
        <p:grpSpPr bwMode="auto">
          <a:xfrm>
            <a:off x="2209800" y="4800600"/>
            <a:ext cx="3048000" cy="838200"/>
            <a:chOff x="1392" y="3024"/>
            <a:chExt cx="1920" cy="528"/>
          </a:xfrm>
        </p:grpSpPr>
        <p:sp>
          <p:nvSpPr>
            <p:cNvPr id="82954" name="Rectangle 17" descr="אלכסון רחב כלפי מעלה"/>
            <p:cNvSpPr>
              <a:spLocks noChangeArrowheads="1"/>
            </p:cNvSpPr>
            <p:nvPr/>
          </p:nvSpPr>
          <p:spPr bwMode="auto">
            <a:xfrm>
              <a:off x="1392" y="3024"/>
              <a:ext cx="1920" cy="528"/>
            </a:xfrm>
            <a:prstGeom prst="rect">
              <a:avLst/>
            </a:prstGeom>
            <a:pattFill prst="wdUpDiag">
              <a:fgClr>
                <a:srgbClr val="0000FF"/>
              </a:fgClr>
              <a:bgClr>
                <a:srgbClr val="FFFFFF"/>
              </a:bgClr>
            </a:pattFill>
            <a:ln w="9525">
              <a:solidFill>
                <a:schemeClr val="tx1"/>
              </a:solidFill>
              <a:miter lim="800000"/>
              <a:headEnd/>
              <a:tailEnd/>
            </a:ln>
          </p:spPr>
          <p:txBody>
            <a:bodyPr wrap="none" anchor="ctr"/>
            <a:lstStyle/>
            <a:p>
              <a:endParaRPr lang="he-IL"/>
            </a:p>
          </p:txBody>
        </p:sp>
        <p:sp>
          <p:nvSpPr>
            <p:cNvPr id="82955" name="Rectangle 18" descr="אלכסון רחב כלפי מעלה"/>
            <p:cNvSpPr>
              <a:spLocks noChangeArrowheads="1"/>
            </p:cNvSpPr>
            <p:nvPr/>
          </p:nvSpPr>
          <p:spPr bwMode="auto">
            <a:xfrm>
              <a:off x="2016" y="3120"/>
              <a:ext cx="624" cy="336"/>
            </a:xfrm>
            <a:prstGeom prst="rect">
              <a:avLst/>
            </a:prstGeom>
            <a:pattFill prst="wdUpDiag">
              <a:fgClr>
                <a:srgbClr val="0000FF"/>
              </a:fgClr>
              <a:bgClr>
                <a:schemeClr val="bg1"/>
              </a:bgClr>
            </a:pattFill>
            <a:ln w="9525">
              <a:noFill/>
              <a:miter lim="800000"/>
              <a:headEnd/>
              <a:tailEnd/>
            </a:ln>
          </p:spPr>
          <p:txBody>
            <a:bodyPr wrap="none" anchor="ctr"/>
            <a:lstStyle/>
            <a:p>
              <a:pPr algn="ctr"/>
              <a:r>
                <a:rPr lang="en-US" sz="3200">
                  <a:latin typeface="Times New Roman" pitchFamily="18" charset="0"/>
                  <a:sym typeface="Symbol" pitchFamily="18" charset="2"/>
                </a:rPr>
                <a:t></a:t>
              </a:r>
              <a:r>
                <a:rPr lang="en-US" sz="2400" baseline="30000">
                  <a:latin typeface="Times New Roman" pitchFamily="18" charset="0"/>
                  <a:sym typeface="Symbol" pitchFamily="18" charset="2"/>
                </a:rPr>
                <a:t>2</a:t>
              </a:r>
              <a:r>
                <a:rPr lang="en-US">
                  <a:latin typeface="Times New Roman" pitchFamily="18" charset="0"/>
                  <a:sym typeface="Symbol" pitchFamily="18" charset="2"/>
                </a:rPr>
                <a:t>t</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65219">
                                            <p:txEl>
                                              <p:pRg st="0" end="0"/>
                                            </p:txEl>
                                          </p:spTgt>
                                        </p:tgtEl>
                                        <p:attrNameLst>
                                          <p:attrName>style.visibility</p:attrName>
                                        </p:attrNameLst>
                                      </p:cBhvr>
                                      <p:to>
                                        <p:strVal val="visible"/>
                                      </p:to>
                                    </p:set>
                                    <p:anim calcmode="lin" valueType="num">
                                      <p:cBhvr>
                                        <p:cTn id="7" dur="1000" fill="hold"/>
                                        <p:tgtEl>
                                          <p:spTgt spid="265219">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26521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65219">
                                            <p:txEl>
                                              <p:pRg st="0" end="0"/>
                                            </p:txEl>
                                          </p:spTgt>
                                        </p:tgtEl>
                                      </p:cBhvr>
                                    </p:animEffect>
                                  </p:childTnLst>
                                </p:cTn>
                              </p:par>
                            </p:childTnLst>
                          </p:cTn>
                        </p:par>
                        <p:par>
                          <p:cTn id="10" fill="hold" nodeType="afterGroup">
                            <p:stCondLst>
                              <p:cond delay="1000"/>
                            </p:stCondLst>
                            <p:childTnLst>
                              <p:par>
                                <p:cTn id="11" presetID="43"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
                                        <p:tgtEl>
                                          <p:spTgt spid="2"/>
                                        </p:tgtEl>
                                      </p:cBhvr>
                                    </p:animEffect>
                                    <p:anim calcmode="lin" valueType="num">
                                      <p:cBhvr>
                                        <p:cTn id="14" dur="400" fill="hold"/>
                                        <p:tgtEl>
                                          <p:spTgt spid="2"/>
                                        </p:tgtEl>
                                        <p:attrNameLst>
                                          <p:attrName>ppt_x</p:attrName>
                                        </p:attrNameLst>
                                      </p:cBhvr>
                                      <p:tavLst>
                                        <p:tav tm="0">
                                          <p:val>
                                            <p:strVal val="#ppt_x"/>
                                          </p:val>
                                        </p:tav>
                                        <p:tav tm="100000">
                                          <p:val>
                                            <p:strVal val="#ppt_x"/>
                                          </p:val>
                                        </p:tav>
                                      </p:tavLst>
                                    </p:anim>
                                    <p:anim calcmode="lin" valueType="num">
                                      <p:cBhvr>
                                        <p:cTn id="15" dur="400" fill="hold"/>
                                        <p:tgtEl>
                                          <p:spTgt spid="2"/>
                                        </p:tgtEl>
                                        <p:attrNameLst>
                                          <p:attrName>ppt_y</p:attrName>
                                        </p:attrNameLst>
                                      </p:cBhvr>
                                      <p:tavLst>
                                        <p:tav tm="0">
                                          <p:val>
                                            <p:strVal val="#ppt_y+0.31"/>
                                          </p:val>
                                        </p:tav>
                                        <p:tav tm="100000">
                                          <p:val>
                                            <p:strVal val="#ppt_y+0.31"/>
                                          </p:val>
                                        </p:tav>
                                      </p:tavLst>
                                    </p:anim>
                                    <p:anim calcmode="lin" valueType="num">
                                      <p:cBhvr>
                                        <p:cTn id="16"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7"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8" fill="hold" nodeType="afterGroup">
                            <p:stCondLst>
                              <p:cond delay="2000"/>
                            </p:stCondLst>
                            <p:childTnLst>
                              <p:par>
                                <p:cTn id="19" presetID="22" presetClass="entr" presetSubtype="8"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left)">
                                      <p:cBhvr>
                                        <p:cTn id="21" dur="3000"/>
                                        <p:tgtEl>
                                          <p:spTgt spid="6"/>
                                        </p:tgtEl>
                                      </p:cBhvr>
                                    </p:animEffect>
                                  </p:childTnLst>
                                </p:cTn>
                              </p:par>
                            </p:childTnLst>
                          </p:cTn>
                        </p:par>
                        <p:par>
                          <p:cTn id="22" fill="hold" nodeType="afterGroup">
                            <p:stCondLst>
                              <p:cond delay="5000"/>
                            </p:stCondLst>
                            <p:childTnLst>
                              <p:par>
                                <p:cTn id="23" presetID="22" presetClass="entr" presetSubtype="8" fill="hold" nodeType="afterEffect">
                                  <p:stCondLst>
                                    <p:cond delay="2000"/>
                                  </p:stCondLst>
                                  <p:childTnLst>
                                    <p:set>
                                      <p:cBhvr>
                                        <p:cTn id="24" dur="1" fill="hold">
                                          <p:stCondLst>
                                            <p:cond delay="0"/>
                                          </p:stCondLst>
                                        </p:cTn>
                                        <p:tgtEl>
                                          <p:spTgt spid="5"/>
                                        </p:tgtEl>
                                        <p:attrNameLst>
                                          <p:attrName>style.visibility</p:attrName>
                                        </p:attrNameLst>
                                      </p:cBhvr>
                                      <p:to>
                                        <p:strVal val="visible"/>
                                      </p:to>
                                    </p:set>
                                    <p:animEffect transition="in" filter="wipe(left)">
                                      <p:cBhvr>
                                        <p:cTn id="25" dur="3000"/>
                                        <p:tgtEl>
                                          <p:spTgt spid="5"/>
                                        </p:tgtEl>
                                      </p:cBhvr>
                                    </p:animEffect>
                                  </p:childTnLst>
                                </p:cTn>
                              </p:par>
                            </p:childTnLst>
                          </p:cTn>
                        </p:par>
                        <p:par>
                          <p:cTn id="26" fill="hold" nodeType="afterGroup">
                            <p:stCondLst>
                              <p:cond delay="10000"/>
                            </p:stCondLst>
                            <p:childTnLst>
                              <p:par>
                                <p:cTn id="27" presetID="47" presetClass="entr" presetSubtype="0"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fade">
                                      <p:cBhvr>
                                        <p:cTn id="29" dur="2000"/>
                                        <p:tgtEl>
                                          <p:spTgt spid="4"/>
                                        </p:tgtEl>
                                      </p:cBhvr>
                                    </p:animEffect>
                                    <p:anim calcmode="lin" valueType="num">
                                      <p:cBhvr>
                                        <p:cTn id="30" dur="2000" fill="hold"/>
                                        <p:tgtEl>
                                          <p:spTgt spid="4"/>
                                        </p:tgtEl>
                                        <p:attrNameLst>
                                          <p:attrName>ppt_x</p:attrName>
                                        </p:attrNameLst>
                                      </p:cBhvr>
                                      <p:tavLst>
                                        <p:tav tm="0">
                                          <p:val>
                                            <p:strVal val="#ppt_x"/>
                                          </p:val>
                                        </p:tav>
                                        <p:tav tm="100000">
                                          <p:val>
                                            <p:strVal val="#ppt_x"/>
                                          </p:val>
                                        </p:tav>
                                      </p:tavLst>
                                    </p:anim>
                                    <p:anim calcmode="lin" valueType="num">
                                      <p:cBhvr>
                                        <p:cTn id="31" dur="2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5219"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Slide Number Placeholder 6"/>
          <p:cNvSpPr>
            <a:spLocks noGrp="1"/>
          </p:cNvSpPr>
          <p:nvPr>
            <p:ph type="sldNum" sz="quarter" idx="11"/>
          </p:nvPr>
        </p:nvSpPr>
        <p:spPr>
          <a:noFill/>
        </p:spPr>
        <p:txBody>
          <a:bodyPr/>
          <a:lstStyle/>
          <a:p>
            <a:fld id="{C51EAF47-89E7-43DF-B018-8E8456865053}" type="slidenum">
              <a:rPr lang="he-IL" smtClean="0"/>
              <a:pPr/>
              <a:t>8</a:t>
            </a:fld>
            <a:endParaRPr lang="en-US" smtClean="0"/>
          </a:p>
        </p:txBody>
      </p:sp>
      <p:sp>
        <p:nvSpPr>
          <p:cNvPr id="98306" name="Rectangle 2"/>
          <p:cNvSpPr>
            <a:spLocks noGrp="1" noChangeArrowheads="1"/>
          </p:cNvSpPr>
          <p:nvPr>
            <p:ph type="title"/>
          </p:nvPr>
        </p:nvSpPr>
        <p:spPr/>
        <p:txBody>
          <a:bodyPr/>
          <a:lstStyle/>
          <a:p>
            <a:pPr eaLnBrk="1" hangingPunct="1"/>
            <a:r>
              <a:rPr lang="he-IL" smtClean="0"/>
              <a:t>השיטה האינטואיטיבית</a:t>
            </a:r>
            <a:endParaRPr lang="en-US" smtClean="0"/>
          </a:p>
        </p:txBody>
      </p:sp>
      <p:sp>
        <p:nvSpPr>
          <p:cNvPr id="98307" name="Rectangle 3"/>
          <p:cNvSpPr>
            <a:spLocks noGrp="1" noChangeArrowheads="1"/>
          </p:cNvSpPr>
          <p:nvPr>
            <p:ph type="body" sz="half" idx="1"/>
          </p:nvPr>
        </p:nvSpPr>
        <p:spPr>
          <a:xfrm>
            <a:off x="4643438" y="1773238"/>
            <a:ext cx="3997325" cy="4267200"/>
          </a:xfrm>
        </p:spPr>
        <p:txBody>
          <a:bodyPr/>
          <a:lstStyle/>
          <a:p>
            <a:pPr marL="355600" indent="-355600" algn="just" eaLnBrk="1" hangingPunct="1">
              <a:buClr>
                <a:srgbClr val="FF0000"/>
              </a:buClr>
              <a:buFont typeface="Wingdings" pitchFamily="2" charset="2"/>
              <a:buChar char="ý"/>
            </a:pPr>
            <a:r>
              <a:rPr lang="he-IL" sz="2700" smtClean="0">
                <a:solidFill>
                  <a:srgbClr val="FF0000"/>
                </a:solidFill>
              </a:rPr>
              <a:t>כדור הארץ שטוח. </a:t>
            </a:r>
          </a:p>
          <a:p>
            <a:pPr marL="355600" indent="-355600" algn="just" eaLnBrk="1" hangingPunct="1">
              <a:buClr>
                <a:srgbClr val="FF0000"/>
              </a:buClr>
              <a:buFont typeface="Wingdings" pitchFamily="2" charset="2"/>
              <a:buChar char="ý"/>
            </a:pPr>
            <a:r>
              <a:rPr lang="he-IL" sz="2700" smtClean="0">
                <a:solidFill>
                  <a:srgbClr val="FF0000"/>
                </a:solidFill>
              </a:rPr>
              <a:t>השמש והכוכבים מקיפים את כדור הארץ.</a:t>
            </a:r>
          </a:p>
          <a:p>
            <a:pPr marL="355600" indent="-355600" algn="just" eaLnBrk="1" hangingPunct="1">
              <a:buClr>
                <a:srgbClr val="FF0000"/>
              </a:buClr>
              <a:buFont typeface="Wingdings" pitchFamily="2" charset="2"/>
              <a:buChar char="ý"/>
            </a:pPr>
            <a:r>
              <a:rPr lang="he-IL" sz="2700" smtClean="0">
                <a:solidFill>
                  <a:srgbClr val="FF0000"/>
                </a:solidFill>
              </a:rPr>
              <a:t>כדור הארץ הוא מרכז היקום.</a:t>
            </a:r>
          </a:p>
          <a:p>
            <a:pPr marL="355600" indent="-355600" algn="just" eaLnBrk="1" hangingPunct="1">
              <a:buClr>
                <a:srgbClr val="0066FF"/>
              </a:buClr>
              <a:buFont typeface="Wingdings" pitchFamily="2" charset="2"/>
              <a:buChar char="þ"/>
            </a:pPr>
            <a:r>
              <a:rPr lang="he-IL" sz="2700" smtClean="0">
                <a:solidFill>
                  <a:srgbClr val="0066FF"/>
                </a:solidFill>
              </a:rPr>
              <a:t>ילדי ילך לישיבה גבוהה.</a:t>
            </a:r>
            <a:endParaRPr lang="en-US" sz="2700" smtClean="0">
              <a:solidFill>
                <a:srgbClr val="0066FF"/>
              </a:solidFill>
            </a:endParaRPr>
          </a:p>
        </p:txBody>
      </p:sp>
      <p:pic>
        <p:nvPicPr>
          <p:cNvPr id="98318" name="Picture 14" descr="Are the purple lines straight or do they bend?"/>
          <p:cNvPicPr>
            <a:picLocks noChangeAspect="1" noChangeArrowheads="1"/>
          </p:cNvPicPr>
          <p:nvPr>
            <p:ph sz="quarter" idx="2"/>
          </p:nvPr>
        </p:nvPicPr>
        <p:blipFill>
          <a:blip r:embed="rId2">
            <a:grayscl/>
            <a:biLevel thresh="50000"/>
          </a:blip>
          <a:srcRect/>
          <a:stretch>
            <a:fillRect/>
          </a:stretch>
        </p:blipFill>
        <p:spPr>
          <a:xfrm>
            <a:off x="179388" y="4437063"/>
            <a:ext cx="2555875" cy="1550987"/>
          </a:xfrm>
          <a:noFill/>
        </p:spPr>
      </p:pic>
      <p:pic>
        <p:nvPicPr>
          <p:cNvPr id="98324" name="Picture 20" descr="Count the black dots..."/>
          <p:cNvPicPr>
            <a:picLocks noChangeAspect="1" noChangeArrowheads="1"/>
          </p:cNvPicPr>
          <p:nvPr/>
        </p:nvPicPr>
        <p:blipFill>
          <a:blip r:embed="rId3"/>
          <a:srcRect/>
          <a:stretch>
            <a:fillRect/>
          </a:stretch>
        </p:blipFill>
        <p:spPr bwMode="auto">
          <a:xfrm>
            <a:off x="2843213" y="4437063"/>
            <a:ext cx="2166937" cy="1609725"/>
          </a:xfrm>
          <a:prstGeom prst="rect">
            <a:avLst/>
          </a:prstGeom>
          <a:noFill/>
          <a:ln w="9525">
            <a:noFill/>
            <a:miter lim="800000"/>
            <a:headEnd/>
            <a:tailEnd/>
          </a:ln>
        </p:spPr>
      </p:pic>
      <p:pic>
        <p:nvPicPr>
          <p:cNvPr id="98326" name="Picture 22" descr="Is the left center circle bigger?"/>
          <p:cNvPicPr>
            <a:picLocks noChangeAspect="1" noChangeArrowheads="1"/>
          </p:cNvPicPr>
          <p:nvPr/>
        </p:nvPicPr>
        <p:blipFill>
          <a:blip r:embed="rId4"/>
          <a:srcRect/>
          <a:stretch>
            <a:fillRect/>
          </a:stretch>
        </p:blipFill>
        <p:spPr bwMode="auto">
          <a:xfrm>
            <a:off x="5076825" y="4438650"/>
            <a:ext cx="2232025" cy="1639888"/>
          </a:xfrm>
          <a:prstGeom prst="rect">
            <a:avLst/>
          </a:prstGeom>
          <a:noFill/>
          <a:ln w="9525">
            <a:noFill/>
            <a:miter lim="800000"/>
            <a:headEnd/>
            <a:tailEnd/>
          </a:ln>
        </p:spPr>
      </p:pic>
      <p:pic>
        <p:nvPicPr>
          <p:cNvPr id="98328" name="Picture 24" descr="Do you see a cube missing a corner?"/>
          <p:cNvPicPr>
            <a:picLocks noChangeAspect="1" noChangeArrowheads="1"/>
          </p:cNvPicPr>
          <p:nvPr/>
        </p:nvPicPr>
        <p:blipFill>
          <a:blip r:embed="rId5">
            <a:grayscl/>
          </a:blip>
          <a:srcRect/>
          <a:stretch>
            <a:fillRect/>
          </a:stretch>
        </p:blipFill>
        <p:spPr bwMode="auto">
          <a:xfrm>
            <a:off x="7451725" y="4508500"/>
            <a:ext cx="1466850" cy="1541463"/>
          </a:xfrm>
          <a:prstGeom prst="rect">
            <a:avLst/>
          </a:prstGeom>
          <a:noFill/>
          <a:ln w="9525">
            <a:noFill/>
            <a:miter lim="800000"/>
            <a:headEnd/>
            <a:tailEnd/>
          </a:ln>
        </p:spPr>
      </p:pic>
      <p:pic>
        <p:nvPicPr>
          <p:cNvPr id="98331" name="Picture 27" descr="How many colors do you see?"/>
          <p:cNvPicPr>
            <a:picLocks noGrp="1" noChangeAspect="1" noChangeArrowheads="1"/>
          </p:cNvPicPr>
          <p:nvPr>
            <p:ph sz="quarter" idx="3"/>
          </p:nvPr>
        </p:nvPicPr>
        <p:blipFill>
          <a:blip r:embed="rId6"/>
          <a:srcRect/>
          <a:stretch>
            <a:fillRect/>
          </a:stretch>
        </p:blipFill>
        <p:spPr>
          <a:xfrm>
            <a:off x="992188" y="2001838"/>
            <a:ext cx="3170237" cy="2395537"/>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98306"/>
                                        </p:tgtEl>
                                      </p:cBhvr>
                                    </p:animEffect>
                                    <p:animScale>
                                      <p:cBhvr>
                                        <p:cTn id="7" dur="250" autoRev="1" fill="hold"/>
                                        <p:tgtEl>
                                          <p:spTgt spid="98306"/>
                                        </p:tgtEl>
                                      </p:cBhvr>
                                      <p:by x="105000" y="105000"/>
                                    </p:animScale>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8307">
                                            <p:txEl>
                                              <p:pRg st="0" end="0"/>
                                            </p:txEl>
                                          </p:spTgt>
                                        </p:tgtEl>
                                        <p:attrNameLst>
                                          <p:attrName>style.visibility</p:attrName>
                                        </p:attrNameLst>
                                      </p:cBhvr>
                                      <p:to>
                                        <p:strVal val="visible"/>
                                      </p:to>
                                    </p:set>
                                    <p:animEffect transition="in" filter="fade">
                                      <p:cBhvr>
                                        <p:cTn id="11" dur="2000"/>
                                        <p:tgtEl>
                                          <p:spTgt spid="98307">
                                            <p:txEl>
                                              <p:pRg st="0" end="0"/>
                                            </p:txEl>
                                          </p:spTgt>
                                        </p:tgtEl>
                                      </p:cBhvr>
                                    </p:animEffect>
                                  </p:childTnLst>
                                </p:cTn>
                              </p:par>
                            </p:childTnLst>
                          </p:cTn>
                        </p:par>
                        <p:par>
                          <p:cTn id="12" fill="hold" nodeType="afterGroup">
                            <p:stCondLst>
                              <p:cond delay="2500"/>
                            </p:stCondLst>
                            <p:childTnLst>
                              <p:par>
                                <p:cTn id="13" presetID="10" presetClass="entr" presetSubtype="0" fill="hold" grpId="0" nodeType="afterEffect">
                                  <p:stCondLst>
                                    <p:cond delay="0"/>
                                  </p:stCondLst>
                                  <p:childTnLst>
                                    <p:set>
                                      <p:cBhvr>
                                        <p:cTn id="14" dur="1" fill="hold">
                                          <p:stCondLst>
                                            <p:cond delay="0"/>
                                          </p:stCondLst>
                                        </p:cTn>
                                        <p:tgtEl>
                                          <p:spTgt spid="98307">
                                            <p:txEl>
                                              <p:pRg st="1" end="1"/>
                                            </p:txEl>
                                          </p:spTgt>
                                        </p:tgtEl>
                                        <p:attrNameLst>
                                          <p:attrName>style.visibility</p:attrName>
                                        </p:attrNameLst>
                                      </p:cBhvr>
                                      <p:to>
                                        <p:strVal val="visible"/>
                                      </p:to>
                                    </p:set>
                                    <p:animEffect transition="in" filter="fade">
                                      <p:cBhvr>
                                        <p:cTn id="15" dur="2000"/>
                                        <p:tgtEl>
                                          <p:spTgt spid="98307">
                                            <p:txEl>
                                              <p:pRg st="1" end="1"/>
                                            </p:txEl>
                                          </p:spTgt>
                                        </p:tgtEl>
                                      </p:cBhvr>
                                    </p:animEffect>
                                  </p:childTnLst>
                                </p:cTn>
                              </p:par>
                            </p:childTnLst>
                          </p:cTn>
                        </p:par>
                        <p:par>
                          <p:cTn id="16" fill="hold" nodeType="afterGroup">
                            <p:stCondLst>
                              <p:cond delay="4500"/>
                            </p:stCondLst>
                            <p:childTnLst>
                              <p:par>
                                <p:cTn id="17" presetID="10" presetClass="entr" presetSubtype="0" fill="hold" grpId="0" nodeType="afterEffect">
                                  <p:stCondLst>
                                    <p:cond delay="0"/>
                                  </p:stCondLst>
                                  <p:childTnLst>
                                    <p:set>
                                      <p:cBhvr>
                                        <p:cTn id="18" dur="1" fill="hold">
                                          <p:stCondLst>
                                            <p:cond delay="0"/>
                                          </p:stCondLst>
                                        </p:cTn>
                                        <p:tgtEl>
                                          <p:spTgt spid="98307">
                                            <p:txEl>
                                              <p:pRg st="2" end="2"/>
                                            </p:txEl>
                                          </p:spTgt>
                                        </p:tgtEl>
                                        <p:attrNameLst>
                                          <p:attrName>style.visibility</p:attrName>
                                        </p:attrNameLst>
                                      </p:cBhvr>
                                      <p:to>
                                        <p:strVal val="visible"/>
                                      </p:to>
                                    </p:set>
                                    <p:animEffect transition="in" filter="fade">
                                      <p:cBhvr>
                                        <p:cTn id="19" dur="2000"/>
                                        <p:tgtEl>
                                          <p:spTgt spid="98307">
                                            <p:txEl>
                                              <p:pRg st="2" end="2"/>
                                            </p:txEl>
                                          </p:spTgt>
                                        </p:tgtEl>
                                      </p:cBhvr>
                                    </p:animEffect>
                                  </p:childTnLst>
                                </p:cTn>
                              </p:par>
                            </p:childTnLst>
                          </p:cTn>
                        </p:par>
                        <p:par>
                          <p:cTn id="20" fill="hold" nodeType="afterGroup">
                            <p:stCondLst>
                              <p:cond delay="6500"/>
                            </p:stCondLst>
                            <p:childTnLst>
                              <p:par>
                                <p:cTn id="21" presetID="10" presetClass="entr" presetSubtype="0" fill="hold" grpId="0" nodeType="afterEffect">
                                  <p:stCondLst>
                                    <p:cond delay="0"/>
                                  </p:stCondLst>
                                  <p:childTnLst>
                                    <p:set>
                                      <p:cBhvr>
                                        <p:cTn id="22" dur="1" fill="hold">
                                          <p:stCondLst>
                                            <p:cond delay="0"/>
                                          </p:stCondLst>
                                        </p:cTn>
                                        <p:tgtEl>
                                          <p:spTgt spid="98307">
                                            <p:txEl>
                                              <p:pRg st="3" end="3"/>
                                            </p:txEl>
                                          </p:spTgt>
                                        </p:tgtEl>
                                        <p:attrNameLst>
                                          <p:attrName>style.visibility</p:attrName>
                                        </p:attrNameLst>
                                      </p:cBhvr>
                                      <p:to>
                                        <p:strVal val="visible"/>
                                      </p:to>
                                    </p:set>
                                    <p:animEffect transition="in" filter="fade">
                                      <p:cBhvr>
                                        <p:cTn id="23" dur="2000"/>
                                        <p:tgtEl>
                                          <p:spTgt spid="98307">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7" presetClass="entr" presetSubtype="0" fill="hold" nodeType="clickEffect">
                                  <p:stCondLst>
                                    <p:cond delay="0"/>
                                  </p:stCondLst>
                                  <p:childTnLst>
                                    <p:set>
                                      <p:cBhvr>
                                        <p:cTn id="27" dur="1" fill="hold">
                                          <p:stCondLst>
                                            <p:cond delay="0"/>
                                          </p:stCondLst>
                                        </p:cTn>
                                        <p:tgtEl>
                                          <p:spTgt spid="98331"/>
                                        </p:tgtEl>
                                        <p:attrNameLst>
                                          <p:attrName>style.visibility</p:attrName>
                                        </p:attrNameLst>
                                      </p:cBhvr>
                                      <p:to>
                                        <p:strVal val="visible"/>
                                      </p:to>
                                    </p:set>
                                    <p:animEffect transition="in" filter="fade">
                                      <p:cBhvr>
                                        <p:cTn id="28" dur="1000"/>
                                        <p:tgtEl>
                                          <p:spTgt spid="98331"/>
                                        </p:tgtEl>
                                      </p:cBhvr>
                                    </p:animEffect>
                                    <p:anim calcmode="lin" valueType="num">
                                      <p:cBhvr>
                                        <p:cTn id="29" dur="1000" fill="hold"/>
                                        <p:tgtEl>
                                          <p:spTgt spid="98331"/>
                                        </p:tgtEl>
                                        <p:attrNameLst>
                                          <p:attrName>ppt_x</p:attrName>
                                        </p:attrNameLst>
                                      </p:cBhvr>
                                      <p:tavLst>
                                        <p:tav tm="0">
                                          <p:val>
                                            <p:strVal val="#ppt_x"/>
                                          </p:val>
                                        </p:tav>
                                        <p:tav tm="100000">
                                          <p:val>
                                            <p:strVal val="#ppt_x"/>
                                          </p:val>
                                        </p:tav>
                                      </p:tavLst>
                                    </p:anim>
                                    <p:anim calcmode="lin" valueType="num">
                                      <p:cBhvr>
                                        <p:cTn id="30" dur="1000" fill="hold"/>
                                        <p:tgtEl>
                                          <p:spTgt spid="98331"/>
                                        </p:tgtEl>
                                        <p:attrNameLst>
                                          <p:attrName>ppt_y</p:attrName>
                                        </p:attrNameLst>
                                      </p:cBhvr>
                                      <p:tavLst>
                                        <p:tav tm="0">
                                          <p:val>
                                            <p:strVal val="#ppt_y-.1"/>
                                          </p:val>
                                        </p:tav>
                                        <p:tav tm="100000">
                                          <p:val>
                                            <p:strVal val="#ppt_y"/>
                                          </p:val>
                                        </p:tav>
                                      </p:tavLst>
                                    </p:anim>
                                  </p:childTnLst>
                                  <p:subTnLst>
                                    <p:set>
                                      <p:cBhvr override="childStyle">
                                        <p:cTn dur="1" fill="hold" display="0" masterRel="nextClick" afterEffect="1"/>
                                        <p:tgtEl>
                                          <p:spTgt spid="98331"/>
                                        </p:tgtEl>
                                        <p:attrNameLst>
                                          <p:attrName>style.visibility</p:attrName>
                                        </p:attrNameLst>
                                      </p:cBhvr>
                                      <p:to>
                                        <p:strVal val="hidden"/>
                                      </p:to>
                                    </p:set>
                                  </p:subTnLst>
                                </p:cTn>
                              </p:par>
                            </p:childTnLst>
                          </p:cTn>
                        </p:par>
                      </p:childTnLst>
                    </p:cTn>
                  </p:par>
                  <p:par>
                    <p:cTn id="31" fill="hold" nodeType="clickPar">
                      <p:stCondLst>
                        <p:cond delay="indefinite"/>
                      </p:stCondLst>
                      <p:childTnLst>
                        <p:par>
                          <p:cTn id="32" fill="hold" nodeType="withGroup">
                            <p:stCondLst>
                              <p:cond delay="0"/>
                            </p:stCondLst>
                            <p:childTnLst>
                              <p:par>
                                <p:cTn id="33" presetID="47" presetClass="entr" presetSubtype="0" fill="hold" nodeType="clickEffect">
                                  <p:stCondLst>
                                    <p:cond delay="0"/>
                                  </p:stCondLst>
                                  <p:childTnLst>
                                    <p:set>
                                      <p:cBhvr>
                                        <p:cTn id="34" dur="1" fill="hold">
                                          <p:stCondLst>
                                            <p:cond delay="0"/>
                                          </p:stCondLst>
                                        </p:cTn>
                                        <p:tgtEl>
                                          <p:spTgt spid="98318"/>
                                        </p:tgtEl>
                                        <p:attrNameLst>
                                          <p:attrName>style.visibility</p:attrName>
                                        </p:attrNameLst>
                                      </p:cBhvr>
                                      <p:to>
                                        <p:strVal val="visible"/>
                                      </p:to>
                                    </p:set>
                                    <p:animEffect transition="in" filter="fade">
                                      <p:cBhvr>
                                        <p:cTn id="35" dur="1000"/>
                                        <p:tgtEl>
                                          <p:spTgt spid="98318"/>
                                        </p:tgtEl>
                                      </p:cBhvr>
                                    </p:animEffect>
                                    <p:anim calcmode="lin" valueType="num">
                                      <p:cBhvr>
                                        <p:cTn id="36" dur="1000" fill="hold"/>
                                        <p:tgtEl>
                                          <p:spTgt spid="98318"/>
                                        </p:tgtEl>
                                        <p:attrNameLst>
                                          <p:attrName>ppt_x</p:attrName>
                                        </p:attrNameLst>
                                      </p:cBhvr>
                                      <p:tavLst>
                                        <p:tav tm="0">
                                          <p:val>
                                            <p:strVal val="#ppt_x"/>
                                          </p:val>
                                        </p:tav>
                                        <p:tav tm="100000">
                                          <p:val>
                                            <p:strVal val="#ppt_x"/>
                                          </p:val>
                                        </p:tav>
                                      </p:tavLst>
                                    </p:anim>
                                    <p:anim calcmode="lin" valueType="num">
                                      <p:cBhvr>
                                        <p:cTn id="37" dur="1000" fill="hold"/>
                                        <p:tgtEl>
                                          <p:spTgt spid="98318"/>
                                        </p:tgtEl>
                                        <p:attrNameLst>
                                          <p:attrName>ppt_y</p:attrName>
                                        </p:attrNameLst>
                                      </p:cBhvr>
                                      <p:tavLst>
                                        <p:tav tm="0">
                                          <p:val>
                                            <p:strVal val="#ppt_y-.1"/>
                                          </p:val>
                                        </p:tav>
                                        <p:tav tm="100000">
                                          <p:val>
                                            <p:strVal val="#ppt_y"/>
                                          </p:val>
                                        </p:tav>
                                      </p:tavLst>
                                    </p:anim>
                                  </p:childTnLst>
                                  <p:subTnLst>
                                    <p:set>
                                      <p:cBhvr override="childStyle">
                                        <p:cTn dur="1" fill="hold" display="0" masterRel="nextClick" afterEffect="1"/>
                                        <p:tgtEl>
                                          <p:spTgt spid="98318"/>
                                        </p:tgtEl>
                                        <p:attrNameLst>
                                          <p:attrName>style.visibility</p:attrName>
                                        </p:attrNameLst>
                                      </p:cBhvr>
                                      <p:to>
                                        <p:strVal val="hidden"/>
                                      </p:to>
                                    </p:set>
                                  </p:subTnLst>
                                </p:cTn>
                              </p:par>
                            </p:childTnLst>
                          </p:cTn>
                        </p:par>
                      </p:childTnLst>
                    </p:cTn>
                  </p:par>
                  <p:par>
                    <p:cTn id="38" fill="hold" nodeType="clickPar">
                      <p:stCondLst>
                        <p:cond delay="indefinite"/>
                      </p:stCondLst>
                      <p:childTnLst>
                        <p:par>
                          <p:cTn id="39" fill="hold" nodeType="withGroup">
                            <p:stCondLst>
                              <p:cond delay="0"/>
                            </p:stCondLst>
                            <p:childTnLst>
                              <p:par>
                                <p:cTn id="40" presetID="47" presetClass="entr" presetSubtype="0" fill="hold" nodeType="clickEffect">
                                  <p:stCondLst>
                                    <p:cond delay="0"/>
                                  </p:stCondLst>
                                  <p:childTnLst>
                                    <p:set>
                                      <p:cBhvr>
                                        <p:cTn id="41" dur="1" fill="hold">
                                          <p:stCondLst>
                                            <p:cond delay="0"/>
                                          </p:stCondLst>
                                        </p:cTn>
                                        <p:tgtEl>
                                          <p:spTgt spid="98324"/>
                                        </p:tgtEl>
                                        <p:attrNameLst>
                                          <p:attrName>style.visibility</p:attrName>
                                        </p:attrNameLst>
                                      </p:cBhvr>
                                      <p:to>
                                        <p:strVal val="visible"/>
                                      </p:to>
                                    </p:set>
                                    <p:animEffect transition="in" filter="fade">
                                      <p:cBhvr>
                                        <p:cTn id="42" dur="1000"/>
                                        <p:tgtEl>
                                          <p:spTgt spid="98324"/>
                                        </p:tgtEl>
                                      </p:cBhvr>
                                    </p:animEffect>
                                    <p:anim calcmode="lin" valueType="num">
                                      <p:cBhvr>
                                        <p:cTn id="43" dur="1000" fill="hold"/>
                                        <p:tgtEl>
                                          <p:spTgt spid="98324"/>
                                        </p:tgtEl>
                                        <p:attrNameLst>
                                          <p:attrName>ppt_x</p:attrName>
                                        </p:attrNameLst>
                                      </p:cBhvr>
                                      <p:tavLst>
                                        <p:tav tm="0">
                                          <p:val>
                                            <p:strVal val="#ppt_x"/>
                                          </p:val>
                                        </p:tav>
                                        <p:tav tm="100000">
                                          <p:val>
                                            <p:strVal val="#ppt_x"/>
                                          </p:val>
                                        </p:tav>
                                      </p:tavLst>
                                    </p:anim>
                                    <p:anim calcmode="lin" valueType="num">
                                      <p:cBhvr>
                                        <p:cTn id="44" dur="1000" fill="hold"/>
                                        <p:tgtEl>
                                          <p:spTgt spid="98324"/>
                                        </p:tgtEl>
                                        <p:attrNameLst>
                                          <p:attrName>ppt_y</p:attrName>
                                        </p:attrNameLst>
                                      </p:cBhvr>
                                      <p:tavLst>
                                        <p:tav tm="0">
                                          <p:val>
                                            <p:strVal val="#ppt_y-.1"/>
                                          </p:val>
                                        </p:tav>
                                        <p:tav tm="100000">
                                          <p:val>
                                            <p:strVal val="#ppt_y"/>
                                          </p:val>
                                        </p:tav>
                                      </p:tavLst>
                                    </p:anim>
                                  </p:childTnLst>
                                  <p:subTnLst>
                                    <p:set>
                                      <p:cBhvr override="childStyle">
                                        <p:cTn dur="1" fill="hold" display="0" masterRel="nextClick" afterEffect="1"/>
                                        <p:tgtEl>
                                          <p:spTgt spid="98324"/>
                                        </p:tgtEl>
                                        <p:attrNameLst>
                                          <p:attrName>style.visibility</p:attrName>
                                        </p:attrNameLst>
                                      </p:cBhvr>
                                      <p:to>
                                        <p:strVal val="hidden"/>
                                      </p:to>
                                    </p:set>
                                  </p:subTnLst>
                                </p:cTn>
                              </p:par>
                            </p:childTnLst>
                          </p:cTn>
                        </p:par>
                      </p:childTnLst>
                    </p:cTn>
                  </p:par>
                  <p:par>
                    <p:cTn id="45" fill="hold" nodeType="clickPar">
                      <p:stCondLst>
                        <p:cond delay="indefinite"/>
                      </p:stCondLst>
                      <p:childTnLst>
                        <p:par>
                          <p:cTn id="46" fill="hold" nodeType="withGroup">
                            <p:stCondLst>
                              <p:cond delay="0"/>
                            </p:stCondLst>
                            <p:childTnLst>
                              <p:par>
                                <p:cTn id="47" presetID="47" presetClass="entr" presetSubtype="0" fill="hold" nodeType="clickEffect">
                                  <p:stCondLst>
                                    <p:cond delay="0"/>
                                  </p:stCondLst>
                                  <p:childTnLst>
                                    <p:set>
                                      <p:cBhvr>
                                        <p:cTn id="48" dur="1" fill="hold">
                                          <p:stCondLst>
                                            <p:cond delay="0"/>
                                          </p:stCondLst>
                                        </p:cTn>
                                        <p:tgtEl>
                                          <p:spTgt spid="98326"/>
                                        </p:tgtEl>
                                        <p:attrNameLst>
                                          <p:attrName>style.visibility</p:attrName>
                                        </p:attrNameLst>
                                      </p:cBhvr>
                                      <p:to>
                                        <p:strVal val="visible"/>
                                      </p:to>
                                    </p:set>
                                    <p:animEffect transition="in" filter="fade">
                                      <p:cBhvr>
                                        <p:cTn id="49" dur="1000"/>
                                        <p:tgtEl>
                                          <p:spTgt spid="98326"/>
                                        </p:tgtEl>
                                      </p:cBhvr>
                                    </p:animEffect>
                                    <p:anim calcmode="lin" valueType="num">
                                      <p:cBhvr>
                                        <p:cTn id="50" dur="1000" fill="hold"/>
                                        <p:tgtEl>
                                          <p:spTgt spid="98326"/>
                                        </p:tgtEl>
                                        <p:attrNameLst>
                                          <p:attrName>ppt_x</p:attrName>
                                        </p:attrNameLst>
                                      </p:cBhvr>
                                      <p:tavLst>
                                        <p:tav tm="0">
                                          <p:val>
                                            <p:strVal val="#ppt_x"/>
                                          </p:val>
                                        </p:tav>
                                        <p:tav tm="100000">
                                          <p:val>
                                            <p:strVal val="#ppt_x"/>
                                          </p:val>
                                        </p:tav>
                                      </p:tavLst>
                                    </p:anim>
                                    <p:anim calcmode="lin" valueType="num">
                                      <p:cBhvr>
                                        <p:cTn id="51" dur="1000" fill="hold"/>
                                        <p:tgtEl>
                                          <p:spTgt spid="98326"/>
                                        </p:tgtEl>
                                        <p:attrNameLst>
                                          <p:attrName>ppt_y</p:attrName>
                                        </p:attrNameLst>
                                      </p:cBhvr>
                                      <p:tavLst>
                                        <p:tav tm="0">
                                          <p:val>
                                            <p:strVal val="#ppt_y-.1"/>
                                          </p:val>
                                        </p:tav>
                                        <p:tav tm="100000">
                                          <p:val>
                                            <p:strVal val="#ppt_y"/>
                                          </p:val>
                                        </p:tav>
                                      </p:tavLst>
                                    </p:anim>
                                  </p:childTnLst>
                                  <p:subTnLst>
                                    <p:set>
                                      <p:cBhvr override="childStyle">
                                        <p:cTn dur="1" fill="hold" display="0" masterRel="nextClick" afterEffect="1"/>
                                        <p:tgtEl>
                                          <p:spTgt spid="98326"/>
                                        </p:tgtEl>
                                        <p:attrNameLst>
                                          <p:attrName>style.visibility</p:attrName>
                                        </p:attrNameLst>
                                      </p:cBhvr>
                                      <p:to>
                                        <p:strVal val="hidden"/>
                                      </p:to>
                                    </p:set>
                                  </p:subTnLst>
                                </p:cTn>
                              </p:par>
                            </p:childTnLst>
                          </p:cTn>
                        </p:par>
                      </p:childTnLst>
                    </p:cTn>
                  </p:par>
                  <p:par>
                    <p:cTn id="52" fill="hold" nodeType="clickPar">
                      <p:stCondLst>
                        <p:cond delay="indefinite"/>
                      </p:stCondLst>
                      <p:childTnLst>
                        <p:par>
                          <p:cTn id="53" fill="hold" nodeType="withGroup">
                            <p:stCondLst>
                              <p:cond delay="0"/>
                            </p:stCondLst>
                            <p:childTnLst>
                              <p:par>
                                <p:cTn id="54" presetID="47" presetClass="entr" presetSubtype="0" fill="hold" nodeType="clickEffect">
                                  <p:stCondLst>
                                    <p:cond delay="0"/>
                                  </p:stCondLst>
                                  <p:childTnLst>
                                    <p:set>
                                      <p:cBhvr>
                                        <p:cTn id="55" dur="1" fill="hold">
                                          <p:stCondLst>
                                            <p:cond delay="0"/>
                                          </p:stCondLst>
                                        </p:cTn>
                                        <p:tgtEl>
                                          <p:spTgt spid="98328"/>
                                        </p:tgtEl>
                                        <p:attrNameLst>
                                          <p:attrName>style.visibility</p:attrName>
                                        </p:attrNameLst>
                                      </p:cBhvr>
                                      <p:to>
                                        <p:strVal val="visible"/>
                                      </p:to>
                                    </p:set>
                                    <p:animEffect transition="in" filter="fade">
                                      <p:cBhvr>
                                        <p:cTn id="56" dur="1000"/>
                                        <p:tgtEl>
                                          <p:spTgt spid="98328"/>
                                        </p:tgtEl>
                                      </p:cBhvr>
                                    </p:animEffect>
                                    <p:anim calcmode="lin" valueType="num">
                                      <p:cBhvr>
                                        <p:cTn id="57" dur="1000" fill="hold"/>
                                        <p:tgtEl>
                                          <p:spTgt spid="98328"/>
                                        </p:tgtEl>
                                        <p:attrNameLst>
                                          <p:attrName>ppt_x</p:attrName>
                                        </p:attrNameLst>
                                      </p:cBhvr>
                                      <p:tavLst>
                                        <p:tav tm="0">
                                          <p:val>
                                            <p:strVal val="#ppt_x"/>
                                          </p:val>
                                        </p:tav>
                                        <p:tav tm="100000">
                                          <p:val>
                                            <p:strVal val="#ppt_x"/>
                                          </p:val>
                                        </p:tav>
                                      </p:tavLst>
                                    </p:anim>
                                    <p:anim calcmode="lin" valueType="num">
                                      <p:cBhvr>
                                        <p:cTn id="58" dur="1000" fill="hold"/>
                                        <p:tgtEl>
                                          <p:spTgt spid="98328"/>
                                        </p:tgtEl>
                                        <p:attrNameLst>
                                          <p:attrName>ppt_y</p:attrName>
                                        </p:attrNameLst>
                                      </p:cBhvr>
                                      <p:tavLst>
                                        <p:tav tm="0">
                                          <p:val>
                                            <p:strVal val="#ppt_y-.1"/>
                                          </p:val>
                                        </p:tav>
                                        <p:tav tm="100000">
                                          <p:val>
                                            <p:strVal val="#ppt_y"/>
                                          </p:val>
                                        </p:tav>
                                      </p:tavLst>
                                    </p:anim>
                                  </p:childTnLst>
                                  <p:subTnLst>
                                    <p:set>
                                      <p:cBhvr override="childStyle">
                                        <p:cTn dur="1" fill="hold" display="0" masterRel="nextClick" afterEffect="1"/>
                                        <p:tgtEl>
                                          <p:spTgt spid="98328"/>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6" grpId="0"/>
      <p:bldP spid="98307" grpId="0" build="p"/>
    </p:bld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Slide Number Placeholder 4"/>
          <p:cNvSpPr>
            <a:spLocks noGrp="1"/>
          </p:cNvSpPr>
          <p:nvPr>
            <p:ph type="sldNum" sz="quarter" idx="11"/>
          </p:nvPr>
        </p:nvSpPr>
        <p:spPr>
          <a:noFill/>
        </p:spPr>
        <p:txBody>
          <a:bodyPr/>
          <a:lstStyle/>
          <a:p>
            <a:fld id="{FE54370A-4FC1-49B2-BEF1-62EEAE11DC11}" type="slidenum">
              <a:rPr lang="he-IL" smtClean="0"/>
              <a:pPr/>
              <a:t>80</a:t>
            </a:fld>
            <a:endParaRPr lang="en-US" smtClean="0"/>
          </a:p>
        </p:txBody>
      </p:sp>
      <p:sp>
        <p:nvSpPr>
          <p:cNvPr id="83971" name="Rectangle 2"/>
          <p:cNvSpPr>
            <a:spLocks noGrp="1" noChangeArrowheads="1"/>
          </p:cNvSpPr>
          <p:nvPr>
            <p:ph type="title"/>
          </p:nvPr>
        </p:nvSpPr>
        <p:spPr>
          <a:xfrm>
            <a:off x="971550" y="0"/>
            <a:ext cx="7158038" cy="1412875"/>
          </a:xfrm>
        </p:spPr>
        <p:txBody>
          <a:bodyPr/>
          <a:lstStyle/>
          <a:p>
            <a:pPr eaLnBrk="1" hangingPunct="1"/>
            <a:r>
              <a:rPr lang="he-IL" smtClean="0"/>
              <a:t>תרגיל כיתה </a:t>
            </a:r>
            <a:endParaRPr lang="en-US" smtClean="0"/>
          </a:p>
        </p:txBody>
      </p:sp>
      <p:sp>
        <p:nvSpPr>
          <p:cNvPr id="266243" name="Rectangle 3"/>
          <p:cNvSpPr>
            <a:spLocks noGrp="1" noChangeArrowheads="1"/>
          </p:cNvSpPr>
          <p:nvPr>
            <p:ph type="body" idx="1"/>
          </p:nvPr>
        </p:nvSpPr>
        <p:spPr>
          <a:xfrm>
            <a:off x="971550" y="1773238"/>
            <a:ext cx="7515225" cy="4040187"/>
          </a:xfrm>
        </p:spPr>
        <p:txBody>
          <a:bodyPr/>
          <a:lstStyle/>
          <a:p>
            <a:pPr marL="342900" indent="-342900" algn="just" eaLnBrk="1" hangingPunct="1">
              <a:lnSpc>
                <a:spcPct val="95000"/>
              </a:lnSpc>
              <a:buClr>
                <a:srgbClr val="0000FF"/>
              </a:buClr>
              <a:buFont typeface="Wingdings" pitchFamily="2" charset="2"/>
              <a:buChar char="r"/>
            </a:pPr>
            <a:r>
              <a:rPr lang="he-IL" sz="2500" smtClean="0"/>
              <a:t>בשאלון לבדיקת חרדה (כתכונה) אלי קיבל ציון 5 ושחר קיבל ציון ציון 11 (ציון גבוה מבטא חרדה רבה). מנה סיבות אפשריות לשונות (הבדלים) בין שני הציונים.</a:t>
            </a:r>
          </a:p>
          <a:p>
            <a:pPr marL="342900" indent="-342900" algn="just" eaLnBrk="1" hangingPunct="1">
              <a:lnSpc>
                <a:spcPct val="90000"/>
              </a:lnSpc>
              <a:buClr>
                <a:srgbClr val="0000FF"/>
              </a:buClr>
              <a:buFont typeface="Wingdings" pitchFamily="2" charset="2"/>
              <a:buChar char="r"/>
            </a:pPr>
            <a:r>
              <a:rPr lang="he-IL" sz="2500" smtClean="0"/>
              <a:t>סיבות אפשריות:</a:t>
            </a:r>
          </a:p>
          <a:p>
            <a:pPr marL="742950" lvl="1" indent="-285750" algn="just" eaLnBrk="1" hangingPunct="1">
              <a:lnSpc>
                <a:spcPct val="90000"/>
              </a:lnSpc>
              <a:buClr>
                <a:srgbClr val="0000FF"/>
              </a:buClr>
              <a:buFont typeface="Wingdings 2" pitchFamily="18" charset="2"/>
              <a:buChar char="R"/>
            </a:pPr>
            <a:r>
              <a:rPr lang="he-IL" sz="2200" smtClean="0"/>
              <a:t>יש הבדלים אמיתיים (שונות אמיתית), שחר יותר חרד מאלי.</a:t>
            </a:r>
          </a:p>
          <a:p>
            <a:pPr marL="742950" lvl="1" indent="-285750" algn="just" eaLnBrk="1" hangingPunct="1">
              <a:lnSpc>
                <a:spcPct val="90000"/>
              </a:lnSpc>
              <a:buClr>
                <a:srgbClr val="FF0000"/>
              </a:buClr>
              <a:buSzPct val="70000"/>
              <a:buFont typeface="Wingdings 2" pitchFamily="18" charset="2"/>
              <a:buChar char="Q"/>
            </a:pPr>
            <a:r>
              <a:rPr lang="he-IL" sz="2200" smtClean="0"/>
              <a:t>שחר עמד לעבור מבחן באותו בוקר והיה בסיטואציה שהגבירה חרדה (שונות אמיתית במידה והמבחן היה בודק חרדה מצבית).</a:t>
            </a:r>
          </a:p>
          <a:p>
            <a:pPr marL="742950" lvl="1" indent="-285750" algn="just" eaLnBrk="1" hangingPunct="1">
              <a:lnSpc>
                <a:spcPct val="90000"/>
              </a:lnSpc>
              <a:buClr>
                <a:srgbClr val="FF0000"/>
              </a:buClr>
              <a:buSzPct val="70000"/>
              <a:buFont typeface="Wingdings 2" pitchFamily="18" charset="2"/>
              <a:buChar char="Q"/>
            </a:pPr>
            <a:r>
              <a:rPr lang="he-IL" sz="2200" smtClean="0"/>
              <a:t>שחר ענה יותר בכנות מאלי.</a:t>
            </a:r>
          </a:p>
          <a:p>
            <a:pPr marL="742950" lvl="1" indent="-285750" algn="just" eaLnBrk="1" hangingPunct="1">
              <a:lnSpc>
                <a:spcPct val="90000"/>
              </a:lnSpc>
              <a:buClr>
                <a:srgbClr val="FF0000"/>
              </a:buClr>
              <a:buSzPct val="70000"/>
              <a:buFont typeface="Wingdings 2" pitchFamily="18" charset="2"/>
              <a:buChar char="Q"/>
            </a:pPr>
            <a:r>
              <a:rPr lang="he-IL" sz="2200" smtClean="0"/>
              <a:t>שאלון החרדה לא שאל על מצבים שונים בהם שחר פחות חרד.</a:t>
            </a:r>
          </a:p>
          <a:p>
            <a:pPr marL="742950" lvl="1" indent="-285750" algn="just" eaLnBrk="1" hangingPunct="1">
              <a:lnSpc>
                <a:spcPct val="90000"/>
              </a:lnSpc>
              <a:buClr>
                <a:srgbClr val="FF0000"/>
              </a:buClr>
              <a:buSzPct val="70000"/>
              <a:buFont typeface="Wingdings 2" pitchFamily="18" charset="2"/>
              <a:buChar char="Q"/>
            </a:pPr>
            <a:r>
              <a:rPr lang="he-IL" sz="2200" smtClean="0"/>
              <a:t>מישהו טעה בחישוב הציון.</a:t>
            </a:r>
          </a:p>
          <a:p>
            <a:pPr marL="742950" lvl="1" indent="-285750" algn="just" eaLnBrk="1" hangingPunct="1">
              <a:lnSpc>
                <a:spcPct val="90000"/>
              </a:lnSpc>
              <a:buClr>
                <a:srgbClr val="0000FF"/>
              </a:buClr>
            </a:pPr>
            <a:endParaRPr lang="he-IL" sz="2200" smtClean="0"/>
          </a:p>
          <a:p>
            <a:pPr marL="342900" indent="-342900" algn="just" eaLnBrk="1" hangingPunct="1">
              <a:lnSpc>
                <a:spcPct val="90000"/>
              </a:lnSpc>
              <a:buClr>
                <a:srgbClr val="0066FF"/>
              </a:buClr>
              <a:buFont typeface="Wingdings" pitchFamily="2" charset="2"/>
              <a:buChar char="§"/>
            </a:pPr>
            <a:r>
              <a:rPr lang="he-IL" sz="2500" smtClean="0"/>
              <a:t>השיטות למדידת מהימנות שונות זו מזו ובודקות מקורות שונים העלולים לגרום לשונות טעויות.</a:t>
            </a:r>
            <a:endParaRPr lang="en-US" sz="25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66243">
                                            <p:txEl>
                                              <p:pRg st="0" end="0"/>
                                            </p:txEl>
                                          </p:spTgt>
                                        </p:tgtEl>
                                        <p:attrNameLst>
                                          <p:attrName>style.visibility</p:attrName>
                                        </p:attrNameLst>
                                      </p:cBhvr>
                                      <p:to>
                                        <p:strVal val="visible"/>
                                      </p:to>
                                    </p:set>
                                    <p:anim calcmode="lin" valueType="num">
                                      <p:cBhvr>
                                        <p:cTn id="7" dur="2000" fill="hold"/>
                                        <p:tgtEl>
                                          <p:spTgt spid="26624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266243">
                                            <p:txEl>
                                              <p:pRg st="0" end="0"/>
                                            </p:txEl>
                                          </p:spTgt>
                                        </p:tgtEl>
                                        <p:attrNameLst>
                                          <p:attrName>ppt_h</p:attrName>
                                        </p:attrNameLst>
                                      </p:cBhvr>
                                      <p:tavLst>
                                        <p:tav tm="0">
                                          <p:val>
                                            <p:fltVal val="0"/>
                                          </p:val>
                                        </p:tav>
                                        <p:tav tm="100000">
                                          <p:val>
                                            <p:strVal val="#ppt_h"/>
                                          </p:val>
                                        </p:tav>
                                      </p:tavLst>
                                    </p:anim>
                                    <p:animEffect transition="in" filter="fade">
                                      <p:cBhvr>
                                        <p:cTn id="9" dur="2000"/>
                                        <p:tgtEl>
                                          <p:spTgt spid="266243">
                                            <p:txEl>
                                              <p:pRg st="0" end="0"/>
                                            </p:txEl>
                                          </p:spTgt>
                                        </p:tgtEl>
                                      </p:cBhvr>
                                    </p:animEffect>
                                  </p:childTnLst>
                                </p:cTn>
                              </p:par>
                            </p:childTnLst>
                          </p:cTn>
                        </p:par>
                        <p:par>
                          <p:cTn id="10" fill="hold" nodeType="afterGroup">
                            <p:stCondLst>
                              <p:cond delay="2000"/>
                            </p:stCondLst>
                            <p:childTnLst>
                              <p:par>
                                <p:cTn id="11" presetID="53" presetClass="entr" presetSubtype="0" fill="hold" grpId="0" nodeType="afterEffect">
                                  <p:stCondLst>
                                    <p:cond delay="0"/>
                                  </p:stCondLst>
                                  <p:childTnLst>
                                    <p:set>
                                      <p:cBhvr>
                                        <p:cTn id="12" dur="1" fill="hold">
                                          <p:stCondLst>
                                            <p:cond delay="0"/>
                                          </p:stCondLst>
                                        </p:cTn>
                                        <p:tgtEl>
                                          <p:spTgt spid="266243">
                                            <p:txEl>
                                              <p:pRg st="1" end="1"/>
                                            </p:txEl>
                                          </p:spTgt>
                                        </p:tgtEl>
                                        <p:attrNameLst>
                                          <p:attrName>style.visibility</p:attrName>
                                        </p:attrNameLst>
                                      </p:cBhvr>
                                      <p:to>
                                        <p:strVal val="visible"/>
                                      </p:to>
                                    </p:set>
                                    <p:anim calcmode="lin" valueType="num">
                                      <p:cBhvr>
                                        <p:cTn id="13" dur="2000" fill="hold"/>
                                        <p:tgtEl>
                                          <p:spTgt spid="266243">
                                            <p:txEl>
                                              <p:pRg st="1" end="1"/>
                                            </p:txEl>
                                          </p:spTgt>
                                        </p:tgtEl>
                                        <p:attrNameLst>
                                          <p:attrName>ppt_w</p:attrName>
                                        </p:attrNameLst>
                                      </p:cBhvr>
                                      <p:tavLst>
                                        <p:tav tm="0">
                                          <p:val>
                                            <p:fltVal val="0"/>
                                          </p:val>
                                        </p:tav>
                                        <p:tav tm="100000">
                                          <p:val>
                                            <p:strVal val="#ppt_w"/>
                                          </p:val>
                                        </p:tav>
                                      </p:tavLst>
                                    </p:anim>
                                    <p:anim calcmode="lin" valueType="num">
                                      <p:cBhvr>
                                        <p:cTn id="14" dur="2000" fill="hold"/>
                                        <p:tgtEl>
                                          <p:spTgt spid="266243">
                                            <p:txEl>
                                              <p:pRg st="1" end="1"/>
                                            </p:txEl>
                                          </p:spTgt>
                                        </p:tgtEl>
                                        <p:attrNameLst>
                                          <p:attrName>ppt_h</p:attrName>
                                        </p:attrNameLst>
                                      </p:cBhvr>
                                      <p:tavLst>
                                        <p:tav tm="0">
                                          <p:val>
                                            <p:fltVal val="0"/>
                                          </p:val>
                                        </p:tav>
                                        <p:tav tm="100000">
                                          <p:val>
                                            <p:strVal val="#ppt_h"/>
                                          </p:val>
                                        </p:tav>
                                      </p:tavLst>
                                    </p:anim>
                                    <p:animEffect transition="in" filter="fade">
                                      <p:cBhvr>
                                        <p:cTn id="15" dur="2000"/>
                                        <p:tgtEl>
                                          <p:spTgt spid="266243">
                                            <p:txEl>
                                              <p:pRg st="1" end="1"/>
                                            </p:txEl>
                                          </p:spTgt>
                                        </p:tgtEl>
                                      </p:cBhvr>
                                    </p:animEffect>
                                  </p:childTnLst>
                                </p:cTn>
                              </p:par>
                            </p:childTnLst>
                          </p:cTn>
                        </p:par>
                        <p:par>
                          <p:cTn id="16" fill="hold" nodeType="afterGroup">
                            <p:stCondLst>
                              <p:cond delay="4000"/>
                            </p:stCondLst>
                            <p:childTnLst>
                              <p:par>
                                <p:cTn id="17" presetID="53" presetClass="entr" presetSubtype="0" fill="hold" grpId="0" nodeType="afterEffect">
                                  <p:stCondLst>
                                    <p:cond delay="0"/>
                                  </p:stCondLst>
                                  <p:childTnLst>
                                    <p:set>
                                      <p:cBhvr>
                                        <p:cTn id="18" dur="1" fill="hold">
                                          <p:stCondLst>
                                            <p:cond delay="0"/>
                                          </p:stCondLst>
                                        </p:cTn>
                                        <p:tgtEl>
                                          <p:spTgt spid="266243">
                                            <p:txEl>
                                              <p:pRg st="2" end="2"/>
                                            </p:txEl>
                                          </p:spTgt>
                                        </p:tgtEl>
                                        <p:attrNameLst>
                                          <p:attrName>style.visibility</p:attrName>
                                        </p:attrNameLst>
                                      </p:cBhvr>
                                      <p:to>
                                        <p:strVal val="visible"/>
                                      </p:to>
                                    </p:set>
                                    <p:anim calcmode="lin" valueType="num">
                                      <p:cBhvr>
                                        <p:cTn id="19" dur="2000" fill="hold"/>
                                        <p:tgtEl>
                                          <p:spTgt spid="266243">
                                            <p:txEl>
                                              <p:pRg st="2" end="2"/>
                                            </p:txEl>
                                          </p:spTgt>
                                        </p:tgtEl>
                                        <p:attrNameLst>
                                          <p:attrName>ppt_w</p:attrName>
                                        </p:attrNameLst>
                                      </p:cBhvr>
                                      <p:tavLst>
                                        <p:tav tm="0">
                                          <p:val>
                                            <p:fltVal val="0"/>
                                          </p:val>
                                        </p:tav>
                                        <p:tav tm="100000">
                                          <p:val>
                                            <p:strVal val="#ppt_w"/>
                                          </p:val>
                                        </p:tav>
                                      </p:tavLst>
                                    </p:anim>
                                    <p:anim calcmode="lin" valueType="num">
                                      <p:cBhvr>
                                        <p:cTn id="20" dur="2000" fill="hold"/>
                                        <p:tgtEl>
                                          <p:spTgt spid="266243">
                                            <p:txEl>
                                              <p:pRg st="2" end="2"/>
                                            </p:txEl>
                                          </p:spTgt>
                                        </p:tgtEl>
                                        <p:attrNameLst>
                                          <p:attrName>ppt_h</p:attrName>
                                        </p:attrNameLst>
                                      </p:cBhvr>
                                      <p:tavLst>
                                        <p:tav tm="0">
                                          <p:val>
                                            <p:fltVal val="0"/>
                                          </p:val>
                                        </p:tav>
                                        <p:tav tm="100000">
                                          <p:val>
                                            <p:strVal val="#ppt_h"/>
                                          </p:val>
                                        </p:tav>
                                      </p:tavLst>
                                    </p:anim>
                                    <p:animEffect transition="in" filter="fade">
                                      <p:cBhvr>
                                        <p:cTn id="21" dur="2000"/>
                                        <p:tgtEl>
                                          <p:spTgt spid="266243">
                                            <p:txEl>
                                              <p:pRg st="2" end="2"/>
                                            </p:txEl>
                                          </p:spTgt>
                                        </p:tgtEl>
                                      </p:cBhvr>
                                    </p:animEffect>
                                  </p:childTnLst>
                                </p:cTn>
                              </p:par>
                            </p:childTnLst>
                          </p:cTn>
                        </p:par>
                        <p:par>
                          <p:cTn id="22" fill="hold" nodeType="afterGroup">
                            <p:stCondLst>
                              <p:cond delay="6000"/>
                            </p:stCondLst>
                            <p:childTnLst>
                              <p:par>
                                <p:cTn id="23" presetID="53" presetClass="entr" presetSubtype="0" fill="hold" grpId="0" nodeType="afterEffect">
                                  <p:stCondLst>
                                    <p:cond delay="0"/>
                                  </p:stCondLst>
                                  <p:childTnLst>
                                    <p:set>
                                      <p:cBhvr>
                                        <p:cTn id="24" dur="1" fill="hold">
                                          <p:stCondLst>
                                            <p:cond delay="0"/>
                                          </p:stCondLst>
                                        </p:cTn>
                                        <p:tgtEl>
                                          <p:spTgt spid="266243">
                                            <p:txEl>
                                              <p:pRg st="3" end="3"/>
                                            </p:txEl>
                                          </p:spTgt>
                                        </p:tgtEl>
                                        <p:attrNameLst>
                                          <p:attrName>style.visibility</p:attrName>
                                        </p:attrNameLst>
                                      </p:cBhvr>
                                      <p:to>
                                        <p:strVal val="visible"/>
                                      </p:to>
                                    </p:set>
                                    <p:anim calcmode="lin" valueType="num">
                                      <p:cBhvr>
                                        <p:cTn id="25" dur="2000" fill="hold"/>
                                        <p:tgtEl>
                                          <p:spTgt spid="266243">
                                            <p:txEl>
                                              <p:pRg st="3" end="3"/>
                                            </p:txEl>
                                          </p:spTgt>
                                        </p:tgtEl>
                                        <p:attrNameLst>
                                          <p:attrName>ppt_w</p:attrName>
                                        </p:attrNameLst>
                                      </p:cBhvr>
                                      <p:tavLst>
                                        <p:tav tm="0">
                                          <p:val>
                                            <p:fltVal val="0"/>
                                          </p:val>
                                        </p:tav>
                                        <p:tav tm="100000">
                                          <p:val>
                                            <p:strVal val="#ppt_w"/>
                                          </p:val>
                                        </p:tav>
                                      </p:tavLst>
                                    </p:anim>
                                    <p:anim calcmode="lin" valueType="num">
                                      <p:cBhvr>
                                        <p:cTn id="26" dur="2000" fill="hold"/>
                                        <p:tgtEl>
                                          <p:spTgt spid="266243">
                                            <p:txEl>
                                              <p:pRg st="3" end="3"/>
                                            </p:txEl>
                                          </p:spTgt>
                                        </p:tgtEl>
                                        <p:attrNameLst>
                                          <p:attrName>ppt_h</p:attrName>
                                        </p:attrNameLst>
                                      </p:cBhvr>
                                      <p:tavLst>
                                        <p:tav tm="0">
                                          <p:val>
                                            <p:fltVal val="0"/>
                                          </p:val>
                                        </p:tav>
                                        <p:tav tm="100000">
                                          <p:val>
                                            <p:strVal val="#ppt_h"/>
                                          </p:val>
                                        </p:tav>
                                      </p:tavLst>
                                    </p:anim>
                                    <p:animEffect transition="in" filter="fade">
                                      <p:cBhvr>
                                        <p:cTn id="27" dur="2000"/>
                                        <p:tgtEl>
                                          <p:spTgt spid="266243">
                                            <p:txEl>
                                              <p:pRg st="3" end="3"/>
                                            </p:txEl>
                                          </p:spTgt>
                                        </p:tgtEl>
                                      </p:cBhvr>
                                    </p:animEffect>
                                  </p:childTnLst>
                                </p:cTn>
                              </p:par>
                            </p:childTnLst>
                          </p:cTn>
                        </p:par>
                        <p:par>
                          <p:cTn id="28" fill="hold" nodeType="afterGroup">
                            <p:stCondLst>
                              <p:cond delay="8000"/>
                            </p:stCondLst>
                            <p:childTnLst>
                              <p:par>
                                <p:cTn id="29" presetID="53" presetClass="entr" presetSubtype="0" fill="hold" grpId="0" nodeType="afterEffect">
                                  <p:stCondLst>
                                    <p:cond delay="0"/>
                                  </p:stCondLst>
                                  <p:childTnLst>
                                    <p:set>
                                      <p:cBhvr>
                                        <p:cTn id="30" dur="1" fill="hold">
                                          <p:stCondLst>
                                            <p:cond delay="0"/>
                                          </p:stCondLst>
                                        </p:cTn>
                                        <p:tgtEl>
                                          <p:spTgt spid="266243">
                                            <p:txEl>
                                              <p:pRg st="4" end="4"/>
                                            </p:txEl>
                                          </p:spTgt>
                                        </p:tgtEl>
                                        <p:attrNameLst>
                                          <p:attrName>style.visibility</p:attrName>
                                        </p:attrNameLst>
                                      </p:cBhvr>
                                      <p:to>
                                        <p:strVal val="visible"/>
                                      </p:to>
                                    </p:set>
                                    <p:anim calcmode="lin" valueType="num">
                                      <p:cBhvr>
                                        <p:cTn id="31" dur="2000" fill="hold"/>
                                        <p:tgtEl>
                                          <p:spTgt spid="266243">
                                            <p:txEl>
                                              <p:pRg st="4" end="4"/>
                                            </p:txEl>
                                          </p:spTgt>
                                        </p:tgtEl>
                                        <p:attrNameLst>
                                          <p:attrName>ppt_w</p:attrName>
                                        </p:attrNameLst>
                                      </p:cBhvr>
                                      <p:tavLst>
                                        <p:tav tm="0">
                                          <p:val>
                                            <p:fltVal val="0"/>
                                          </p:val>
                                        </p:tav>
                                        <p:tav tm="100000">
                                          <p:val>
                                            <p:strVal val="#ppt_w"/>
                                          </p:val>
                                        </p:tav>
                                      </p:tavLst>
                                    </p:anim>
                                    <p:anim calcmode="lin" valueType="num">
                                      <p:cBhvr>
                                        <p:cTn id="32" dur="2000" fill="hold"/>
                                        <p:tgtEl>
                                          <p:spTgt spid="266243">
                                            <p:txEl>
                                              <p:pRg st="4" end="4"/>
                                            </p:txEl>
                                          </p:spTgt>
                                        </p:tgtEl>
                                        <p:attrNameLst>
                                          <p:attrName>ppt_h</p:attrName>
                                        </p:attrNameLst>
                                      </p:cBhvr>
                                      <p:tavLst>
                                        <p:tav tm="0">
                                          <p:val>
                                            <p:fltVal val="0"/>
                                          </p:val>
                                        </p:tav>
                                        <p:tav tm="100000">
                                          <p:val>
                                            <p:strVal val="#ppt_h"/>
                                          </p:val>
                                        </p:tav>
                                      </p:tavLst>
                                    </p:anim>
                                    <p:animEffect transition="in" filter="fade">
                                      <p:cBhvr>
                                        <p:cTn id="33" dur="2000"/>
                                        <p:tgtEl>
                                          <p:spTgt spid="266243">
                                            <p:txEl>
                                              <p:pRg st="4" end="4"/>
                                            </p:txEl>
                                          </p:spTgt>
                                        </p:tgtEl>
                                      </p:cBhvr>
                                    </p:animEffect>
                                  </p:childTnLst>
                                </p:cTn>
                              </p:par>
                            </p:childTnLst>
                          </p:cTn>
                        </p:par>
                        <p:par>
                          <p:cTn id="34" fill="hold" nodeType="afterGroup">
                            <p:stCondLst>
                              <p:cond delay="10000"/>
                            </p:stCondLst>
                            <p:childTnLst>
                              <p:par>
                                <p:cTn id="35" presetID="53" presetClass="entr" presetSubtype="0" fill="hold" grpId="0" nodeType="afterEffect">
                                  <p:stCondLst>
                                    <p:cond delay="0"/>
                                  </p:stCondLst>
                                  <p:childTnLst>
                                    <p:set>
                                      <p:cBhvr>
                                        <p:cTn id="36" dur="1" fill="hold">
                                          <p:stCondLst>
                                            <p:cond delay="0"/>
                                          </p:stCondLst>
                                        </p:cTn>
                                        <p:tgtEl>
                                          <p:spTgt spid="266243">
                                            <p:txEl>
                                              <p:pRg st="5" end="5"/>
                                            </p:txEl>
                                          </p:spTgt>
                                        </p:tgtEl>
                                        <p:attrNameLst>
                                          <p:attrName>style.visibility</p:attrName>
                                        </p:attrNameLst>
                                      </p:cBhvr>
                                      <p:to>
                                        <p:strVal val="visible"/>
                                      </p:to>
                                    </p:set>
                                    <p:anim calcmode="lin" valueType="num">
                                      <p:cBhvr>
                                        <p:cTn id="37" dur="2000" fill="hold"/>
                                        <p:tgtEl>
                                          <p:spTgt spid="266243">
                                            <p:txEl>
                                              <p:pRg st="5" end="5"/>
                                            </p:txEl>
                                          </p:spTgt>
                                        </p:tgtEl>
                                        <p:attrNameLst>
                                          <p:attrName>ppt_w</p:attrName>
                                        </p:attrNameLst>
                                      </p:cBhvr>
                                      <p:tavLst>
                                        <p:tav tm="0">
                                          <p:val>
                                            <p:fltVal val="0"/>
                                          </p:val>
                                        </p:tav>
                                        <p:tav tm="100000">
                                          <p:val>
                                            <p:strVal val="#ppt_w"/>
                                          </p:val>
                                        </p:tav>
                                      </p:tavLst>
                                    </p:anim>
                                    <p:anim calcmode="lin" valueType="num">
                                      <p:cBhvr>
                                        <p:cTn id="38" dur="2000" fill="hold"/>
                                        <p:tgtEl>
                                          <p:spTgt spid="266243">
                                            <p:txEl>
                                              <p:pRg st="5" end="5"/>
                                            </p:txEl>
                                          </p:spTgt>
                                        </p:tgtEl>
                                        <p:attrNameLst>
                                          <p:attrName>ppt_h</p:attrName>
                                        </p:attrNameLst>
                                      </p:cBhvr>
                                      <p:tavLst>
                                        <p:tav tm="0">
                                          <p:val>
                                            <p:fltVal val="0"/>
                                          </p:val>
                                        </p:tav>
                                        <p:tav tm="100000">
                                          <p:val>
                                            <p:strVal val="#ppt_h"/>
                                          </p:val>
                                        </p:tav>
                                      </p:tavLst>
                                    </p:anim>
                                    <p:animEffect transition="in" filter="fade">
                                      <p:cBhvr>
                                        <p:cTn id="39" dur="2000"/>
                                        <p:tgtEl>
                                          <p:spTgt spid="266243">
                                            <p:txEl>
                                              <p:pRg st="5" end="5"/>
                                            </p:txEl>
                                          </p:spTgt>
                                        </p:tgtEl>
                                      </p:cBhvr>
                                    </p:animEffect>
                                  </p:childTnLst>
                                </p:cTn>
                              </p:par>
                            </p:childTnLst>
                          </p:cTn>
                        </p:par>
                        <p:par>
                          <p:cTn id="40" fill="hold" nodeType="afterGroup">
                            <p:stCondLst>
                              <p:cond delay="12000"/>
                            </p:stCondLst>
                            <p:childTnLst>
                              <p:par>
                                <p:cTn id="41" presetID="53" presetClass="entr" presetSubtype="0" fill="hold" grpId="0" nodeType="afterEffect">
                                  <p:stCondLst>
                                    <p:cond delay="0"/>
                                  </p:stCondLst>
                                  <p:childTnLst>
                                    <p:set>
                                      <p:cBhvr>
                                        <p:cTn id="42" dur="1" fill="hold">
                                          <p:stCondLst>
                                            <p:cond delay="0"/>
                                          </p:stCondLst>
                                        </p:cTn>
                                        <p:tgtEl>
                                          <p:spTgt spid="266243">
                                            <p:txEl>
                                              <p:pRg st="6" end="6"/>
                                            </p:txEl>
                                          </p:spTgt>
                                        </p:tgtEl>
                                        <p:attrNameLst>
                                          <p:attrName>style.visibility</p:attrName>
                                        </p:attrNameLst>
                                      </p:cBhvr>
                                      <p:to>
                                        <p:strVal val="visible"/>
                                      </p:to>
                                    </p:set>
                                    <p:anim calcmode="lin" valueType="num">
                                      <p:cBhvr>
                                        <p:cTn id="43" dur="2000" fill="hold"/>
                                        <p:tgtEl>
                                          <p:spTgt spid="266243">
                                            <p:txEl>
                                              <p:pRg st="6" end="6"/>
                                            </p:txEl>
                                          </p:spTgt>
                                        </p:tgtEl>
                                        <p:attrNameLst>
                                          <p:attrName>ppt_w</p:attrName>
                                        </p:attrNameLst>
                                      </p:cBhvr>
                                      <p:tavLst>
                                        <p:tav tm="0">
                                          <p:val>
                                            <p:fltVal val="0"/>
                                          </p:val>
                                        </p:tav>
                                        <p:tav tm="100000">
                                          <p:val>
                                            <p:strVal val="#ppt_w"/>
                                          </p:val>
                                        </p:tav>
                                      </p:tavLst>
                                    </p:anim>
                                    <p:anim calcmode="lin" valueType="num">
                                      <p:cBhvr>
                                        <p:cTn id="44" dur="2000" fill="hold"/>
                                        <p:tgtEl>
                                          <p:spTgt spid="266243">
                                            <p:txEl>
                                              <p:pRg st="6" end="6"/>
                                            </p:txEl>
                                          </p:spTgt>
                                        </p:tgtEl>
                                        <p:attrNameLst>
                                          <p:attrName>ppt_h</p:attrName>
                                        </p:attrNameLst>
                                      </p:cBhvr>
                                      <p:tavLst>
                                        <p:tav tm="0">
                                          <p:val>
                                            <p:fltVal val="0"/>
                                          </p:val>
                                        </p:tav>
                                        <p:tav tm="100000">
                                          <p:val>
                                            <p:strVal val="#ppt_h"/>
                                          </p:val>
                                        </p:tav>
                                      </p:tavLst>
                                    </p:anim>
                                    <p:animEffect transition="in" filter="fade">
                                      <p:cBhvr>
                                        <p:cTn id="45" dur="2000"/>
                                        <p:tgtEl>
                                          <p:spTgt spid="266243">
                                            <p:txEl>
                                              <p:pRg st="6" end="6"/>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3" presetClass="entr" presetSubtype="0" fill="hold" grpId="0" nodeType="clickEffect">
                                  <p:stCondLst>
                                    <p:cond delay="0"/>
                                  </p:stCondLst>
                                  <p:childTnLst>
                                    <p:set>
                                      <p:cBhvr>
                                        <p:cTn id="49" dur="1" fill="hold">
                                          <p:stCondLst>
                                            <p:cond delay="0"/>
                                          </p:stCondLst>
                                        </p:cTn>
                                        <p:tgtEl>
                                          <p:spTgt spid="266243">
                                            <p:txEl>
                                              <p:pRg st="8" end="8"/>
                                            </p:txEl>
                                          </p:spTgt>
                                        </p:tgtEl>
                                        <p:attrNameLst>
                                          <p:attrName>style.visibility</p:attrName>
                                        </p:attrNameLst>
                                      </p:cBhvr>
                                      <p:to>
                                        <p:strVal val="visible"/>
                                      </p:to>
                                    </p:set>
                                    <p:anim calcmode="lin" valueType="num">
                                      <p:cBhvr>
                                        <p:cTn id="50" dur="2000" fill="hold"/>
                                        <p:tgtEl>
                                          <p:spTgt spid="266243">
                                            <p:txEl>
                                              <p:pRg st="8" end="8"/>
                                            </p:txEl>
                                          </p:spTgt>
                                        </p:tgtEl>
                                        <p:attrNameLst>
                                          <p:attrName>ppt_w</p:attrName>
                                        </p:attrNameLst>
                                      </p:cBhvr>
                                      <p:tavLst>
                                        <p:tav tm="0">
                                          <p:val>
                                            <p:fltVal val="0"/>
                                          </p:val>
                                        </p:tav>
                                        <p:tav tm="100000">
                                          <p:val>
                                            <p:strVal val="#ppt_w"/>
                                          </p:val>
                                        </p:tav>
                                      </p:tavLst>
                                    </p:anim>
                                    <p:anim calcmode="lin" valueType="num">
                                      <p:cBhvr>
                                        <p:cTn id="51" dur="2000" fill="hold"/>
                                        <p:tgtEl>
                                          <p:spTgt spid="266243">
                                            <p:txEl>
                                              <p:pRg st="8" end="8"/>
                                            </p:txEl>
                                          </p:spTgt>
                                        </p:tgtEl>
                                        <p:attrNameLst>
                                          <p:attrName>ppt_h</p:attrName>
                                        </p:attrNameLst>
                                      </p:cBhvr>
                                      <p:tavLst>
                                        <p:tav tm="0">
                                          <p:val>
                                            <p:fltVal val="0"/>
                                          </p:val>
                                        </p:tav>
                                        <p:tav tm="100000">
                                          <p:val>
                                            <p:strVal val="#ppt_h"/>
                                          </p:val>
                                        </p:tav>
                                      </p:tavLst>
                                    </p:anim>
                                    <p:animEffect transition="in" filter="fade">
                                      <p:cBhvr>
                                        <p:cTn id="52" dur="2000"/>
                                        <p:tgtEl>
                                          <p:spTgt spid="26624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43" grpId="0" build="p"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Slide Number Placeholder 4"/>
          <p:cNvSpPr>
            <a:spLocks noGrp="1"/>
          </p:cNvSpPr>
          <p:nvPr>
            <p:ph type="sldNum" sz="quarter" idx="11"/>
          </p:nvPr>
        </p:nvSpPr>
        <p:spPr>
          <a:noFill/>
        </p:spPr>
        <p:txBody>
          <a:bodyPr/>
          <a:lstStyle/>
          <a:p>
            <a:fld id="{48E5D910-3257-4493-B95E-5323A80A4FCC}" type="slidenum">
              <a:rPr lang="he-IL" smtClean="0"/>
              <a:pPr/>
              <a:t>81</a:t>
            </a:fld>
            <a:endParaRPr lang="en-US" smtClean="0"/>
          </a:p>
        </p:txBody>
      </p:sp>
      <p:sp>
        <p:nvSpPr>
          <p:cNvPr id="84995" name="Rectangle 2"/>
          <p:cNvSpPr>
            <a:spLocks noGrp="1" noChangeArrowheads="1"/>
          </p:cNvSpPr>
          <p:nvPr>
            <p:ph type="title"/>
          </p:nvPr>
        </p:nvSpPr>
        <p:spPr/>
        <p:txBody>
          <a:bodyPr/>
          <a:lstStyle/>
          <a:p>
            <a:pPr eaLnBrk="1" hangingPunct="1"/>
            <a:r>
              <a:rPr lang="he-IL" smtClean="0"/>
              <a:t>בדיקת מהימנות: מבחן חוזר </a:t>
            </a:r>
            <a:endParaRPr lang="en-US" smtClean="0"/>
          </a:p>
        </p:txBody>
      </p:sp>
      <p:sp>
        <p:nvSpPr>
          <p:cNvPr id="267267" name="Rectangle 3"/>
          <p:cNvSpPr>
            <a:spLocks noGrp="1" noChangeArrowheads="1"/>
          </p:cNvSpPr>
          <p:nvPr>
            <p:ph type="body" idx="1"/>
          </p:nvPr>
        </p:nvSpPr>
        <p:spPr>
          <a:xfrm>
            <a:off x="1116013" y="1700213"/>
            <a:ext cx="7696200" cy="4229100"/>
          </a:xfrm>
        </p:spPr>
        <p:txBody>
          <a:bodyPr/>
          <a:lstStyle/>
          <a:p>
            <a:pPr marL="342900" indent="-342900" algn="just" eaLnBrk="1" hangingPunct="1">
              <a:buClr>
                <a:srgbClr val="0000FF"/>
              </a:buClr>
              <a:buFont typeface="Wingdings" pitchFamily="2" charset="2"/>
              <a:buChar char="r"/>
            </a:pPr>
            <a:r>
              <a:rPr lang="he-IL" sz="2100" smtClean="0"/>
              <a:t>יציבות – מבחן חוזר: העברה של אותו מבחן לאחר אינטרוול מסוים. ככל שהמתאם בין המדידות גבוה יותר (טוב יותר) יותר יציבות.</a:t>
            </a:r>
          </a:p>
          <a:p>
            <a:pPr marL="742950" lvl="1" indent="-285750" algn="just" eaLnBrk="1" hangingPunct="1">
              <a:buClr>
                <a:srgbClr val="0000FF"/>
              </a:buClr>
              <a:buFont typeface="Wingdings 2" pitchFamily="18" charset="2"/>
              <a:buChar char="R"/>
            </a:pPr>
            <a:r>
              <a:rPr lang="he-IL" sz="2000" smtClean="0"/>
              <a:t>נוכל לפסול את האפשרות של טעות מקרית שמקורה בדברים משתנים (מצב רוח, מזג האוויר עייפות, מתח נפשי וכיו"ב). (דגימת זמן).</a:t>
            </a:r>
          </a:p>
          <a:p>
            <a:pPr marL="742950" lvl="1" indent="-285750" algn="just" eaLnBrk="1" hangingPunct="1">
              <a:buClr>
                <a:srgbClr val="FF0000"/>
              </a:buClr>
              <a:buSzPct val="70000"/>
              <a:buFont typeface="Wingdings 2" pitchFamily="18" charset="2"/>
              <a:buChar char="Q"/>
            </a:pPr>
            <a:r>
              <a:rPr lang="he-IL" sz="2000" smtClean="0"/>
              <a:t>לא נוכל לפסול אפשרות לטעויות מקריות שאינן נוטות להשתנות בזמן (טעויות תוכן ובדוגמא, שאלות לגבי מצבים שונים בהם שחר פחות חרד, או מידת הכנות של הנבדק). </a:t>
            </a:r>
          </a:p>
          <a:p>
            <a:pPr marL="742950" lvl="1" indent="-285750" algn="just" eaLnBrk="1" hangingPunct="1">
              <a:buClr>
                <a:srgbClr val="FF0000"/>
              </a:buClr>
              <a:buSzPct val="70000"/>
              <a:buFont typeface="Wingdings 2" pitchFamily="18" charset="2"/>
              <a:buChar char="Q"/>
            </a:pPr>
            <a:r>
              <a:rPr lang="he-IL" sz="2000" smtClean="0"/>
              <a:t>קשיים: להעברה הראשונה של המבחן יכולה להיות השפעה על העברה השניה (הנבדקים זוכרים את השאלות).</a:t>
            </a:r>
          </a:p>
          <a:p>
            <a:pPr marL="742950" lvl="1" indent="-285750" algn="just" eaLnBrk="1" hangingPunct="1">
              <a:buClr>
                <a:srgbClr val="FF0000"/>
              </a:buClr>
              <a:buSzPct val="70000"/>
              <a:buFont typeface="Wingdings 2" pitchFamily="18" charset="2"/>
              <a:buChar char="Q"/>
            </a:pPr>
            <a:endParaRPr lang="he-IL" sz="2000" smtClean="0"/>
          </a:p>
          <a:p>
            <a:pPr marL="742950" lvl="1" indent="-285750" algn="just" eaLnBrk="1" hangingPunct="1">
              <a:buFont typeface="Wingdings" pitchFamily="2" charset="2"/>
              <a:buNone/>
            </a:pPr>
            <a:endParaRPr lang="he-IL" sz="2000" smtClean="0"/>
          </a:p>
        </p:txBody>
      </p:sp>
      <p:graphicFrame>
        <p:nvGraphicFramePr>
          <p:cNvPr id="267317" name="Group 53"/>
          <p:cNvGraphicFramePr>
            <a:graphicFrameLocks noGrp="1"/>
          </p:cNvGraphicFramePr>
          <p:nvPr/>
        </p:nvGraphicFramePr>
        <p:xfrm>
          <a:off x="1476375" y="4581525"/>
          <a:ext cx="3743325" cy="1703388"/>
        </p:xfrm>
        <a:graphic>
          <a:graphicData uri="http://schemas.openxmlformats.org/drawingml/2006/table">
            <a:tbl>
              <a:tblPr rtl="1"/>
              <a:tblGrid>
                <a:gridCol w="2162175"/>
                <a:gridCol w="831850"/>
                <a:gridCol w="749300"/>
              </a:tblGrid>
              <a:tr h="423705">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נבדקת / העברה במזג האוויר</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marT="45703" marB="4570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66">
                        <a:alpha val="50000"/>
                      </a:srgb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חם</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marT="45703" marB="4570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66">
                        <a:alpha val="50000"/>
                      </a:srgb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נעים</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marT="45703" marB="4570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66">
                        <a:alpha val="50000"/>
                      </a:srgbClr>
                    </a:solidFill>
                  </a:tcPr>
                </a:tc>
              </a:tr>
              <a:tr h="319921">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גילה</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03" marB="4570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96</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03" marB="4570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95</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03" marB="4570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19921">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רינה</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03" marB="4570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71</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03" marB="4570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73</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03" marB="4570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19921">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דיצה</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03" marB="4570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80</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03" marB="4570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82</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03" marB="4570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19921">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חדווה</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03" marB="45703"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98</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03" marB="45703"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0" i="0" u="none" strike="noStrike" cap="none" normalizeH="0" baseline="0" smtClean="0">
                          <a:ln>
                            <a:noFill/>
                          </a:ln>
                          <a:solidFill>
                            <a:schemeClr val="tx1"/>
                          </a:solidFill>
                          <a:effectLst/>
                          <a:latin typeface="Times New Roman" pitchFamily="18" charset="0"/>
                          <a:cs typeface="Times New Roman" pitchFamily="18" charset="0"/>
                        </a:rPr>
                        <a:t>100</a:t>
                      </a:r>
                      <a:endParaRPr kumimoji="0" lang="en-US" sz="1500" b="0" i="0" u="none" strike="noStrike" cap="none" normalizeH="0" baseline="0" smtClean="0">
                        <a:ln>
                          <a:noFill/>
                        </a:ln>
                        <a:solidFill>
                          <a:schemeClr val="tx1"/>
                        </a:solidFill>
                        <a:effectLst/>
                        <a:latin typeface="Times New Roman" pitchFamily="18" charset="0"/>
                        <a:cs typeface="Times New Roman" pitchFamily="18" charset="0"/>
                      </a:endParaRPr>
                    </a:p>
                  </a:txBody>
                  <a:tcPr marT="45703" marB="45703"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pSp>
        <p:nvGrpSpPr>
          <p:cNvPr id="85023" name="Group 58"/>
          <p:cNvGrpSpPr>
            <a:grpSpLocks/>
          </p:cNvGrpSpPr>
          <p:nvPr/>
        </p:nvGrpSpPr>
        <p:grpSpPr bwMode="auto">
          <a:xfrm>
            <a:off x="3132138" y="5157788"/>
            <a:ext cx="1368425" cy="1008062"/>
            <a:chOff x="0" y="3067"/>
            <a:chExt cx="862" cy="635"/>
          </a:xfrm>
        </p:grpSpPr>
        <p:sp>
          <p:nvSpPr>
            <p:cNvPr id="85024" name="AutoShape 55"/>
            <p:cNvSpPr>
              <a:spLocks noChangeArrowheads="1"/>
            </p:cNvSpPr>
            <p:nvPr/>
          </p:nvSpPr>
          <p:spPr bwMode="auto">
            <a:xfrm flipV="1">
              <a:off x="0" y="3067"/>
              <a:ext cx="862" cy="63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1128 w 21600"/>
                <a:gd name="T25" fmla="*/ 14117 h 21600"/>
                <a:gd name="T26" fmla="*/ 18292 w 21600"/>
                <a:gd name="T27" fmla="*/ 183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6200" y="0"/>
                  </a:moveTo>
                  <a:lnTo>
                    <a:pt x="10800" y="2891"/>
                  </a:lnTo>
                  <a:lnTo>
                    <a:pt x="14108" y="2891"/>
                  </a:lnTo>
                  <a:lnTo>
                    <a:pt x="14108" y="14108"/>
                  </a:lnTo>
                  <a:lnTo>
                    <a:pt x="2891" y="14108"/>
                  </a:lnTo>
                  <a:lnTo>
                    <a:pt x="2891" y="10800"/>
                  </a:lnTo>
                  <a:lnTo>
                    <a:pt x="0" y="16200"/>
                  </a:lnTo>
                  <a:lnTo>
                    <a:pt x="2891" y="21600"/>
                  </a:lnTo>
                  <a:lnTo>
                    <a:pt x="2891" y="18292"/>
                  </a:lnTo>
                  <a:lnTo>
                    <a:pt x="18292" y="18292"/>
                  </a:lnTo>
                  <a:lnTo>
                    <a:pt x="18292" y="2891"/>
                  </a:lnTo>
                  <a:lnTo>
                    <a:pt x="21600" y="2891"/>
                  </a:lnTo>
                  <a:lnTo>
                    <a:pt x="16200" y="0"/>
                  </a:lnTo>
                  <a:close/>
                </a:path>
              </a:pathLst>
            </a:custGeom>
            <a:solidFill>
              <a:srgbClr val="FFFF99"/>
            </a:solidFill>
            <a:ln w="25400">
              <a:solidFill>
                <a:schemeClr val="tx1"/>
              </a:solidFill>
              <a:miter lim="800000"/>
              <a:headEnd/>
              <a:tailEnd/>
            </a:ln>
          </p:spPr>
          <p:txBody>
            <a:bodyPr rot="10800000" wrap="none" anchor="ctr"/>
            <a:lstStyle/>
            <a:p>
              <a:endParaRPr lang="he-IL"/>
            </a:p>
          </p:txBody>
        </p:sp>
        <p:sp>
          <p:nvSpPr>
            <p:cNvPr id="85025" name="Rectangle 56"/>
            <p:cNvSpPr>
              <a:spLocks noChangeArrowheads="1"/>
            </p:cNvSpPr>
            <p:nvPr/>
          </p:nvSpPr>
          <p:spPr bwMode="auto">
            <a:xfrm>
              <a:off x="204" y="3158"/>
              <a:ext cx="136" cy="136"/>
            </a:xfrm>
            <a:prstGeom prst="rect">
              <a:avLst/>
            </a:prstGeom>
            <a:noFill/>
            <a:ln w="9525">
              <a:noFill/>
              <a:miter lim="800000"/>
              <a:headEnd/>
              <a:tailEnd/>
            </a:ln>
          </p:spPr>
          <p:txBody>
            <a:bodyPr wrap="none" anchor="ctr"/>
            <a:lstStyle/>
            <a:p>
              <a:pPr algn="ctr"/>
              <a:r>
                <a:rPr lang="en-US"/>
                <a:t>e</a:t>
              </a:r>
              <a:r>
                <a:rPr lang="en-US" baseline="30000"/>
                <a:t>2</a:t>
              </a:r>
            </a:p>
          </p:txBody>
        </p:sp>
        <p:sp>
          <p:nvSpPr>
            <p:cNvPr id="85026" name="Rectangle 57"/>
            <p:cNvSpPr>
              <a:spLocks noChangeArrowheads="1"/>
            </p:cNvSpPr>
            <p:nvPr/>
          </p:nvSpPr>
          <p:spPr bwMode="auto">
            <a:xfrm>
              <a:off x="567" y="3430"/>
              <a:ext cx="136" cy="136"/>
            </a:xfrm>
            <a:prstGeom prst="rect">
              <a:avLst/>
            </a:prstGeom>
            <a:noFill/>
            <a:ln w="9525">
              <a:noFill/>
              <a:miter lim="800000"/>
              <a:headEnd/>
              <a:tailEnd/>
            </a:ln>
          </p:spPr>
          <p:txBody>
            <a:bodyPr wrap="none" anchor="ctr"/>
            <a:lstStyle/>
            <a:p>
              <a:pPr algn="ctr"/>
              <a:r>
                <a:rPr lang="en-US"/>
                <a:t>o</a:t>
              </a:r>
              <a:r>
                <a:rPr lang="en-US" baseline="30000"/>
                <a:t>2</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67267">
                                            <p:txEl>
                                              <p:pRg st="0" end="0"/>
                                            </p:txEl>
                                          </p:spTgt>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267267">
                                            <p:txEl>
                                              <p:pRg st="1" end="1"/>
                                            </p:txEl>
                                          </p:spTgt>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267267">
                                            <p:txEl>
                                              <p:pRg st="2" end="2"/>
                                            </p:txEl>
                                          </p:spTgt>
                                        </p:tgtEl>
                                        <p:attrNameLst>
                                          <p:attrName>style.visibility</p:attrName>
                                        </p:attrNameLst>
                                      </p:cBhvr>
                                      <p:to>
                                        <p:strVal val="visible"/>
                                      </p:to>
                                    </p:set>
                                  </p:childTnLst>
                                </p:cTn>
                              </p:par>
                            </p:childTnLst>
                          </p:cTn>
                        </p:par>
                        <p:par>
                          <p:cTn id="13" fill="hold" nodeType="afterGroup">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267267">
                                            <p:txEl>
                                              <p:pRg st="3" end="3"/>
                                            </p:txEl>
                                          </p:spTgt>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499"/>
                                          </p:stCondLst>
                                        </p:cTn>
                                        <p:tgtEl>
                                          <p:spTgt spid="2673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build="p" bldLvl="2" autoUpdateAnimBg="0" advAuto="0"/>
    </p:bld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Slide Number Placeholder 4"/>
          <p:cNvSpPr>
            <a:spLocks noGrp="1"/>
          </p:cNvSpPr>
          <p:nvPr>
            <p:ph type="sldNum" sz="quarter" idx="11"/>
          </p:nvPr>
        </p:nvSpPr>
        <p:spPr>
          <a:noFill/>
        </p:spPr>
        <p:txBody>
          <a:bodyPr/>
          <a:lstStyle/>
          <a:p>
            <a:fld id="{532F329B-D4BB-4B5E-9D2D-A3EE2649CB19}" type="slidenum">
              <a:rPr lang="he-IL" smtClean="0"/>
              <a:pPr/>
              <a:t>82</a:t>
            </a:fld>
            <a:endParaRPr lang="en-US" smtClean="0"/>
          </a:p>
        </p:txBody>
      </p:sp>
      <p:sp>
        <p:nvSpPr>
          <p:cNvPr id="86019" name="Rectangle 2"/>
          <p:cNvSpPr>
            <a:spLocks noGrp="1" noChangeArrowheads="1"/>
          </p:cNvSpPr>
          <p:nvPr>
            <p:ph type="title"/>
          </p:nvPr>
        </p:nvSpPr>
        <p:spPr>
          <a:xfrm>
            <a:off x="971550" y="0"/>
            <a:ext cx="7158038" cy="1412875"/>
          </a:xfrm>
        </p:spPr>
        <p:txBody>
          <a:bodyPr/>
          <a:lstStyle/>
          <a:p>
            <a:pPr eaLnBrk="1" hangingPunct="1"/>
            <a:r>
              <a:rPr lang="he-IL" sz="3600" smtClean="0"/>
              <a:t>בדיקת מהימנות: נוסחים מקבילים  </a:t>
            </a:r>
            <a:endParaRPr lang="en-US" sz="3600" smtClean="0"/>
          </a:p>
        </p:txBody>
      </p:sp>
      <p:sp>
        <p:nvSpPr>
          <p:cNvPr id="268291" name="Rectangle 3"/>
          <p:cNvSpPr>
            <a:spLocks noGrp="1" noChangeArrowheads="1"/>
          </p:cNvSpPr>
          <p:nvPr>
            <p:ph type="body" idx="1"/>
          </p:nvPr>
        </p:nvSpPr>
        <p:spPr>
          <a:xfrm>
            <a:off x="611188" y="1916113"/>
            <a:ext cx="8228012" cy="4484687"/>
          </a:xfrm>
        </p:spPr>
        <p:txBody>
          <a:bodyPr/>
          <a:lstStyle/>
          <a:p>
            <a:pPr marL="342900" indent="-342900" algn="just" eaLnBrk="1" hangingPunct="1">
              <a:lnSpc>
                <a:spcPct val="95000"/>
              </a:lnSpc>
              <a:buClr>
                <a:srgbClr val="0000FF"/>
              </a:buClr>
              <a:buFont typeface="Wingdings" pitchFamily="2" charset="2"/>
              <a:buChar char="r"/>
            </a:pPr>
            <a:r>
              <a:rPr lang="he-IL" sz="2200" smtClean="0"/>
              <a:t>אקוויוולנטיות – נוסחים מקבילים: העברה של מבחן נוסף שאמור לבדוק את אותה תכונה. מתאם גבוהה בין המבחנים מהווה אינדיקציה כי הטעות המקרית תלוית התוכן (אותה בדקנו) קטנה, או אינה השפיעה כלל. </a:t>
            </a:r>
          </a:p>
          <a:p>
            <a:pPr marL="742950" lvl="1" indent="-285750" algn="just" eaLnBrk="1" hangingPunct="1">
              <a:lnSpc>
                <a:spcPct val="95000"/>
              </a:lnSpc>
              <a:buClr>
                <a:srgbClr val="0000FF"/>
              </a:buClr>
              <a:buFont typeface="Wingdings 2" pitchFamily="18" charset="2"/>
              <a:buChar char="R"/>
            </a:pPr>
            <a:r>
              <a:rPr lang="he-IL" sz="1900" smtClean="0"/>
              <a:t>נוכל לפסול את האפשרות של טעות מקרית שמקורה בדברים תלויי תוכן (כגון המבחן לא הקיף את תחום החרדה) (דגימת תוכן). </a:t>
            </a:r>
          </a:p>
          <a:p>
            <a:pPr marL="742950" lvl="1" indent="-285750" algn="just" eaLnBrk="1" hangingPunct="1">
              <a:lnSpc>
                <a:spcPct val="95000"/>
              </a:lnSpc>
              <a:buClr>
                <a:srgbClr val="FF0000"/>
              </a:buClr>
              <a:buFont typeface="Wingdings 2" pitchFamily="18" charset="2"/>
              <a:buChar char="Q"/>
            </a:pPr>
            <a:r>
              <a:rPr lang="he-IL" sz="1900" smtClean="0"/>
              <a:t>לא נוכל לפסול אפשרות לטעויות מקריות התלויות בזמן (מזג האוויר, עייפות וכיו"ב).</a:t>
            </a:r>
          </a:p>
          <a:p>
            <a:pPr marL="742950" lvl="1" indent="-285750" algn="just" eaLnBrk="1" hangingPunct="1">
              <a:lnSpc>
                <a:spcPct val="95000"/>
              </a:lnSpc>
              <a:buClr>
                <a:srgbClr val="0000FF"/>
              </a:buClr>
              <a:buFont typeface="Wingdings 2" pitchFamily="18" charset="2"/>
              <a:buChar char="R"/>
            </a:pPr>
            <a:r>
              <a:rPr lang="he-IL" sz="1900" smtClean="0"/>
              <a:t>ניתן לשלב ולהעביר נוסחים מקבילים לאחר זמן (ואז ישנה דגימה של זמן ותוכן). </a:t>
            </a:r>
          </a:p>
          <a:p>
            <a:pPr marL="742950" lvl="1" indent="-285750" algn="just" eaLnBrk="1" hangingPunct="1">
              <a:lnSpc>
                <a:spcPct val="95000"/>
              </a:lnSpc>
              <a:buClr>
                <a:srgbClr val="FF0000"/>
              </a:buClr>
              <a:buFont typeface="Wingdings 2" pitchFamily="18" charset="2"/>
              <a:buChar char="Q"/>
            </a:pPr>
            <a:r>
              <a:rPr lang="he-IL" sz="1900" smtClean="0"/>
              <a:t>קשיים: עלות יקרה לפתח מספר מבחנים, גם כאן תיתכן השפעה מהעברה ראשונה לשניה. קשה לבנות נוסחים מקבילים.</a:t>
            </a:r>
          </a:p>
          <a:p>
            <a:pPr marL="742950" lvl="1" indent="-285750" algn="just" eaLnBrk="1" hangingPunct="1">
              <a:lnSpc>
                <a:spcPct val="95000"/>
              </a:lnSpc>
              <a:buSzPct val="80000"/>
              <a:buFont typeface="Wingdings 2" pitchFamily="18" charset="2"/>
              <a:buChar char="N"/>
            </a:pPr>
            <a:r>
              <a:rPr lang="he-IL" sz="1900" smtClean="0"/>
              <a:t>הסיבות האפשריות לטעויות מקריות תלויות תוכן רבות ומגוונות (שפה, אורך מבחן, חרדה, שאלות שאינן קשורות לתחום הנמדד ...). צריך לשער מראש מה עלול לפגוע במהימנות המבחן ולבדוק את המהימנות בהתאם. לדוגמא: חשש שאורך המבחן פגע במהימנות להשוות מול מבחן דומה קצר יותר. חשש שהשפה הייתה קשה להשוות מול מבחן דומה עם שפה קלה יותר.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68291">
                                            <p:txEl>
                                              <p:pRg st="0" end="0"/>
                                            </p:txEl>
                                          </p:spTgt>
                                        </p:tgtEl>
                                        <p:attrNameLst>
                                          <p:attrName>style.visibility</p:attrName>
                                        </p:attrNameLst>
                                      </p:cBhvr>
                                      <p:to>
                                        <p:strVal val="visible"/>
                                      </p:to>
                                    </p:set>
                                    <p:anim calcmode="lin" valueType="num">
                                      <p:cBhvr>
                                        <p:cTn id="7" dur="1000" fill="hold"/>
                                        <p:tgtEl>
                                          <p:spTgt spid="26829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68291">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268291">
                                            <p:txEl>
                                              <p:pRg st="0" end="0"/>
                                            </p:txEl>
                                          </p:spTgt>
                                        </p:tgtEl>
                                      </p:cBhvr>
                                    </p:animEffect>
                                  </p:childTnLst>
                                </p:cTn>
                              </p:par>
                            </p:childTnLst>
                          </p:cTn>
                        </p:par>
                        <p:par>
                          <p:cTn id="10" fill="hold" nodeType="afterGroup">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268291">
                                            <p:txEl>
                                              <p:pRg st="1" end="1"/>
                                            </p:txEl>
                                          </p:spTgt>
                                        </p:tgtEl>
                                        <p:attrNameLst>
                                          <p:attrName>style.visibility</p:attrName>
                                        </p:attrNameLst>
                                      </p:cBhvr>
                                      <p:to>
                                        <p:strVal val="visible"/>
                                      </p:to>
                                    </p:set>
                                    <p:anim calcmode="lin" valueType="num">
                                      <p:cBhvr>
                                        <p:cTn id="13" dur="1000" fill="hold"/>
                                        <p:tgtEl>
                                          <p:spTgt spid="268291">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268291">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268291">
                                            <p:txEl>
                                              <p:pRg st="1" end="1"/>
                                            </p:txEl>
                                          </p:spTgt>
                                        </p:tgtEl>
                                      </p:cBhvr>
                                    </p:animEffect>
                                  </p:childTnLst>
                                </p:cTn>
                              </p:par>
                            </p:childTnLst>
                          </p:cTn>
                        </p:par>
                        <p:par>
                          <p:cTn id="16" fill="hold" nodeType="afterGroup">
                            <p:stCondLst>
                              <p:cond delay="2000"/>
                            </p:stCondLst>
                            <p:childTnLst>
                              <p:par>
                                <p:cTn id="17" presetID="53" presetClass="entr" presetSubtype="0" fill="hold" grpId="0" nodeType="afterEffect">
                                  <p:stCondLst>
                                    <p:cond delay="0"/>
                                  </p:stCondLst>
                                  <p:childTnLst>
                                    <p:set>
                                      <p:cBhvr>
                                        <p:cTn id="18" dur="1" fill="hold">
                                          <p:stCondLst>
                                            <p:cond delay="0"/>
                                          </p:stCondLst>
                                        </p:cTn>
                                        <p:tgtEl>
                                          <p:spTgt spid="268291">
                                            <p:txEl>
                                              <p:pRg st="2" end="2"/>
                                            </p:txEl>
                                          </p:spTgt>
                                        </p:tgtEl>
                                        <p:attrNameLst>
                                          <p:attrName>style.visibility</p:attrName>
                                        </p:attrNameLst>
                                      </p:cBhvr>
                                      <p:to>
                                        <p:strVal val="visible"/>
                                      </p:to>
                                    </p:set>
                                    <p:anim calcmode="lin" valueType="num">
                                      <p:cBhvr>
                                        <p:cTn id="19" dur="1000" fill="hold"/>
                                        <p:tgtEl>
                                          <p:spTgt spid="268291">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268291">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268291">
                                            <p:txEl>
                                              <p:pRg st="2" end="2"/>
                                            </p:txEl>
                                          </p:spTgt>
                                        </p:tgtEl>
                                      </p:cBhvr>
                                    </p:animEffect>
                                  </p:childTnLst>
                                </p:cTn>
                              </p:par>
                            </p:childTnLst>
                          </p:cTn>
                        </p:par>
                        <p:par>
                          <p:cTn id="22" fill="hold" nodeType="afterGroup">
                            <p:stCondLst>
                              <p:cond delay="3000"/>
                            </p:stCondLst>
                            <p:childTnLst>
                              <p:par>
                                <p:cTn id="23" presetID="53" presetClass="entr" presetSubtype="0" fill="hold" grpId="0" nodeType="afterEffect">
                                  <p:stCondLst>
                                    <p:cond delay="0"/>
                                  </p:stCondLst>
                                  <p:childTnLst>
                                    <p:set>
                                      <p:cBhvr>
                                        <p:cTn id="24" dur="1" fill="hold">
                                          <p:stCondLst>
                                            <p:cond delay="0"/>
                                          </p:stCondLst>
                                        </p:cTn>
                                        <p:tgtEl>
                                          <p:spTgt spid="268291">
                                            <p:txEl>
                                              <p:pRg st="3" end="3"/>
                                            </p:txEl>
                                          </p:spTgt>
                                        </p:tgtEl>
                                        <p:attrNameLst>
                                          <p:attrName>style.visibility</p:attrName>
                                        </p:attrNameLst>
                                      </p:cBhvr>
                                      <p:to>
                                        <p:strVal val="visible"/>
                                      </p:to>
                                    </p:set>
                                    <p:anim calcmode="lin" valueType="num">
                                      <p:cBhvr>
                                        <p:cTn id="25" dur="1000" fill="hold"/>
                                        <p:tgtEl>
                                          <p:spTgt spid="268291">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268291">
                                            <p:txEl>
                                              <p:pRg st="3" end="3"/>
                                            </p:txEl>
                                          </p:spTgt>
                                        </p:tgtEl>
                                        <p:attrNameLst>
                                          <p:attrName>ppt_h</p:attrName>
                                        </p:attrNameLst>
                                      </p:cBhvr>
                                      <p:tavLst>
                                        <p:tav tm="0">
                                          <p:val>
                                            <p:fltVal val="0"/>
                                          </p:val>
                                        </p:tav>
                                        <p:tav tm="100000">
                                          <p:val>
                                            <p:strVal val="#ppt_h"/>
                                          </p:val>
                                        </p:tav>
                                      </p:tavLst>
                                    </p:anim>
                                    <p:animEffect transition="in" filter="fade">
                                      <p:cBhvr>
                                        <p:cTn id="27" dur="1000"/>
                                        <p:tgtEl>
                                          <p:spTgt spid="268291">
                                            <p:txEl>
                                              <p:pRg st="3" end="3"/>
                                            </p:txEl>
                                          </p:spTgt>
                                        </p:tgtEl>
                                      </p:cBhvr>
                                    </p:animEffect>
                                  </p:childTnLst>
                                </p:cTn>
                              </p:par>
                            </p:childTnLst>
                          </p:cTn>
                        </p:par>
                        <p:par>
                          <p:cTn id="28" fill="hold" nodeType="afterGroup">
                            <p:stCondLst>
                              <p:cond delay="4000"/>
                            </p:stCondLst>
                            <p:childTnLst>
                              <p:par>
                                <p:cTn id="29" presetID="53" presetClass="entr" presetSubtype="0" fill="hold" grpId="0" nodeType="afterEffect">
                                  <p:stCondLst>
                                    <p:cond delay="0"/>
                                  </p:stCondLst>
                                  <p:childTnLst>
                                    <p:set>
                                      <p:cBhvr>
                                        <p:cTn id="30" dur="1" fill="hold">
                                          <p:stCondLst>
                                            <p:cond delay="0"/>
                                          </p:stCondLst>
                                        </p:cTn>
                                        <p:tgtEl>
                                          <p:spTgt spid="268291">
                                            <p:txEl>
                                              <p:pRg st="4" end="4"/>
                                            </p:txEl>
                                          </p:spTgt>
                                        </p:tgtEl>
                                        <p:attrNameLst>
                                          <p:attrName>style.visibility</p:attrName>
                                        </p:attrNameLst>
                                      </p:cBhvr>
                                      <p:to>
                                        <p:strVal val="visible"/>
                                      </p:to>
                                    </p:set>
                                    <p:anim calcmode="lin" valueType="num">
                                      <p:cBhvr>
                                        <p:cTn id="31" dur="1000" fill="hold"/>
                                        <p:tgtEl>
                                          <p:spTgt spid="268291">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268291">
                                            <p:txEl>
                                              <p:pRg st="4" end="4"/>
                                            </p:txEl>
                                          </p:spTgt>
                                        </p:tgtEl>
                                        <p:attrNameLst>
                                          <p:attrName>ppt_h</p:attrName>
                                        </p:attrNameLst>
                                      </p:cBhvr>
                                      <p:tavLst>
                                        <p:tav tm="0">
                                          <p:val>
                                            <p:fltVal val="0"/>
                                          </p:val>
                                        </p:tav>
                                        <p:tav tm="100000">
                                          <p:val>
                                            <p:strVal val="#ppt_h"/>
                                          </p:val>
                                        </p:tav>
                                      </p:tavLst>
                                    </p:anim>
                                    <p:animEffect transition="in" filter="fade">
                                      <p:cBhvr>
                                        <p:cTn id="33" dur="1000"/>
                                        <p:tgtEl>
                                          <p:spTgt spid="268291">
                                            <p:txEl>
                                              <p:pRg st="4" end="4"/>
                                            </p:txEl>
                                          </p:spTgt>
                                        </p:tgtEl>
                                      </p:cBhvr>
                                    </p:animEffect>
                                  </p:childTnLst>
                                </p:cTn>
                              </p:par>
                            </p:childTnLst>
                          </p:cTn>
                        </p:par>
                        <p:par>
                          <p:cTn id="34" fill="hold" nodeType="afterGroup">
                            <p:stCondLst>
                              <p:cond delay="5000"/>
                            </p:stCondLst>
                            <p:childTnLst>
                              <p:par>
                                <p:cTn id="35" presetID="53" presetClass="entr" presetSubtype="0" fill="hold" grpId="0" nodeType="afterEffect">
                                  <p:stCondLst>
                                    <p:cond delay="0"/>
                                  </p:stCondLst>
                                  <p:childTnLst>
                                    <p:set>
                                      <p:cBhvr>
                                        <p:cTn id="36" dur="1" fill="hold">
                                          <p:stCondLst>
                                            <p:cond delay="0"/>
                                          </p:stCondLst>
                                        </p:cTn>
                                        <p:tgtEl>
                                          <p:spTgt spid="268291">
                                            <p:txEl>
                                              <p:pRg st="5" end="5"/>
                                            </p:txEl>
                                          </p:spTgt>
                                        </p:tgtEl>
                                        <p:attrNameLst>
                                          <p:attrName>style.visibility</p:attrName>
                                        </p:attrNameLst>
                                      </p:cBhvr>
                                      <p:to>
                                        <p:strVal val="visible"/>
                                      </p:to>
                                    </p:set>
                                    <p:anim calcmode="lin" valueType="num">
                                      <p:cBhvr>
                                        <p:cTn id="37" dur="1000" fill="hold"/>
                                        <p:tgtEl>
                                          <p:spTgt spid="268291">
                                            <p:txEl>
                                              <p:pRg st="5" end="5"/>
                                            </p:txEl>
                                          </p:spTgt>
                                        </p:tgtEl>
                                        <p:attrNameLst>
                                          <p:attrName>ppt_w</p:attrName>
                                        </p:attrNameLst>
                                      </p:cBhvr>
                                      <p:tavLst>
                                        <p:tav tm="0">
                                          <p:val>
                                            <p:fltVal val="0"/>
                                          </p:val>
                                        </p:tav>
                                        <p:tav tm="100000">
                                          <p:val>
                                            <p:strVal val="#ppt_w"/>
                                          </p:val>
                                        </p:tav>
                                      </p:tavLst>
                                    </p:anim>
                                    <p:anim calcmode="lin" valueType="num">
                                      <p:cBhvr>
                                        <p:cTn id="38" dur="1000" fill="hold"/>
                                        <p:tgtEl>
                                          <p:spTgt spid="268291">
                                            <p:txEl>
                                              <p:pRg st="5" end="5"/>
                                            </p:txEl>
                                          </p:spTgt>
                                        </p:tgtEl>
                                        <p:attrNameLst>
                                          <p:attrName>ppt_h</p:attrName>
                                        </p:attrNameLst>
                                      </p:cBhvr>
                                      <p:tavLst>
                                        <p:tav tm="0">
                                          <p:val>
                                            <p:fltVal val="0"/>
                                          </p:val>
                                        </p:tav>
                                        <p:tav tm="100000">
                                          <p:val>
                                            <p:strVal val="#ppt_h"/>
                                          </p:val>
                                        </p:tav>
                                      </p:tavLst>
                                    </p:anim>
                                    <p:animEffect transition="in" filter="fade">
                                      <p:cBhvr>
                                        <p:cTn id="39" dur="1000"/>
                                        <p:tgtEl>
                                          <p:spTgt spid="2682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291" grpId="0" build="p" bldLvl="2"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Slide Number Placeholder 4"/>
          <p:cNvSpPr>
            <a:spLocks noGrp="1"/>
          </p:cNvSpPr>
          <p:nvPr>
            <p:ph type="sldNum" sz="quarter" idx="11"/>
          </p:nvPr>
        </p:nvSpPr>
        <p:spPr>
          <a:noFill/>
        </p:spPr>
        <p:txBody>
          <a:bodyPr/>
          <a:lstStyle/>
          <a:p>
            <a:fld id="{535E1C57-1022-49F3-9175-2A021554852C}" type="slidenum">
              <a:rPr lang="he-IL" smtClean="0"/>
              <a:pPr/>
              <a:t>83</a:t>
            </a:fld>
            <a:endParaRPr lang="en-US" smtClean="0"/>
          </a:p>
        </p:txBody>
      </p:sp>
      <p:sp>
        <p:nvSpPr>
          <p:cNvPr id="87043" name="Rectangle 2"/>
          <p:cNvSpPr>
            <a:spLocks noGrp="1" noChangeArrowheads="1"/>
          </p:cNvSpPr>
          <p:nvPr>
            <p:ph type="title"/>
          </p:nvPr>
        </p:nvSpPr>
        <p:spPr>
          <a:xfrm>
            <a:off x="971550" y="0"/>
            <a:ext cx="7158038" cy="1412875"/>
          </a:xfrm>
        </p:spPr>
        <p:txBody>
          <a:bodyPr/>
          <a:lstStyle/>
          <a:p>
            <a:pPr eaLnBrk="1" hangingPunct="1"/>
            <a:r>
              <a:rPr lang="he-IL" sz="3600" smtClean="0"/>
              <a:t>בדיקת מהימנות: עקיבות פנימית  </a:t>
            </a:r>
            <a:endParaRPr lang="en-US" sz="3600" smtClean="0"/>
          </a:p>
        </p:txBody>
      </p:sp>
      <p:sp>
        <p:nvSpPr>
          <p:cNvPr id="269315" name="Rectangle 3"/>
          <p:cNvSpPr>
            <a:spLocks noGrp="1" noChangeArrowheads="1"/>
          </p:cNvSpPr>
          <p:nvPr>
            <p:ph type="body" idx="1"/>
          </p:nvPr>
        </p:nvSpPr>
        <p:spPr>
          <a:xfrm>
            <a:off x="611188" y="1844675"/>
            <a:ext cx="7769225" cy="4608513"/>
          </a:xfrm>
        </p:spPr>
        <p:txBody>
          <a:bodyPr/>
          <a:lstStyle/>
          <a:p>
            <a:pPr marL="342900" indent="-342900" algn="just" eaLnBrk="1" hangingPunct="1">
              <a:lnSpc>
                <a:spcPct val="90000"/>
              </a:lnSpc>
              <a:buClr>
                <a:srgbClr val="0000FF"/>
              </a:buClr>
              <a:buFont typeface="Wingdings" pitchFamily="2" charset="2"/>
              <a:buChar char="r"/>
            </a:pPr>
            <a:r>
              <a:rPr lang="he-IL" sz="2800" smtClean="0"/>
              <a:t>עקיבות פנימית: ההנחה היא שמבחן הוא מדגם של פריטים המיועדים לבדוק את אותה התכונה.  אם כל הפריטים מודדים את אותה התכונה אזי נצפה למתאמים גבוהים ביניהם. ככל שהמתאמים גבוהים יותר (טובים יותר) המבחן מודד טוב יותר את התכונה שהוא אמור למדוד. </a:t>
            </a:r>
          </a:p>
          <a:p>
            <a:pPr marL="742950" lvl="1" indent="-285750" algn="just" eaLnBrk="1" hangingPunct="1">
              <a:lnSpc>
                <a:spcPct val="90000"/>
              </a:lnSpc>
              <a:buClr>
                <a:srgbClr val="0000FF"/>
              </a:buClr>
              <a:buFont typeface="Wingdings 2" pitchFamily="18" charset="2"/>
              <a:buChar char="R"/>
            </a:pPr>
            <a:r>
              <a:rPr lang="he-IL" sz="2400" smtClean="0"/>
              <a:t>נוכל לפסול את האפשרות של טעות מקרית שמקורה בדברים תלויי תוכן הקשורים ל</a:t>
            </a:r>
            <a:r>
              <a:rPr lang="he-IL" sz="2400" b="1" smtClean="0"/>
              <a:t>הומוגניות הבחינה</a:t>
            </a:r>
            <a:r>
              <a:rPr lang="he-IL" sz="2400" smtClean="0"/>
              <a:t>. </a:t>
            </a:r>
            <a:r>
              <a:rPr lang="he-IL" sz="1500" smtClean="0"/>
              <a:t>(עדיין ייתכן כי המבחן לא הקיף את כל התחום).</a:t>
            </a:r>
          </a:p>
          <a:p>
            <a:pPr marL="742950" lvl="1" indent="-285750" algn="just" eaLnBrk="1" hangingPunct="1">
              <a:lnSpc>
                <a:spcPct val="90000"/>
              </a:lnSpc>
              <a:buClr>
                <a:srgbClr val="0000FF"/>
              </a:buClr>
              <a:buFont typeface="Wingdings 2" pitchFamily="18" charset="2"/>
              <a:buChar char="R"/>
            </a:pPr>
            <a:r>
              <a:rPr lang="he-IL" sz="2400" smtClean="0"/>
              <a:t>העברה אחת, אין השפעה מהעברה להעברה, חיסכון בזמן וכסף.</a:t>
            </a:r>
          </a:p>
          <a:p>
            <a:pPr marL="742950" lvl="1" indent="-285750" algn="just" eaLnBrk="1" hangingPunct="1">
              <a:lnSpc>
                <a:spcPct val="90000"/>
              </a:lnSpc>
              <a:buClr>
                <a:srgbClr val="FF0000"/>
              </a:buClr>
              <a:buFont typeface="Wingdings 2" pitchFamily="18" charset="2"/>
              <a:buChar char="Q"/>
            </a:pPr>
            <a:r>
              <a:rPr lang="he-IL" sz="2400" smtClean="0"/>
              <a:t>קשיים: לא רגיש להשפעות זמניות. (מצב רוח, מזג האוויר וכיו"ב).</a:t>
            </a:r>
          </a:p>
          <a:p>
            <a:pPr marL="742950" lvl="1" indent="-285750" algn="just" eaLnBrk="1" hangingPunct="1">
              <a:lnSpc>
                <a:spcPct val="90000"/>
              </a:lnSpc>
              <a:buClr>
                <a:srgbClr val="FF0000"/>
              </a:buClr>
              <a:buFont typeface="Wingdings 2" pitchFamily="18" charset="2"/>
              <a:buChar char="Q"/>
            </a:pPr>
            <a:r>
              <a:rPr lang="he-IL" sz="2400" smtClean="0"/>
              <a:t>ישנם כלים ומבחנים שבמהותם הטרוגניים (בודקים מספר דברים).</a:t>
            </a:r>
          </a:p>
          <a:p>
            <a:pPr marL="742950" lvl="1" indent="-285750" algn="just" eaLnBrk="1" hangingPunct="1">
              <a:lnSpc>
                <a:spcPct val="90000"/>
              </a:lnSpc>
              <a:buClr>
                <a:srgbClr val="FF0000"/>
              </a:buClr>
              <a:buFont typeface="Wingdings 2" pitchFamily="18" charset="2"/>
              <a:buChar char="Q"/>
            </a:pPr>
            <a:r>
              <a:rPr lang="he-IL" sz="2400" smtClean="0"/>
              <a:t>לא רגיש לחלק גדול מהטעויות המקריות שמקורן בתוכן.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69315">
                                            <p:txEl>
                                              <p:pRg st="0" end="0"/>
                                            </p:txEl>
                                          </p:spTgt>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269315">
                                            <p:txEl>
                                              <p:pRg st="1" end="1"/>
                                            </p:txEl>
                                          </p:spTgt>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269315">
                                            <p:txEl>
                                              <p:pRg st="2" end="2"/>
                                            </p:txEl>
                                          </p:spTgt>
                                        </p:tgtEl>
                                        <p:attrNameLst>
                                          <p:attrName>style.visibility</p:attrName>
                                        </p:attrNameLst>
                                      </p:cBhvr>
                                      <p:to>
                                        <p:strVal val="visible"/>
                                      </p:to>
                                    </p:set>
                                  </p:childTnLst>
                                </p:cTn>
                              </p:par>
                            </p:childTnLst>
                          </p:cTn>
                        </p:par>
                        <p:par>
                          <p:cTn id="13" fill="hold" nodeType="afterGroup">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269315">
                                            <p:txEl>
                                              <p:pRg st="3" end="3"/>
                                            </p:txEl>
                                          </p:spTgt>
                                        </p:tgtEl>
                                        <p:attrNameLst>
                                          <p:attrName>style.visibility</p:attrName>
                                        </p:attrNameLst>
                                      </p:cBhvr>
                                      <p:to>
                                        <p:strVal val="visible"/>
                                      </p:to>
                                    </p:set>
                                  </p:childTnLst>
                                </p:cTn>
                              </p:par>
                            </p:childTnLst>
                          </p:cTn>
                        </p:par>
                        <p:par>
                          <p:cTn id="16" fill="hold" nodeType="afterGroup">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269315">
                                            <p:txEl>
                                              <p:pRg st="4" end="4"/>
                                            </p:txEl>
                                          </p:spTgt>
                                        </p:tgtEl>
                                        <p:attrNameLst>
                                          <p:attrName>style.visibility</p:attrName>
                                        </p:attrNameLst>
                                      </p:cBhvr>
                                      <p:to>
                                        <p:strVal val="visible"/>
                                      </p:to>
                                    </p:set>
                                  </p:childTnLst>
                                </p:cTn>
                              </p:par>
                            </p:childTnLst>
                          </p:cTn>
                        </p:par>
                        <p:par>
                          <p:cTn id="19" fill="hold" nodeType="afterGroup">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2693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315" grpId="0" build="p" bldLvl="2"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Slide Number Placeholder 4"/>
          <p:cNvSpPr>
            <a:spLocks noGrp="1"/>
          </p:cNvSpPr>
          <p:nvPr>
            <p:ph type="sldNum" sz="quarter" idx="11"/>
          </p:nvPr>
        </p:nvSpPr>
        <p:spPr>
          <a:noFill/>
        </p:spPr>
        <p:txBody>
          <a:bodyPr/>
          <a:lstStyle/>
          <a:p>
            <a:fld id="{1D418F96-0D1C-426F-B9D8-4622170A024D}" type="slidenum">
              <a:rPr lang="he-IL" smtClean="0"/>
              <a:pPr/>
              <a:t>84</a:t>
            </a:fld>
            <a:endParaRPr lang="en-US" smtClean="0"/>
          </a:p>
        </p:txBody>
      </p:sp>
      <p:sp>
        <p:nvSpPr>
          <p:cNvPr id="88067" name="Rectangle 2"/>
          <p:cNvSpPr>
            <a:spLocks noGrp="1" noChangeArrowheads="1"/>
          </p:cNvSpPr>
          <p:nvPr>
            <p:ph type="title"/>
          </p:nvPr>
        </p:nvSpPr>
        <p:spPr>
          <a:xfrm>
            <a:off x="971550" y="0"/>
            <a:ext cx="7158038" cy="1412875"/>
          </a:xfrm>
        </p:spPr>
        <p:txBody>
          <a:bodyPr/>
          <a:lstStyle/>
          <a:p>
            <a:pPr eaLnBrk="1" hangingPunct="1"/>
            <a:r>
              <a:rPr lang="he-IL" sz="3600" smtClean="0"/>
              <a:t>בדיקת מהימנות: מהימנות בין שופטים  </a:t>
            </a:r>
            <a:endParaRPr lang="en-US" sz="3600" smtClean="0"/>
          </a:p>
        </p:txBody>
      </p:sp>
      <p:sp>
        <p:nvSpPr>
          <p:cNvPr id="270339" name="Rectangle 3"/>
          <p:cNvSpPr>
            <a:spLocks noGrp="1" noChangeArrowheads="1"/>
          </p:cNvSpPr>
          <p:nvPr>
            <p:ph type="body" idx="1"/>
          </p:nvPr>
        </p:nvSpPr>
        <p:spPr>
          <a:xfrm>
            <a:off x="611188" y="1844675"/>
            <a:ext cx="7696200" cy="4267200"/>
          </a:xfrm>
        </p:spPr>
        <p:txBody>
          <a:bodyPr/>
          <a:lstStyle/>
          <a:p>
            <a:pPr marL="342900" indent="-342900" algn="just" eaLnBrk="1" hangingPunct="1">
              <a:lnSpc>
                <a:spcPct val="90000"/>
              </a:lnSpc>
              <a:buClr>
                <a:srgbClr val="0000FF"/>
              </a:buClr>
              <a:buFont typeface="Wingdings" pitchFamily="2" charset="2"/>
              <a:buChar char="r"/>
            </a:pPr>
            <a:r>
              <a:rPr lang="he-IL" sz="2800" smtClean="0"/>
              <a:t>כאשר המדידה לא אובייקטיבית (שופטים): בודקים את המתאמים בין השופטים. ככל שהמתאמים גבוהים יותר ישנן פחות טעויות מקריות שמקורן בהבדלים בין השופטים (נטייה להחמיר / להקל, דגשים שונים, הכרות מוקדמת עם הסטודנט וכיו"ב).</a:t>
            </a:r>
          </a:p>
          <a:p>
            <a:pPr marL="342900" indent="-342900" algn="just" eaLnBrk="1" hangingPunct="1">
              <a:lnSpc>
                <a:spcPct val="90000"/>
              </a:lnSpc>
              <a:buClr>
                <a:srgbClr val="0000FF"/>
              </a:buClr>
              <a:buFont typeface="Wingdings" pitchFamily="2" charset="2"/>
              <a:buChar char="r"/>
            </a:pPr>
            <a:endParaRPr lang="he-IL" sz="2800" smtClean="0"/>
          </a:p>
          <a:p>
            <a:pPr marL="342900" indent="-342900" algn="just" eaLnBrk="1" hangingPunct="1">
              <a:lnSpc>
                <a:spcPct val="90000"/>
              </a:lnSpc>
              <a:buClr>
                <a:srgbClr val="0000FF"/>
              </a:buClr>
              <a:buFont typeface="Wingdings" pitchFamily="2" charset="2"/>
              <a:buChar char="r"/>
            </a:pPr>
            <a:r>
              <a:rPr lang="he-IL" sz="2600" smtClean="0"/>
              <a:t>גם כאשר יש שופט אחד (מרבית מבחני הכיתה) כדאי לבדוק טעויות מקריות שמקורן בדברים משתנים (מצב רוח, עייפות וכיו"ב) אצל אותו השופט. (דגימת זמן).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70339">
                                            <p:txEl>
                                              <p:pRg st="0" end="0"/>
                                            </p:txEl>
                                          </p:spTgt>
                                        </p:tgtEl>
                                        <p:attrNameLst>
                                          <p:attrName>style.visibility</p:attrName>
                                        </p:attrNameLst>
                                      </p:cBhvr>
                                      <p:to>
                                        <p:strVal val="visible"/>
                                      </p:to>
                                    </p:set>
                                    <p:anim calcmode="lin" valueType="num">
                                      <p:cBhvr>
                                        <p:cTn id="7" dur="1000" fill="hold"/>
                                        <p:tgtEl>
                                          <p:spTgt spid="270339">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70339">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270339">
                                            <p:txEl>
                                              <p:pRg st="0" end="0"/>
                                            </p:txEl>
                                          </p:spTgt>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70339">
                                            <p:txEl>
                                              <p:pRg st="2" end="2"/>
                                            </p:txEl>
                                          </p:spTgt>
                                        </p:tgtEl>
                                        <p:attrNameLst>
                                          <p:attrName>style.visibility</p:attrName>
                                        </p:attrNameLst>
                                      </p:cBhvr>
                                      <p:to>
                                        <p:strVal val="visible"/>
                                      </p:to>
                                    </p:set>
                                    <p:anim calcmode="lin" valueType="num">
                                      <p:cBhvr>
                                        <p:cTn id="12" dur="1000" fill="hold"/>
                                        <p:tgtEl>
                                          <p:spTgt spid="270339">
                                            <p:txEl>
                                              <p:pRg st="2" end="2"/>
                                            </p:txEl>
                                          </p:spTgt>
                                        </p:tgtEl>
                                        <p:attrNameLst>
                                          <p:attrName>ppt_w</p:attrName>
                                        </p:attrNameLst>
                                      </p:cBhvr>
                                      <p:tavLst>
                                        <p:tav tm="0">
                                          <p:val>
                                            <p:fltVal val="0"/>
                                          </p:val>
                                        </p:tav>
                                        <p:tav tm="100000">
                                          <p:val>
                                            <p:strVal val="#ppt_w"/>
                                          </p:val>
                                        </p:tav>
                                      </p:tavLst>
                                    </p:anim>
                                    <p:anim calcmode="lin" valueType="num">
                                      <p:cBhvr>
                                        <p:cTn id="13" dur="1000" fill="hold"/>
                                        <p:tgtEl>
                                          <p:spTgt spid="270339">
                                            <p:txEl>
                                              <p:pRg st="2" end="2"/>
                                            </p:txEl>
                                          </p:spTgt>
                                        </p:tgtEl>
                                        <p:attrNameLst>
                                          <p:attrName>ppt_h</p:attrName>
                                        </p:attrNameLst>
                                      </p:cBhvr>
                                      <p:tavLst>
                                        <p:tav tm="0">
                                          <p:val>
                                            <p:fltVal val="0"/>
                                          </p:val>
                                        </p:tav>
                                        <p:tav tm="100000">
                                          <p:val>
                                            <p:strVal val="#ppt_h"/>
                                          </p:val>
                                        </p:tav>
                                      </p:tavLst>
                                    </p:anim>
                                    <p:animEffect transition="in" filter="fade">
                                      <p:cBhvr>
                                        <p:cTn id="14" dur="1000"/>
                                        <p:tgtEl>
                                          <p:spTgt spid="2703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339" grpId="0" build="p" bldLvl="2"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Slide Number Placeholder 4"/>
          <p:cNvSpPr>
            <a:spLocks noGrp="1"/>
          </p:cNvSpPr>
          <p:nvPr>
            <p:ph type="sldNum" sz="quarter" idx="11"/>
          </p:nvPr>
        </p:nvSpPr>
        <p:spPr>
          <a:noFill/>
        </p:spPr>
        <p:txBody>
          <a:bodyPr/>
          <a:lstStyle/>
          <a:p>
            <a:fld id="{EF7058DE-2D05-4510-8FFF-CAED21427005}" type="slidenum">
              <a:rPr lang="he-IL" smtClean="0"/>
              <a:pPr/>
              <a:t>85</a:t>
            </a:fld>
            <a:endParaRPr lang="en-US" smtClean="0"/>
          </a:p>
        </p:txBody>
      </p:sp>
      <p:sp>
        <p:nvSpPr>
          <p:cNvPr id="89091" name="Rectangle 2"/>
          <p:cNvSpPr>
            <a:spLocks noGrp="1" noChangeArrowheads="1"/>
          </p:cNvSpPr>
          <p:nvPr>
            <p:ph type="title"/>
          </p:nvPr>
        </p:nvSpPr>
        <p:spPr>
          <a:xfrm>
            <a:off x="900113" y="0"/>
            <a:ext cx="7158037" cy="1412875"/>
          </a:xfrm>
        </p:spPr>
        <p:txBody>
          <a:bodyPr/>
          <a:lstStyle/>
          <a:p>
            <a:pPr eaLnBrk="1" hangingPunct="1"/>
            <a:r>
              <a:rPr lang="he-IL" sz="3600" smtClean="0"/>
              <a:t>תרגיל כיתה </a:t>
            </a:r>
            <a:endParaRPr lang="en-US" sz="3600" smtClean="0"/>
          </a:p>
        </p:txBody>
      </p:sp>
      <p:sp>
        <p:nvSpPr>
          <p:cNvPr id="271363" name="Rectangle 3"/>
          <p:cNvSpPr>
            <a:spLocks noGrp="1" noChangeArrowheads="1"/>
          </p:cNvSpPr>
          <p:nvPr>
            <p:ph type="body" idx="1"/>
          </p:nvPr>
        </p:nvSpPr>
        <p:spPr>
          <a:xfrm>
            <a:off x="684213" y="1773238"/>
            <a:ext cx="7696200" cy="4267200"/>
          </a:xfrm>
        </p:spPr>
        <p:txBody>
          <a:bodyPr/>
          <a:lstStyle/>
          <a:p>
            <a:pPr marL="342900" indent="-342900" algn="just" eaLnBrk="1" hangingPunct="1">
              <a:buClr>
                <a:srgbClr val="0000FF"/>
              </a:buClr>
              <a:buFont typeface="Wingdings" pitchFamily="2" charset="2"/>
              <a:buChar char="§"/>
            </a:pPr>
            <a:r>
              <a:rPr lang="he-IL" sz="2000" smtClean="0"/>
              <a:t>במבחן שבדק יכולות מתמטיות נמצא כי עולים חדשים מצליחים פחות מאשר ותיקים. הציגו סיבות אפשריות לכך:</a:t>
            </a:r>
          </a:p>
          <a:p>
            <a:pPr marL="742950" lvl="1" indent="-285750" algn="just" eaLnBrk="1" hangingPunct="1">
              <a:buClr>
                <a:srgbClr val="0000FF"/>
              </a:buClr>
              <a:buFont typeface="Wingdings" pitchFamily="2" charset="2"/>
              <a:buChar char="§"/>
            </a:pPr>
            <a:r>
              <a:rPr lang="he-IL" sz="1700" smtClean="0"/>
              <a:t>סיבה שמקורה בשונות האמיתית.</a:t>
            </a:r>
          </a:p>
          <a:p>
            <a:pPr marL="742950" lvl="1" indent="-285750" algn="just" eaLnBrk="1" hangingPunct="1">
              <a:buClr>
                <a:srgbClr val="0000FF"/>
              </a:buClr>
              <a:buFont typeface="Wingdings" pitchFamily="2" charset="2"/>
              <a:buChar char="§"/>
            </a:pPr>
            <a:r>
              <a:rPr lang="he-IL" sz="1700" smtClean="0"/>
              <a:t>סיבה שמקורה בשונות המקרית (מהימנות המבחן).</a:t>
            </a:r>
          </a:p>
          <a:p>
            <a:pPr marL="342900" indent="-342900" algn="just" eaLnBrk="1" hangingPunct="1">
              <a:buClr>
                <a:srgbClr val="0000FF"/>
              </a:buClr>
              <a:buFont typeface="Wingdings" pitchFamily="2" charset="2"/>
              <a:buChar char="§"/>
            </a:pPr>
            <a:r>
              <a:rPr lang="he-IL" sz="2000" smtClean="0"/>
              <a:t>לאחר בדיקת מהימנות המבחן באמצעות </a:t>
            </a:r>
            <a:r>
              <a:rPr lang="he-IL" sz="2000" u="sng" smtClean="0"/>
              <a:t>מהימנות מבחן חוזר</a:t>
            </a:r>
            <a:r>
              <a:rPr lang="he-IL" sz="2000" smtClean="0"/>
              <a:t> נתקבלו אותן תוצאות (הותיקים הצליחו יותר מהעולים). אחד החוקרים טען כי הדבר מהווה אישוש לכך שהעולים פחות טובים מהוותיקים במתמטיקה. מה דעתך? </a:t>
            </a:r>
          </a:p>
          <a:p>
            <a:pPr marL="342900" indent="-342900" algn="just" eaLnBrk="1" hangingPunct="1">
              <a:buClr>
                <a:srgbClr val="0000FF"/>
              </a:buClr>
              <a:buFont typeface="Wingdings" pitchFamily="2" charset="2"/>
              <a:buChar char="§"/>
            </a:pPr>
            <a:r>
              <a:rPr lang="he-IL" sz="2000" smtClean="0"/>
              <a:t>לאור התוצאות, כיצד לדעתכם כדאי לבדוק את המהימנות של מבחן זה? </a:t>
            </a:r>
          </a:p>
          <a:p>
            <a:pPr marL="342900" indent="-342900" algn="just" eaLnBrk="1" hangingPunct="1">
              <a:buClr>
                <a:srgbClr val="0000FF"/>
              </a:buClr>
              <a:buFont typeface="Wingdings" pitchFamily="2" charset="2"/>
              <a:buChar char="§"/>
            </a:pPr>
            <a:r>
              <a:rPr lang="he-IL" sz="2000" smtClean="0"/>
              <a:t>מהי המושג התיאורטי ומהי ההגדרה האופרציונלית בדוגמא? </a:t>
            </a:r>
          </a:p>
          <a:p>
            <a:pPr marL="342900" indent="-342900" algn="just" eaLnBrk="1" hangingPunct="1">
              <a:buClr>
                <a:srgbClr val="0000FF"/>
              </a:buClr>
              <a:buFont typeface="Wingdings" pitchFamily="2" charset="2"/>
              <a:buChar char="§"/>
            </a:pPr>
            <a:r>
              <a:rPr lang="he-IL" sz="2000" smtClean="0"/>
              <a:t>במבחן הבודק זיכרון, העברה חוזרת משפרת את ביצועי הנבדק במבחן. איזו בדיקת מהימנות </a:t>
            </a:r>
            <a:r>
              <a:rPr lang="he-IL" sz="2000" b="1" u="sng" smtClean="0"/>
              <a:t>לא נבצע</a:t>
            </a:r>
            <a:r>
              <a:rPr lang="he-IL" sz="2000" smtClean="0"/>
              <a:t> למבחן זה. א. מהימנות מבחן חוזר.  ב. מהימנות נוסחים מקבילים.  ג. עקיבות פנימית. ד. מהימנות בין שופטים.</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71363">
                                            <p:txEl>
                                              <p:pRg st="0" end="0"/>
                                            </p:txEl>
                                          </p:spTgt>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271363">
                                            <p:txEl>
                                              <p:pRg st="1" end="1"/>
                                            </p:txEl>
                                          </p:spTgt>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27136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271363">
                                            <p:txEl>
                                              <p:pRg st="3" end="3"/>
                                            </p:txEl>
                                          </p:spTgt>
                                        </p:tgtEl>
                                        <p:attrNameLst>
                                          <p:attrName>style.visibility</p:attrName>
                                        </p:attrNameLst>
                                      </p:cBhvr>
                                      <p:to>
                                        <p:strVal val="visible"/>
                                      </p:to>
                                    </p:set>
                                  </p:childTnLst>
                                </p:cTn>
                              </p:par>
                            </p:childTnLst>
                          </p:cTn>
                        </p:par>
                        <p:par>
                          <p:cTn id="17" fill="hold" nodeType="afterGroup">
                            <p:stCondLst>
                              <p:cond delay="500"/>
                            </p:stCondLst>
                            <p:childTnLst>
                              <p:par>
                                <p:cTn id="18" presetID="1" presetClass="entr" presetSubtype="0" fill="hold" grpId="0" nodeType="afterEffect">
                                  <p:stCondLst>
                                    <p:cond delay="0"/>
                                  </p:stCondLst>
                                  <p:childTnLst>
                                    <p:set>
                                      <p:cBhvr>
                                        <p:cTn id="19" dur="1" fill="hold">
                                          <p:stCondLst>
                                            <p:cond delay="499"/>
                                          </p:stCondLst>
                                        </p:cTn>
                                        <p:tgtEl>
                                          <p:spTgt spid="271363">
                                            <p:txEl>
                                              <p:pRg st="4" end="4"/>
                                            </p:txEl>
                                          </p:spTgt>
                                        </p:tgtEl>
                                        <p:attrNameLst>
                                          <p:attrName>style.visibility</p:attrName>
                                        </p:attrNameLst>
                                      </p:cBhvr>
                                      <p:to>
                                        <p:strVal val="visible"/>
                                      </p:to>
                                    </p:set>
                                  </p:childTnLst>
                                </p:cTn>
                              </p:par>
                            </p:childTnLst>
                          </p:cTn>
                        </p:par>
                        <p:par>
                          <p:cTn id="20" fill="hold" nodeType="afterGroup">
                            <p:stCondLst>
                              <p:cond delay="1000"/>
                            </p:stCondLst>
                            <p:childTnLst>
                              <p:par>
                                <p:cTn id="21" presetID="1" presetClass="entr" presetSubtype="0" fill="hold" grpId="0" nodeType="afterEffect">
                                  <p:stCondLst>
                                    <p:cond delay="0"/>
                                  </p:stCondLst>
                                  <p:childTnLst>
                                    <p:set>
                                      <p:cBhvr>
                                        <p:cTn id="22" dur="1" fill="hold">
                                          <p:stCondLst>
                                            <p:cond delay="499"/>
                                          </p:stCondLst>
                                        </p:cTn>
                                        <p:tgtEl>
                                          <p:spTgt spid="271363">
                                            <p:txEl>
                                              <p:pRg st="5" end="5"/>
                                            </p:txEl>
                                          </p:spTgt>
                                        </p:tgtEl>
                                        <p:attrNameLst>
                                          <p:attrName>style.visibility</p:attrName>
                                        </p:attrNameLst>
                                      </p:cBhvr>
                                      <p:to>
                                        <p:strVal val="visible"/>
                                      </p:to>
                                    </p:set>
                                  </p:childTnLst>
                                </p:cTn>
                              </p:par>
                            </p:childTnLst>
                          </p:cTn>
                        </p:par>
                        <p:par>
                          <p:cTn id="23" fill="hold" nodeType="afterGroup">
                            <p:stCondLst>
                              <p:cond delay="1500"/>
                            </p:stCondLst>
                            <p:childTnLst>
                              <p:par>
                                <p:cTn id="24" presetID="1" presetClass="entr" presetSubtype="0" fill="hold" grpId="0" nodeType="afterEffect">
                                  <p:stCondLst>
                                    <p:cond delay="0"/>
                                  </p:stCondLst>
                                  <p:childTnLst>
                                    <p:set>
                                      <p:cBhvr>
                                        <p:cTn id="25" dur="1" fill="hold">
                                          <p:stCondLst>
                                            <p:cond delay="499"/>
                                          </p:stCondLst>
                                        </p:cTn>
                                        <p:tgtEl>
                                          <p:spTgt spid="2713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3" grpId="0" build="p" bldLvl="2" autoUpdateAnimBg="0"/>
    </p:bldLst>
  </p:timing>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0114" name="Slide Number Placeholder 4"/>
          <p:cNvSpPr>
            <a:spLocks noGrp="1"/>
          </p:cNvSpPr>
          <p:nvPr>
            <p:ph type="sldNum" sz="quarter" idx="11"/>
          </p:nvPr>
        </p:nvSpPr>
        <p:spPr>
          <a:noFill/>
        </p:spPr>
        <p:txBody>
          <a:bodyPr/>
          <a:lstStyle/>
          <a:p>
            <a:fld id="{20A44E7E-AB2B-43F2-A5B6-FC3E60973C58}" type="slidenum">
              <a:rPr lang="he-IL" smtClean="0"/>
              <a:pPr/>
              <a:t>86</a:t>
            </a:fld>
            <a:endParaRPr lang="en-US" smtClean="0"/>
          </a:p>
        </p:txBody>
      </p:sp>
      <p:sp>
        <p:nvSpPr>
          <p:cNvPr id="90115" name="Rectangle 2"/>
          <p:cNvSpPr>
            <a:spLocks noGrp="1" noChangeArrowheads="1"/>
          </p:cNvSpPr>
          <p:nvPr>
            <p:ph type="title"/>
          </p:nvPr>
        </p:nvSpPr>
        <p:spPr>
          <a:xfrm>
            <a:off x="827088" y="115888"/>
            <a:ext cx="8137525" cy="1216025"/>
          </a:xfrm>
        </p:spPr>
        <p:txBody>
          <a:bodyPr/>
          <a:lstStyle/>
          <a:p>
            <a:pPr eaLnBrk="1" hangingPunct="1"/>
            <a:r>
              <a:rPr lang="he-IL" sz="2800" smtClean="0"/>
              <a:t>עבודה שלב ג: השערות והעמדתן למבחן סטטיסטי</a:t>
            </a:r>
            <a:endParaRPr lang="en-US" sz="2800" smtClean="0"/>
          </a:p>
        </p:txBody>
      </p:sp>
      <p:sp>
        <p:nvSpPr>
          <p:cNvPr id="90116" name="Rectangle 3"/>
          <p:cNvSpPr>
            <a:spLocks noGrp="1" noChangeArrowheads="1"/>
          </p:cNvSpPr>
          <p:nvPr>
            <p:ph type="body" idx="1"/>
          </p:nvPr>
        </p:nvSpPr>
        <p:spPr>
          <a:xfrm>
            <a:off x="928688" y="1714500"/>
            <a:ext cx="7661275" cy="4714875"/>
          </a:xfrm>
        </p:spPr>
        <p:txBody>
          <a:bodyPr/>
          <a:lstStyle/>
          <a:p>
            <a:pPr algn="just" eaLnBrk="1" hangingPunct="1">
              <a:lnSpc>
                <a:spcPct val="110000"/>
              </a:lnSpc>
              <a:buClr>
                <a:schemeClr val="hlink"/>
              </a:buClr>
              <a:buFont typeface="Wingdings" pitchFamily="2" charset="2"/>
              <a:buChar char="&amp;"/>
            </a:pPr>
            <a:r>
              <a:rPr lang="he-IL" sz="2400" smtClean="0"/>
              <a:t>בדוק את ההשערה כי ישנם הבדלים מובהקים </a:t>
            </a:r>
            <a:r>
              <a:rPr lang="he-IL" sz="2400" u="sng" smtClean="0"/>
              <a:t>בסקרנות</a:t>
            </a:r>
            <a:r>
              <a:rPr lang="he-IL" sz="2400" smtClean="0"/>
              <a:t> בין המינים</a:t>
            </a:r>
            <a:r>
              <a:rPr lang="he-IL" sz="1800" smtClean="0"/>
              <a:t>? [באיזו השערה מדובר? באיזה מבחן סטטיסטי נשתמש?]</a:t>
            </a:r>
            <a:endParaRPr lang="he-IL" sz="2400" smtClean="0"/>
          </a:p>
          <a:p>
            <a:pPr algn="just" eaLnBrk="1" hangingPunct="1">
              <a:lnSpc>
                <a:spcPct val="110000"/>
              </a:lnSpc>
              <a:buClr>
                <a:schemeClr val="hlink"/>
              </a:buClr>
              <a:buFont typeface="Wingdings" pitchFamily="2" charset="2"/>
              <a:buChar char="&amp;"/>
            </a:pPr>
            <a:r>
              <a:rPr lang="he-IL" sz="2400" smtClean="0"/>
              <a:t>בדוק את ההשערה כי ישנם הבדלים מובהקים במידה שבא המכשיר </a:t>
            </a:r>
            <a:r>
              <a:rPr lang="he-IL" sz="2400" u="sng" smtClean="0"/>
              <a:t>מוצא חן </a:t>
            </a:r>
            <a:r>
              <a:rPr lang="he-IL" sz="2400" smtClean="0"/>
              <a:t>בין המינים? </a:t>
            </a:r>
            <a:r>
              <a:rPr lang="he-IL" sz="1800" smtClean="0"/>
              <a:t>[באיזו השערה מדובר? באיזה מבחן סטטיסטי נשתמש?]</a:t>
            </a:r>
            <a:endParaRPr lang="he-IL" sz="2400" smtClean="0"/>
          </a:p>
          <a:p>
            <a:pPr algn="just" eaLnBrk="1" hangingPunct="1">
              <a:lnSpc>
                <a:spcPct val="110000"/>
              </a:lnSpc>
              <a:buClr>
                <a:schemeClr val="hlink"/>
              </a:buClr>
              <a:buFont typeface="Wingdings" pitchFamily="2" charset="2"/>
              <a:buChar char="&amp;"/>
            </a:pPr>
            <a:r>
              <a:rPr lang="he-IL" sz="2400" smtClean="0"/>
              <a:t>בדוק את ההשערה כי המכשיר נתפס </a:t>
            </a:r>
            <a:r>
              <a:rPr lang="he-IL" sz="2400" u="sng" smtClean="0"/>
              <a:t>כחדשני</a:t>
            </a:r>
            <a:r>
              <a:rPr lang="he-IL" sz="2400" smtClean="0"/>
              <a:t> יותר </a:t>
            </a:r>
            <a:r>
              <a:rPr lang="he-IL" sz="2400" u="sng" smtClean="0"/>
              <a:t>לאחר ההפעלה מאשר לפני</a:t>
            </a:r>
            <a:r>
              <a:rPr lang="he-IL" sz="2400" smtClean="0"/>
              <a:t>. </a:t>
            </a:r>
            <a:r>
              <a:rPr lang="he-IL" sz="1800" smtClean="0"/>
              <a:t>[באיזו השערה מדובר? באיזה מבחן סטטיסטי נשתמש?]</a:t>
            </a:r>
            <a:endParaRPr lang="he-IL" sz="2400" smtClean="0"/>
          </a:p>
          <a:p>
            <a:pPr algn="just" eaLnBrk="1" hangingPunct="1">
              <a:lnSpc>
                <a:spcPct val="110000"/>
              </a:lnSpc>
              <a:buClr>
                <a:schemeClr val="hlink"/>
              </a:buClr>
              <a:buFont typeface="Wingdings" pitchFamily="2" charset="2"/>
              <a:buChar char="&amp;"/>
            </a:pPr>
            <a:r>
              <a:rPr lang="he-IL" sz="2400" smtClean="0"/>
              <a:t>בדוק את ההשערה כי המכשיר נתפס כיוקרתי יותר </a:t>
            </a:r>
            <a:r>
              <a:rPr lang="he-IL" sz="2400" u="sng" smtClean="0"/>
              <a:t>לאחר ההפעלה מאשר לפני</a:t>
            </a:r>
            <a:r>
              <a:rPr lang="he-IL" sz="2400" smtClean="0"/>
              <a:t>. </a:t>
            </a:r>
            <a:r>
              <a:rPr lang="he-IL" sz="1800" smtClean="0"/>
              <a:t>[באיזו השערה מדובר? באיזה מבחן סטטיסטי נשתמש?]</a:t>
            </a:r>
          </a:p>
          <a:p>
            <a:pPr algn="just" eaLnBrk="1" hangingPunct="1">
              <a:lnSpc>
                <a:spcPct val="110000"/>
              </a:lnSpc>
              <a:buClr>
                <a:schemeClr val="hlink"/>
              </a:buClr>
              <a:buFont typeface="Wingdings" pitchFamily="2" charset="2"/>
              <a:buChar char="&amp;"/>
            </a:pPr>
            <a:r>
              <a:rPr lang="he-IL" sz="1800" smtClean="0"/>
              <a:t>פונקציות סטטיסטיות: </a:t>
            </a:r>
            <a:r>
              <a:rPr lang="en-US" sz="1800" smtClean="0"/>
              <a:t>ttest, tinv*, tdist</a:t>
            </a:r>
            <a:r>
              <a:rPr lang="he-IL" sz="1800" smtClean="0"/>
              <a:t> </a:t>
            </a:r>
          </a:p>
          <a:p>
            <a:pPr algn="just" eaLnBrk="1" hangingPunct="1">
              <a:lnSpc>
                <a:spcPct val="110000"/>
              </a:lnSpc>
              <a:buClr>
                <a:schemeClr val="hlink"/>
              </a:buClr>
              <a:buFont typeface="Wingdings" pitchFamily="2" charset="2"/>
              <a:buNone/>
            </a:pPr>
            <a:r>
              <a:rPr lang="he-IL" sz="1600" i="1" smtClean="0"/>
              <a:t>* מניחה דו צדדיות.</a:t>
            </a:r>
            <a:endParaRPr lang="en-US" sz="1600" i="1" smtClean="0"/>
          </a:p>
          <a:p>
            <a:pPr algn="just" eaLnBrk="1" hangingPunct="1">
              <a:lnSpc>
                <a:spcPct val="110000"/>
              </a:lnSpc>
              <a:buClr>
                <a:schemeClr val="hlink"/>
              </a:buClr>
              <a:buFont typeface="Wingdings" pitchFamily="2" charset="2"/>
              <a:buChar char="&amp;"/>
            </a:pPr>
            <a:endParaRPr lang="he-IL" sz="2400" smtClean="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Slide Number Placeholder 4"/>
          <p:cNvSpPr>
            <a:spLocks noGrp="1"/>
          </p:cNvSpPr>
          <p:nvPr>
            <p:ph type="sldNum" sz="quarter" idx="11"/>
          </p:nvPr>
        </p:nvSpPr>
        <p:spPr>
          <a:noFill/>
        </p:spPr>
        <p:txBody>
          <a:bodyPr/>
          <a:lstStyle/>
          <a:p>
            <a:fld id="{7C669877-31F7-4955-8632-37E98925C028}" type="slidenum">
              <a:rPr lang="he-IL" smtClean="0"/>
              <a:pPr/>
              <a:t>87</a:t>
            </a:fld>
            <a:endParaRPr lang="en-US" smtClean="0"/>
          </a:p>
        </p:txBody>
      </p:sp>
      <p:sp>
        <p:nvSpPr>
          <p:cNvPr id="91139" name="Rectangle 2"/>
          <p:cNvSpPr>
            <a:spLocks noGrp="1" noChangeArrowheads="1"/>
          </p:cNvSpPr>
          <p:nvPr>
            <p:ph type="title"/>
          </p:nvPr>
        </p:nvSpPr>
        <p:spPr>
          <a:xfrm>
            <a:off x="827088" y="115888"/>
            <a:ext cx="8137525" cy="1216025"/>
          </a:xfrm>
        </p:spPr>
        <p:txBody>
          <a:bodyPr/>
          <a:lstStyle/>
          <a:p>
            <a:pPr eaLnBrk="1" hangingPunct="1"/>
            <a:r>
              <a:rPr lang="he-IL" sz="2800" smtClean="0"/>
              <a:t>המשך...</a:t>
            </a:r>
            <a:endParaRPr lang="en-US" sz="2800" smtClean="0"/>
          </a:p>
        </p:txBody>
      </p:sp>
      <p:sp>
        <p:nvSpPr>
          <p:cNvPr id="91140" name="Rectangle 3"/>
          <p:cNvSpPr>
            <a:spLocks noGrp="1" noChangeArrowheads="1"/>
          </p:cNvSpPr>
          <p:nvPr>
            <p:ph type="body" idx="1"/>
          </p:nvPr>
        </p:nvSpPr>
        <p:spPr>
          <a:xfrm>
            <a:off x="928688" y="1714500"/>
            <a:ext cx="7661275" cy="4714875"/>
          </a:xfrm>
        </p:spPr>
        <p:txBody>
          <a:bodyPr/>
          <a:lstStyle/>
          <a:p>
            <a:pPr algn="just" eaLnBrk="1" hangingPunct="1">
              <a:lnSpc>
                <a:spcPct val="110000"/>
              </a:lnSpc>
              <a:buClr>
                <a:schemeClr val="hlink"/>
              </a:buClr>
              <a:buFont typeface="Wingdings" pitchFamily="2" charset="2"/>
              <a:buChar char="&amp;"/>
            </a:pPr>
            <a:r>
              <a:rPr lang="he-IL" sz="2400" smtClean="0"/>
              <a:t>לבנות ציון על בסיס ממוצע הפריטים המייצגים אותו לכל אחד מפרקי הזמן הבאים</a:t>
            </a:r>
            <a:r>
              <a:rPr lang="he-IL" sz="1800" smtClean="0"/>
              <a:t> [5 דקות ראשונות, דקות ראשונות להפעלה ו 5 דקות  מהפעלה (לא כולל שאלה 24)]</a:t>
            </a:r>
            <a:endParaRPr lang="he-IL" sz="2400" smtClean="0"/>
          </a:p>
          <a:p>
            <a:pPr algn="just" eaLnBrk="1" hangingPunct="1">
              <a:lnSpc>
                <a:spcPct val="110000"/>
              </a:lnSpc>
              <a:buClr>
                <a:schemeClr val="hlink"/>
              </a:buClr>
              <a:buFont typeface="Wingdings" pitchFamily="2" charset="2"/>
              <a:buChar char="&amp;"/>
            </a:pPr>
            <a:r>
              <a:rPr lang="he-IL" sz="2400" smtClean="0"/>
              <a:t>בדוק את עוצמת הקורלציה בשביעות הרצון בין פרקי הזמן השונים </a:t>
            </a:r>
            <a:r>
              <a:rPr lang="he-IL" sz="1800" smtClean="0"/>
              <a:t>[סה"כ 3 קורלציות]. האם היא מובהקת?</a:t>
            </a:r>
          </a:p>
          <a:p>
            <a:pPr algn="just" eaLnBrk="1" hangingPunct="1">
              <a:lnSpc>
                <a:spcPct val="110000"/>
              </a:lnSpc>
              <a:buClr>
                <a:schemeClr val="hlink"/>
              </a:buClr>
              <a:buFont typeface="Wingdings" pitchFamily="2" charset="2"/>
              <a:buChar char="&amp;"/>
            </a:pPr>
            <a:r>
              <a:rPr lang="he-IL" sz="2400" smtClean="0"/>
              <a:t>בדוק את עוצמת הקורלציה בין הגיל לבין ההחלטה </a:t>
            </a:r>
            <a:r>
              <a:rPr lang="he-IL" sz="1800" smtClean="0"/>
              <a:t>(פריט 24, שוקל לקנות מכשיר זה)</a:t>
            </a:r>
            <a:r>
              <a:rPr lang="he-IL" sz="2400" smtClean="0"/>
              <a:t>.</a:t>
            </a:r>
            <a:endParaRPr lang="he-IL" sz="4000" smtClean="0"/>
          </a:p>
          <a:p>
            <a:pPr algn="just" eaLnBrk="1" hangingPunct="1">
              <a:lnSpc>
                <a:spcPct val="110000"/>
              </a:lnSpc>
              <a:buClr>
                <a:schemeClr val="hlink"/>
              </a:buClr>
              <a:buFont typeface="Wingdings" pitchFamily="2" charset="2"/>
              <a:buChar char="&amp;"/>
            </a:pPr>
            <a:r>
              <a:rPr lang="he-IL" sz="2400" smtClean="0"/>
              <a:t>בדוק את עוצמת הקורלציה בין כל אחד מפרקי הזמן לבין ההחלטה. </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ctrTitle"/>
          </p:nvPr>
        </p:nvSpPr>
        <p:spPr/>
        <p:txBody>
          <a:bodyPr/>
          <a:lstStyle/>
          <a:p>
            <a:pPr algn="ctr" eaLnBrk="1" hangingPunct="1"/>
            <a:r>
              <a:rPr lang="he-IL" smtClean="0"/>
              <a:t>נושא 7: תוקף</a:t>
            </a:r>
            <a:endParaRPr lang="en-US" smtClean="0"/>
          </a:p>
        </p:txBody>
      </p:sp>
      <p:sp>
        <p:nvSpPr>
          <p:cNvPr id="279555" name="Rectangle 3"/>
          <p:cNvSpPr>
            <a:spLocks noGrp="1" noChangeArrowheads="1"/>
          </p:cNvSpPr>
          <p:nvPr>
            <p:ph type="subTitle" idx="1"/>
          </p:nvPr>
        </p:nvSpPr>
        <p:spPr>
          <a:xfrm>
            <a:off x="611188" y="2852738"/>
            <a:ext cx="7704137" cy="1600200"/>
          </a:xfrm>
        </p:spPr>
        <p:txBody>
          <a:bodyPr/>
          <a:lstStyle/>
          <a:p>
            <a:pPr eaLnBrk="1" hangingPunct="1">
              <a:buClr>
                <a:schemeClr val="tx1"/>
              </a:buClr>
              <a:buFont typeface="Wingdings" pitchFamily="2" charset="2"/>
              <a:buChar char="r"/>
            </a:pPr>
            <a:r>
              <a:rPr lang="he-IL" smtClean="0"/>
              <a:t> הגדרת תוקף.</a:t>
            </a:r>
          </a:p>
          <a:p>
            <a:pPr eaLnBrk="1" hangingPunct="1">
              <a:buClr>
                <a:schemeClr val="tx1"/>
              </a:buClr>
              <a:buFont typeface="Wingdings" pitchFamily="2" charset="2"/>
              <a:buChar char="r"/>
            </a:pPr>
            <a:r>
              <a:rPr lang="he-IL" smtClean="0"/>
              <a:t> סוגי תיקוף.</a:t>
            </a:r>
          </a:p>
        </p:txBody>
      </p:sp>
      <p:sp>
        <p:nvSpPr>
          <p:cNvPr id="279556" name="Rectangle 4"/>
          <p:cNvSpPr>
            <a:spLocks noChangeArrowheads="1"/>
          </p:cNvSpPr>
          <p:nvPr/>
        </p:nvSpPr>
        <p:spPr bwMode="auto">
          <a:xfrm>
            <a:off x="3841750" y="5445125"/>
            <a:ext cx="4275138" cy="750888"/>
          </a:xfrm>
          <a:prstGeom prst="rect">
            <a:avLst/>
          </a:prstGeom>
          <a:noFill/>
          <a:ln w="9525">
            <a:noFill/>
            <a:miter lim="800000"/>
            <a:headEnd/>
            <a:tailEnd/>
          </a:ln>
        </p:spPr>
        <p:txBody>
          <a:bodyPr wrap="none">
            <a:spAutoFit/>
          </a:bodyPr>
          <a:lstStyle/>
          <a:p>
            <a:pPr>
              <a:lnSpc>
                <a:spcPct val="110000"/>
              </a:lnSpc>
              <a:spcBef>
                <a:spcPct val="20000"/>
              </a:spcBef>
              <a:buClr>
                <a:schemeClr val="hlink"/>
              </a:buClr>
              <a:buSzPct val="70000"/>
              <a:buFont typeface="Wingdings" pitchFamily="2" charset="2"/>
              <a:buNone/>
            </a:pPr>
            <a:r>
              <a:rPr lang="he-IL" b="1" u="sng"/>
              <a:t>ביבליוגרפיה</a:t>
            </a:r>
            <a:r>
              <a:rPr lang="he-IL"/>
              <a:t> </a:t>
            </a:r>
          </a:p>
          <a:p>
            <a:pPr>
              <a:lnSpc>
                <a:spcPct val="110000"/>
              </a:lnSpc>
              <a:spcBef>
                <a:spcPct val="20000"/>
              </a:spcBef>
              <a:buClr>
                <a:schemeClr val="hlink"/>
              </a:buClr>
              <a:buSzPct val="70000"/>
              <a:buFont typeface="Wingdings" pitchFamily="2" charset="2"/>
              <a:buChar char="&amp;"/>
            </a:pPr>
            <a:r>
              <a:rPr lang="he-IL"/>
              <a:t> שיטות מחקר במדעי החברה יחידה 3 (3.3).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79555">
                                            <p:txEl>
                                              <p:pRg st="0" end="0"/>
                                            </p:txEl>
                                          </p:spTgt>
                                        </p:tgtEl>
                                        <p:attrNameLst>
                                          <p:attrName>style.visibility</p:attrName>
                                        </p:attrNameLst>
                                      </p:cBhvr>
                                      <p:to>
                                        <p:strVal val="visible"/>
                                      </p:to>
                                    </p:set>
                                    <p:anim calcmode="lin" valueType="num">
                                      <p:cBhvr>
                                        <p:cTn id="7" dur="1000" fill="hold"/>
                                        <p:tgtEl>
                                          <p:spTgt spid="27955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7955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79555">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279555">
                                            <p:txEl>
                                              <p:pRg st="1" end="1"/>
                                            </p:txEl>
                                          </p:spTgt>
                                        </p:tgtEl>
                                        <p:attrNameLst>
                                          <p:attrName>style.visibility</p:attrName>
                                        </p:attrNameLst>
                                      </p:cBhvr>
                                      <p:to>
                                        <p:strVal val="visible"/>
                                      </p:to>
                                    </p:set>
                                    <p:anim calcmode="lin" valueType="num">
                                      <p:cBhvr>
                                        <p:cTn id="13" dur="1000" fill="hold"/>
                                        <p:tgtEl>
                                          <p:spTgt spid="279555">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279555">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279555">
                                            <p:txEl>
                                              <p:pRg st="1" end="1"/>
                                            </p:txEl>
                                          </p:spTgt>
                                        </p:tgtEl>
                                      </p:cBhvr>
                                    </p:animEffect>
                                  </p:childTnLst>
                                </p:cTn>
                              </p:par>
                            </p:childTnLst>
                          </p:cTn>
                        </p:par>
                        <p:par>
                          <p:cTn id="16" fill="hold" nodeType="afterGroup">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279556"/>
                                        </p:tgtEl>
                                        <p:attrNameLst>
                                          <p:attrName>style.visibility</p:attrName>
                                        </p:attrNameLst>
                                      </p:cBhvr>
                                      <p:to>
                                        <p:strVal val="visible"/>
                                      </p:to>
                                    </p:set>
                                    <p:anim calcmode="lin" valueType="num">
                                      <p:cBhvr>
                                        <p:cTn id="19" dur="1000" fill="hold"/>
                                        <p:tgtEl>
                                          <p:spTgt spid="279556"/>
                                        </p:tgtEl>
                                        <p:attrNameLst>
                                          <p:attrName>ppt_w</p:attrName>
                                        </p:attrNameLst>
                                      </p:cBhvr>
                                      <p:tavLst>
                                        <p:tav tm="0">
                                          <p:val>
                                            <p:strVal val="#ppt_w*0.70"/>
                                          </p:val>
                                        </p:tav>
                                        <p:tav tm="100000">
                                          <p:val>
                                            <p:strVal val="#ppt_w"/>
                                          </p:val>
                                        </p:tav>
                                      </p:tavLst>
                                    </p:anim>
                                    <p:anim calcmode="lin" valueType="num">
                                      <p:cBhvr>
                                        <p:cTn id="20" dur="1000" fill="hold"/>
                                        <p:tgtEl>
                                          <p:spTgt spid="279556"/>
                                        </p:tgtEl>
                                        <p:attrNameLst>
                                          <p:attrName>ppt_h</p:attrName>
                                        </p:attrNameLst>
                                      </p:cBhvr>
                                      <p:tavLst>
                                        <p:tav tm="0">
                                          <p:val>
                                            <p:strVal val="#ppt_h"/>
                                          </p:val>
                                        </p:tav>
                                        <p:tav tm="100000">
                                          <p:val>
                                            <p:strVal val="#ppt_h"/>
                                          </p:val>
                                        </p:tav>
                                      </p:tavLst>
                                    </p:anim>
                                    <p:animEffect transition="in" filter="fade">
                                      <p:cBhvr>
                                        <p:cTn id="21" dur="1000"/>
                                        <p:tgtEl>
                                          <p:spTgt spid="279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9555" grpId="0" build="p"/>
      <p:bldP spid="279556" grpId="0"/>
    </p:bldLst>
  </p:timing>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86" name="Slide Number Placeholder 4"/>
          <p:cNvSpPr>
            <a:spLocks noGrp="1"/>
          </p:cNvSpPr>
          <p:nvPr>
            <p:ph type="sldNum" sz="quarter" idx="11"/>
          </p:nvPr>
        </p:nvSpPr>
        <p:spPr>
          <a:noFill/>
        </p:spPr>
        <p:txBody>
          <a:bodyPr/>
          <a:lstStyle/>
          <a:p>
            <a:fld id="{B68EC3F2-28E8-4606-BCCC-68621429F9EA}" type="slidenum">
              <a:rPr lang="he-IL" smtClean="0"/>
              <a:pPr/>
              <a:t>89</a:t>
            </a:fld>
            <a:endParaRPr lang="en-US" smtClean="0"/>
          </a:p>
        </p:txBody>
      </p:sp>
      <p:sp>
        <p:nvSpPr>
          <p:cNvPr id="93187" name="Rectangle 2"/>
          <p:cNvSpPr>
            <a:spLocks noGrp="1" noChangeArrowheads="1"/>
          </p:cNvSpPr>
          <p:nvPr>
            <p:ph type="title"/>
          </p:nvPr>
        </p:nvSpPr>
        <p:spPr>
          <a:xfrm>
            <a:off x="827088" y="0"/>
            <a:ext cx="7158037" cy="1412875"/>
          </a:xfrm>
        </p:spPr>
        <p:txBody>
          <a:bodyPr/>
          <a:lstStyle/>
          <a:p>
            <a:pPr eaLnBrk="1" hangingPunct="1"/>
            <a:r>
              <a:rPr lang="he-IL" smtClean="0"/>
              <a:t>תוקף </a:t>
            </a:r>
            <a:r>
              <a:rPr lang="en-US" smtClean="0"/>
              <a:t>Validity</a:t>
            </a:r>
            <a:r>
              <a:rPr lang="he-IL" smtClean="0"/>
              <a:t> </a:t>
            </a:r>
            <a:endParaRPr lang="en-US" smtClean="0"/>
          </a:p>
        </p:txBody>
      </p:sp>
      <p:sp>
        <p:nvSpPr>
          <p:cNvPr id="274435" name="Rectangle 3"/>
          <p:cNvSpPr>
            <a:spLocks noGrp="1" noChangeArrowheads="1"/>
          </p:cNvSpPr>
          <p:nvPr>
            <p:ph type="body" idx="1"/>
          </p:nvPr>
        </p:nvSpPr>
        <p:spPr>
          <a:xfrm>
            <a:off x="611188" y="1916113"/>
            <a:ext cx="8137525" cy="4419600"/>
          </a:xfrm>
        </p:spPr>
        <p:txBody>
          <a:bodyPr/>
          <a:lstStyle/>
          <a:p>
            <a:pPr marL="355600" indent="-355600" algn="just" eaLnBrk="1" hangingPunct="1">
              <a:lnSpc>
                <a:spcPct val="90000"/>
              </a:lnSpc>
              <a:buFont typeface="Wingdings" pitchFamily="2" charset="2"/>
              <a:buNone/>
            </a:pPr>
            <a:r>
              <a:rPr lang="he-IL" sz="2400" smtClean="0"/>
              <a:t>הגדרת תוקף: מידת ההלימה של המשתנה התצפיתי (ההגדרה האופרציונלית) את המשתנה אותו הוא אמור (המושג תיאורטית) למדוד או לנבא.</a:t>
            </a:r>
          </a:p>
          <a:p>
            <a:pPr marL="355600" indent="-355600" algn="just" eaLnBrk="1" hangingPunct="1">
              <a:lnSpc>
                <a:spcPct val="90000"/>
              </a:lnSpc>
              <a:buFont typeface="Wingdings" pitchFamily="2" charset="2"/>
              <a:buNone/>
            </a:pPr>
            <a:endParaRPr lang="he-IL" sz="2400" smtClean="0"/>
          </a:p>
          <a:p>
            <a:pPr marL="355600" indent="-355600" algn="just" eaLnBrk="1" hangingPunct="1">
              <a:lnSpc>
                <a:spcPct val="90000"/>
              </a:lnSpc>
              <a:buFont typeface="Wingdings" pitchFamily="2" charset="2"/>
              <a:buNone/>
            </a:pPr>
            <a:r>
              <a:rPr lang="he-IL" sz="2400" u="sng" smtClean="0"/>
              <a:t>שאלות תוקף</a:t>
            </a:r>
          </a:p>
          <a:p>
            <a:pPr marL="355600" indent="-355600" algn="just" eaLnBrk="1" hangingPunct="1">
              <a:lnSpc>
                <a:spcPct val="90000"/>
              </a:lnSpc>
              <a:buFont typeface="Wingdings" pitchFamily="2" charset="2"/>
              <a:buNone/>
            </a:pPr>
            <a:r>
              <a:rPr lang="he-IL" sz="2400" smtClean="0"/>
              <a:t>דוגמא 1: עד כמה מבחן הבנת הנקרא מודד הבנת הנקרא.</a:t>
            </a:r>
          </a:p>
          <a:p>
            <a:pPr marL="355600" indent="-355600" algn="just" eaLnBrk="1" hangingPunct="1">
              <a:lnSpc>
                <a:spcPct val="90000"/>
              </a:lnSpc>
              <a:buFont typeface="Wingdings" pitchFamily="2" charset="2"/>
              <a:buNone/>
            </a:pPr>
            <a:r>
              <a:rPr lang="he-IL" sz="2400" smtClean="0"/>
              <a:t>דוגמא 2: עד כמה זעה וקצב דפיקות הלב מודדים חרדה.</a:t>
            </a:r>
          </a:p>
          <a:p>
            <a:pPr marL="355600" indent="-355600" algn="just" eaLnBrk="1" hangingPunct="1">
              <a:lnSpc>
                <a:spcPct val="90000"/>
              </a:lnSpc>
              <a:buFont typeface="Wingdings" pitchFamily="2" charset="2"/>
              <a:buNone/>
            </a:pPr>
            <a:r>
              <a:rPr lang="he-IL" sz="2400" smtClean="0"/>
              <a:t>דוגמא 3: עד כמה מבחני הכניסה לאוניברסיטה מודדים (מנבאים) הצלחה באוניברסיטה.</a:t>
            </a:r>
          </a:p>
          <a:p>
            <a:pPr marL="355600" indent="-355600" algn="just" eaLnBrk="1" hangingPunct="1">
              <a:lnSpc>
                <a:spcPct val="90000"/>
              </a:lnSpc>
              <a:buFont typeface="Wingdings" pitchFamily="2" charset="2"/>
              <a:buNone/>
            </a:pPr>
            <a:endParaRPr lang="he-IL" sz="2400" smtClean="0"/>
          </a:p>
          <a:p>
            <a:pPr marL="355600" indent="-355600" algn="just" eaLnBrk="1" hangingPunct="1">
              <a:lnSpc>
                <a:spcPct val="90000"/>
              </a:lnSpc>
              <a:buClr>
                <a:srgbClr val="0066FF"/>
              </a:buClr>
              <a:buFont typeface="Wingdings" pitchFamily="2" charset="2"/>
              <a:buChar char="§"/>
            </a:pPr>
            <a:r>
              <a:rPr lang="he-IL" sz="2400" smtClean="0"/>
              <a:t>ייתכן מהימנות ללא תוקף, אך לא ייתכן תוקף ללא מהימנות.</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74435">
                                            <p:txEl>
                                              <p:pRg st="0" end="0"/>
                                            </p:txEl>
                                          </p:spTgt>
                                        </p:tgtEl>
                                        <p:attrNameLst>
                                          <p:attrName>style.visibility</p:attrName>
                                        </p:attrNameLst>
                                      </p:cBhvr>
                                      <p:to>
                                        <p:strVal val="visible"/>
                                      </p:to>
                                    </p:set>
                                    <p:animEffect transition="in" filter="fade">
                                      <p:cBhvr>
                                        <p:cTn id="7" dur="2000"/>
                                        <p:tgtEl>
                                          <p:spTgt spid="274435">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74435">
                                            <p:txEl>
                                              <p:pRg st="2" end="2"/>
                                            </p:txEl>
                                          </p:spTgt>
                                        </p:tgtEl>
                                        <p:attrNameLst>
                                          <p:attrName>style.visibility</p:attrName>
                                        </p:attrNameLst>
                                      </p:cBhvr>
                                      <p:to>
                                        <p:strVal val="visible"/>
                                      </p:to>
                                    </p:set>
                                    <p:animEffect transition="in" filter="fade">
                                      <p:cBhvr>
                                        <p:cTn id="11" dur="2000"/>
                                        <p:tgtEl>
                                          <p:spTgt spid="274435">
                                            <p:txEl>
                                              <p:pRg st="2" end="2"/>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74435">
                                            <p:txEl>
                                              <p:pRg st="3" end="3"/>
                                            </p:txEl>
                                          </p:spTgt>
                                        </p:tgtEl>
                                        <p:attrNameLst>
                                          <p:attrName>style.visibility</p:attrName>
                                        </p:attrNameLst>
                                      </p:cBhvr>
                                      <p:to>
                                        <p:strVal val="visible"/>
                                      </p:to>
                                    </p:set>
                                    <p:animEffect transition="in" filter="fade">
                                      <p:cBhvr>
                                        <p:cTn id="15" dur="2000"/>
                                        <p:tgtEl>
                                          <p:spTgt spid="274435">
                                            <p:txEl>
                                              <p:pRg st="3" end="3"/>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74435">
                                            <p:txEl>
                                              <p:pRg st="4" end="4"/>
                                            </p:txEl>
                                          </p:spTgt>
                                        </p:tgtEl>
                                        <p:attrNameLst>
                                          <p:attrName>style.visibility</p:attrName>
                                        </p:attrNameLst>
                                      </p:cBhvr>
                                      <p:to>
                                        <p:strVal val="visible"/>
                                      </p:to>
                                    </p:set>
                                    <p:animEffect transition="in" filter="fade">
                                      <p:cBhvr>
                                        <p:cTn id="19" dur="2000"/>
                                        <p:tgtEl>
                                          <p:spTgt spid="274435">
                                            <p:txEl>
                                              <p:pRg st="4" end="4"/>
                                            </p:txEl>
                                          </p:spTgt>
                                        </p:tgtEl>
                                      </p:cBhvr>
                                    </p:animEffect>
                                  </p:childTnLst>
                                </p:cTn>
                              </p:par>
                            </p:childTnLst>
                          </p:cTn>
                        </p:par>
                        <p:par>
                          <p:cTn id="20" fill="hold" nodeType="afterGroup">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274435">
                                            <p:txEl>
                                              <p:pRg st="5" end="5"/>
                                            </p:txEl>
                                          </p:spTgt>
                                        </p:tgtEl>
                                        <p:attrNameLst>
                                          <p:attrName>style.visibility</p:attrName>
                                        </p:attrNameLst>
                                      </p:cBhvr>
                                      <p:to>
                                        <p:strVal val="visible"/>
                                      </p:to>
                                    </p:set>
                                    <p:animEffect transition="in" filter="fade">
                                      <p:cBhvr>
                                        <p:cTn id="23" dur="2000"/>
                                        <p:tgtEl>
                                          <p:spTgt spid="274435">
                                            <p:txEl>
                                              <p:pRg st="5" end="5"/>
                                            </p:txEl>
                                          </p:spTgt>
                                        </p:tgtEl>
                                      </p:cBhvr>
                                    </p:animEffect>
                                  </p:childTnLst>
                                </p:cTn>
                              </p:par>
                            </p:childTnLst>
                          </p:cTn>
                        </p:par>
                        <p:par>
                          <p:cTn id="24" fill="hold" nodeType="afterGroup">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274435">
                                            <p:txEl>
                                              <p:pRg st="7" end="7"/>
                                            </p:txEl>
                                          </p:spTgt>
                                        </p:tgtEl>
                                        <p:attrNameLst>
                                          <p:attrName>style.visibility</p:attrName>
                                        </p:attrNameLst>
                                      </p:cBhvr>
                                      <p:to>
                                        <p:strVal val="visible"/>
                                      </p:to>
                                    </p:set>
                                    <p:animEffect transition="in" filter="fade">
                                      <p:cBhvr>
                                        <p:cTn id="27" dur="2000"/>
                                        <p:tgtEl>
                                          <p:spTgt spid="27443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a:spLocks noGrp="1"/>
          </p:cNvSpPr>
          <p:nvPr>
            <p:ph type="sldNum" sz="quarter" idx="11"/>
          </p:nvPr>
        </p:nvSpPr>
        <p:spPr>
          <a:noFill/>
        </p:spPr>
        <p:txBody>
          <a:bodyPr/>
          <a:lstStyle/>
          <a:p>
            <a:fld id="{2E6EA1A5-87F1-4477-ABD8-AA7DC5BDFDE0}" type="slidenum">
              <a:rPr lang="he-IL" smtClean="0"/>
              <a:pPr/>
              <a:t>9</a:t>
            </a:fld>
            <a:endParaRPr lang="en-US" smtClean="0"/>
          </a:p>
        </p:txBody>
      </p:sp>
      <p:sp>
        <p:nvSpPr>
          <p:cNvPr id="11267" name="Rectangle 2"/>
          <p:cNvSpPr>
            <a:spLocks noGrp="1" noChangeArrowheads="1"/>
          </p:cNvSpPr>
          <p:nvPr>
            <p:ph type="title"/>
          </p:nvPr>
        </p:nvSpPr>
        <p:spPr/>
        <p:txBody>
          <a:bodyPr/>
          <a:lstStyle/>
          <a:p>
            <a:pPr eaLnBrk="1" hangingPunct="1"/>
            <a:r>
              <a:rPr lang="he-IL" smtClean="0"/>
              <a:t>הגישה המדעית</a:t>
            </a:r>
          </a:p>
        </p:txBody>
      </p:sp>
      <p:sp>
        <p:nvSpPr>
          <p:cNvPr id="192515" name="Rectangle 3"/>
          <p:cNvSpPr>
            <a:spLocks noGrp="1" noChangeArrowheads="1"/>
          </p:cNvSpPr>
          <p:nvPr>
            <p:ph type="body" idx="1"/>
          </p:nvPr>
        </p:nvSpPr>
        <p:spPr>
          <a:xfrm>
            <a:off x="395288" y="1752600"/>
            <a:ext cx="8353425" cy="4267200"/>
          </a:xfrm>
        </p:spPr>
        <p:txBody>
          <a:bodyPr/>
          <a:lstStyle/>
          <a:p>
            <a:pPr marL="0" indent="0" algn="just" eaLnBrk="1" hangingPunct="1">
              <a:buFont typeface="Wingdings" pitchFamily="2" charset="2"/>
              <a:buNone/>
            </a:pPr>
            <a:r>
              <a:rPr lang="he-IL" smtClean="0"/>
              <a:t>מתי בני אדם נוטים יותר לעזור לזולתם הנתון בצרה, כאשר הם בחברת אנשים אחרים או כאשר הם לבד?</a:t>
            </a:r>
          </a:p>
          <a:p>
            <a:pPr marL="0" indent="0" algn="just" eaLnBrk="1" hangingPunct="1">
              <a:buFont typeface="Wingdings" pitchFamily="2" charset="2"/>
              <a:buNone/>
            </a:pPr>
            <a:endParaRPr lang="he-IL" smtClean="0"/>
          </a:p>
          <a:p>
            <a:pPr marL="0" indent="0" algn="just" eaLnBrk="1" hangingPunct="1">
              <a:buFont typeface="Wingdings" pitchFamily="2" charset="2"/>
              <a:buNone/>
            </a:pPr>
            <a:r>
              <a:rPr lang="he-IL" smtClean="0"/>
              <a:t>ב 1964 בניו יורק נערה ששבה מעבודתה בשעה 3 לפנות בוקר עונתה למשך 30 דקות ע"י מטורף ובסוף נדקרה למוות. 38 איש לפחות היו עדים לאירוע, איש לא ניגש לעזור או להזעיק עזרה! </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afterEffect">
                                  <p:stCondLst>
                                    <p:cond delay="0"/>
                                  </p:stCondLst>
                                  <p:childTnLst>
                                    <p:set>
                                      <p:cBhvr>
                                        <p:cTn id="6" dur="1" fill="hold">
                                          <p:stCondLst>
                                            <p:cond delay="0"/>
                                          </p:stCondLst>
                                        </p:cTn>
                                        <p:tgtEl>
                                          <p:spTgt spid="192515">
                                            <p:txEl>
                                              <p:pRg st="0" end="0"/>
                                            </p:txEl>
                                          </p:spTgt>
                                        </p:tgtEl>
                                        <p:attrNameLst>
                                          <p:attrName>style.visibility</p:attrName>
                                        </p:attrNameLst>
                                      </p:cBhvr>
                                      <p:to>
                                        <p:strVal val="visible"/>
                                      </p:to>
                                    </p:set>
                                    <p:anim calcmode="lin" valueType="num">
                                      <p:cBhvr>
                                        <p:cTn id="7" dur="1000" fill="hold"/>
                                        <p:tgtEl>
                                          <p:spTgt spid="192515">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9251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9251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192515">
                                            <p:txEl>
                                              <p:pRg st="2" end="2"/>
                                            </p:txEl>
                                          </p:spTgt>
                                        </p:tgtEl>
                                        <p:attrNameLst>
                                          <p:attrName>style.visibility</p:attrName>
                                        </p:attrNameLst>
                                      </p:cBhvr>
                                      <p:to>
                                        <p:strVal val="visible"/>
                                      </p:to>
                                    </p:set>
                                    <p:anim calcmode="lin" valueType="num">
                                      <p:cBhvr>
                                        <p:cTn id="14" dur="1000" fill="hold"/>
                                        <p:tgtEl>
                                          <p:spTgt spid="192515">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19251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925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Slide Number Placeholder 4"/>
          <p:cNvSpPr>
            <a:spLocks noGrp="1"/>
          </p:cNvSpPr>
          <p:nvPr>
            <p:ph type="sldNum" sz="quarter" idx="11"/>
          </p:nvPr>
        </p:nvSpPr>
        <p:spPr>
          <a:noFill/>
        </p:spPr>
        <p:txBody>
          <a:bodyPr/>
          <a:lstStyle/>
          <a:p>
            <a:fld id="{44B913E4-A2C2-41EE-A738-69D087E977CF}" type="slidenum">
              <a:rPr lang="he-IL" smtClean="0"/>
              <a:pPr/>
              <a:t>90</a:t>
            </a:fld>
            <a:endParaRPr lang="en-US" smtClean="0"/>
          </a:p>
        </p:txBody>
      </p:sp>
      <p:sp>
        <p:nvSpPr>
          <p:cNvPr id="94211" name="Rectangle 2"/>
          <p:cNvSpPr>
            <a:spLocks noGrp="1" noChangeArrowheads="1"/>
          </p:cNvSpPr>
          <p:nvPr>
            <p:ph type="title"/>
          </p:nvPr>
        </p:nvSpPr>
        <p:spPr>
          <a:xfrm>
            <a:off x="827088" y="0"/>
            <a:ext cx="7158037" cy="1412875"/>
          </a:xfrm>
        </p:spPr>
        <p:txBody>
          <a:bodyPr/>
          <a:lstStyle/>
          <a:p>
            <a:pPr eaLnBrk="1" hangingPunct="1"/>
            <a:r>
              <a:rPr lang="he-IL" smtClean="0"/>
              <a:t>סוגי תיקוף: תוקף ניבוי </a:t>
            </a:r>
            <a:endParaRPr lang="en-US" smtClean="0"/>
          </a:p>
        </p:txBody>
      </p:sp>
      <p:sp>
        <p:nvSpPr>
          <p:cNvPr id="275459" name="Rectangle 3"/>
          <p:cNvSpPr>
            <a:spLocks noGrp="1" noChangeArrowheads="1"/>
          </p:cNvSpPr>
          <p:nvPr>
            <p:ph type="body" idx="1"/>
          </p:nvPr>
        </p:nvSpPr>
        <p:spPr>
          <a:xfrm>
            <a:off x="611188" y="1916113"/>
            <a:ext cx="8105775" cy="4249737"/>
          </a:xfrm>
        </p:spPr>
        <p:txBody>
          <a:bodyPr/>
          <a:lstStyle/>
          <a:p>
            <a:pPr marL="190500" indent="-190500" algn="just" eaLnBrk="1" hangingPunct="1">
              <a:lnSpc>
                <a:spcPct val="110000"/>
              </a:lnSpc>
              <a:buFont typeface="Wingdings" pitchFamily="2" charset="2"/>
              <a:buNone/>
            </a:pPr>
            <a:r>
              <a:rPr lang="he-IL" sz="2000" u="sng" smtClean="0"/>
              <a:t>כאשר רוצים לנבא משתנה אחד ע"י מדידה של משתנה אחר</a:t>
            </a:r>
            <a:r>
              <a:rPr lang="he-IL" sz="2000" smtClean="0"/>
              <a:t>. לדוגמא: פסיכומטרי כמנבא של הצלחה באוניברסיטה. נשתמש בתוקף ניבוי, נבדוק את המתאם בין המשתנה המנבא למנובא. המשתנה המנובא נקרא הקריטריון. ככל שהקשר חזק יותר תוקף הניבוי גבוה יותר.</a:t>
            </a:r>
          </a:p>
          <a:p>
            <a:pPr marL="190500" indent="-190500" algn="just" eaLnBrk="1" hangingPunct="1">
              <a:lnSpc>
                <a:spcPct val="110000"/>
              </a:lnSpc>
              <a:buClr>
                <a:srgbClr val="0000FF"/>
              </a:buClr>
              <a:buFont typeface="Wingdings" pitchFamily="2" charset="2"/>
              <a:buChar char="r"/>
            </a:pPr>
            <a:r>
              <a:rPr lang="he-IL" sz="2000" smtClean="0"/>
              <a:t> שיטות תיקוף תלויות קריטריון:</a:t>
            </a:r>
          </a:p>
          <a:p>
            <a:pPr marL="857250" lvl="1" indent="-285750" algn="just" eaLnBrk="1" hangingPunct="1">
              <a:lnSpc>
                <a:spcPct val="110000"/>
              </a:lnSpc>
              <a:buClr>
                <a:srgbClr val="0000FF"/>
              </a:buClr>
            </a:pPr>
            <a:r>
              <a:rPr lang="he-IL" sz="1800" smtClean="0"/>
              <a:t>תיקוף מקביל – הקריטריון והמשתנה המנבא נמדדים בו-זמנית.</a:t>
            </a:r>
          </a:p>
          <a:p>
            <a:pPr marL="857250" lvl="1" indent="-285750" algn="just" eaLnBrk="1" hangingPunct="1">
              <a:lnSpc>
                <a:spcPct val="110000"/>
              </a:lnSpc>
              <a:buClr>
                <a:srgbClr val="0000FF"/>
              </a:buClr>
            </a:pPr>
            <a:r>
              <a:rPr lang="he-IL" sz="1800" smtClean="0"/>
              <a:t>תיקוף ניבויי – הקריטריון נמדד לאחר מדידת המשתנה המנבא.</a:t>
            </a:r>
          </a:p>
          <a:p>
            <a:pPr marL="857250" lvl="1" indent="-285750" algn="just" eaLnBrk="1" hangingPunct="1">
              <a:lnSpc>
                <a:spcPct val="110000"/>
              </a:lnSpc>
              <a:buClr>
                <a:srgbClr val="0000FF"/>
              </a:buClr>
            </a:pPr>
            <a:r>
              <a:rPr lang="he-IL" sz="1800" smtClean="0"/>
              <a:t>תיקוף לאחר מעשה – הקריטריון נמדד </a:t>
            </a:r>
            <a:r>
              <a:rPr lang="he-IL" sz="1800" b="1" smtClean="0"/>
              <a:t>לפני</a:t>
            </a:r>
            <a:r>
              <a:rPr lang="he-IL" sz="1800" smtClean="0"/>
              <a:t> המשתנה המנבא. </a:t>
            </a:r>
          </a:p>
          <a:p>
            <a:pPr marL="190500" indent="-190500" algn="just" eaLnBrk="1" hangingPunct="1">
              <a:lnSpc>
                <a:spcPct val="110000"/>
              </a:lnSpc>
              <a:buClr>
                <a:srgbClr val="0000FF"/>
              </a:buClr>
              <a:buFont typeface="Wingdings" pitchFamily="2" charset="2"/>
              <a:buChar char="r"/>
            </a:pPr>
            <a:r>
              <a:rPr lang="he-IL" sz="2000" smtClean="0"/>
              <a:t> לעיתים יש ספקות לגבי מידת המהימנות והתוקף של הקריטריון עצמו. לדוגמא: מבחן חדש לאינטליגנציה עובר תיקוף כלפי מבחן אינטליגנציה קיים, מי ערב שהמבחן הקיים אכן מודד אינטליגנציה כראוי (מהימן או תקף).</a:t>
            </a:r>
          </a:p>
          <a:p>
            <a:pPr marL="190500" indent="-190500" algn="just" eaLnBrk="1" hangingPunct="1">
              <a:lnSpc>
                <a:spcPct val="110000"/>
              </a:lnSpc>
              <a:buClr>
                <a:srgbClr val="0000FF"/>
              </a:buClr>
              <a:buFont typeface="Wingdings" pitchFamily="2" charset="2"/>
              <a:buChar char="r"/>
            </a:pPr>
            <a:endParaRPr lang="he-IL" sz="2000" smtClean="0"/>
          </a:p>
          <a:p>
            <a:pPr marL="190500" indent="-190500" algn="just" eaLnBrk="1" hangingPunct="1">
              <a:lnSpc>
                <a:spcPct val="110000"/>
              </a:lnSpc>
              <a:buClr>
                <a:srgbClr val="0000FF"/>
              </a:buClr>
              <a:buFont typeface="Wingdings" pitchFamily="2" charset="2"/>
              <a:buChar char="§"/>
            </a:pPr>
            <a:r>
              <a:rPr lang="he-IL" sz="2000" smtClean="0"/>
              <a:t> האם הצלחה באוניברסיטה היא אכן הקריטריון הראוי?</a:t>
            </a:r>
          </a:p>
          <a:p>
            <a:pPr marL="857250" lvl="1" indent="-285750" algn="just" eaLnBrk="1" hangingPunct="1">
              <a:lnSpc>
                <a:spcPct val="110000"/>
              </a:lnSpc>
            </a:pPr>
            <a:endParaRPr lang="en-US" sz="1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75459">
                                            <p:txEl>
                                              <p:pRg st="0" end="0"/>
                                            </p:txEl>
                                          </p:spTgt>
                                        </p:tgtEl>
                                        <p:attrNameLst>
                                          <p:attrName>style.visibility</p:attrName>
                                        </p:attrNameLst>
                                      </p:cBhvr>
                                      <p:to>
                                        <p:strVal val="visible"/>
                                      </p:to>
                                    </p:set>
                                    <p:animEffect transition="in" filter="fade">
                                      <p:cBhvr>
                                        <p:cTn id="7" dur="2000"/>
                                        <p:tgtEl>
                                          <p:spTgt spid="275459">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75459">
                                            <p:txEl>
                                              <p:pRg st="1" end="1"/>
                                            </p:txEl>
                                          </p:spTgt>
                                        </p:tgtEl>
                                        <p:attrNameLst>
                                          <p:attrName>style.visibility</p:attrName>
                                        </p:attrNameLst>
                                      </p:cBhvr>
                                      <p:to>
                                        <p:strVal val="visible"/>
                                      </p:to>
                                    </p:set>
                                    <p:animEffect transition="in" filter="fade">
                                      <p:cBhvr>
                                        <p:cTn id="11" dur="2000"/>
                                        <p:tgtEl>
                                          <p:spTgt spid="275459">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75459">
                                            <p:txEl>
                                              <p:pRg st="2" end="2"/>
                                            </p:txEl>
                                          </p:spTgt>
                                        </p:tgtEl>
                                        <p:attrNameLst>
                                          <p:attrName>style.visibility</p:attrName>
                                        </p:attrNameLst>
                                      </p:cBhvr>
                                      <p:to>
                                        <p:strVal val="visible"/>
                                      </p:to>
                                    </p:set>
                                    <p:animEffect transition="in" filter="fade">
                                      <p:cBhvr>
                                        <p:cTn id="15" dur="2000"/>
                                        <p:tgtEl>
                                          <p:spTgt spid="275459">
                                            <p:txEl>
                                              <p:pRg st="2" end="2"/>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75459">
                                            <p:txEl>
                                              <p:pRg st="3" end="3"/>
                                            </p:txEl>
                                          </p:spTgt>
                                        </p:tgtEl>
                                        <p:attrNameLst>
                                          <p:attrName>style.visibility</p:attrName>
                                        </p:attrNameLst>
                                      </p:cBhvr>
                                      <p:to>
                                        <p:strVal val="visible"/>
                                      </p:to>
                                    </p:set>
                                    <p:animEffect transition="in" filter="fade">
                                      <p:cBhvr>
                                        <p:cTn id="19" dur="2000"/>
                                        <p:tgtEl>
                                          <p:spTgt spid="275459">
                                            <p:txEl>
                                              <p:pRg st="3" end="3"/>
                                            </p:txEl>
                                          </p:spTgt>
                                        </p:tgtEl>
                                      </p:cBhvr>
                                    </p:animEffect>
                                  </p:childTnLst>
                                </p:cTn>
                              </p:par>
                            </p:childTnLst>
                          </p:cTn>
                        </p:par>
                        <p:par>
                          <p:cTn id="20" fill="hold" nodeType="afterGroup">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275459">
                                            <p:txEl>
                                              <p:pRg st="4" end="4"/>
                                            </p:txEl>
                                          </p:spTgt>
                                        </p:tgtEl>
                                        <p:attrNameLst>
                                          <p:attrName>style.visibility</p:attrName>
                                        </p:attrNameLst>
                                      </p:cBhvr>
                                      <p:to>
                                        <p:strVal val="visible"/>
                                      </p:to>
                                    </p:set>
                                    <p:animEffect transition="in" filter="fade">
                                      <p:cBhvr>
                                        <p:cTn id="23" dur="2000"/>
                                        <p:tgtEl>
                                          <p:spTgt spid="275459">
                                            <p:txEl>
                                              <p:pRg st="4" end="4"/>
                                            </p:txEl>
                                          </p:spTgt>
                                        </p:tgtEl>
                                      </p:cBhvr>
                                    </p:animEffect>
                                  </p:childTnLst>
                                </p:cTn>
                              </p:par>
                            </p:childTnLst>
                          </p:cTn>
                        </p:par>
                        <p:par>
                          <p:cTn id="24" fill="hold" nodeType="afterGroup">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275459">
                                            <p:txEl>
                                              <p:pRg st="5" end="5"/>
                                            </p:txEl>
                                          </p:spTgt>
                                        </p:tgtEl>
                                        <p:attrNameLst>
                                          <p:attrName>style.visibility</p:attrName>
                                        </p:attrNameLst>
                                      </p:cBhvr>
                                      <p:to>
                                        <p:strVal val="visible"/>
                                      </p:to>
                                    </p:set>
                                    <p:animEffect transition="in" filter="fade">
                                      <p:cBhvr>
                                        <p:cTn id="27" dur="2000"/>
                                        <p:tgtEl>
                                          <p:spTgt spid="275459">
                                            <p:txEl>
                                              <p:pRg st="5" end="5"/>
                                            </p:txEl>
                                          </p:spTgt>
                                        </p:tgtEl>
                                      </p:cBhvr>
                                    </p:animEffect>
                                  </p:childTnLst>
                                </p:cTn>
                              </p:par>
                            </p:childTnLst>
                          </p:cTn>
                        </p:par>
                        <p:par>
                          <p:cTn id="28" fill="hold" nodeType="afterGroup">
                            <p:stCondLst>
                              <p:cond delay="12000"/>
                            </p:stCondLst>
                            <p:childTnLst>
                              <p:par>
                                <p:cTn id="29" presetID="10" presetClass="entr" presetSubtype="0" fill="hold" grpId="0" nodeType="afterEffect">
                                  <p:stCondLst>
                                    <p:cond delay="0"/>
                                  </p:stCondLst>
                                  <p:childTnLst>
                                    <p:set>
                                      <p:cBhvr>
                                        <p:cTn id="30" dur="1" fill="hold">
                                          <p:stCondLst>
                                            <p:cond delay="0"/>
                                          </p:stCondLst>
                                        </p:cTn>
                                        <p:tgtEl>
                                          <p:spTgt spid="275459">
                                            <p:txEl>
                                              <p:pRg st="7" end="7"/>
                                            </p:txEl>
                                          </p:spTgt>
                                        </p:tgtEl>
                                        <p:attrNameLst>
                                          <p:attrName>style.visibility</p:attrName>
                                        </p:attrNameLst>
                                      </p:cBhvr>
                                      <p:to>
                                        <p:strVal val="visible"/>
                                      </p:to>
                                    </p:set>
                                    <p:animEffect transition="in" filter="fade">
                                      <p:cBhvr>
                                        <p:cTn id="31" dur="2000"/>
                                        <p:tgtEl>
                                          <p:spTgt spid="27545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459" grpId="0" build="p" autoUpdateAnimBg="0"/>
    </p:bldLst>
  </p:timing>
</p:sld>
</file>

<file path=ppt/slides/slide9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4" name="Slide Number Placeholder 4"/>
          <p:cNvSpPr>
            <a:spLocks noGrp="1"/>
          </p:cNvSpPr>
          <p:nvPr>
            <p:ph type="sldNum" sz="quarter" idx="11"/>
          </p:nvPr>
        </p:nvSpPr>
        <p:spPr>
          <a:noFill/>
        </p:spPr>
        <p:txBody>
          <a:bodyPr/>
          <a:lstStyle/>
          <a:p>
            <a:fld id="{C45D337A-3DC7-4688-AF1B-BD32966A2B92}" type="slidenum">
              <a:rPr lang="he-IL" smtClean="0"/>
              <a:pPr/>
              <a:t>91</a:t>
            </a:fld>
            <a:endParaRPr lang="en-US" smtClean="0"/>
          </a:p>
        </p:txBody>
      </p:sp>
      <p:sp>
        <p:nvSpPr>
          <p:cNvPr id="95235" name="Rectangle 2"/>
          <p:cNvSpPr>
            <a:spLocks noGrp="1" noChangeArrowheads="1"/>
          </p:cNvSpPr>
          <p:nvPr>
            <p:ph type="title"/>
          </p:nvPr>
        </p:nvSpPr>
        <p:spPr>
          <a:xfrm>
            <a:off x="827088" y="0"/>
            <a:ext cx="7158037" cy="1412875"/>
          </a:xfrm>
        </p:spPr>
        <p:txBody>
          <a:bodyPr/>
          <a:lstStyle/>
          <a:p>
            <a:pPr eaLnBrk="1" hangingPunct="1"/>
            <a:r>
              <a:rPr lang="he-IL" smtClean="0"/>
              <a:t>תוקף תוכן</a:t>
            </a:r>
            <a:endParaRPr lang="en-US" smtClean="0"/>
          </a:p>
        </p:txBody>
      </p:sp>
      <p:sp>
        <p:nvSpPr>
          <p:cNvPr id="276483" name="Rectangle 3"/>
          <p:cNvSpPr>
            <a:spLocks noGrp="1" noChangeArrowheads="1"/>
          </p:cNvSpPr>
          <p:nvPr>
            <p:ph type="body" idx="1"/>
          </p:nvPr>
        </p:nvSpPr>
        <p:spPr>
          <a:xfrm>
            <a:off x="2771775" y="1628775"/>
            <a:ext cx="5838825" cy="4895850"/>
          </a:xfrm>
        </p:spPr>
        <p:txBody>
          <a:bodyPr/>
          <a:lstStyle/>
          <a:p>
            <a:pPr marL="342900" indent="-342900" algn="just" eaLnBrk="1" hangingPunct="1">
              <a:lnSpc>
                <a:spcPct val="80000"/>
              </a:lnSpc>
              <a:buFont typeface="Wingdings" pitchFamily="2" charset="2"/>
              <a:buNone/>
            </a:pPr>
            <a:r>
              <a:rPr lang="he-IL" sz="2000" smtClean="0"/>
              <a:t>לרב כאשר המטרה היא לא לנבא אלא </a:t>
            </a:r>
            <a:r>
              <a:rPr lang="he-IL" sz="2000" u="sng" smtClean="0"/>
              <a:t>למדוד באופן ישיר</a:t>
            </a:r>
            <a:r>
              <a:rPr lang="he-IL" sz="2000" smtClean="0"/>
              <a:t>.</a:t>
            </a:r>
          </a:p>
          <a:p>
            <a:pPr marL="342900" indent="-342900" algn="just" eaLnBrk="1" hangingPunct="1">
              <a:lnSpc>
                <a:spcPct val="80000"/>
              </a:lnSpc>
              <a:buFont typeface="Wingdings" pitchFamily="2" charset="2"/>
              <a:buNone/>
            </a:pPr>
            <a:r>
              <a:rPr lang="he-IL" sz="2000" smtClean="0"/>
              <a:t>לדוגמא: מבחן סוף קורס, מרבית מבחני הכיתה. תוקף התוכן הוא המידה שבה הפריטים מייצגים את עולם התוכן שהחוקר בודק.</a:t>
            </a:r>
          </a:p>
          <a:p>
            <a:pPr marL="342900" indent="-342900" algn="just" eaLnBrk="1" hangingPunct="1">
              <a:lnSpc>
                <a:spcPct val="80000"/>
              </a:lnSpc>
              <a:buClr>
                <a:srgbClr val="0000FF"/>
              </a:buClr>
              <a:buFont typeface="Wingdings" pitchFamily="2" charset="2"/>
              <a:buChar char="r"/>
            </a:pPr>
            <a:r>
              <a:rPr lang="he-IL" sz="2000" smtClean="0"/>
              <a:t>כדי להבטיח תוקף תוכן:</a:t>
            </a:r>
          </a:p>
          <a:p>
            <a:pPr marL="742950" lvl="1" indent="-285750" algn="just" eaLnBrk="1" hangingPunct="1">
              <a:lnSpc>
                <a:spcPct val="80000"/>
              </a:lnSpc>
              <a:buClr>
                <a:srgbClr val="0000FF"/>
              </a:buClr>
            </a:pPr>
            <a:r>
              <a:rPr lang="he-IL" sz="2000" smtClean="0"/>
              <a:t>ניתוח טוב של עולם התוכן (מהו כולל).</a:t>
            </a:r>
          </a:p>
          <a:p>
            <a:pPr marL="742950" lvl="1" indent="-285750" algn="just" eaLnBrk="1" hangingPunct="1">
              <a:lnSpc>
                <a:spcPct val="80000"/>
              </a:lnSpc>
              <a:buClr>
                <a:srgbClr val="0000FF"/>
              </a:buClr>
            </a:pPr>
            <a:r>
              <a:rPr lang="he-IL" sz="2000" smtClean="0"/>
              <a:t>ייצוג הולם של פריטים.</a:t>
            </a:r>
          </a:p>
          <a:p>
            <a:pPr marL="742950" lvl="1" indent="-285750" algn="just" eaLnBrk="1" hangingPunct="1">
              <a:lnSpc>
                <a:spcPct val="80000"/>
              </a:lnSpc>
              <a:buClr>
                <a:srgbClr val="0000FF"/>
              </a:buClr>
            </a:pPr>
            <a:endParaRPr lang="he-IL" sz="2000" smtClean="0"/>
          </a:p>
          <a:p>
            <a:pPr marL="742950" lvl="1" indent="-285750" algn="just" eaLnBrk="1" hangingPunct="1">
              <a:lnSpc>
                <a:spcPct val="80000"/>
              </a:lnSpc>
              <a:buClr>
                <a:srgbClr val="0000FF"/>
              </a:buClr>
            </a:pPr>
            <a:endParaRPr lang="he-IL" sz="2000" smtClean="0"/>
          </a:p>
          <a:p>
            <a:pPr marL="742950" lvl="1" indent="-285750" algn="just" eaLnBrk="1" hangingPunct="1">
              <a:lnSpc>
                <a:spcPct val="80000"/>
              </a:lnSpc>
              <a:buClr>
                <a:srgbClr val="0000FF"/>
              </a:buClr>
            </a:pPr>
            <a:endParaRPr lang="he-IL" sz="2000" smtClean="0"/>
          </a:p>
          <a:p>
            <a:pPr marL="742950" lvl="1" indent="-285750" algn="just" eaLnBrk="1" hangingPunct="1">
              <a:lnSpc>
                <a:spcPct val="80000"/>
              </a:lnSpc>
              <a:buClr>
                <a:srgbClr val="0000FF"/>
              </a:buClr>
            </a:pPr>
            <a:endParaRPr lang="he-IL" sz="2000" smtClean="0"/>
          </a:p>
          <a:p>
            <a:pPr marL="342900" indent="-342900" algn="just" eaLnBrk="1" hangingPunct="1">
              <a:lnSpc>
                <a:spcPct val="80000"/>
              </a:lnSpc>
              <a:buClr>
                <a:srgbClr val="0000FF"/>
              </a:buClr>
              <a:buFont typeface="Wingdings" pitchFamily="2" charset="2"/>
              <a:buChar char="§"/>
            </a:pPr>
            <a:r>
              <a:rPr lang="he-IL" sz="1800" smtClean="0"/>
              <a:t>אם המבחן בודק עולם תוכן אחד נצפה לקבל עקיבות פנימית גבוהה (מהימנות זו תומכת במישרין בתוקף התוכן). יש לוודא כי מדובר בעולם התוכן הרצוי.</a:t>
            </a:r>
            <a:endParaRPr lang="en-US" sz="2000" smtClean="0"/>
          </a:p>
        </p:txBody>
      </p:sp>
      <p:graphicFrame>
        <p:nvGraphicFramePr>
          <p:cNvPr id="276521" name="Group 41"/>
          <p:cNvGraphicFramePr>
            <a:graphicFrameLocks noGrp="1"/>
          </p:cNvGraphicFramePr>
          <p:nvPr/>
        </p:nvGraphicFramePr>
        <p:xfrm>
          <a:off x="468313" y="2781300"/>
          <a:ext cx="2879725" cy="1617663"/>
        </p:xfrm>
        <a:graphic>
          <a:graphicData uri="http://schemas.openxmlformats.org/drawingml/2006/table">
            <a:tbl>
              <a:tblPr rtl="1"/>
              <a:tblGrid>
                <a:gridCol w="1441450"/>
                <a:gridCol w="1438275"/>
              </a:tblGrid>
              <a:tr h="337585">
                <a:tc gridSpan="2">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1" i="0" u="none" strike="noStrike" cap="none" normalizeH="0" baseline="0" smtClean="0">
                          <a:ln>
                            <a:noFill/>
                          </a:ln>
                          <a:solidFill>
                            <a:schemeClr val="tx1"/>
                          </a:solidFill>
                          <a:effectLst/>
                          <a:latin typeface="Times New Roman" pitchFamily="18" charset="0"/>
                          <a:cs typeface="Times New Roman" pitchFamily="18" charset="0"/>
                        </a:rPr>
                        <a:t>נושא נמדד: שביעות רצון מההוראה</a:t>
                      </a:r>
                      <a:endParaRPr kumimoji="0" lang="en-US" sz="1600" b="1"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20" marB="46820"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hMerge="1">
                  <a:txBody>
                    <a:bodyPr/>
                    <a:lstStyle/>
                    <a:p>
                      <a:pPr rtl="1"/>
                      <a:endParaRPr lang="he-IL"/>
                    </a:p>
                  </a:txBody>
                  <a:tcPr/>
                </a:tc>
              </a:tr>
              <a:tr h="319226">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400" b="1" i="0" u="none" strike="noStrike" cap="none" normalizeH="0" baseline="0" smtClean="0">
                          <a:ln>
                            <a:noFill/>
                          </a:ln>
                          <a:solidFill>
                            <a:schemeClr val="tx1"/>
                          </a:solidFill>
                          <a:effectLst/>
                          <a:latin typeface="Times New Roman" pitchFamily="18" charset="0"/>
                          <a:cs typeface="Times New Roman" pitchFamily="18" charset="0"/>
                        </a:rPr>
                        <a:t>תחומים</a:t>
                      </a:r>
                      <a:endParaRPr kumimoji="0" lang="en-US" sz="1400" b="1"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20" marB="4682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400" b="1" i="0" u="none" strike="noStrike" cap="none" normalizeH="0" baseline="0" smtClean="0">
                          <a:ln>
                            <a:noFill/>
                          </a:ln>
                          <a:solidFill>
                            <a:schemeClr val="tx1"/>
                          </a:solidFill>
                          <a:effectLst/>
                          <a:latin typeface="Times New Roman" pitchFamily="18" charset="0"/>
                          <a:cs typeface="Times New Roman" pitchFamily="18" charset="0"/>
                        </a:rPr>
                        <a:t>פריטים [שאלות]</a:t>
                      </a:r>
                      <a:endParaRPr kumimoji="0" lang="en-US" sz="1400" b="1" i="0" u="none" strike="noStrike" cap="none" normalizeH="0" baseline="0" smtClean="0">
                        <a:ln>
                          <a:noFill/>
                        </a:ln>
                        <a:solidFill>
                          <a:schemeClr val="tx1"/>
                        </a:solidFill>
                        <a:effectLst/>
                        <a:latin typeface="Times New Roman" pitchFamily="18" charset="0"/>
                        <a:cs typeface="Times New Roman" pitchFamily="18" charset="0"/>
                      </a:endParaRPr>
                    </a:p>
                  </a:txBody>
                  <a:tcPr marL="90000" marR="90000" marT="46820" marB="4682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r>
              <a:tr h="320813">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יחס</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T="45740" marB="4574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1... 2... 3...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T="45740" marB="4574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19226">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ארגון ובהירות</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T="45740" marB="4574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1... 2... 3...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T="45740" marB="4574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20813">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ידע ובקיאות</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T="45740" marB="4574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1... 2... 3...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T="45740" marB="4574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76483">
                                            <p:txEl>
                                              <p:pRg st="0" end="0"/>
                                            </p:txEl>
                                          </p:spTgt>
                                        </p:tgtEl>
                                        <p:attrNameLst>
                                          <p:attrName>style.visibility</p:attrName>
                                        </p:attrNameLst>
                                      </p:cBhvr>
                                      <p:to>
                                        <p:strVal val="visible"/>
                                      </p:to>
                                    </p:set>
                                    <p:animEffect transition="in" filter="fade">
                                      <p:cBhvr>
                                        <p:cTn id="7" dur="2000"/>
                                        <p:tgtEl>
                                          <p:spTgt spid="276483">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76483">
                                            <p:txEl>
                                              <p:pRg st="1" end="1"/>
                                            </p:txEl>
                                          </p:spTgt>
                                        </p:tgtEl>
                                        <p:attrNameLst>
                                          <p:attrName>style.visibility</p:attrName>
                                        </p:attrNameLst>
                                      </p:cBhvr>
                                      <p:to>
                                        <p:strVal val="visible"/>
                                      </p:to>
                                    </p:set>
                                    <p:animEffect transition="in" filter="fade">
                                      <p:cBhvr>
                                        <p:cTn id="11" dur="2000"/>
                                        <p:tgtEl>
                                          <p:spTgt spid="276483">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76483">
                                            <p:txEl>
                                              <p:pRg st="2" end="2"/>
                                            </p:txEl>
                                          </p:spTgt>
                                        </p:tgtEl>
                                        <p:attrNameLst>
                                          <p:attrName>style.visibility</p:attrName>
                                        </p:attrNameLst>
                                      </p:cBhvr>
                                      <p:to>
                                        <p:strVal val="visible"/>
                                      </p:to>
                                    </p:set>
                                    <p:animEffect transition="in" filter="fade">
                                      <p:cBhvr>
                                        <p:cTn id="15" dur="2000"/>
                                        <p:tgtEl>
                                          <p:spTgt spid="276483">
                                            <p:txEl>
                                              <p:pRg st="2" end="2"/>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76483">
                                            <p:txEl>
                                              <p:pRg st="3" end="3"/>
                                            </p:txEl>
                                          </p:spTgt>
                                        </p:tgtEl>
                                        <p:attrNameLst>
                                          <p:attrName>style.visibility</p:attrName>
                                        </p:attrNameLst>
                                      </p:cBhvr>
                                      <p:to>
                                        <p:strVal val="visible"/>
                                      </p:to>
                                    </p:set>
                                    <p:animEffect transition="in" filter="fade">
                                      <p:cBhvr>
                                        <p:cTn id="19" dur="2000"/>
                                        <p:tgtEl>
                                          <p:spTgt spid="276483">
                                            <p:txEl>
                                              <p:pRg st="3" end="3"/>
                                            </p:txEl>
                                          </p:spTgt>
                                        </p:tgtEl>
                                      </p:cBhvr>
                                    </p:animEffect>
                                  </p:childTnLst>
                                </p:cTn>
                              </p:par>
                            </p:childTnLst>
                          </p:cTn>
                        </p:par>
                        <p:par>
                          <p:cTn id="20" fill="hold" nodeType="afterGroup">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276483">
                                            <p:txEl>
                                              <p:pRg st="4" end="4"/>
                                            </p:txEl>
                                          </p:spTgt>
                                        </p:tgtEl>
                                        <p:attrNameLst>
                                          <p:attrName>style.visibility</p:attrName>
                                        </p:attrNameLst>
                                      </p:cBhvr>
                                      <p:to>
                                        <p:strVal val="visible"/>
                                      </p:to>
                                    </p:set>
                                    <p:animEffect transition="in" filter="fade">
                                      <p:cBhvr>
                                        <p:cTn id="23" dur="2000"/>
                                        <p:tgtEl>
                                          <p:spTgt spid="276483">
                                            <p:txEl>
                                              <p:pRg st="4" end="4"/>
                                            </p:txEl>
                                          </p:spTgt>
                                        </p:tgtEl>
                                      </p:cBhvr>
                                    </p:animEffect>
                                  </p:childTnLst>
                                </p:cTn>
                              </p:par>
                            </p:childTnLst>
                          </p:cTn>
                        </p:par>
                        <p:par>
                          <p:cTn id="24" fill="hold" nodeType="afterGroup">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276483">
                                            <p:txEl>
                                              <p:pRg st="9" end="9"/>
                                            </p:txEl>
                                          </p:spTgt>
                                        </p:tgtEl>
                                        <p:attrNameLst>
                                          <p:attrName>style.visibility</p:attrName>
                                        </p:attrNameLst>
                                      </p:cBhvr>
                                      <p:to>
                                        <p:strVal val="visible"/>
                                      </p:to>
                                    </p:set>
                                    <p:animEffect transition="in" filter="fade">
                                      <p:cBhvr>
                                        <p:cTn id="27" dur="2000"/>
                                        <p:tgtEl>
                                          <p:spTgt spid="27648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83" grpId="0" build="p" autoUpdateAnimBg="0"/>
    </p:bldLst>
  </p:timing>
</p:sld>
</file>

<file path=ppt/slides/slide9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Slide Number Placeholder 4"/>
          <p:cNvSpPr>
            <a:spLocks noGrp="1"/>
          </p:cNvSpPr>
          <p:nvPr>
            <p:ph type="sldNum" sz="quarter" idx="11"/>
          </p:nvPr>
        </p:nvSpPr>
        <p:spPr>
          <a:noFill/>
        </p:spPr>
        <p:txBody>
          <a:bodyPr/>
          <a:lstStyle/>
          <a:p>
            <a:fld id="{FAF4910A-9A0E-45D2-9B50-A752AB239D6C}" type="slidenum">
              <a:rPr lang="he-IL" smtClean="0"/>
              <a:pPr/>
              <a:t>92</a:t>
            </a:fld>
            <a:endParaRPr lang="en-US" smtClean="0"/>
          </a:p>
        </p:txBody>
      </p:sp>
      <p:sp>
        <p:nvSpPr>
          <p:cNvPr id="96259" name="Rectangle 2"/>
          <p:cNvSpPr>
            <a:spLocks noGrp="1" noChangeArrowheads="1"/>
          </p:cNvSpPr>
          <p:nvPr>
            <p:ph type="title"/>
          </p:nvPr>
        </p:nvSpPr>
        <p:spPr>
          <a:xfrm>
            <a:off x="971550" y="0"/>
            <a:ext cx="7158038" cy="1412875"/>
          </a:xfrm>
        </p:spPr>
        <p:txBody>
          <a:bodyPr/>
          <a:lstStyle/>
          <a:p>
            <a:pPr eaLnBrk="1" hangingPunct="1"/>
            <a:r>
              <a:rPr lang="he-IL" smtClean="0"/>
              <a:t>תוקף מבנה</a:t>
            </a:r>
            <a:endParaRPr lang="en-US" smtClean="0"/>
          </a:p>
        </p:txBody>
      </p:sp>
      <p:sp>
        <p:nvSpPr>
          <p:cNvPr id="277507" name="Rectangle 3"/>
          <p:cNvSpPr>
            <a:spLocks noGrp="1" noChangeArrowheads="1"/>
          </p:cNvSpPr>
          <p:nvPr>
            <p:ph type="body" idx="1"/>
          </p:nvPr>
        </p:nvSpPr>
        <p:spPr>
          <a:xfrm>
            <a:off x="827088" y="1557338"/>
            <a:ext cx="7661275" cy="4114800"/>
          </a:xfrm>
        </p:spPr>
        <p:txBody>
          <a:bodyPr/>
          <a:lstStyle/>
          <a:p>
            <a:pPr marL="342900" indent="-342900" eaLnBrk="1" hangingPunct="1">
              <a:lnSpc>
                <a:spcPct val="90000"/>
              </a:lnSpc>
              <a:buFont typeface="Wingdings" pitchFamily="2" charset="2"/>
              <a:buNone/>
            </a:pPr>
            <a:r>
              <a:rPr lang="he-IL" sz="2800" u="sng" smtClean="0"/>
              <a:t>כאשר אין קריטריון אחד וברור למשתנה התיאורטי הנמדד</a:t>
            </a:r>
            <a:r>
              <a:rPr lang="he-IL" sz="2800" smtClean="0"/>
              <a:t>. בדיקה מול מספר כלים או מבחנים המרכיבים את המשתנה התיאורטי.</a:t>
            </a:r>
          </a:p>
          <a:p>
            <a:pPr marL="342900" indent="-342900" algn="just" eaLnBrk="1" hangingPunct="1">
              <a:lnSpc>
                <a:spcPct val="90000"/>
              </a:lnSpc>
              <a:buFont typeface="Wingdings" pitchFamily="2" charset="2"/>
              <a:buNone/>
            </a:pPr>
            <a:r>
              <a:rPr lang="he-IL" sz="2800" smtClean="0"/>
              <a:t>לדוגמא: מבנה אישיות: 1. אושר. 2. רגש. 3. ערכיות...  </a:t>
            </a:r>
          </a:p>
          <a:p>
            <a:pPr marL="342900" indent="-342900" eaLnBrk="1" hangingPunct="1">
              <a:lnSpc>
                <a:spcPct val="90000"/>
              </a:lnSpc>
              <a:buClr>
                <a:srgbClr val="0000FF"/>
              </a:buClr>
              <a:buFont typeface="Wingdings" pitchFamily="2" charset="2"/>
              <a:buChar char="r"/>
            </a:pPr>
            <a:r>
              <a:rPr lang="he-IL" sz="2800" smtClean="0"/>
              <a:t>כדי לבדוק תוקף מבנה:</a:t>
            </a:r>
          </a:p>
          <a:p>
            <a:pPr marL="742950" lvl="1" indent="-285750" eaLnBrk="1" hangingPunct="1">
              <a:lnSpc>
                <a:spcPct val="90000"/>
              </a:lnSpc>
              <a:buClr>
                <a:srgbClr val="0000FF"/>
              </a:buClr>
            </a:pPr>
            <a:r>
              <a:rPr lang="he-IL" sz="2400" smtClean="0"/>
              <a:t>בדיקה מול קבוצות מייצגות ולא מייצגות.</a:t>
            </a:r>
            <a:endParaRPr lang="en-US" sz="2400" smtClean="0"/>
          </a:p>
          <a:p>
            <a:pPr marL="742950" lvl="1" indent="-285750" eaLnBrk="1" hangingPunct="1">
              <a:lnSpc>
                <a:spcPct val="90000"/>
              </a:lnSpc>
              <a:buClr>
                <a:srgbClr val="0000FF"/>
              </a:buClr>
            </a:pPr>
            <a:r>
              <a:rPr lang="he-IL" sz="2400" smtClean="0"/>
              <a:t>יש לבצע מספר תוקפי ניבויי עם המבחנים הרלוונטיים (הקשורים והמרכיבים את המשתנה התיאורטי). </a:t>
            </a:r>
          </a:p>
        </p:txBody>
      </p:sp>
      <p:graphicFrame>
        <p:nvGraphicFramePr>
          <p:cNvPr id="277526" name="Group 22"/>
          <p:cNvGraphicFramePr>
            <a:graphicFrameLocks noGrp="1"/>
          </p:cNvGraphicFramePr>
          <p:nvPr/>
        </p:nvGraphicFramePr>
        <p:xfrm>
          <a:off x="900113" y="5013325"/>
          <a:ext cx="3263900" cy="1463675"/>
        </p:xfrm>
        <a:graphic>
          <a:graphicData uri="http://schemas.openxmlformats.org/drawingml/2006/table">
            <a:tbl>
              <a:tblPr rtl="1"/>
              <a:tblGrid>
                <a:gridCol w="1631950"/>
                <a:gridCol w="1631950"/>
              </a:tblGrid>
              <a:tr h="365919">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800" b="0" i="0" u="none" strike="noStrike" cap="none" normalizeH="0" baseline="0" smtClean="0">
                          <a:ln>
                            <a:noFill/>
                          </a:ln>
                          <a:solidFill>
                            <a:srgbClr val="FF0000"/>
                          </a:solidFill>
                          <a:effectLst/>
                          <a:latin typeface="Times New Roman" pitchFamily="18" charset="0"/>
                          <a:cs typeface="Times New Roman" pitchFamily="18" charset="0"/>
                        </a:rPr>
                        <a:t>מבנה אישיות </a:t>
                      </a:r>
                      <a:r>
                        <a:rPr kumimoji="0" lang="en-US" sz="1800" b="0" i="0" u="none" strike="noStrike" cap="none" normalizeH="0" baseline="0" smtClean="0">
                          <a:ln>
                            <a:noFill/>
                          </a:ln>
                          <a:solidFill>
                            <a:srgbClr val="FF0000"/>
                          </a:solidFill>
                          <a:effectLst/>
                          <a:latin typeface="Times New Roman" pitchFamily="18" charset="0"/>
                          <a:cs typeface="Times New Roman" pitchFamily="18" charset="0"/>
                        </a:rPr>
                        <a:t>A</a:t>
                      </a:r>
                    </a:p>
                  </a:txBody>
                  <a:tcPr marT="45740" marB="4574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800" b="0" i="0" u="none" strike="noStrike" cap="none" normalizeH="0" baseline="0" smtClean="0">
                          <a:ln>
                            <a:noFill/>
                          </a:ln>
                          <a:solidFill>
                            <a:srgbClr val="FF0000"/>
                          </a:solidFill>
                          <a:effectLst/>
                          <a:latin typeface="Times New Roman" pitchFamily="18" charset="0"/>
                          <a:cs typeface="Times New Roman" pitchFamily="18" charset="0"/>
                        </a:rPr>
                        <a:t>מבנה אישיות </a:t>
                      </a:r>
                      <a:r>
                        <a:rPr kumimoji="0" lang="en-US" sz="1800" b="0" i="0" u="none" strike="noStrike" cap="none" normalizeH="0" baseline="0" smtClean="0">
                          <a:ln>
                            <a:noFill/>
                          </a:ln>
                          <a:solidFill>
                            <a:srgbClr val="FF0000"/>
                          </a:solidFill>
                          <a:effectLst/>
                          <a:latin typeface="Times New Roman" pitchFamily="18" charset="0"/>
                          <a:cs typeface="Times New Roman" pitchFamily="18" charset="0"/>
                        </a:rPr>
                        <a:t>B</a:t>
                      </a:r>
                    </a:p>
                  </a:txBody>
                  <a:tcPr marT="45740" marB="4574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5919">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800" b="0" i="0" u="none" strike="noStrike" cap="none" normalizeH="0" baseline="0" smtClean="0">
                          <a:ln>
                            <a:noFill/>
                          </a:ln>
                          <a:solidFill>
                            <a:schemeClr val="tx1"/>
                          </a:solidFill>
                          <a:effectLst/>
                          <a:latin typeface="Times New Roman" pitchFamily="18" charset="0"/>
                          <a:cs typeface="Times New Roman" pitchFamily="18" charset="0"/>
                        </a:rPr>
                        <a:t>אושר 4</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T="45740" marB="4574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800" b="0" i="0" u="none" strike="noStrike" cap="none" normalizeH="0" baseline="0" smtClean="0">
                          <a:ln>
                            <a:noFill/>
                          </a:ln>
                          <a:solidFill>
                            <a:schemeClr val="tx1"/>
                          </a:solidFill>
                          <a:effectLst/>
                          <a:latin typeface="Times New Roman" pitchFamily="18" charset="0"/>
                          <a:cs typeface="Times New Roman" pitchFamily="18" charset="0"/>
                        </a:rPr>
                        <a:t>אושר 6</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T="45740" marB="4574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5919">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800" b="0" i="0" u="none" strike="noStrike" cap="none" normalizeH="0" baseline="0" smtClean="0">
                          <a:ln>
                            <a:noFill/>
                          </a:ln>
                          <a:solidFill>
                            <a:schemeClr val="tx1"/>
                          </a:solidFill>
                          <a:effectLst/>
                          <a:latin typeface="Times New Roman" pitchFamily="18" charset="0"/>
                          <a:cs typeface="Times New Roman" pitchFamily="18" charset="0"/>
                        </a:rPr>
                        <a:t>רגש 6</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T="45740" marB="4574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800" b="0" i="0" u="none" strike="noStrike" cap="none" normalizeH="0" baseline="0" smtClean="0">
                          <a:ln>
                            <a:noFill/>
                          </a:ln>
                          <a:solidFill>
                            <a:schemeClr val="tx1"/>
                          </a:solidFill>
                          <a:effectLst/>
                          <a:latin typeface="Times New Roman" pitchFamily="18" charset="0"/>
                          <a:cs typeface="Times New Roman" pitchFamily="18" charset="0"/>
                        </a:rPr>
                        <a:t>רגש 8</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T="45740" marB="4574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65919">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800" b="0" i="0" u="none" strike="noStrike" cap="none" normalizeH="0" baseline="0" smtClean="0">
                          <a:ln>
                            <a:noFill/>
                          </a:ln>
                          <a:solidFill>
                            <a:schemeClr val="tx1"/>
                          </a:solidFill>
                          <a:effectLst/>
                          <a:latin typeface="Times New Roman" pitchFamily="18" charset="0"/>
                          <a:cs typeface="Times New Roman" pitchFamily="18" charset="0"/>
                        </a:rPr>
                        <a:t>ערכיות 9</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T="45740" marB="4574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800" b="0" i="0" u="none" strike="noStrike" cap="none" normalizeH="0" baseline="0" smtClean="0">
                          <a:ln>
                            <a:noFill/>
                          </a:ln>
                          <a:solidFill>
                            <a:schemeClr val="tx1"/>
                          </a:solidFill>
                          <a:effectLst/>
                          <a:latin typeface="Times New Roman" pitchFamily="18" charset="0"/>
                          <a:cs typeface="Times New Roman" pitchFamily="18" charset="0"/>
                        </a:rPr>
                        <a:t>ערכיות 3</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a:txBody>
                  <a:tcPr marT="45740" marB="4574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96278" name="Rectangle 23"/>
          <p:cNvSpPr>
            <a:spLocks noChangeArrowheads="1"/>
          </p:cNvSpPr>
          <p:nvPr/>
        </p:nvSpPr>
        <p:spPr bwMode="auto">
          <a:xfrm>
            <a:off x="7164388" y="692150"/>
            <a:ext cx="1079500" cy="503238"/>
          </a:xfrm>
          <a:prstGeom prst="rect">
            <a:avLst/>
          </a:prstGeom>
          <a:noFill/>
          <a:ln w="9525">
            <a:solidFill>
              <a:schemeClr val="tx1"/>
            </a:solidFill>
            <a:miter lim="800000"/>
            <a:headEnd/>
            <a:tailEnd/>
          </a:ln>
        </p:spPr>
        <p:txBody>
          <a:bodyPr wrap="none" anchor="ctr"/>
          <a:lstStyle/>
          <a:p>
            <a:pPr algn="ctr"/>
            <a:r>
              <a:rPr lang="he-IL">
                <a:solidFill>
                  <a:srgbClr val="FF0000"/>
                </a:solidFill>
              </a:rPr>
              <a:t>לא למבחן</a:t>
            </a: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77507">
                                            <p:txEl>
                                              <p:pRg st="0" end="0"/>
                                            </p:txEl>
                                          </p:spTgt>
                                        </p:tgtEl>
                                        <p:attrNameLst>
                                          <p:attrName>style.visibility</p:attrName>
                                        </p:attrNameLst>
                                      </p:cBhvr>
                                      <p:to>
                                        <p:strVal val="visible"/>
                                      </p:to>
                                    </p:set>
                                    <p:animEffect transition="in" filter="fade">
                                      <p:cBhvr>
                                        <p:cTn id="7" dur="2000"/>
                                        <p:tgtEl>
                                          <p:spTgt spid="277507">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77507">
                                            <p:txEl>
                                              <p:pRg st="1" end="1"/>
                                            </p:txEl>
                                          </p:spTgt>
                                        </p:tgtEl>
                                        <p:attrNameLst>
                                          <p:attrName>style.visibility</p:attrName>
                                        </p:attrNameLst>
                                      </p:cBhvr>
                                      <p:to>
                                        <p:strVal val="visible"/>
                                      </p:to>
                                    </p:set>
                                    <p:animEffect transition="in" filter="fade">
                                      <p:cBhvr>
                                        <p:cTn id="11" dur="2000"/>
                                        <p:tgtEl>
                                          <p:spTgt spid="277507">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77507">
                                            <p:txEl>
                                              <p:pRg st="2" end="2"/>
                                            </p:txEl>
                                          </p:spTgt>
                                        </p:tgtEl>
                                        <p:attrNameLst>
                                          <p:attrName>style.visibility</p:attrName>
                                        </p:attrNameLst>
                                      </p:cBhvr>
                                      <p:to>
                                        <p:strVal val="visible"/>
                                      </p:to>
                                    </p:set>
                                    <p:animEffect transition="in" filter="fade">
                                      <p:cBhvr>
                                        <p:cTn id="15" dur="2000"/>
                                        <p:tgtEl>
                                          <p:spTgt spid="277507">
                                            <p:txEl>
                                              <p:pRg st="2" end="2"/>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77507">
                                            <p:txEl>
                                              <p:pRg st="3" end="3"/>
                                            </p:txEl>
                                          </p:spTgt>
                                        </p:tgtEl>
                                        <p:attrNameLst>
                                          <p:attrName>style.visibility</p:attrName>
                                        </p:attrNameLst>
                                      </p:cBhvr>
                                      <p:to>
                                        <p:strVal val="visible"/>
                                      </p:to>
                                    </p:set>
                                    <p:animEffect transition="in" filter="fade">
                                      <p:cBhvr>
                                        <p:cTn id="19" dur="2000"/>
                                        <p:tgtEl>
                                          <p:spTgt spid="277507">
                                            <p:txEl>
                                              <p:pRg st="3" end="3"/>
                                            </p:txEl>
                                          </p:spTgt>
                                        </p:tgtEl>
                                      </p:cBhvr>
                                    </p:animEffect>
                                  </p:childTnLst>
                                </p:cTn>
                              </p:par>
                            </p:childTnLst>
                          </p:cTn>
                        </p:par>
                        <p:par>
                          <p:cTn id="20" fill="hold" nodeType="afterGroup">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277507">
                                            <p:txEl>
                                              <p:pRg st="4" end="4"/>
                                            </p:txEl>
                                          </p:spTgt>
                                        </p:tgtEl>
                                        <p:attrNameLst>
                                          <p:attrName>style.visibility</p:attrName>
                                        </p:attrNameLst>
                                      </p:cBhvr>
                                      <p:to>
                                        <p:strVal val="visible"/>
                                      </p:to>
                                    </p:set>
                                    <p:animEffect transition="in" filter="fade">
                                      <p:cBhvr>
                                        <p:cTn id="23" dur="2000"/>
                                        <p:tgtEl>
                                          <p:spTgt spid="2775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7" grpId="0" build="p" autoUpdateAnimBg="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Number Placeholder 4"/>
          <p:cNvSpPr>
            <a:spLocks noGrp="1"/>
          </p:cNvSpPr>
          <p:nvPr>
            <p:ph type="sldNum" sz="quarter" idx="11"/>
          </p:nvPr>
        </p:nvSpPr>
        <p:spPr>
          <a:noFill/>
        </p:spPr>
        <p:txBody>
          <a:bodyPr/>
          <a:lstStyle/>
          <a:p>
            <a:fld id="{4D9E6460-4B08-4C0D-9B60-6BE4E4E86391}" type="slidenum">
              <a:rPr lang="he-IL" smtClean="0"/>
              <a:pPr/>
              <a:t>93</a:t>
            </a:fld>
            <a:endParaRPr lang="en-US" smtClean="0"/>
          </a:p>
        </p:txBody>
      </p:sp>
      <p:sp>
        <p:nvSpPr>
          <p:cNvPr id="97283" name="Rectangle 2"/>
          <p:cNvSpPr>
            <a:spLocks noGrp="1" noChangeArrowheads="1"/>
          </p:cNvSpPr>
          <p:nvPr>
            <p:ph type="title"/>
          </p:nvPr>
        </p:nvSpPr>
        <p:spPr>
          <a:xfrm>
            <a:off x="755650" y="0"/>
            <a:ext cx="7158038" cy="1412875"/>
          </a:xfrm>
        </p:spPr>
        <p:txBody>
          <a:bodyPr/>
          <a:lstStyle/>
          <a:p>
            <a:pPr eaLnBrk="1" hangingPunct="1"/>
            <a:r>
              <a:rPr lang="he-IL" smtClean="0"/>
              <a:t>תוקף מבחין ותוקף מתכנס</a:t>
            </a:r>
            <a:endParaRPr lang="en-US" smtClean="0"/>
          </a:p>
        </p:txBody>
      </p:sp>
      <p:sp>
        <p:nvSpPr>
          <p:cNvPr id="278531" name="Rectangle 3"/>
          <p:cNvSpPr>
            <a:spLocks noGrp="1" noChangeArrowheads="1"/>
          </p:cNvSpPr>
          <p:nvPr>
            <p:ph type="body" idx="1"/>
          </p:nvPr>
        </p:nvSpPr>
        <p:spPr>
          <a:xfrm>
            <a:off x="395288" y="1773238"/>
            <a:ext cx="8156575" cy="3816350"/>
          </a:xfrm>
        </p:spPr>
        <p:txBody>
          <a:bodyPr/>
          <a:lstStyle/>
          <a:p>
            <a:pPr marL="342900" indent="-342900" algn="just" eaLnBrk="1" hangingPunct="1">
              <a:lnSpc>
                <a:spcPct val="105000"/>
              </a:lnSpc>
              <a:buClr>
                <a:srgbClr val="0000FF"/>
              </a:buClr>
              <a:buFont typeface="Wingdings" pitchFamily="2" charset="2"/>
              <a:buChar char="r"/>
            </a:pPr>
            <a:r>
              <a:rPr lang="he-IL" sz="2200" b="1" smtClean="0"/>
              <a:t>תוקף מתכנס</a:t>
            </a:r>
            <a:r>
              <a:rPr lang="he-IL" sz="2200" smtClean="0"/>
              <a:t>: באיזו מידה המשתנה או המשתנים </a:t>
            </a:r>
            <a:r>
              <a:rPr lang="he-IL" sz="2200" u="sng" smtClean="0"/>
              <a:t>ממצים את מרכיבי המשתנה התיאורטי</a:t>
            </a:r>
            <a:r>
              <a:rPr lang="he-IL" sz="2200" smtClean="0"/>
              <a:t>, האם מבחן הבודק משיכה למתמטיקה בודק את כל המרכיבים הקשורים.</a:t>
            </a:r>
          </a:p>
          <a:p>
            <a:pPr marL="342900" indent="-342900" algn="just" eaLnBrk="1" hangingPunct="1">
              <a:lnSpc>
                <a:spcPct val="105000"/>
              </a:lnSpc>
              <a:buClr>
                <a:srgbClr val="0000FF"/>
              </a:buClr>
              <a:buFont typeface="Wingdings" pitchFamily="2" charset="2"/>
              <a:buChar char="r"/>
            </a:pPr>
            <a:r>
              <a:rPr lang="he-IL" sz="2200" b="1" smtClean="0"/>
              <a:t>תוקף מבחין</a:t>
            </a:r>
            <a:r>
              <a:rPr lang="he-IL" sz="2200" smtClean="0"/>
              <a:t>: באיזו מידה המשתנה בודק </a:t>
            </a:r>
            <a:r>
              <a:rPr lang="he-IL" sz="2200" u="sng" smtClean="0"/>
              <a:t>רק את התכונה שהוא אמור למדוד</a:t>
            </a:r>
            <a:r>
              <a:rPr lang="he-IL" sz="2200" smtClean="0"/>
              <a:t>.</a:t>
            </a:r>
          </a:p>
          <a:p>
            <a:pPr marL="342900" indent="-342900" algn="just" eaLnBrk="1" hangingPunct="1">
              <a:lnSpc>
                <a:spcPct val="105000"/>
              </a:lnSpc>
              <a:buClr>
                <a:srgbClr val="0000FF"/>
              </a:buClr>
              <a:buFont typeface="Wingdings" pitchFamily="2" charset="2"/>
              <a:buChar char="r"/>
            </a:pPr>
            <a:r>
              <a:rPr lang="he-IL" sz="2200" smtClean="0"/>
              <a:t>עד עתה חיפשנו מתאמים גבוהים, בתוקף מבחין אנחנו מצפים למתאמים נמוכים. </a:t>
            </a:r>
          </a:p>
          <a:p>
            <a:pPr marL="342900" indent="-342900" algn="just" eaLnBrk="1" hangingPunct="1">
              <a:lnSpc>
                <a:spcPct val="105000"/>
              </a:lnSpc>
              <a:buFont typeface="Wingdings" pitchFamily="2" charset="2"/>
              <a:buNone/>
            </a:pPr>
            <a:r>
              <a:rPr lang="he-IL" sz="2200" smtClean="0"/>
              <a:t>דוגמא מבחן הבודק יכולות מתמטיות נחפש תוקף מתכנס מול מבחנים אחרים הבודקים יכולות מתמטיות אולם נרצה לוודא כי מקור המתאם הוא לא הטיה תרבותית, או בהוראות, או בכל דבר אחר הקיים בשני המבחנים אך אינו (אימננטי) מהותי לדבר שהמבחנים מודדים. לכן נבדוק, לדוגמא, מתאם מול מבחן הבודק הבנת הוראות, בתקווה למצוא מתאם נמוך, תוקף מבחין, בין המבחן ליכולת מתמטית למבחן הבודק הבנת הוראות.  </a:t>
            </a:r>
            <a:endParaRPr lang="en-US" sz="22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78531">
                                            <p:txEl>
                                              <p:pRg st="0" end="0"/>
                                            </p:txEl>
                                          </p:spTgt>
                                        </p:tgtEl>
                                        <p:attrNameLst>
                                          <p:attrName>style.visibility</p:attrName>
                                        </p:attrNameLst>
                                      </p:cBhvr>
                                      <p:to>
                                        <p:strVal val="visible"/>
                                      </p:to>
                                    </p:set>
                                    <p:animEffect transition="in" filter="fade">
                                      <p:cBhvr>
                                        <p:cTn id="7" dur="2000"/>
                                        <p:tgtEl>
                                          <p:spTgt spid="278531">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78531">
                                            <p:txEl>
                                              <p:pRg st="1" end="1"/>
                                            </p:txEl>
                                          </p:spTgt>
                                        </p:tgtEl>
                                        <p:attrNameLst>
                                          <p:attrName>style.visibility</p:attrName>
                                        </p:attrNameLst>
                                      </p:cBhvr>
                                      <p:to>
                                        <p:strVal val="visible"/>
                                      </p:to>
                                    </p:set>
                                    <p:animEffect transition="in" filter="fade">
                                      <p:cBhvr>
                                        <p:cTn id="11" dur="2000"/>
                                        <p:tgtEl>
                                          <p:spTgt spid="278531">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78531">
                                            <p:txEl>
                                              <p:pRg st="2" end="2"/>
                                            </p:txEl>
                                          </p:spTgt>
                                        </p:tgtEl>
                                        <p:attrNameLst>
                                          <p:attrName>style.visibility</p:attrName>
                                        </p:attrNameLst>
                                      </p:cBhvr>
                                      <p:to>
                                        <p:strVal val="visible"/>
                                      </p:to>
                                    </p:set>
                                    <p:animEffect transition="in" filter="fade">
                                      <p:cBhvr>
                                        <p:cTn id="15" dur="2000"/>
                                        <p:tgtEl>
                                          <p:spTgt spid="278531">
                                            <p:txEl>
                                              <p:pRg st="2" end="2"/>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78531">
                                            <p:txEl>
                                              <p:pRg st="3" end="3"/>
                                            </p:txEl>
                                          </p:spTgt>
                                        </p:tgtEl>
                                        <p:attrNameLst>
                                          <p:attrName>style.visibility</p:attrName>
                                        </p:attrNameLst>
                                      </p:cBhvr>
                                      <p:to>
                                        <p:strVal val="visible"/>
                                      </p:to>
                                    </p:set>
                                    <p:animEffect transition="in" filter="fade">
                                      <p:cBhvr>
                                        <p:cTn id="19" dur="2000"/>
                                        <p:tgtEl>
                                          <p:spTgt spid="2785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31"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Number Placeholder 5"/>
          <p:cNvSpPr>
            <a:spLocks noGrp="1"/>
          </p:cNvSpPr>
          <p:nvPr>
            <p:ph type="sldNum" sz="quarter" idx="11"/>
          </p:nvPr>
        </p:nvSpPr>
        <p:spPr>
          <a:noFill/>
        </p:spPr>
        <p:txBody>
          <a:bodyPr/>
          <a:lstStyle/>
          <a:p>
            <a:fld id="{05365754-785F-454B-B5E9-4996B07D08FD}" type="slidenum">
              <a:rPr lang="he-IL" smtClean="0"/>
              <a:pPr/>
              <a:t>94</a:t>
            </a:fld>
            <a:endParaRPr lang="en-US" smtClean="0"/>
          </a:p>
        </p:txBody>
      </p:sp>
      <p:sp>
        <p:nvSpPr>
          <p:cNvPr id="98307" name="Rectangle 2"/>
          <p:cNvSpPr>
            <a:spLocks noGrp="1" noChangeArrowheads="1"/>
          </p:cNvSpPr>
          <p:nvPr>
            <p:ph type="title"/>
          </p:nvPr>
        </p:nvSpPr>
        <p:spPr>
          <a:xfrm>
            <a:off x="825500" y="333375"/>
            <a:ext cx="7707313" cy="882650"/>
          </a:xfrm>
        </p:spPr>
        <p:txBody>
          <a:bodyPr/>
          <a:lstStyle/>
          <a:p>
            <a:pPr eaLnBrk="1" hangingPunct="1"/>
            <a:r>
              <a:rPr lang="he-IL" sz="2600" smtClean="0"/>
              <a:t>תוקף מבחין ותוקף מתכנס: מטריצה מרובה תכונות ושיטות</a:t>
            </a:r>
            <a:endParaRPr lang="en-US" sz="2600" smtClean="0"/>
          </a:p>
        </p:txBody>
      </p:sp>
      <p:sp>
        <p:nvSpPr>
          <p:cNvPr id="98308" name="Rectangle 3"/>
          <p:cNvSpPr>
            <a:spLocks noGrp="1" noChangeArrowheads="1"/>
          </p:cNvSpPr>
          <p:nvPr>
            <p:ph type="body" sz="half" idx="1"/>
          </p:nvPr>
        </p:nvSpPr>
        <p:spPr>
          <a:xfrm>
            <a:off x="323850" y="1773238"/>
            <a:ext cx="3600450" cy="4267200"/>
          </a:xfrm>
        </p:spPr>
        <p:txBody>
          <a:bodyPr/>
          <a:lstStyle/>
          <a:p>
            <a:pPr marL="342900" indent="-342900" algn="just" eaLnBrk="1" hangingPunct="1">
              <a:lnSpc>
                <a:spcPct val="80000"/>
              </a:lnSpc>
              <a:buClr>
                <a:srgbClr val="0000FF"/>
              </a:buClr>
              <a:buFont typeface="Wingdings" pitchFamily="2" charset="2"/>
              <a:buChar char="§"/>
            </a:pPr>
            <a:r>
              <a:rPr lang="he-IL" sz="1900" smtClean="0">
                <a:solidFill>
                  <a:srgbClr val="0000FF"/>
                </a:solidFill>
              </a:rPr>
              <a:t>פינה ימנית תחתונה:</a:t>
            </a:r>
            <a:r>
              <a:rPr lang="he-IL" sz="1900" smtClean="0"/>
              <a:t> לכאורה יש עדות לתוקף מתכנס (0.43 ו – 0.39) אולם שני המתאמים הנוספים מאותו סדר גודל (0.45 ו – 0.41) מעידים על היעדר תוקף מבחין. אחת משיטות המדידה או שתיהן אינה תקפה לשתי התכונות.</a:t>
            </a:r>
          </a:p>
          <a:p>
            <a:pPr marL="342900" indent="-342900" algn="just" eaLnBrk="1" hangingPunct="1">
              <a:lnSpc>
                <a:spcPct val="80000"/>
              </a:lnSpc>
              <a:buClr>
                <a:srgbClr val="0000FF"/>
              </a:buClr>
              <a:buFont typeface="Wingdings" pitchFamily="2" charset="2"/>
              <a:buChar char="§"/>
            </a:pPr>
            <a:r>
              <a:rPr lang="he-IL" sz="1900" smtClean="0">
                <a:solidFill>
                  <a:srgbClr val="0000FF"/>
                </a:solidFill>
              </a:rPr>
              <a:t>פינה שמאלית תחתונה:</a:t>
            </a:r>
            <a:r>
              <a:rPr lang="he-IL" sz="1900" smtClean="0"/>
              <a:t> מהימנות גבוהה לתצפיות הן לאינטליגנציה והן למאמץ. ישנה עדות ברורה לתוקף מבחין, אך עדיין אין עדות לתוקף מתכנס.</a:t>
            </a:r>
          </a:p>
          <a:p>
            <a:pPr marL="342900" indent="-342900" algn="just" eaLnBrk="1" hangingPunct="1">
              <a:lnSpc>
                <a:spcPct val="80000"/>
              </a:lnSpc>
              <a:buClr>
                <a:srgbClr val="0000FF"/>
              </a:buClr>
              <a:buFont typeface="Wingdings" pitchFamily="2" charset="2"/>
              <a:buChar char="§"/>
            </a:pPr>
            <a:r>
              <a:rPr lang="he-IL" sz="1900" smtClean="0">
                <a:solidFill>
                  <a:srgbClr val="0000FF"/>
                </a:solidFill>
              </a:rPr>
              <a:t>פינה ימנית עליונה:</a:t>
            </a:r>
            <a:r>
              <a:rPr lang="he-IL" sz="1900" smtClean="0">
                <a:solidFill>
                  <a:schemeClr val="accent2"/>
                </a:solidFill>
              </a:rPr>
              <a:t> </a:t>
            </a:r>
            <a:r>
              <a:rPr lang="he-IL" sz="1900" smtClean="0"/>
              <a:t>למדדים המבוססים על דירוגי חברים אין תוקף מבחין, מתאם גבוה בין אינטליגנציה לבין מאמץ (0.70). </a:t>
            </a:r>
            <a:endParaRPr lang="en-US" sz="1900" smtClean="0"/>
          </a:p>
        </p:txBody>
      </p:sp>
      <p:graphicFrame>
        <p:nvGraphicFramePr>
          <p:cNvPr id="280835" name="Group 259"/>
          <p:cNvGraphicFramePr>
            <a:graphicFrameLocks noGrp="1"/>
          </p:cNvGraphicFramePr>
          <p:nvPr>
            <p:ph sz="half" idx="2"/>
          </p:nvPr>
        </p:nvGraphicFramePr>
        <p:xfrm>
          <a:off x="4067175" y="1844675"/>
          <a:ext cx="4752975" cy="4033838"/>
        </p:xfrm>
        <a:graphic>
          <a:graphicData uri="http://schemas.openxmlformats.org/drawingml/2006/table">
            <a:tbl>
              <a:tblPr rtl="1"/>
              <a:tblGrid>
                <a:gridCol w="468312"/>
                <a:gridCol w="1019175"/>
                <a:gridCol w="1020763"/>
                <a:gridCol w="614362"/>
                <a:gridCol w="1019175"/>
                <a:gridCol w="611188"/>
              </a:tblGrid>
              <a:tr h="431800">
                <a:tc rowSpan="2" gridSpan="2">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700" b="1" i="0" u="none" strike="noStrike" cap="none" normalizeH="0" baseline="0" smtClean="0">
                          <a:ln>
                            <a:noFill/>
                          </a:ln>
                          <a:solidFill>
                            <a:schemeClr val="tx1"/>
                          </a:solidFill>
                          <a:effectLst/>
                          <a:latin typeface="Times New Roman" pitchFamily="18" charset="0"/>
                          <a:cs typeface="Times New Roman" pitchFamily="18" charset="0"/>
                        </a:rPr>
                        <a:t>שיטה</a:t>
                      </a:r>
                      <a:endParaRPr kumimoji="0" lang="en-US" sz="17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rowSpan="2" hMerge="1">
                  <a:txBody>
                    <a:bodyPr/>
                    <a:lstStyle/>
                    <a:p>
                      <a:pPr rtl="1"/>
                      <a:endParaRPr lang="he-IL"/>
                    </a:p>
                  </a:txBody>
                  <a:tcPr/>
                </a:tc>
                <a:tc gridSpan="2">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דירוג חברים</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hMerge="1">
                  <a:txBody>
                    <a:bodyPr/>
                    <a:lstStyle/>
                    <a:p>
                      <a:pPr rtl="1"/>
                      <a:endParaRPr lang="he-IL"/>
                    </a:p>
                  </a:txBody>
                  <a:tcPr/>
                </a:tc>
                <a:tc gridSpan="2">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תצפיות בהתנהגות</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hMerge="1">
                  <a:txBody>
                    <a:bodyPr/>
                    <a:lstStyle/>
                    <a:p>
                      <a:pPr rtl="1"/>
                      <a:endParaRPr lang="he-IL"/>
                    </a:p>
                  </a:txBody>
                  <a:tcPr/>
                </a:tc>
              </a:tr>
              <a:tr h="739775">
                <a:tc gridSpan="2" vMerge="1">
                  <a:txBody>
                    <a:bodyPr/>
                    <a:lstStyle/>
                    <a:p>
                      <a:pPr rtl="1"/>
                      <a:endParaRPr lang="he-IL"/>
                    </a:p>
                  </a:txBody>
                  <a:tcPr/>
                </a:tc>
                <a:tc hMerge="1" vMerge="1">
                  <a:txBody>
                    <a:bodyPr/>
                    <a:lstStyle/>
                    <a:p>
                      <a:pPr rtl="1"/>
                      <a:endParaRPr lang="he-IL"/>
                    </a:p>
                  </a:txBody>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אינטליגנציה</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מאמץ</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אינטליגנציה</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מאמץ</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r>
              <a:tr h="738188">
                <a:tc rowSpan="2">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דירוג חברים</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vert="eaVert"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אינטליגנציה</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700" b="1" i="0" u="none" strike="noStrike" cap="none" normalizeH="0" baseline="0" smtClean="0">
                          <a:ln>
                            <a:noFill/>
                          </a:ln>
                          <a:solidFill>
                            <a:schemeClr val="tx1"/>
                          </a:solidFill>
                          <a:effectLst/>
                          <a:latin typeface="Times New Roman" pitchFamily="18" charset="0"/>
                          <a:cs typeface="Times New Roman" pitchFamily="18" charset="0"/>
                        </a:rPr>
                        <a:t>(0.71)</a:t>
                      </a:r>
                      <a:endParaRPr kumimoji="0" lang="en-US" sz="17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17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17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17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46113">
                <a:tc vMerge="1">
                  <a:txBody>
                    <a:bodyPr/>
                    <a:lstStyle/>
                    <a:p>
                      <a:pPr rtl="1"/>
                      <a:endParaRPr lang="he-IL"/>
                    </a:p>
                  </a:txBody>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מאמץ</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700" b="1" i="0" u="none" strike="noStrike" cap="none" normalizeH="0" baseline="0" smtClean="0">
                          <a:ln>
                            <a:noFill/>
                          </a:ln>
                          <a:solidFill>
                            <a:schemeClr val="tx1"/>
                          </a:solidFill>
                          <a:effectLst/>
                          <a:latin typeface="Times New Roman" pitchFamily="18" charset="0"/>
                          <a:cs typeface="Times New Roman" pitchFamily="18" charset="0"/>
                        </a:rPr>
                        <a:t>0.70</a:t>
                      </a:r>
                      <a:endParaRPr kumimoji="0" lang="en-US" sz="17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700" b="1" i="0" u="none" strike="noStrike" cap="none" normalizeH="0" baseline="0" smtClean="0">
                          <a:ln>
                            <a:noFill/>
                          </a:ln>
                          <a:solidFill>
                            <a:schemeClr val="tx1"/>
                          </a:solidFill>
                          <a:effectLst/>
                          <a:latin typeface="Times New Roman" pitchFamily="18" charset="0"/>
                          <a:cs typeface="Times New Roman" pitchFamily="18" charset="0"/>
                        </a:rPr>
                        <a:t>(0.68)</a:t>
                      </a:r>
                      <a:endParaRPr kumimoji="0" lang="en-US" sz="17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17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17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r h="739775">
                <a:tc rowSpan="2">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תצפיות בהתנהגות</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vert="eaVert"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אינטליגנציה</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700" b="1" i="0" u="none" strike="noStrike" cap="none" normalizeH="0" baseline="0" smtClean="0">
                          <a:ln>
                            <a:noFill/>
                          </a:ln>
                          <a:solidFill>
                            <a:schemeClr val="tx1"/>
                          </a:solidFill>
                          <a:effectLst/>
                          <a:latin typeface="Times New Roman" pitchFamily="18" charset="0"/>
                          <a:cs typeface="Times New Roman" pitchFamily="18" charset="0"/>
                        </a:rPr>
                        <a:t>0.43</a:t>
                      </a:r>
                      <a:endParaRPr kumimoji="0" lang="en-US" sz="17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700" b="1" i="0" u="none" strike="noStrike" cap="none" normalizeH="0" baseline="0" smtClean="0">
                          <a:ln>
                            <a:noFill/>
                          </a:ln>
                          <a:solidFill>
                            <a:schemeClr val="tx1"/>
                          </a:solidFill>
                          <a:effectLst/>
                          <a:latin typeface="Times New Roman" pitchFamily="18" charset="0"/>
                          <a:cs typeface="Times New Roman" pitchFamily="18" charset="0"/>
                        </a:rPr>
                        <a:t>0.41</a:t>
                      </a:r>
                      <a:endParaRPr kumimoji="0" lang="en-US" sz="17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700" b="1" i="0" u="none" strike="noStrike" cap="none" normalizeH="0" baseline="0" smtClean="0">
                          <a:ln>
                            <a:noFill/>
                          </a:ln>
                          <a:solidFill>
                            <a:schemeClr val="tx1"/>
                          </a:solidFill>
                          <a:effectLst/>
                          <a:latin typeface="Times New Roman" pitchFamily="18" charset="0"/>
                          <a:cs typeface="Times New Roman" pitchFamily="18" charset="0"/>
                        </a:rPr>
                        <a:t>(0.95)</a:t>
                      </a:r>
                      <a:endParaRPr kumimoji="0" lang="en-US" sz="17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he-IL" sz="17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738188">
                <a:tc vMerge="1">
                  <a:txBody>
                    <a:bodyPr/>
                    <a:lstStyle/>
                    <a:p>
                      <a:pPr rtl="1"/>
                      <a:endParaRPr lang="he-IL"/>
                    </a:p>
                  </a:txBody>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500" b="1" i="0" u="none" strike="noStrike" cap="none" normalizeH="0" baseline="0" smtClean="0">
                          <a:ln>
                            <a:noFill/>
                          </a:ln>
                          <a:solidFill>
                            <a:schemeClr val="tx1"/>
                          </a:solidFill>
                          <a:effectLst/>
                          <a:latin typeface="Times New Roman" pitchFamily="18" charset="0"/>
                          <a:cs typeface="Times New Roman" pitchFamily="18" charset="0"/>
                        </a:rPr>
                        <a:t>מאמץ</a:t>
                      </a:r>
                      <a:endParaRPr kumimoji="0" lang="en-US" sz="15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700" b="1" i="0" u="none" strike="noStrike" cap="none" normalizeH="0" baseline="0" smtClean="0">
                          <a:ln>
                            <a:noFill/>
                          </a:ln>
                          <a:solidFill>
                            <a:schemeClr val="tx1"/>
                          </a:solidFill>
                          <a:effectLst/>
                          <a:latin typeface="Times New Roman" pitchFamily="18" charset="0"/>
                          <a:cs typeface="Times New Roman" pitchFamily="18" charset="0"/>
                        </a:rPr>
                        <a:t>0.45</a:t>
                      </a:r>
                      <a:endParaRPr kumimoji="0" lang="en-US" sz="17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700" b="1" i="0" u="none" strike="noStrike" cap="none" normalizeH="0" baseline="0" smtClean="0">
                          <a:ln>
                            <a:noFill/>
                          </a:ln>
                          <a:solidFill>
                            <a:schemeClr val="tx1"/>
                          </a:solidFill>
                          <a:effectLst/>
                          <a:latin typeface="Times New Roman" pitchFamily="18" charset="0"/>
                          <a:cs typeface="Times New Roman" pitchFamily="18" charset="0"/>
                        </a:rPr>
                        <a:t>0.39</a:t>
                      </a:r>
                      <a:endParaRPr kumimoji="0" lang="en-US" sz="17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700" b="1" i="0" u="none" strike="noStrike" cap="none" normalizeH="0" baseline="0" smtClean="0">
                          <a:ln>
                            <a:noFill/>
                          </a:ln>
                          <a:solidFill>
                            <a:schemeClr val="tx1"/>
                          </a:solidFill>
                          <a:effectLst/>
                          <a:latin typeface="Times New Roman" pitchFamily="18" charset="0"/>
                          <a:cs typeface="Times New Roman" pitchFamily="18" charset="0"/>
                        </a:rPr>
                        <a:t>0.10</a:t>
                      </a:r>
                      <a:endParaRPr kumimoji="0" lang="en-US" sz="17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700" b="1" i="0" u="none" strike="noStrike" cap="none" normalizeH="0" baseline="0" smtClean="0">
                          <a:ln>
                            <a:noFill/>
                          </a:ln>
                          <a:solidFill>
                            <a:schemeClr val="tx1"/>
                          </a:solidFill>
                          <a:effectLst/>
                          <a:latin typeface="Times New Roman" pitchFamily="18" charset="0"/>
                          <a:cs typeface="Times New Roman" pitchFamily="18" charset="0"/>
                        </a:rPr>
                        <a:t>(0.86)</a:t>
                      </a:r>
                      <a:endParaRPr kumimoji="0" lang="en-US" sz="1700" b="1" i="0" u="none" strike="noStrike" cap="none" normalizeH="0" baseline="0" smtClean="0">
                        <a:ln>
                          <a:noFill/>
                        </a:ln>
                        <a:solidFill>
                          <a:schemeClr val="tx1"/>
                        </a:solidFill>
                        <a:effectLst/>
                        <a:latin typeface="Times New Roman" pitchFamily="18" charset="0"/>
                        <a:cs typeface="Times New Roman" pitchFamily="18" charset="0"/>
                      </a:endParaRPr>
                    </a:p>
                  </a:txBody>
                  <a:tcPr marL="18000" marR="18000" marT="18000" marB="18000" anchor="ct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30" name="Slide Number Placeholder 4"/>
          <p:cNvSpPr>
            <a:spLocks noGrp="1"/>
          </p:cNvSpPr>
          <p:nvPr>
            <p:ph type="sldNum" sz="quarter" idx="11"/>
          </p:nvPr>
        </p:nvSpPr>
        <p:spPr>
          <a:noFill/>
        </p:spPr>
        <p:txBody>
          <a:bodyPr/>
          <a:lstStyle/>
          <a:p>
            <a:fld id="{2A862105-440F-48BB-B913-533BF5608D4F}" type="slidenum">
              <a:rPr lang="he-IL" smtClean="0"/>
              <a:pPr/>
              <a:t>95</a:t>
            </a:fld>
            <a:endParaRPr lang="en-US" smtClean="0"/>
          </a:p>
        </p:txBody>
      </p:sp>
      <p:sp>
        <p:nvSpPr>
          <p:cNvPr id="99331" name="Rectangle 2"/>
          <p:cNvSpPr>
            <a:spLocks noGrp="1" noChangeArrowheads="1"/>
          </p:cNvSpPr>
          <p:nvPr>
            <p:ph type="title"/>
          </p:nvPr>
        </p:nvSpPr>
        <p:spPr>
          <a:xfrm>
            <a:off x="900113" y="0"/>
            <a:ext cx="7158037" cy="1412875"/>
          </a:xfrm>
        </p:spPr>
        <p:txBody>
          <a:bodyPr/>
          <a:lstStyle/>
          <a:p>
            <a:pPr eaLnBrk="1" hangingPunct="1"/>
            <a:r>
              <a:rPr lang="he-IL" smtClean="0"/>
              <a:t>תוקף חיצוני</a:t>
            </a:r>
            <a:endParaRPr lang="en-US" smtClean="0"/>
          </a:p>
        </p:txBody>
      </p:sp>
      <p:sp>
        <p:nvSpPr>
          <p:cNvPr id="283651" name="Rectangle 3"/>
          <p:cNvSpPr>
            <a:spLocks noGrp="1" noChangeArrowheads="1"/>
          </p:cNvSpPr>
          <p:nvPr>
            <p:ph type="body" idx="1"/>
          </p:nvPr>
        </p:nvSpPr>
        <p:spPr>
          <a:xfrm>
            <a:off x="971550" y="1700213"/>
            <a:ext cx="7661275" cy="4608512"/>
          </a:xfrm>
        </p:spPr>
        <p:txBody>
          <a:bodyPr/>
          <a:lstStyle/>
          <a:p>
            <a:pPr marL="342900" indent="-342900" algn="just" eaLnBrk="1" hangingPunct="1">
              <a:lnSpc>
                <a:spcPct val="90000"/>
              </a:lnSpc>
              <a:buFont typeface="Wingdings" pitchFamily="2" charset="2"/>
              <a:buNone/>
            </a:pPr>
            <a:r>
              <a:rPr lang="he-IL" sz="2800" smtClean="0"/>
              <a:t>תוקף חיצוני - היכולת להכליל את הממצאים מהמדגם על אוכלוסיות שונות ומצבים שונים. </a:t>
            </a:r>
          </a:p>
          <a:p>
            <a:pPr marL="342900" indent="-342900" algn="just" eaLnBrk="1" hangingPunct="1">
              <a:lnSpc>
                <a:spcPct val="90000"/>
              </a:lnSpc>
              <a:buFont typeface="Wingdings" pitchFamily="2" charset="2"/>
              <a:buNone/>
            </a:pPr>
            <a:r>
              <a:rPr lang="he-IL" sz="2800" smtClean="0"/>
              <a:t>פתרונות לבעיית ההכללה על אוכלוסיות שונות:</a:t>
            </a:r>
          </a:p>
          <a:p>
            <a:pPr marL="742950" lvl="1" indent="-285750" algn="just" eaLnBrk="1" hangingPunct="1">
              <a:lnSpc>
                <a:spcPct val="90000"/>
              </a:lnSpc>
              <a:buClr>
                <a:srgbClr val="0000FF"/>
              </a:buClr>
            </a:pPr>
            <a:r>
              <a:rPr lang="he-IL" sz="2400" b="1" smtClean="0"/>
              <a:t>לקחת מדגם גדול המייצג את כלל האוכלוסייה</a:t>
            </a:r>
            <a:r>
              <a:rPr lang="he-IL" sz="2400" smtClean="0"/>
              <a:t>, אף אוכלוסייה הטרוגנית (להקטין את הסיכוי לשונות מקרית כתוצאה מהבדלים גדולים בתוך האוכלוסייה). </a:t>
            </a:r>
          </a:p>
          <a:p>
            <a:pPr marL="742950" lvl="1" indent="-285750" algn="just" eaLnBrk="1" hangingPunct="1">
              <a:lnSpc>
                <a:spcPct val="90000"/>
              </a:lnSpc>
              <a:buClr>
                <a:srgbClr val="0000FF"/>
              </a:buClr>
            </a:pPr>
            <a:r>
              <a:rPr lang="he-IL" sz="2400" b="1" smtClean="0"/>
              <a:t>לצמצם את תחום ההכללה לאוכלוסיות מסוימות</a:t>
            </a:r>
            <a:r>
              <a:rPr lang="he-IL" sz="2400" smtClean="0"/>
              <a:t>, כלומר לכלול בניסוי נבדקים שנדגמו מתוך תת אוכלוסייה מוגדרת והומוגנית (במחיר הכללה לגבי אוכלוסיות אחרות).</a:t>
            </a:r>
          </a:p>
          <a:p>
            <a:pPr marL="742950" lvl="1" indent="-285750" algn="just" eaLnBrk="1" hangingPunct="1">
              <a:lnSpc>
                <a:spcPct val="90000"/>
              </a:lnSpc>
              <a:buClr>
                <a:srgbClr val="0000FF"/>
              </a:buClr>
            </a:pPr>
            <a:r>
              <a:rPr lang="he-IL" sz="2400" b="1" smtClean="0"/>
              <a:t>לערוך את הניסוי בשלב הראשון במדגם הומוגני מתת אוכלוסייה מסוימת ואח"כ לחזור עבור תתי אוכלוסיות רלוונטיות נוספות</a:t>
            </a:r>
            <a:r>
              <a:rPr lang="he-IL" sz="2400" smtClean="0"/>
              <a:t>.</a:t>
            </a: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83651">
                                            <p:txEl>
                                              <p:pRg st="0" end="0"/>
                                            </p:txEl>
                                          </p:spTgt>
                                        </p:tgtEl>
                                        <p:attrNameLst>
                                          <p:attrName>style.visibility</p:attrName>
                                        </p:attrNameLst>
                                      </p:cBhvr>
                                      <p:to>
                                        <p:strVal val="visible"/>
                                      </p:to>
                                    </p:set>
                                    <p:animEffect transition="in" filter="fade">
                                      <p:cBhvr>
                                        <p:cTn id="7" dur="2000"/>
                                        <p:tgtEl>
                                          <p:spTgt spid="283651">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283651">
                                            <p:txEl>
                                              <p:pRg st="1" end="1"/>
                                            </p:txEl>
                                          </p:spTgt>
                                        </p:tgtEl>
                                        <p:attrNameLst>
                                          <p:attrName>style.visibility</p:attrName>
                                        </p:attrNameLst>
                                      </p:cBhvr>
                                      <p:to>
                                        <p:strVal val="visible"/>
                                      </p:to>
                                    </p:set>
                                    <p:animEffect transition="in" filter="fade">
                                      <p:cBhvr>
                                        <p:cTn id="11" dur="2000"/>
                                        <p:tgtEl>
                                          <p:spTgt spid="283651">
                                            <p:txEl>
                                              <p:pRg st="1" end="1"/>
                                            </p:txEl>
                                          </p:spTgt>
                                        </p:tgtEl>
                                      </p:cBhvr>
                                    </p:animEffect>
                                  </p:childTnLst>
                                </p:cTn>
                              </p:par>
                            </p:childTnLst>
                          </p:cTn>
                        </p:par>
                        <p:par>
                          <p:cTn id="12" fill="hold" nodeType="afterGroup">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83651">
                                            <p:txEl>
                                              <p:pRg st="2" end="2"/>
                                            </p:txEl>
                                          </p:spTgt>
                                        </p:tgtEl>
                                        <p:attrNameLst>
                                          <p:attrName>style.visibility</p:attrName>
                                        </p:attrNameLst>
                                      </p:cBhvr>
                                      <p:to>
                                        <p:strVal val="visible"/>
                                      </p:to>
                                    </p:set>
                                    <p:animEffect transition="in" filter="fade">
                                      <p:cBhvr>
                                        <p:cTn id="15" dur="2000"/>
                                        <p:tgtEl>
                                          <p:spTgt spid="283651">
                                            <p:txEl>
                                              <p:pRg st="2" end="2"/>
                                            </p:txEl>
                                          </p:spTgt>
                                        </p:tgtEl>
                                      </p:cBhvr>
                                    </p:animEffect>
                                  </p:childTnLst>
                                </p:cTn>
                              </p:par>
                            </p:childTnLst>
                          </p:cTn>
                        </p:par>
                        <p:par>
                          <p:cTn id="16" fill="hold" nodeType="afterGroup">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83651">
                                            <p:txEl>
                                              <p:pRg st="3" end="3"/>
                                            </p:txEl>
                                          </p:spTgt>
                                        </p:tgtEl>
                                        <p:attrNameLst>
                                          <p:attrName>style.visibility</p:attrName>
                                        </p:attrNameLst>
                                      </p:cBhvr>
                                      <p:to>
                                        <p:strVal val="visible"/>
                                      </p:to>
                                    </p:set>
                                    <p:animEffect transition="in" filter="fade">
                                      <p:cBhvr>
                                        <p:cTn id="19" dur="2000"/>
                                        <p:tgtEl>
                                          <p:spTgt spid="283651">
                                            <p:txEl>
                                              <p:pRg st="3" end="3"/>
                                            </p:txEl>
                                          </p:spTgt>
                                        </p:tgtEl>
                                      </p:cBhvr>
                                    </p:animEffect>
                                  </p:childTnLst>
                                </p:cTn>
                              </p:par>
                            </p:childTnLst>
                          </p:cTn>
                        </p:par>
                        <p:par>
                          <p:cTn id="20" fill="hold" nodeType="afterGroup">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283651">
                                            <p:txEl>
                                              <p:pRg st="4" end="4"/>
                                            </p:txEl>
                                          </p:spTgt>
                                        </p:tgtEl>
                                        <p:attrNameLst>
                                          <p:attrName>style.visibility</p:attrName>
                                        </p:attrNameLst>
                                      </p:cBhvr>
                                      <p:to>
                                        <p:strVal val="visible"/>
                                      </p:to>
                                    </p:set>
                                    <p:animEffect transition="in" filter="fade">
                                      <p:cBhvr>
                                        <p:cTn id="23" dur="2000"/>
                                        <p:tgtEl>
                                          <p:spTgt spid="2836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1" grpId="0" build="p" autoUpdateAnimBg="0"/>
    </p:bldLst>
  </p:timing>
</p:sld>
</file>

<file path=ppt/slides/slide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Slide Number Placeholder 4"/>
          <p:cNvSpPr>
            <a:spLocks noGrp="1"/>
          </p:cNvSpPr>
          <p:nvPr>
            <p:ph type="sldNum" sz="quarter" idx="11"/>
          </p:nvPr>
        </p:nvSpPr>
        <p:spPr>
          <a:noFill/>
        </p:spPr>
        <p:txBody>
          <a:bodyPr/>
          <a:lstStyle/>
          <a:p>
            <a:fld id="{BDD770D8-1C9D-4EFE-A094-7EE9833F7241}" type="slidenum">
              <a:rPr lang="he-IL" smtClean="0"/>
              <a:pPr/>
              <a:t>96</a:t>
            </a:fld>
            <a:endParaRPr lang="en-US" smtClean="0"/>
          </a:p>
        </p:txBody>
      </p:sp>
      <p:sp>
        <p:nvSpPr>
          <p:cNvPr id="100355" name="Rectangle 2"/>
          <p:cNvSpPr>
            <a:spLocks noGrp="1" noChangeArrowheads="1"/>
          </p:cNvSpPr>
          <p:nvPr>
            <p:ph type="title"/>
          </p:nvPr>
        </p:nvSpPr>
        <p:spPr>
          <a:xfrm>
            <a:off x="684213" y="0"/>
            <a:ext cx="7158037" cy="1412875"/>
          </a:xfrm>
        </p:spPr>
        <p:txBody>
          <a:bodyPr/>
          <a:lstStyle/>
          <a:p>
            <a:pPr eaLnBrk="1" hangingPunct="1"/>
            <a:r>
              <a:rPr lang="he-IL" smtClean="0"/>
              <a:t>תוקף פנימי / תוקף נראה</a:t>
            </a:r>
            <a:endParaRPr lang="en-US" smtClean="0"/>
          </a:p>
        </p:txBody>
      </p:sp>
      <p:sp>
        <p:nvSpPr>
          <p:cNvPr id="336899" name="Rectangle 3"/>
          <p:cNvSpPr>
            <a:spLocks noGrp="1" noChangeArrowheads="1"/>
          </p:cNvSpPr>
          <p:nvPr>
            <p:ph type="body" idx="1"/>
          </p:nvPr>
        </p:nvSpPr>
        <p:spPr/>
        <p:txBody>
          <a:bodyPr/>
          <a:lstStyle/>
          <a:p>
            <a:pPr marL="342900" indent="-342900" algn="just" eaLnBrk="1" hangingPunct="1">
              <a:buFont typeface="Wingdings" pitchFamily="2" charset="2"/>
              <a:buNone/>
            </a:pPr>
            <a:r>
              <a:rPr lang="he-IL" smtClean="0"/>
              <a:t>תוקף פנימי – בדיקה של התקפות בתנאי מעבדה (נטרול גורמים שיכולים להתערב). ייתכן תוקף פנימי ללא תוקף חיצוני אך לא ייתכן תוקף חיצוני ללא תוקף פנימי. יש להתחיל עם התוקף הפנימי ואח"כ לבדוק תוקף חיצוני.</a:t>
            </a:r>
          </a:p>
          <a:p>
            <a:pPr marL="342900" indent="-342900" algn="just" eaLnBrk="1" hangingPunct="1">
              <a:buFont typeface="Wingdings" pitchFamily="2" charset="2"/>
              <a:buNone/>
            </a:pPr>
            <a:r>
              <a:rPr lang="he-IL" smtClean="0"/>
              <a:t>תוקף נראה – עד כמה המבחן 'נראה' תקף לנבחנים. לא תוקף במובן הטכני של המילה. מבחן עם תוקף נראה נמוך עלול לגרום לחוסר שיתוף פעולה. </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36899">
                                            <p:txEl>
                                              <p:pRg st="0" end="0"/>
                                            </p:txEl>
                                          </p:spTgt>
                                        </p:tgtEl>
                                        <p:attrNameLst>
                                          <p:attrName>style.visibility</p:attrName>
                                        </p:attrNameLst>
                                      </p:cBhvr>
                                      <p:to>
                                        <p:strVal val="visible"/>
                                      </p:to>
                                    </p:set>
                                    <p:animEffect transition="in" filter="fade">
                                      <p:cBhvr>
                                        <p:cTn id="7" dur="2000"/>
                                        <p:tgtEl>
                                          <p:spTgt spid="336899">
                                            <p:txEl>
                                              <p:pRg st="0" end="0"/>
                                            </p:txEl>
                                          </p:spTgt>
                                        </p:tgtEl>
                                      </p:cBhvr>
                                    </p:animEffect>
                                  </p:childTnLst>
                                </p:cTn>
                              </p:par>
                            </p:childTnLst>
                          </p:cTn>
                        </p:par>
                        <p:par>
                          <p:cTn id="8" fill="hold" nodeType="afterGroup">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36899">
                                            <p:txEl>
                                              <p:pRg st="1" end="1"/>
                                            </p:txEl>
                                          </p:spTgt>
                                        </p:tgtEl>
                                        <p:attrNameLst>
                                          <p:attrName>style.visibility</p:attrName>
                                        </p:attrNameLst>
                                      </p:cBhvr>
                                      <p:to>
                                        <p:strVal val="visible"/>
                                      </p:to>
                                    </p:set>
                                    <p:animEffect transition="in" filter="fade">
                                      <p:cBhvr>
                                        <p:cTn id="11" dur="2000"/>
                                        <p:tgtEl>
                                          <p:spTgt spid="3368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6899" grpId="0" build="p" autoUpdateAnimBg="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ctrTitle"/>
          </p:nvPr>
        </p:nvSpPr>
        <p:spPr/>
        <p:txBody>
          <a:bodyPr/>
          <a:lstStyle/>
          <a:p>
            <a:pPr algn="ctr" eaLnBrk="1" hangingPunct="1"/>
            <a:r>
              <a:rPr lang="he-IL" smtClean="0"/>
              <a:t>נושא 8: בניית שאלונים</a:t>
            </a:r>
            <a:endParaRPr lang="en-US" smtClean="0"/>
          </a:p>
        </p:txBody>
      </p:sp>
      <p:sp>
        <p:nvSpPr>
          <p:cNvPr id="282627" name="Rectangle 3"/>
          <p:cNvSpPr>
            <a:spLocks noGrp="1" noChangeArrowheads="1"/>
          </p:cNvSpPr>
          <p:nvPr>
            <p:ph type="subTitle" idx="1"/>
          </p:nvPr>
        </p:nvSpPr>
        <p:spPr>
          <a:xfrm>
            <a:off x="0" y="2852738"/>
            <a:ext cx="8064500" cy="2736850"/>
          </a:xfrm>
        </p:spPr>
        <p:txBody>
          <a:bodyPr/>
          <a:lstStyle/>
          <a:p>
            <a:pPr eaLnBrk="1" hangingPunct="1">
              <a:lnSpc>
                <a:spcPct val="90000"/>
              </a:lnSpc>
              <a:buClr>
                <a:schemeClr val="tx1"/>
              </a:buClr>
              <a:buFont typeface="Wingdings" pitchFamily="2" charset="2"/>
              <a:buChar char="r"/>
            </a:pPr>
            <a:r>
              <a:rPr lang="he-IL" sz="2800" smtClean="0"/>
              <a:t> שאלון מובנה / לא מובנה.</a:t>
            </a:r>
          </a:p>
          <a:p>
            <a:pPr eaLnBrk="1" hangingPunct="1">
              <a:lnSpc>
                <a:spcPct val="90000"/>
              </a:lnSpc>
              <a:buClr>
                <a:schemeClr val="tx1"/>
              </a:buClr>
              <a:buFont typeface="Wingdings" pitchFamily="2" charset="2"/>
              <a:buChar char="r"/>
            </a:pPr>
            <a:r>
              <a:rPr lang="he-IL" sz="2800" smtClean="0"/>
              <a:t> שלבים בבניית שאלון.</a:t>
            </a:r>
          </a:p>
          <a:p>
            <a:pPr eaLnBrk="1" hangingPunct="1">
              <a:lnSpc>
                <a:spcPct val="90000"/>
              </a:lnSpc>
              <a:buClr>
                <a:schemeClr val="tx1"/>
              </a:buClr>
              <a:buFont typeface="Wingdings" pitchFamily="2" charset="2"/>
              <a:buChar char="r"/>
            </a:pPr>
            <a:endParaRPr lang="he-IL"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282627">
                                            <p:txEl>
                                              <p:pRg st="0" end="0"/>
                                            </p:txEl>
                                          </p:spTgt>
                                        </p:tgtEl>
                                        <p:attrNameLst>
                                          <p:attrName>style.visibility</p:attrName>
                                        </p:attrNameLst>
                                      </p:cBhvr>
                                      <p:to>
                                        <p:strVal val="visible"/>
                                      </p:to>
                                    </p:set>
                                    <p:anim calcmode="lin" valueType="num">
                                      <p:cBhvr>
                                        <p:cTn id="7" dur="1000" fill="hold"/>
                                        <p:tgtEl>
                                          <p:spTgt spid="28262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8262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8262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82627">
                                            <p:txEl>
                                              <p:pRg st="1" end="1"/>
                                            </p:txEl>
                                          </p:spTgt>
                                        </p:tgtEl>
                                        <p:attrNameLst>
                                          <p:attrName>style.visibility</p:attrName>
                                        </p:attrNameLst>
                                      </p:cBhvr>
                                      <p:to>
                                        <p:strVal val="visible"/>
                                      </p:to>
                                    </p:set>
                                    <p:anim calcmode="lin" valueType="num">
                                      <p:cBhvr>
                                        <p:cTn id="14" dur="1000" fill="hold"/>
                                        <p:tgtEl>
                                          <p:spTgt spid="282627">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8262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826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2627" grpId="0" build="p"/>
    </p:bldLst>
  </p:timing>
</p:sld>
</file>

<file path=ppt/slides/slide9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Slide Number Placeholder 5"/>
          <p:cNvSpPr>
            <a:spLocks noGrp="1"/>
          </p:cNvSpPr>
          <p:nvPr>
            <p:ph type="sldNum" sz="quarter" idx="11"/>
          </p:nvPr>
        </p:nvSpPr>
        <p:spPr>
          <a:noFill/>
        </p:spPr>
        <p:txBody>
          <a:bodyPr/>
          <a:lstStyle/>
          <a:p>
            <a:fld id="{A6F79AEC-8451-4DC5-8223-3980F3B8E3E7}" type="slidenum">
              <a:rPr lang="he-IL" smtClean="0"/>
              <a:pPr/>
              <a:t>98</a:t>
            </a:fld>
            <a:endParaRPr lang="en-US" smtClean="0"/>
          </a:p>
        </p:txBody>
      </p:sp>
      <p:sp>
        <p:nvSpPr>
          <p:cNvPr id="102403" name="Rectangle 2"/>
          <p:cNvSpPr>
            <a:spLocks noGrp="1" noChangeArrowheads="1"/>
          </p:cNvSpPr>
          <p:nvPr>
            <p:ph type="title"/>
          </p:nvPr>
        </p:nvSpPr>
        <p:spPr>
          <a:xfrm>
            <a:off x="755650" y="0"/>
            <a:ext cx="7158038" cy="1412875"/>
          </a:xfrm>
        </p:spPr>
        <p:txBody>
          <a:bodyPr/>
          <a:lstStyle/>
          <a:p>
            <a:pPr eaLnBrk="1" hangingPunct="1"/>
            <a:r>
              <a:rPr lang="he-IL" smtClean="0"/>
              <a:t>שאלון: מובנה / לא מובנה</a:t>
            </a:r>
            <a:endParaRPr lang="en-US" smtClean="0"/>
          </a:p>
        </p:txBody>
      </p:sp>
      <p:sp>
        <p:nvSpPr>
          <p:cNvPr id="291843" name="Rectangle 3"/>
          <p:cNvSpPr>
            <a:spLocks noGrp="1" noChangeArrowheads="1"/>
          </p:cNvSpPr>
          <p:nvPr>
            <p:ph type="body" sz="half" idx="1"/>
          </p:nvPr>
        </p:nvSpPr>
        <p:spPr>
          <a:xfrm>
            <a:off x="539750" y="1700213"/>
            <a:ext cx="8027988" cy="4824412"/>
          </a:xfrm>
        </p:spPr>
        <p:txBody>
          <a:bodyPr/>
          <a:lstStyle/>
          <a:p>
            <a:pPr marL="342900" indent="-342900" algn="just" eaLnBrk="1" hangingPunct="1">
              <a:lnSpc>
                <a:spcPct val="90000"/>
              </a:lnSpc>
              <a:buClr>
                <a:srgbClr val="0000FF"/>
              </a:buClr>
              <a:buFont typeface="Wingdings" pitchFamily="2" charset="2"/>
              <a:buChar char="r"/>
            </a:pPr>
            <a:r>
              <a:rPr lang="he-IL" sz="2200" smtClean="0"/>
              <a:t> שאלון מובנה – הקפדה על סדר השאלות וניסוחן.</a:t>
            </a:r>
          </a:p>
          <a:p>
            <a:pPr marL="342900" indent="-342900" algn="just" eaLnBrk="1" hangingPunct="1">
              <a:lnSpc>
                <a:spcPct val="90000"/>
              </a:lnSpc>
              <a:buClr>
                <a:srgbClr val="0000FF"/>
              </a:buClr>
              <a:buFont typeface="Wingdings" pitchFamily="2" charset="2"/>
              <a:buNone/>
            </a:pPr>
            <a:r>
              <a:rPr lang="he-IL" sz="2200" smtClean="0"/>
              <a:t>יתרונות:</a:t>
            </a:r>
          </a:p>
          <a:p>
            <a:pPr marL="742950" lvl="1" indent="-285750" algn="just" eaLnBrk="1" hangingPunct="1">
              <a:lnSpc>
                <a:spcPct val="90000"/>
              </a:lnSpc>
              <a:buClr>
                <a:srgbClr val="0000FF"/>
              </a:buClr>
              <a:buSzPct val="100000"/>
            </a:pPr>
            <a:r>
              <a:rPr lang="he-IL" sz="2000" smtClean="0"/>
              <a:t>מיצוי עולם התוכן / עולמות התוכן שהוגדרו לבדיקה.</a:t>
            </a:r>
          </a:p>
          <a:p>
            <a:pPr marL="742950" lvl="1" indent="-285750" algn="just" eaLnBrk="1" hangingPunct="1">
              <a:lnSpc>
                <a:spcPct val="90000"/>
              </a:lnSpc>
              <a:buClr>
                <a:srgbClr val="0000FF"/>
              </a:buClr>
              <a:buSzPct val="100000"/>
            </a:pPr>
            <a:r>
              <a:rPr lang="he-IL" sz="2000" smtClean="0"/>
              <a:t>אפשרות חזרה קלה.</a:t>
            </a:r>
          </a:p>
          <a:p>
            <a:pPr marL="742950" lvl="1" indent="-285750" algn="just" eaLnBrk="1" hangingPunct="1">
              <a:lnSpc>
                <a:spcPct val="90000"/>
              </a:lnSpc>
              <a:buClr>
                <a:srgbClr val="0000FF"/>
              </a:buClr>
              <a:buSzPct val="100000"/>
            </a:pPr>
            <a:r>
              <a:rPr lang="he-IL" sz="2000" smtClean="0"/>
              <a:t>תלות מזערית בין התשובות לבין אופיו אישיות והתנהגותו של המראיין (בד"כ מראיין פסיבי). אובייקטיביות.</a:t>
            </a:r>
          </a:p>
          <a:p>
            <a:pPr marL="742950" lvl="1" indent="-285750" algn="just" eaLnBrk="1" hangingPunct="1">
              <a:lnSpc>
                <a:spcPct val="90000"/>
              </a:lnSpc>
              <a:buClr>
                <a:srgbClr val="0000FF"/>
              </a:buClr>
              <a:buSzPct val="100000"/>
            </a:pPr>
            <a:r>
              <a:rPr lang="he-IL" sz="2000" smtClean="0"/>
              <a:t>משאבי זמן וכסף מועטים:</a:t>
            </a:r>
          </a:p>
          <a:p>
            <a:pPr marL="1085850" lvl="2" indent="-228600" algn="just" eaLnBrk="1" hangingPunct="1">
              <a:lnSpc>
                <a:spcPct val="90000"/>
              </a:lnSpc>
              <a:buClr>
                <a:srgbClr val="0000FF"/>
              </a:buClr>
              <a:buSzPct val="100000"/>
              <a:buFont typeface="Wingdings" pitchFamily="2" charset="2"/>
              <a:buChar char="r"/>
            </a:pPr>
            <a:r>
              <a:rPr lang="he-IL" sz="1600" smtClean="0"/>
              <a:t> לא נדרש כוח אדם מיומן להעברה. </a:t>
            </a:r>
          </a:p>
          <a:p>
            <a:pPr marL="1085850" lvl="2" indent="-228600" algn="just" eaLnBrk="1" hangingPunct="1">
              <a:lnSpc>
                <a:spcPct val="90000"/>
              </a:lnSpc>
              <a:buClr>
                <a:srgbClr val="0000FF"/>
              </a:buClr>
              <a:buSzPct val="100000"/>
              <a:buFont typeface="Wingdings" pitchFamily="2" charset="2"/>
              <a:buChar char="r"/>
            </a:pPr>
            <a:r>
              <a:rPr lang="he-IL" sz="1600" smtClean="0"/>
              <a:t> אפשרות להעברה קבוצתית.</a:t>
            </a:r>
          </a:p>
          <a:p>
            <a:pPr marL="342900" indent="-342900" algn="just" eaLnBrk="1" hangingPunct="1">
              <a:lnSpc>
                <a:spcPct val="90000"/>
              </a:lnSpc>
              <a:buClr>
                <a:srgbClr val="0000FF"/>
              </a:buClr>
              <a:buSzPct val="100000"/>
              <a:buFont typeface="Wingdings" pitchFamily="2" charset="2"/>
              <a:buNone/>
            </a:pPr>
            <a:r>
              <a:rPr lang="he-IL" sz="2000" smtClean="0"/>
              <a:t>חסרונות:</a:t>
            </a:r>
          </a:p>
          <a:p>
            <a:pPr marL="742950" lvl="1" indent="-285750" algn="just" eaLnBrk="1" hangingPunct="1">
              <a:lnSpc>
                <a:spcPct val="90000"/>
              </a:lnSpc>
              <a:buSzPct val="80000"/>
              <a:buFont typeface="Wingdings 2" pitchFamily="18" charset="2"/>
              <a:buChar char="N"/>
            </a:pPr>
            <a:r>
              <a:rPr lang="he-IL" sz="2000" smtClean="0"/>
              <a:t>פחות ירידה לפרטים.</a:t>
            </a:r>
          </a:p>
          <a:p>
            <a:pPr marL="742950" lvl="1" indent="-285750" algn="just" eaLnBrk="1" hangingPunct="1">
              <a:lnSpc>
                <a:spcPct val="90000"/>
              </a:lnSpc>
              <a:buSzPct val="80000"/>
              <a:buFont typeface="Wingdings 2" pitchFamily="18" charset="2"/>
              <a:buChar char="N"/>
            </a:pPr>
            <a:r>
              <a:rPr lang="he-IL" sz="2000" smtClean="0"/>
              <a:t>אין פתיחות לכיוונים חדשים ובלתי ידועים.</a:t>
            </a:r>
          </a:p>
          <a:p>
            <a:pPr marL="742950" lvl="1" indent="-285750" algn="just" eaLnBrk="1" hangingPunct="1">
              <a:lnSpc>
                <a:spcPct val="90000"/>
              </a:lnSpc>
            </a:pPr>
            <a:endParaRPr lang="he-IL" sz="2000" smtClean="0"/>
          </a:p>
          <a:p>
            <a:pPr marL="742950" lvl="1" indent="-285750" algn="just" eaLnBrk="1" hangingPunct="1">
              <a:lnSpc>
                <a:spcPct val="90000"/>
              </a:lnSpc>
              <a:buFont typeface="Wingdings" pitchFamily="2" charset="2"/>
              <a:buNone/>
            </a:pPr>
            <a:r>
              <a:rPr lang="he-IL" sz="2500" smtClean="0"/>
              <a:t>מתי תעדיפו שאלון מובנה ומתי שאלון לא מובנה?</a:t>
            </a:r>
            <a:endParaRPr lang="en-US" sz="25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1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9184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9184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9184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9184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29184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29184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291843">
                                            <p:txEl>
                                              <p:pRg st="7" end="7"/>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9184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29184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291843">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29184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3" grpId="0" build="p" autoUpdateAnimBg="0"/>
    </p:bldLst>
  </p:timing>
</p:sld>
</file>

<file path=ppt/slides/slide9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6" name="Slide Number Placeholder 5"/>
          <p:cNvSpPr>
            <a:spLocks noGrp="1"/>
          </p:cNvSpPr>
          <p:nvPr>
            <p:ph type="sldNum" sz="quarter" idx="11"/>
          </p:nvPr>
        </p:nvSpPr>
        <p:spPr>
          <a:noFill/>
        </p:spPr>
        <p:txBody>
          <a:bodyPr/>
          <a:lstStyle/>
          <a:p>
            <a:fld id="{150EDCB7-AF5A-4E5D-942A-EEF1BB9AD070}" type="slidenum">
              <a:rPr lang="he-IL" smtClean="0"/>
              <a:pPr/>
              <a:t>99</a:t>
            </a:fld>
            <a:endParaRPr lang="en-US" smtClean="0"/>
          </a:p>
        </p:txBody>
      </p:sp>
      <p:sp>
        <p:nvSpPr>
          <p:cNvPr id="103427" name="Rectangle 2"/>
          <p:cNvSpPr>
            <a:spLocks noGrp="1" noChangeArrowheads="1"/>
          </p:cNvSpPr>
          <p:nvPr>
            <p:ph type="title"/>
          </p:nvPr>
        </p:nvSpPr>
        <p:spPr>
          <a:xfrm>
            <a:off x="755650" y="0"/>
            <a:ext cx="7158038" cy="1412875"/>
          </a:xfrm>
        </p:spPr>
        <p:txBody>
          <a:bodyPr/>
          <a:lstStyle/>
          <a:p>
            <a:pPr eaLnBrk="1" hangingPunct="1"/>
            <a:r>
              <a:rPr lang="he-IL" smtClean="0"/>
              <a:t>שלבים בבניית שאלון</a:t>
            </a:r>
            <a:endParaRPr lang="en-US" smtClean="0"/>
          </a:p>
        </p:txBody>
      </p:sp>
      <p:sp>
        <p:nvSpPr>
          <p:cNvPr id="292867" name="Rectangle 3"/>
          <p:cNvSpPr>
            <a:spLocks noGrp="1" noChangeArrowheads="1"/>
          </p:cNvSpPr>
          <p:nvPr>
            <p:ph type="body" sz="half" idx="1"/>
          </p:nvPr>
        </p:nvSpPr>
        <p:spPr>
          <a:xfrm>
            <a:off x="571500" y="1571625"/>
            <a:ext cx="8027988" cy="2857500"/>
          </a:xfrm>
        </p:spPr>
        <p:txBody>
          <a:bodyPr>
            <a:normAutofit/>
          </a:bodyPr>
          <a:lstStyle/>
          <a:p>
            <a:pPr marL="495300" indent="-495300" algn="just" eaLnBrk="1" hangingPunct="1">
              <a:lnSpc>
                <a:spcPct val="90000"/>
              </a:lnSpc>
              <a:buClr>
                <a:srgbClr val="0000FF"/>
              </a:buClr>
              <a:buFont typeface="Wingdings" pitchFamily="2" charset="2"/>
              <a:buChar char="q"/>
              <a:defRPr/>
            </a:pPr>
            <a:r>
              <a:rPr lang="he-IL" sz="2200" dirty="0" smtClean="0"/>
              <a:t>עולמות התוכן הרלוונטיים לשאלות המחקר והשערותיו.</a:t>
            </a:r>
          </a:p>
          <a:p>
            <a:pPr marL="893763" lvl="1" indent="-350838" algn="just" eaLnBrk="1" hangingPunct="1">
              <a:lnSpc>
                <a:spcPct val="90000"/>
              </a:lnSpc>
              <a:buClr>
                <a:srgbClr val="0000FF"/>
              </a:buClr>
              <a:defRPr/>
            </a:pPr>
            <a:r>
              <a:rPr lang="he-IL" sz="1800" dirty="0" smtClean="0"/>
              <a:t>עולמות תוכן ותתי עולמות תוכן [תוקף תוכן].</a:t>
            </a:r>
          </a:p>
          <a:p>
            <a:pPr marL="893763" lvl="1" indent="-350838" algn="just" eaLnBrk="1" hangingPunct="1">
              <a:lnSpc>
                <a:spcPct val="90000"/>
              </a:lnSpc>
              <a:buClr>
                <a:srgbClr val="0000FF"/>
              </a:buClr>
              <a:defRPr/>
            </a:pPr>
            <a:r>
              <a:rPr lang="he-IL" sz="1800" dirty="0" smtClean="0"/>
              <a:t>שאלות הממצות ומקיפות את עולמות התוכן.</a:t>
            </a:r>
          </a:p>
          <a:p>
            <a:pPr marL="1257300" lvl="1" indent="-455613" algn="just" eaLnBrk="1" hangingPunct="1">
              <a:lnSpc>
                <a:spcPct val="90000"/>
              </a:lnSpc>
              <a:buFont typeface="Wingdings" pitchFamily="2" charset="2"/>
              <a:buNone/>
              <a:defRPr/>
            </a:pPr>
            <a:endParaRPr lang="en-US" sz="1800" dirty="0" smtClean="0"/>
          </a:p>
        </p:txBody>
      </p:sp>
      <p:graphicFrame>
        <p:nvGraphicFramePr>
          <p:cNvPr id="5" name="Group 41"/>
          <p:cNvGraphicFramePr>
            <a:graphicFrameLocks noGrp="1"/>
          </p:cNvGraphicFramePr>
          <p:nvPr/>
        </p:nvGraphicFramePr>
        <p:xfrm>
          <a:off x="357188" y="3325813"/>
          <a:ext cx="2643187" cy="1617662"/>
        </p:xfrm>
        <a:graphic>
          <a:graphicData uri="http://schemas.openxmlformats.org/drawingml/2006/table">
            <a:tbl>
              <a:tblPr rtl="1"/>
              <a:tblGrid>
                <a:gridCol w="1323051"/>
                <a:gridCol w="1320136"/>
              </a:tblGrid>
              <a:tr h="337585">
                <a:tc gridSpan="2">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600" b="1" i="0" u="none" strike="noStrike" cap="none" normalizeH="0" baseline="0" dirty="0" smtClean="0">
                          <a:ln>
                            <a:noFill/>
                          </a:ln>
                          <a:solidFill>
                            <a:schemeClr val="tx1"/>
                          </a:solidFill>
                          <a:effectLst/>
                          <a:latin typeface="Times New Roman" pitchFamily="18" charset="0"/>
                          <a:cs typeface="Times New Roman" pitchFamily="18" charset="0"/>
                        </a:rPr>
                        <a:t>נושא נמדד: הישגים בחשבון</a:t>
                      </a:r>
                      <a:endParaRPr kumimoji="0" lang="en-US" sz="16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90001" marR="90001" marT="46820" marB="46820"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hMerge="1">
                  <a:txBody>
                    <a:bodyPr/>
                    <a:lstStyle/>
                    <a:p>
                      <a:pPr rtl="1"/>
                      <a:endParaRPr lang="he-IL"/>
                    </a:p>
                  </a:txBody>
                  <a:tcPr/>
                </a:tc>
              </a:tr>
              <a:tr h="319225">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400" b="1" i="0" u="none" strike="noStrike" cap="none" normalizeH="0" baseline="0" dirty="0" smtClean="0">
                          <a:ln>
                            <a:noFill/>
                          </a:ln>
                          <a:solidFill>
                            <a:schemeClr val="tx1"/>
                          </a:solidFill>
                          <a:effectLst/>
                          <a:latin typeface="Times New Roman" pitchFamily="18" charset="0"/>
                          <a:cs typeface="Times New Roman" pitchFamily="18" charset="0"/>
                        </a:rPr>
                        <a:t>תחומים</a:t>
                      </a:r>
                      <a:endParaRPr kumimoji="0" lang="en-US" sz="14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90001" marR="90001" marT="46820" marB="4682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400" b="1" i="0" u="none" strike="noStrike" cap="none" normalizeH="0" baseline="0" smtClean="0">
                          <a:ln>
                            <a:noFill/>
                          </a:ln>
                          <a:solidFill>
                            <a:schemeClr val="tx1"/>
                          </a:solidFill>
                          <a:effectLst/>
                          <a:latin typeface="Times New Roman" pitchFamily="18" charset="0"/>
                          <a:cs typeface="Times New Roman" pitchFamily="18" charset="0"/>
                        </a:rPr>
                        <a:t>פריטים [שאלות]</a:t>
                      </a:r>
                      <a:endParaRPr kumimoji="0" lang="en-US" sz="1400" b="1" i="0" u="none" strike="noStrike" cap="none" normalizeH="0" baseline="0" smtClean="0">
                        <a:ln>
                          <a:noFill/>
                        </a:ln>
                        <a:solidFill>
                          <a:schemeClr val="tx1"/>
                        </a:solidFill>
                        <a:effectLst/>
                        <a:latin typeface="Times New Roman" pitchFamily="18" charset="0"/>
                        <a:cs typeface="Times New Roman" pitchFamily="18" charset="0"/>
                      </a:endParaRPr>
                    </a:p>
                  </a:txBody>
                  <a:tcPr marL="90001" marR="90001" marT="46820" marB="4682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1">
                        <a:alpha val="50000"/>
                      </a:schemeClr>
                    </a:solidFill>
                  </a:tcPr>
                </a:tc>
              </a:tr>
              <a:tr h="320813">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dirty="0" smtClean="0">
                          <a:ln>
                            <a:noFill/>
                          </a:ln>
                          <a:solidFill>
                            <a:schemeClr val="tx1"/>
                          </a:solidFill>
                          <a:effectLst/>
                          <a:latin typeface="Times New Roman" pitchFamily="18" charset="0"/>
                          <a:cs typeface="Times New Roman" pitchFamily="18" charset="0"/>
                        </a:rPr>
                        <a:t>חיבור חיסור</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41" marR="91441" marT="45740" marB="4574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1... 2... 3...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91441" marR="91441" marT="45740" marB="4574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19225">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dirty="0" smtClean="0">
                          <a:ln>
                            <a:noFill/>
                          </a:ln>
                          <a:solidFill>
                            <a:schemeClr val="tx1"/>
                          </a:solidFill>
                          <a:effectLst/>
                          <a:latin typeface="Times New Roman" pitchFamily="18" charset="0"/>
                          <a:cs typeface="Times New Roman" pitchFamily="18" charset="0"/>
                        </a:rPr>
                        <a:t>כפל וחילוק</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41" marR="91441" marT="45740" marB="4574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smtClean="0">
                          <a:ln>
                            <a:noFill/>
                          </a:ln>
                          <a:solidFill>
                            <a:schemeClr val="tx1"/>
                          </a:solidFill>
                          <a:effectLst/>
                          <a:latin typeface="Times New Roman" pitchFamily="18" charset="0"/>
                          <a:cs typeface="Times New Roman" pitchFamily="18" charset="0"/>
                        </a:rPr>
                        <a:t>1... 2... 3...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91441" marR="91441" marT="45740" marB="4574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20813">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dirty="0" smtClean="0">
                          <a:ln>
                            <a:noFill/>
                          </a:ln>
                          <a:solidFill>
                            <a:schemeClr val="tx1"/>
                          </a:solidFill>
                          <a:effectLst/>
                          <a:latin typeface="Times New Roman" pitchFamily="18" charset="0"/>
                          <a:cs typeface="Times New Roman" pitchFamily="18" charset="0"/>
                        </a:rPr>
                        <a:t>שברים</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41" marR="91441" marT="45740" marB="45740"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he-IL" sz="1400" b="0" i="0" u="none" strike="noStrike" cap="none" normalizeH="0" baseline="0" dirty="0" smtClean="0">
                          <a:ln>
                            <a:noFill/>
                          </a:ln>
                          <a:solidFill>
                            <a:schemeClr val="tx1"/>
                          </a:solidFill>
                          <a:effectLst/>
                          <a:latin typeface="Times New Roman" pitchFamily="18" charset="0"/>
                          <a:cs typeface="Times New Roman" pitchFamily="18" charset="0"/>
                        </a:rPr>
                        <a:t>1... 2... 3...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41" marR="91441" marT="45740" marB="45740"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6" name="Group 133"/>
          <p:cNvGraphicFramePr>
            <a:graphicFrameLocks/>
          </p:cNvGraphicFramePr>
          <p:nvPr/>
        </p:nvGraphicFramePr>
        <p:xfrm>
          <a:off x="3786188" y="3143250"/>
          <a:ext cx="4929187" cy="2163763"/>
        </p:xfrm>
        <a:graphic>
          <a:graphicData uri="http://schemas.openxmlformats.org/drawingml/2006/table">
            <a:tbl>
              <a:tblPr rtl="1"/>
              <a:tblGrid>
                <a:gridCol w="1071286"/>
                <a:gridCol w="946870"/>
                <a:gridCol w="804965"/>
                <a:gridCol w="832254"/>
                <a:gridCol w="664217"/>
                <a:gridCol w="609594"/>
              </a:tblGrid>
              <a:tr h="335231">
                <a:tc>
                  <a:txBody>
                    <a:bodyPr/>
                    <a:lstStyle/>
                    <a:p>
                      <a:pPr marL="0" marR="0" lvl="0" indent="0" algn="r"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he-IL"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gridSpan="4">
                  <a:txBody>
                    <a:bodyPr/>
                    <a:lstStyle/>
                    <a:p>
                      <a:pPr marL="0" marR="0" lvl="0" indent="0" algn="ctr"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600" b="1" i="0" u="sng" strike="noStrike" cap="none" normalizeH="0" baseline="0" dirty="0" smtClean="0">
                          <a:ln>
                            <a:noFill/>
                          </a:ln>
                          <a:solidFill>
                            <a:schemeClr val="tx1"/>
                          </a:solidFill>
                          <a:effectLst/>
                          <a:latin typeface="Times New Roman" pitchFamily="18" charset="0"/>
                          <a:cs typeface="Times New Roman" pitchFamily="18" charset="0"/>
                        </a:rPr>
                        <a:t>יעדי למידה</a:t>
                      </a:r>
                      <a:endParaRPr kumimoji="0" lang="en-US" sz="1600" b="1" i="0" u="sng" strike="noStrike" cap="none" normalizeH="0" baseline="0" dirty="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hMerge="1">
                  <a:txBody>
                    <a:bodyPr/>
                    <a:lstStyle/>
                    <a:p>
                      <a:pPr rtl="1"/>
                      <a:endParaRPr lang="he-IL"/>
                    </a:p>
                  </a:txBody>
                  <a:tcPr/>
                </a:tc>
                <a:tc hMerge="1">
                  <a:txBody>
                    <a:bodyPr/>
                    <a:lstStyle/>
                    <a:p>
                      <a:pPr rtl="1"/>
                      <a:endParaRPr lang="he-IL"/>
                    </a:p>
                  </a:txBody>
                  <a:tcPr/>
                </a:tc>
                <a:tc hMerge="1">
                  <a:txBody>
                    <a:bodyPr/>
                    <a:lstStyle/>
                    <a:p>
                      <a:pPr rtl="1"/>
                      <a:endParaRPr lang="he-IL"/>
                    </a:p>
                  </a:txBody>
                  <a:tcPr/>
                </a:tc>
                <a:tc>
                  <a:txBody>
                    <a:bodyPr/>
                    <a:lstStyle/>
                    <a:p>
                      <a:pPr marL="0" marR="0" lvl="0" indent="0" algn="r"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he-IL"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r>
              <a:tr h="457133">
                <a:tc>
                  <a:txBody>
                    <a:bodyPr/>
                    <a:lstStyle/>
                    <a:p>
                      <a:pPr marL="0" marR="0" lvl="0" indent="0" algn="r"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600" b="1" i="0" u="sng" strike="noStrike" cap="none" normalizeH="0" baseline="0" dirty="0" smtClean="0">
                          <a:ln>
                            <a:noFill/>
                          </a:ln>
                          <a:solidFill>
                            <a:schemeClr val="tx1"/>
                          </a:solidFill>
                          <a:effectLst/>
                          <a:latin typeface="Times New Roman" pitchFamily="18" charset="0"/>
                          <a:cs typeface="Times New Roman" pitchFamily="18" charset="0"/>
                        </a:rPr>
                        <a:t>תחומים</a:t>
                      </a:r>
                      <a:endParaRPr kumimoji="0" lang="en-US" sz="1600" b="1" i="0" u="sng" strike="noStrike" cap="none" normalizeH="0" baseline="0" dirty="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r"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1" i="0" u="none" strike="noStrike" cap="none" normalizeH="0" baseline="0" dirty="0" smtClean="0">
                          <a:ln>
                            <a:noFill/>
                          </a:ln>
                          <a:solidFill>
                            <a:srgbClr val="003399"/>
                          </a:solidFill>
                          <a:effectLst/>
                          <a:latin typeface="Times New Roman" pitchFamily="18" charset="0"/>
                          <a:cs typeface="Times New Roman" pitchFamily="18" charset="0"/>
                        </a:rPr>
                        <a:t>ביצוע פעולות</a:t>
                      </a:r>
                      <a:endParaRPr kumimoji="0" lang="en-US" sz="1200" b="1" i="0" u="none" strike="noStrike" cap="none" normalizeH="0" baseline="0" dirty="0" smtClean="0">
                        <a:ln>
                          <a:noFill/>
                        </a:ln>
                        <a:solidFill>
                          <a:srgbClr val="003399"/>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r"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tab pos="0" algn="l"/>
                        </a:tabLst>
                      </a:pPr>
                      <a:r>
                        <a:rPr kumimoji="0" lang="he-IL" sz="1200" b="1" i="0" u="none" strike="noStrike" cap="none" normalizeH="0" baseline="0" dirty="0" smtClean="0">
                          <a:ln>
                            <a:noFill/>
                          </a:ln>
                          <a:solidFill>
                            <a:srgbClr val="003399"/>
                          </a:solidFill>
                          <a:effectLst/>
                          <a:latin typeface="Times New Roman" pitchFamily="18" charset="0"/>
                          <a:cs typeface="Times New Roman" pitchFamily="18" charset="0"/>
                        </a:rPr>
                        <a:t>מבין מושגים</a:t>
                      </a:r>
                      <a:endParaRPr kumimoji="0" lang="en-US" sz="1200" b="1" i="0" u="none" strike="noStrike" cap="none" normalizeH="0" baseline="0" dirty="0" smtClean="0">
                        <a:ln>
                          <a:noFill/>
                        </a:ln>
                        <a:solidFill>
                          <a:srgbClr val="003399"/>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r"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1" i="0" u="none" strike="noStrike" cap="none" normalizeH="0" baseline="0" dirty="0" smtClean="0">
                          <a:ln>
                            <a:noFill/>
                          </a:ln>
                          <a:solidFill>
                            <a:srgbClr val="003399"/>
                          </a:solidFill>
                          <a:effectLst/>
                          <a:latin typeface="Times New Roman" pitchFamily="18" charset="0"/>
                          <a:cs typeface="Times New Roman" pitchFamily="18" charset="0"/>
                        </a:rPr>
                        <a:t>מיישם עקרונות</a:t>
                      </a:r>
                      <a:endParaRPr kumimoji="0" lang="en-US" sz="1200" b="1" i="0" u="none" strike="noStrike" cap="none" normalizeH="0" baseline="0" dirty="0" smtClean="0">
                        <a:ln>
                          <a:noFill/>
                        </a:ln>
                        <a:solidFill>
                          <a:srgbClr val="003399"/>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r"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1" i="0" u="none" strike="noStrike" cap="none" normalizeH="0" baseline="0" dirty="0" smtClean="0">
                          <a:ln>
                            <a:noFill/>
                          </a:ln>
                          <a:solidFill>
                            <a:srgbClr val="003399"/>
                          </a:solidFill>
                          <a:effectLst/>
                          <a:latin typeface="Times New Roman" pitchFamily="18" charset="0"/>
                          <a:cs typeface="Times New Roman" pitchFamily="18" charset="0"/>
                        </a:rPr>
                        <a:t>מפרש נתונים</a:t>
                      </a:r>
                      <a:endParaRPr kumimoji="0" lang="en-US" sz="1200" b="1" i="0" u="none" strike="noStrike" cap="none" normalizeH="0" baseline="0" dirty="0" smtClean="0">
                        <a:ln>
                          <a:noFill/>
                        </a:ln>
                        <a:solidFill>
                          <a:srgbClr val="003399"/>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r"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1" i="0" u="none" strike="noStrike" cap="none" normalizeH="0" baseline="0" dirty="0" smtClean="0">
                          <a:ln>
                            <a:noFill/>
                          </a:ln>
                          <a:solidFill>
                            <a:schemeClr val="tx1"/>
                          </a:solidFill>
                          <a:effectLst/>
                          <a:latin typeface="Times New Roman" pitchFamily="18" charset="0"/>
                          <a:cs typeface="Times New Roman" pitchFamily="18" charset="0"/>
                        </a:rPr>
                        <a:t>סך הכל</a:t>
                      </a:r>
                      <a:endParaRPr kumimoji="0" lang="en-US" sz="12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r>
              <a:tr h="274280">
                <a:tc>
                  <a:txBody>
                    <a:bodyPr/>
                    <a:lstStyle/>
                    <a:p>
                      <a:pPr marL="0" marR="0" lvl="0" indent="0" algn="r"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1" i="0" u="none" strike="noStrike" cap="none" normalizeH="0" baseline="0" dirty="0" smtClean="0">
                          <a:ln>
                            <a:noFill/>
                          </a:ln>
                          <a:solidFill>
                            <a:srgbClr val="003399"/>
                          </a:solidFill>
                          <a:effectLst/>
                          <a:latin typeface="Times New Roman" pitchFamily="18" charset="0"/>
                          <a:cs typeface="Times New Roman" pitchFamily="18" charset="0"/>
                        </a:rPr>
                        <a:t>חיבור חיסור</a:t>
                      </a:r>
                      <a:endParaRPr kumimoji="0" lang="en-US" sz="1200" b="1" i="0" u="none" strike="noStrike" cap="none" normalizeH="0" baseline="0" dirty="0" smtClean="0">
                        <a:ln>
                          <a:noFill/>
                        </a:ln>
                        <a:solidFill>
                          <a:srgbClr val="003399"/>
                        </a:solidFill>
                        <a:effectLst/>
                        <a:latin typeface="Times New Roman" pitchFamily="18" charset="0"/>
                        <a:cs typeface="Times New Roman" pitchFamily="18" charset="0"/>
                      </a:endParaRPr>
                    </a:p>
                  </a:txBody>
                  <a:tcPr marL="91439" marR="91439"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dist"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dist"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dist"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dist"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he-IL"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1" i="1" u="none" strike="noStrike" cap="none" normalizeH="0" baseline="0" smtClean="0">
                          <a:ln>
                            <a:noFill/>
                          </a:ln>
                          <a:solidFill>
                            <a:schemeClr val="tx1"/>
                          </a:solidFill>
                          <a:effectLst/>
                          <a:latin typeface="Times New Roman" pitchFamily="18" charset="0"/>
                          <a:cs typeface="Times New Roman" pitchFamily="18" charset="0"/>
                        </a:rPr>
                        <a:t>20%</a:t>
                      </a:r>
                      <a:endParaRPr kumimoji="0" lang="en-US" sz="1200" b="1" i="1" u="none" strike="noStrike" cap="none" normalizeH="0" baseline="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r>
              <a:tr h="274280">
                <a:tc>
                  <a:txBody>
                    <a:bodyPr/>
                    <a:lstStyle/>
                    <a:p>
                      <a:pPr marL="0" marR="0" lvl="0" indent="0" algn="r"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1" i="0" u="none" strike="noStrike" cap="none" normalizeH="0" baseline="0" dirty="0" smtClean="0">
                          <a:ln>
                            <a:noFill/>
                          </a:ln>
                          <a:solidFill>
                            <a:srgbClr val="003399"/>
                          </a:solidFill>
                          <a:effectLst/>
                          <a:latin typeface="Times New Roman" pitchFamily="18" charset="0"/>
                          <a:cs typeface="Times New Roman" pitchFamily="18" charset="0"/>
                        </a:rPr>
                        <a:t>כפל וחילוק</a:t>
                      </a:r>
                      <a:endParaRPr kumimoji="0" lang="en-US" sz="1200" b="1" i="0" u="none" strike="noStrike" cap="none" normalizeH="0" baseline="0" dirty="0" smtClean="0">
                        <a:ln>
                          <a:noFill/>
                        </a:ln>
                        <a:solidFill>
                          <a:srgbClr val="003399"/>
                        </a:solidFill>
                        <a:effectLst/>
                        <a:latin typeface="Times New Roman" pitchFamily="18" charset="0"/>
                        <a:cs typeface="Times New Roman" pitchFamily="18" charset="0"/>
                      </a:endParaRPr>
                    </a:p>
                  </a:txBody>
                  <a:tcPr marL="91439" marR="91439"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dist"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dist"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dist"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dist"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0" i="0" u="none" strike="noStrike" cap="none" normalizeH="0" baseline="0" dirty="0" smtClean="0">
                          <a:ln>
                            <a:noFill/>
                          </a:ln>
                          <a:solidFill>
                            <a:schemeClr val="tx1"/>
                          </a:solidFill>
                          <a:effectLst/>
                          <a:latin typeface="Times New Roman" pitchFamily="18" charset="0"/>
                          <a:cs typeface="Times New Roman" pitchFamily="18" charset="0"/>
                        </a:rPr>
                        <a:t>5%</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1" i="1" u="none" strike="noStrike" cap="none" normalizeH="0" baseline="0" smtClean="0">
                          <a:ln>
                            <a:noFill/>
                          </a:ln>
                          <a:solidFill>
                            <a:schemeClr val="tx1"/>
                          </a:solidFill>
                          <a:effectLst/>
                          <a:latin typeface="Times New Roman" pitchFamily="18" charset="0"/>
                          <a:cs typeface="Times New Roman" pitchFamily="18" charset="0"/>
                        </a:rPr>
                        <a:t>30%</a:t>
                      </a:r>
                      <a:endParaRPr kumimoji="0" lang="en-US" sz="1200" b="1" i="1" u="none" strike="noStrike" cap="none" normalizeH="0" baseline="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r>
              <a:tr h="274280">
                <a:tc>
                  <a:txBody>
                    <a:bodyPr/>
                    <a:lstStyle/>
                    <a:p>
                      <a:pPr marL="0" marR="0" lvl="0" indent="0" algn="r"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1" i="0" u="none" strike="noStrike" cap="none" normalizeH="0" baseline="0" dirty="0" smtClean="0">
                          <a:ln>
                            <a:noFill/>
                          </a:ln>
                          <a:solidFill>
                            <a:srgbClr val="003399"/>
                          </a:solidFill>
                          <a:effectLst/>
                          <a:latin typeface="Times New Roman" pitchFamily="18" charset="0"/>
                          <a:cs typeface="Times New Roman" pitchFamily="18" charset="0"/>
                        </a:rPr>
                        <a:t>שברים</a:t>
                      </a:r>
                      <a:endParaRPr kumimoji="0" lang="en-US" sz="1200" b="1" i="0" u="none" strike="noStrike" cap="none" normalizeH="0" baseline="0" dirty="0" smtClean="0">
                        <a:ln>
                          <a:noFill/>
                        </a:ln>
                        <a:solidFill>
                          <a:srgbClr val="003399"/>
                        </a:solidFill>
                        <a:effectLst/>
                        <a:latin typeface="Times New Roman" pitchFamily="18" charset="0"/>
                        <a:cs typeface="Times New Roman" pitchFamily="18" charset="0"/>
                      </a:endParaRPr>
                    </a:p>
                  </a:txBody>
                  <a:tcPr marL="91439" marR="91439"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dist"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dist"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dist"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dist"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0" i="0" u="none" strike="noStrike" cap="none" normalizeH="0" baseline="0" dirty="0" smtClean="0">
                          <a:ln>
                            <a:noFill/>
                          </a:ln>
                          <a:solidFill>
                            <a:schemeClr val="tx1"/>
                          </a:solidFill>
                          <a:effectLst/>
                          <a:latin typeface="Times New Roman" pitchFamily="18" charset="0"/>
                          <a:cs typeface="Times New Roman" pitchFamily="18" charset="0"/>
                        </a:rPr>
                        <a:t>5%</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1" i="1" u="none" strike="noStrike" cap="none" normalizeH="0" baseline="0" dirty="0" smtClean="0">
                          <a:ln>
                            <a:noFill/>
                          </a:ln>
                          <a:solidFill>
                            <a:schemeClr val="tx1"/>
                          </a:solidFill>
                          <a:effectLst/>
                          <a:latin typeface="Times New Roman" pitchFamily="18" charset="0"/>
                          <a:cs typeface="Times New Roman" pitchFamily="18" charset="0"/>
                        </a:rPr>
                        <a:t>30%</a:t>
                      </a:r>
                      <a:endParaRPr kumimoji="0" lang="en-US" sz="12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r>
              <a:tr h="274280">
                <a:tc>
                  <a:txBody>
                    <a:bodyPr/>
                    <a:lstStyle/>
                    <a:p>
                      <a:pPr marL="0" marR="0" lvl="0" indent="0" algn="r"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1" i="0" u="none" strike="noStrike" cap="none" normalizeH="0" baseline="0" dirty="0" smtClean="0">
                          <a:ln>
                            <a:noFill/>
                          </a:ln>
                          <a:solidFill>
                            <a:srgbClr val="003399"/>
                          </a:solidFill>
                          <a:effectLst/>
                          <a:latin typeface="Times New Roman" pitchFamily="18" charset="0"/>
                          <a:cs typeface="Times New Roman" pitchFamily="18" charset="0"/>
                        </a:rPr>
                        <a:t>...</a:t>
                      </a:r>
                      <a:endParaRPr kumimoji="0" lang="en-US" sz="1200" b="1" i="0" u="none" strike="noStrike" cap="none" normalizeH="0" baseline="0" dirty="0" smtClean="0">
                        <a:ln>
                          <a:noFill/>
                        </a:ln>
                        <a:solidFill>
                          <a:srgbClr val="003399"/>
                        </a:solidFill>
                        <a:effectLst/>
                        <a:latin typeface="Times New Roman" pitchFamily="18" charset="0"/>
                        <a:cs typeface="Times New Roman" pitchFamily="18" charset="0"/>
                      </a:endParaRPr>
                    </a:p>
                  </a:txBody>
                  <a:tcPr marL="91439" marR="91439"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dist"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0" i="0" u="none" strike="noStrike" cap="none" normalizeH="0" baseline="0" dirty="0" smtClean="0">
                          <a:ln>
                            <a:noFill/>
                          </a:ln>
                          <a:solidFill>
                            <a:schemeClr val="tx1"/>
                          </a:solidFill>
                          <a:effectLst/>
                          <a:latin typeface="Times New Roman" pitchFamily="18" charset="0"/>
                          <a:cs typeface="Times New Roman" pitchFamily="18" charset="0"/>
                        </a:rPr>
                        <a:t>10%</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dist"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0" i="0" u="none" strike="noStrike" cap="none" normalizeH="0" baseline="0" dirty="0" smtClean="0">
                          <a:ln>
                            <a:noFill/>
                          </a:ln>
                          <a:solidFill>
                            <a:schemeClr val="tx1"/>
                          </a:solidFill>
                          <a:effectLst/>
                          <a:latin typeface="Times New Roman" pitchFamily="18" charset="0"/>
                          <a:cs typeface="Times New Roman" pitchFamily="18" charset="0"/>
                        </a:rPr>
                        <a:t>10%</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dist"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he-IL"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dist"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he-IL" sz="1200" b="0" i="0" u="none" strike="noStrike" cap="none" normalizeH="0" baseline="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1" i="1" u="none" strike="noStrike" cap="none" normalizeH="0" baseline="0" dirty="0" smtClean="0">
                          <a:ln>
                            <a:noFill/>
                          </a:ln>
                          <a:solidFill>
                            <a:schemeClr val="tx1"/>
                          </a:solidFill>
                          <a:effectLst/>
                          <a:latin typeface="Times New Roman" pitchFamily="18" charset="0"/>
                          <a:cs typeface="Times New Roman" pitchFamily="18" charset="0"/>
                        </a:rPr>
                        <a:t>20%</a:t>
                      </a:r>
                      <a:endParaRPr kumimoji="0" lang="en-US" sz="12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r>
              <a:tr h="274280">
                <a:tc>
                  <a:txBody>
                    <a:bodyPr/>
                    <a:lstStyle/>
                    <a:p>
                      <a:pPr marL="0" marR="0" lvl="0" indent="0" algn="r"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1" i="0" u="none" strike="noStrike" cap="none" normalizeH="0" baseline="0" dirty="0" smtClean="0">
                          <a:ln>
                            <a:noFill/>
                          </a:ln>
                          <a:solidFill>
                            <a:schemeClr val="tx1"/>
                          </a:solidFill>
                          <a:effectLst/>
                          <a:latin typeface="Times New Roman" pitchFamily="18" charset="0"/>
                          <a:cs typeface="Times New Roman" pitchFamily="18" charset="0"/>
                        </a:rPr>
                        <a:t>סך הכל</a:t>
                      </a:r>
                      <a:endParaRPr kumimoji="0" lang="en-US" sz="12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dist"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1" i="1" u="none" strike="noStrike" cap="none" normalizeH="0" baseline="0" smtClean="0">
                          <a:ln>
                            <a:noFill/>
                          </a:ln>
                          <a:solidFill>
                            <a:schemeClr val="tx1"/>
                          </a:solidFill>
                          <a:effectLst/>
                          <a:latin typeface="Times New Roman" pitchFamily="18" charset="0"/>
                          <a:cs typeface="Times New Roman" pitchFamily="18" charset="0"/>
                        </a:rPr>
                        <a:t>35%</a:t>
                      </a:r>
                      <a:endParaRPr kumimoji="0" lang="en-US" sz="1200" b="1" i="1" u="none" strike="noStrike" cap="none" normalizeH="0" baseline="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dist"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1" i="1" u="none" strike="noStrike" cap="none" normalizeH="0" baseline="0" smtClean="0">
                          <a:ln>
                            <a:noFill/>
                          </a:ln>
                          <a:solidFill>
                            <a:schemeClr val="tx1"/>
                          </a:solidFill>
                          <a:effectLst/>
                          <a:latin typeface="Times New Roman" pitchFamily="18" charset="0"/>
                          <a:cs typeface="Times New Roman" pitchFamily="18" charset="0"/>
                        </a:rPr>
                        <a:t>40%</a:t>
                      </a:r>
                      <a:endParaRPr kumimoji="0" lang="en-US" sz="1200" b="1" i="1" u="none" strike="noStrike" cap="none" normalizeH="0" baseline="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dist"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1" i="1" u="none" strike="noStrike" cap="none" normalizeH="0" baseline="0" smtClean="0">
                          <a:ln>
                            <a:noFill/>
                          </a:ln>
                          <a:solidFill>
                            <a:schemeClr val="tx1"/>
                          </a:solidFill>
                          <a:effectLst/>
                          <a:latin typeface="Times New Roman" pitchFamily="18" charset="0"/>
                          <a:cs typeface="Times New Roman" pitchFamily="18" charset="0"/>
                        </a:rPr>
                        <a:t>15%</a:t>
                      </a:r>
                      <a:endParaRPr kumimoji="0" lang="en-US" sz="1200" b="1" i="1" u="none" strike="noStrike" cap="none" normalizeH="0" baseline="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dist"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1" i="1"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200" b="1" i="1" u="none" strike="noStrike" cap="none" normalizeH="0" baseline="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ctr" defTabSz="914400" rtl="1"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he-IL" sz="1200" b="1" i="1" u="none" strike="noStrike" cap="none" normalizeH="0" baseline="0" dirty="0" smtClean="0">
                          <a:ln>
                            <a:noFill/>
                          </a:ln>
                          <a:solidFill>
                            <a:schemeClr val="tx1"/>
                          </a:solidFill>
                          <a:effectLst/>
                          <a:latin typeface="Times New Roman" pitchFamily="18" charset="0"/>
                          <a:cs typeface="Times New Roman" pitchFamily="18" charset="0"/>
                        </a:rPr>
                        <a:t>100%</a:t>
                      </a:r>
                      <a:endParaRPr kumimoji="0" lang="en-US" sz="1200" b="1" i="1" u="none" strike="noStrike" cap="none" normalizeH="0" baseline="0" dirty="0" smtClean="0">
                        <a:ln>
                          <a:noFill/>
                        </a:ln>
                        <a:solidFill>
                          <a:schemeClr val="tx1"/>
                        </a:solidFill>
                        <a:effectLst/>
                        <a:latin typeface="Times New Roman" pitchFamily="18" charset="0"/>
                        <a:cs typeface="Times New Roman" pitchFamily="18" charset="0"/>
                      </a:endParaRPr>
                    </a:p>
                  </a:txBody>
                  <a:tcPr marL="91439" marR="91439"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r>
            </a:tbl>
          </a:graphicData>
        </a:graphic>
      </p:graphicFrame>
      <p:sp>
        <p:nvSpPr>
          <p:cNvPr id="103503" name="Left Arrow 7"/>
          <p:cNvSpPr>
            <a:spLocks noChangeArrowheads="1"/>
          </p:cNvSpPr>
          <p:nvPr/>
        </p:nvSpPr>
        <p:spPr bwMode="auto">
          <a:xfrm>
            <a:off x="3071813" y="4183063"/>
            <a:ext cx="571500" cy="285750"/>
          </a:xfrm>
          <a:prstGeom prst="leftArrow">
            <a:avLst>
              <a:gd name="adj1" fmla="val 50000"/>
              <a:gd name="adj2" fmla="val 50000"/>
            </a:avLst>
          </a:prstGeom>
          <a:solidFill>
            <a:srgbClr val="00B050"/>
          </a:solidFill>
          <a:ln w="9525" algn="ctr">
            <a:solidFill>
              <a:schemeClr val="tx1"/>
            </a:solidFill>
            <a:miter lim="800000"/>
            <a:headEnd/>
            <a:tailEnd/>
          </a:ln>
        </p:spPr>
        <p:txBody>
          <a:bodyPr wrap="none"/>
          <a:lstStyle/>
          <a:p>
            <a:endParaRPr lang="he-IL"/>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28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9286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2928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7" grpId="0" build="p" autoUpdateAnimBg="0"/>
    </p:bldLst>
  </p:timing>
</p:sld>
</file>

<file path=ppt/theme/theme1.xml><?xml version="1.0" encoding="utf-8"?>
<a:theme xmlns:a="http://schemas.openxmlformats.org/drawingml/2006/main" name="Axis">
  <a:themeElements>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Axis">
      <a:majorFont>
        <a:latin typeface="Arial"/>
        <a:ea typeface=""/>
        <a:cs typeface="Arial"/>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Axis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xis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xis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xis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xis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xis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xis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xis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Axis</Template>
  <TotalTime>5207</TotalTime>
  <Words>12190</Words>
  <Application>Microsoft Office PowerPoint</Application>
  <PresentationFormat>‫הצגה על המסך (4:3)</PresentationFormat>
  <Paragraphs>1693</Paragraphs>
  <Slides>144</Slides>
  <Notes>11</Notes>
  <HiddenSlides>0</HiddenSlides>
  <MMClips>0</MMClips>
  <ScaleCrop>false</ScaleCrop>
  <HeadingPairs>
    <vt:vector size="8" baseType="variant">
      <vt:variant>
        <vt:lpstr>גופנים בשימוש</vt:lpstr>
      </vt:variant>
      <vt:variant>
        <vt:i4>8</vt:i4>
      </vt:variant>
      <vt:variant>
        <vt:lpstr>ערכת נושא</vt:lpstr>
      </vt:variant>
      <vt:variant>
        <vt:i4>1</vt:i4>
      </vt:variant>
      <vt:variant>
        <vt:lpstr>שרתי OLE מוטבעים</vt:lpstr>
      </vt:variant>
      <vt:variant>
        <vt:i4>1</vt:i4>
      </vt:variant>
      <vt:variant>
        <vt:lpstr>כותרות שקופיות</vt:lpstr>
      </vt:variant>
      <vt:variant>
        <vt:i4>144</vt:i4>
      </vt:variant>
    </vt:vector>
  </HeadingPairs>
  <TitlesOfParts>
    <vt:vector size="154" baseType="lpstr">
      <vt:lpstr>Arial</vt:lpstr>
      <vt:lpstr>Times New Roman</vt:lpstr>
      <vt:lpstr>Wingdings</vt:lpstr>
      <vt:lpstr>Tahoma</vt:lpstr>
      <vt:lpstr>Symbol</vt:lpstr>
      <vt:lpstr>Verdana</vt:lpstr>
      <vt:lpstr>Wingdings 2</vt:lpstr>
      <vt:lpstr>Courier New</vt:lpstr>
      <vt:lpstr>Axis</vt:lpstr>
      <vt:lpstr>Microsoft Equation 3.0</vt:lpstr>
      <vt:lpstr>מפתח נושאים</vt:lpstr>
      <vt:lpstr>שיטות מחקר: מבט 'על'</vt:lpstr>
      <vt:lpstr>נושא 1: מבוא לשיטת מחקר - מדע</vt:lpstr>
      <vt:lpstr>ארבע דרכים לרכישת ידע (צ'ארלס פירס) </vt:lpstr>
      <vt:lpstr>שיטת הדבקות </vt:lpstr>
      <vt:lpstr>שיטת הסמכות </vt:lpstr>
      <vt:lpstr>השיטה האינטואיטיבית </vt:lpstr>
      <vt:lpstr>השיטה האינטואיטיבית</vt:lpstr>
      <vt:lpstr>הגישה המדעית</vt:lpstr>
      <vt:lpstr>הגישה המדעית</vt:lpstr>
      <vt:lpstr>הגישה המדעית: תכונות</vt:lpstr>
      <vt:lpstr>תפקיד המדע ומטרותיו </vt:lpstr>
      <vt:lpstr>תפקיד המדע ומטרותיו - דוגמא </vt:lpstr>
      <vt:lpstr>הסבר מדעי  </vt:lpstr>
      <vt:lpstr>תיאוריה  </vt:lpstr>
      <vt:lpstr>תרגיל על בסיס המאמר 'מדע, פסאדו-מדע והניתנות להפרכה?' קרל פופר</vt:lpstr>
      <vt:lpstr>נושא 2: שאלות והשערות מחקר ומבנה הדו"ח</vt:lpstr>
      <vt:lpstr>שאלת (בעיית) מחקר וניסוחה </vt:lpstr>
      <vt:lpstr>השערת מחקר וניסוחה </vt:lpstr>
      <vt:lpstr>תרגיל כיתה   </vt:lpstr>
      <vt:lpstr>מונחים תיאורטיים, הגדרה נומינלית ואופרציונלית</vt:lpstr>
      <vt:lpstr>תרגיל כיתה</vt:lpstr>
      <vt:lpstr>שלבי החקירה המדעית</vt:lpstr>
      <vt:lpstr>מבנה הדו"ח המחקרי</vt:lpstr>
      <vt:lpstr>תרגיל: על בסיס המאמר 'מדוע מצליחים בני הקיבוצים בצבא?' יואל ינון &amp; נילי פרידמן</vt:lpstr>
      <vt:lpstr>תרגיל: על בסיס המאמר 'מדוע מצליחים בני הקיבוצים בצבא?' יואל ינון &amp; נילי פרידמן</vt:lpstr>
      <vt:lpstr>תרגיל: על בסיס המאמר 'מדוע מצליחים בני הקיבוצים בצבא?' יואל ינון &amp; נילי פרידמן</vt:lpstr>
      <vt:lpstr>תרגיל: על בסיס המאמר 'מדוע מצליחים בני הקיבוצים בצבא?' יואל ינון &amp; נילי פרידמן</vt:lpstr>
      <vt:lpstr>תרגיל: על בסיס המאמר 'מדוע מצליחים בני הקיבוצים בצבא?' יואל ינון &amp; נילי פרידמן</vt:lpstr>
      <vt:lpstr>משתנים: תלויים / בלתי תלויים</vt:lpstr>
      <vt:lpstr>שאלות מחקר על מאגרי הנתונים</vt:lpstr>
      <vt:lpstr>נושא 3: סוגי מחקר ומערכי מחקר</vt:lpstr>
      <vt:lpstr>סיווג מחקרים לפי השערותיהם:מחקר גישוש</vt:lpstr>
      <vt:lpstr>סיווג מחקרים לפי השערותיהם – מחקר תיאורי</vt:lpstr>
      <vt:lpstr>סיווג מחקרים לפי השערותיהם: מחקר ניסויי (סיבתי, תפעולי)</vt:lpstr>
      <vt:lpstr>מתאם וסיבתיות</vt:lpstr>
      <vt:lpstr>מתאם וסיבתיות (2)</vt:lpstr>
      <vt:lpstr>מערך מחקר: מתאמי // ניסויי </vt:lpstr>
      <vt:lpstr>מערך מחקר מתאמי // ניסויי (דוגמא 1)  </vt:lpstr>
      <vt:lpstr>מערך מחקר מתאמי // ניסויי דוגמא (2)</vt:lpstr>
      <vt:lpstr>מתי נשתמש במחקר מתאמי </vt:lpstr>
      <vt:lpstr>בסיס נתונים והכנסת נתונים באקסל</vt:lpstr>
      <vt:lpstr>שקופית 43</vt:lpstr>
      <vt:lpstr>עבודה שלב א: הכרת בסיס הנתונים ותיאור המדגם</vt:lpstr>
      <vt:lpstr>נושא 4: שיטות דגימה ואיסוף נתונים</vt:lpstr>
      <vt:lpstr>דגימה </vt:lpstr>
      <vt:lpstr>שיטות דגימה הסתברותיות </vt:lpstr>
      <vt:lpstr>מדגם מקרי פשוט </vt:lpstr>
      <vt:lpstr>דגימת שכבות // אשכולות</vt:lpstr>
      <vt:lpstr>מדגם שכבות פרופורציונאלי </vt:lpstr>
      <vt:lpstr>מדגם אשכולות </vt:lpstr>
      <vt:lpstr>מדגם שיטתי </vt:lpstr>
      <vt:lpstr>בניית מדגמים שונים מתוך מאגרי נתונים </vt:lpstr>
      <vt:lpstr>טעות הדגימה </vt:lpstr>
      <vt:lpstr>איסוף נתונים: החוקר מסתכל </vt:lpstr>
      <vt:lpstr>איסוף נתונים: החוקר שואל </vt:lpstr>
      <vt:lpstr>איסוף נתונים: שימוש בנתונים קיימים </vt:lpstr>
      <vt:lpstr>שיטות להעברת שאלון: מילוי עצמי בדואר</vt:lpstr>
      <vt:lpstr>שיטות להעברת שאלון: ראיון בטלפון</vt:lpstr>
      <vt:lpstr>שיטות להעברת שאלון: נוכחות פיזית של המראיין – העברה קבוצתית</vt:lpstr>
      <vt:lpstr>שיטות להעברת שאלון: נוכחות פיזית של המראיין – העברה פרטנית</vt:lpstr>
      <vt:lpstr>שיטות להעברת שאלון: אינטרנט</vt:lpstr>
      <vt:lpstr>עבודה שלב ב: המשך תיאור המדגם</vt:lpstr>
      <vt:lpstr>נושא 5: סוגי משתנים וסולמות מדידה</vt:lpstr>
      <vt:lpstr>משתנים: איכותי // כמותי</vt:lpstr>
      <vt:lpstr>משתנים: בדיד // רציף</vt:lpstr>
      <vt:lpstr>סולמות מדידה</vt:lpstr>
      <vt:lpstr>סולמות מדידה: סולם נומינלי (שמי)</vt:lpstr>
      <vt:lpstr>סולמות מדידה: סולם אורדינלי (סידורי / דירוגי)</vt:lpstr>
      <vt:lpstr>סולמות מדידה: אינטרוולי (רווחי)</vt:lpstr>
      <vt:lpstr>סולמות מדידה: רציונאלי (יחסי)</vt:lpstr>
      <vt:lpstr>סולמות מדידה: סיכום</vt:lpstr>
      <vt:lpstr>תרגיל כיתה </vt:lpstr>
      <vt:lpstr>שקופית 74</vt:lpstr>
      <vt:lpstr>נושא 6: מהימנות</vt:lpstr>
      <vt:lpstr>מהימנות Reliability </vt:lpstr>
      <vt:lpstr>מהימנות: הגדרה תיאורטית </vt:lpstr>
      <vt:lpstr>סוגי טעויות </vt:lpstr>
      <vt:lpstr>מהימנות הגדרה מתמטית </vt:lpstr>
      <vt:lpstr>תרגיל כיתה </vt:lpstr>
      <vt:lpstr>בדיקת מהימנות: מבחן חוזר </vt:lpstr>
      <vt:lpstr>בדיקת מהימנות: נוסחים מקבילים  </vt:lpstr>
      <vt:lpstr>בדיקת מהימנות: עקיבות פנימית  </vt:lpstr>
      <vt:lpstr>בדיקת מהימנות: מהימנות בין שופטים  </vt:lpstr>
      <vt:lpstr>תרגיל כיתה </vt:lpstr>
      <vt:lpstr>עבודה שלב ג: השערות והעמדתן למבחן סטטיסטי</vt:lpstr>
      <vt:lpstr>המשך...</vt:lpstr>
      <vt:lpstr>נושא 7: תוקף</vt:lpstr>
      <vt:lpstr>תוקף Validity </vt:lpstr>
      <vt:lpstr>סוגי תיקוף: תוקף ניבוי </vt:lpstr>
      <vt:lpstr>תוקף תוכן</vt:lpstr>
      <vt:lpstr>תוקף מבנה</vt:lpstr>
      <vt:lpstr>תוקף מבחין ותוקף מתכנס</vt:lpstr>
      <vt:lpstr>תוקף מבחין ותוקף מתכנס: מטריצה מרובה תכונות ושיטות</vt:lpstr>
      <vt:lpstr>תוקף חיצוני</vt:lpstr>
      <vt:lpstr>תוקף פנימי / תוקף נראה</vt:lpstr>
      <vt:lpstr>נושא 8: בניית שאלונים</vt:lpstr>
      <vt:lpstr>שאלון: מובנה / לא מובנה</vt:lpstr>
      <vt:lpstr>שלבים בבניית שאלון</vt:lpstr>
      <vt:lpstr>שלבים בבניית שאלון: 2</vt:lpstr>
      <vt:lpstr>רלוונטיות, העדר חפיפה ומיצוי</vt:lpstr>
      <vt:lpstr>סוג השאלה: שאלה פתוחה // סגורה</vt:lpstr>
      <vt:lpstr>סוג השאלה: שאלה ישירה // השלכה</vt:lpstr>
      <vt:lpstr>ניסוחים והטיות: כללים לניסוח תשובות</vt:lpstr>
      <vt:lpstr>ניסוח השאלות וסוגי הטיות</vt:lpstr>
      <vt:lpstr>ניסוח השאלות וסוגי הטיות המשך</vt:lpstr>
      <vt:lpstr>ניסוח השאלות וסוגי הטיות המשך</vt:lpstr>
      <vt:lpstr>מבנה השאלון וצורתו: הקדמה / פתיח</vt:lpstr>
      <vt:lpstr>בדיקות לשאלון</vt:lpstr>
      <vt:lpstr>נושא 9: מבנה השאלון ואופני העברה</vt:lpstr>
      <vt:lpstr>מטרות הסקר: צילום מצב</vt:lpstr>
      <vt:lpstr>מטרות הסקר: חיזוי התנהגות</vt:lpstr>
      <vt:lpstr>מטרות הסקר: ביסוס קשר סיבתי</vt:lpstr>
      <vt:lpstr>מטרות הסקר: העלאת השערות</vt:lpstr>
      <vt:lpstr>מבנה השאלון וצורתו: הוראות</vt:lpstr>
      <vt:lpstr>מבנה השאלון וצורתו: סדר השאלות</vt:lpstr>
      <vt:lpstr>הקשר שבין המראיין למרואיין</vt:lpstr>
      <vt:lpstr>שיטות להעברת השאלון: מילוי עצמי בדואר</vt:lpstr>
      <vt:lpstr>שיטות להעברת השאלון: ראיון בטלפון</vt:lpstr>
      <vt:lpstr>שיטות להעברת השאלון: נוכחות פיזית של המראיין – העברה קבוצתית</vt:lpstr>
      <vt:lpstr>שיטות להעברת השאלון: נוכחות פיזית של המראיין – העברה פרטנית</vt:lpstr>
      <vt:lpstr>עבודה שלב ג: הצגת כלי המחקר וסיום השיטה</vt:lpstr>
      <vt:lpstr>נושא 10: ניסוי</vt:lpstr>
      <vt:lpstr>ניסוי: מטרות</vt:lpstr>
      <vt:lpstr>ניסוי - שליטה במשתני המחקר: בלבדיות</vt:lpstr>
      <vt:lpstr>ניסוי - שליטה במשתני המחקר: רגישות ועצמה</vt:lpstr>
      <vt:lpstr>ניסוי - שליטה במשתני המחקר: חזרה מהימנה ווריאציות שיטתיות</vt:lpstr>
      <vt:lpstr>ניסוי - שליטה במשתני המחקר: כיוון הסיבתיות</vt:lpstr>
      <vt:lpstr>שליטה בעזרת קבוצת ביקורת</vt:lpstr>
      <vt:lpstr>שליטה בהבדל שבין קבוצת הניסוי לקבוצת הביקורת</vt:lpstr>
      <vt:lpstr>איומים על התוקף הפנימי</vt:lpstr>
      <vt:lpstr>איומים על התוקף הפנימי (2)</vt:lpstr>
      <vt:lpstr>איומים על התוקף הפנימי (3)</vt:lpstr>
      <vt:lpstr>איומים על תוקף המבנה</vt:lpstr>
      <vt:lpstr>איומים על התוקף החיצוני</vt:lpstr>
      <vt:lpstr>מערכי ניסוי</vt:lpstr>
      <vt:lpstr>עבודה שלב ד: ביצוע המחקר וכתיבת תוצאות ודיון </vt:lpstr>
      <vt:lpstr>שקופית 138</vt:lpstr>
      <vt:lpstr>נושא 11: פרוצדורות סטטיסטיות באקסל</vt:lpstr>
      <vt:lpstr>בסיס נתונים והקלדת נתונים</vt:lpstr>
      <vt:lpstr>תיאור המדגם</vt:lpstr>
      <vt:lpstr>בדיקות השערות t-test [תלויים וסטודנטיאלי]</vt:lpstr>
      <vt:lpstr>בדיקת עוצמת הקורלציה בין שני משתנים מסולם אינטרוולי ומעלה [קורלצית פירסון]</vt:lpstr>
      <vt:lpstr>מבחן χ2 לבדיקת טיב התאמה</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שיטות מחקר</dc:title>
  <dc:creator>yossi</dc:creator>
  <cp:lastModifiedBy>פולינה באבאי</cp:lastModifiedBy>
  <cp:revision>441</cp:revision>
  <cp:lastPrinted>1601-01-01T00:00:00Z</cp:lastPrinted>
  <dcterms:created xsi:type="dcterms:W3CDTF">2002-07-07T08:10:13Z</dcterms:created>
  <dcterms:modified xsi:type="dcterms:W3CDTF">2017-03-13T12:10:19Z</dcterms:modified>
</cp:coreProperties>
</file>